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7" r:id="rId8"/>
    <p:sldId id="270" r:id="rId9"/>
    <p:sldId id="271" r:id="rId10"/>
    <p:sldId id="297" r:id="rId11"/>
    <p:sldId id="298" r:id="rId12"/>
    <p:sldId id="304" r:id="rId13"/>
    <p:sldId id="305" r:id="rId14"/>
    <p:sldId id="292" r:id="rId15"/>
    <p:sldId id="314" r:id="rId16"/>
    <p:sldId id="315" r:id="rId17"/>
    <p:sldId id="275" r:id="rId18"/>
    <p:sldId id="276" r:id="rId19"/>
    <p:sldId id="274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Bodoni MT Black" panose="02070A03080606020203" pitchFamily="18" charset="0"/>
                <a:cs typeface="Comic Sans MS" panose="030F0702030302020204" charset="0"/>
              </a:rPr>
              <a:t>CAPSTONE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8568" y="1738312"/>
            <a:ext cx="11169015" cy="2149475"/>
          </a:xfrm>
        </p:spPr>
        <p:txBody>
          <a:bodyPr/>
          <a:lstStyle/>
          <a:p>
            <a:endParaRPr lang="en-US" sz="4000" dirty="0">
              <a:latin typeface="Algerian" panose="04020705040A02060702" pitchFamily="82" charset="0"/>
              <a:cs typeface="+mj-lt"/>
            </a:endParaRPr>
          </a:p>
          <a:p>
            <a:r>
              <a:rPr lang="en-US" sz="4000" dirty="0">
                <a:latin typeface="Algerian" panose="04020705040A02060702" pitchFamily="82" charset="0"/>
                <a:cs typeface="+mj-lt"/>
              </a:rPr>
              <a:t>Social media analytics in healthcare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05510"/>
            <a:ext cx="10429875" cy="560324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</a:rPr>
              <a:t>1. User Input:</a:t>
            </a: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</a:rPr>
              <a:t>     The process begins when a user submits a text input, such as a tweet or social media</a:t>
            </a: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</a:rPr>
              <a:t>post, through the front-end interface. The input is generally in natural language form and</a:t>
            </a: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</a:rPr>
              <a:t>may contain various emotional expressions that the system is designed to analyze. The</a:t>
            </a: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</a:rPr>
              <a:t>user interacts with a Twitter-like input box where they can enter their content,</a:t>
            </a: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</a:rPr>
              <a:t>mimicking the posting style of popular social media platforms.</a:t>
            </a: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</a:rPr>
              <a:t>2. Text Preprocessing:</a:t>
            </a: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</a:rPr>
              <a:t>Preprocessing ensures that the text is in the right format for the model to process. This step</a:t>
            </a: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</a:rPr>
              <a:t>includes several sub-processes:</a:t>
            </a: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</a:rPr>
              <a:t>Tokenization:</a:t>
            </a: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</a:rPr>
              <a:t>          Tokenization is the process of breaking down the input text into individual tokens,</a:t>
            </a: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</a:rPr>
              <a:t>typically representing words or </a:t>
            </a:r>
            <a:r>
              <a:rPr lang="en-US" sz="1800" dirty="0" err="1">
                <a:latin typeface="Aptos" panose="020B0004020202020204" pitchFamily="34" charset="0"/>
              </a:rPr>
              <a:t>subwords</a:t>
            </a:r>
            <a:r>
              <a:rPr lang="en-US" sz="1800" dirty="0">
                <a:latin typeface="Aptos" panose="020B0004020202020204" pitchFamily="34" charset="0"/>
              </a:rPr>
              <a:t>. Each token is then mapped to a unique</a:t>
            </a: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</a:rPr>
              <a:t>numerical identifier. This is essential because machine learning models operate</a:t>
            </a: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</a:rPr>
              <a:t>on numbers rather than text.</a:t>
            </a: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</a:rPr>
              <a:t>○       For example, the sentence "I feel lost" would be broken down into tokens like</a:t>
            </a: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</a:rPr>
              <a:t>[I, feel, lost], and each of these words will be converted to corresponding</a:t>
            </a: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</a:rPr>
              <a:t>numerical values using a tokenizer that was trained on a larger text corpus.</a:t>
            </a:r>
          </a:p>
          <a:p>
            <a:pPr marL="0" indent="0">
              <a:buNone/>
            </a:pPr>
            <a:endParaRPr lang="en-US" sz="1800" dirty="0">
              <a:latin typeface="Aptos" panose="020B00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121B69F-320D-952F-CB6B-6DFD27DE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37" y="218492"/>
            <a:ext cx="10972800" cy="582613"/>
          </a:xfrm>
        </p:spPr>
        <p:txBody>
          <a:bodyPr/>
          <a:lstStyle/>
          <a:p>
            <a:r>
              <a:rPr lang="en-IN" sz="3200" dirty="0">
                <a:latin typeface="Bodoni MT Black" panose="02070A03080606020203" pitchFamily="18" charset="0"/>
              </a:rPr>
              <a:t>METHADOLOGY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020" y="219036"/>
            <a:ext cx="9988550" cy="556514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  <a:sym typeface="+mn-ea"/>
              </a:rPr>
              <a:t>Padding:</a:t>
            </a:r>
            <a:endParaRPr lang="en-US" sz="18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  <a:sym typeface="+mn-ea"/>
              </a:rPr>
              <a:t>       In neural networks like LSTM, it is crucial that all input sequences have the same</a:t>
            </a:r>
            <a:endParaRPr lang="en-US" sz="18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  <a:sym typeface="+mn-ea"/>
              </a:rPr>
              <a:t>length. Padding ensures this by adding extra tokens (typically zeros) to shorter</a:t>
            </a:r>
            <a:endParaRPr lang="en-US" sz="18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  <a:sym typeface="+mn-ea"/>
              </a:rPr>
              <a:t>sequences, making them the same length as the longest sequence in the batch.</a:t>
            </a:r>
            <a:endParaRPr lang="en-US" sz="18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  <a:sym typeface="+mn-ea"/>
              </a:rPr>
              <a:t>This allows for batch processing and maintains consistency.</a:t>
            </a:r>
            <a:endParaRPr lang="en-US" sz="18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  <a:sym typeface="+mn-ea"/>
              </a:rPr>
              <a:t>       For example, if the longest post has 50 tokens and another post has 20 tokens,</a:t>
            </a:r>
            <a:endParaRPr lang="en-US" sz="18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  <a:sym typeface="+mn-ea"/>
              </a:rPr>
              <a:t>the shorter post will be padded with 30 zeros.</a:t>
            </a:r>
            <a:endParaRPr lang="en-US" sz="18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  <a:sym typeface="+mn-ea"/>
              </a:rPr>
              <a:t>Embedding using </a:t>
            </a:r>
            <a:r>
              <a:rPr lang="en-US" sz="1800" dirty="0" err="1">
                <a:latin typeface="Aptos" panose="020B0004020202020204" pitchFamily="34" charset="0"/>
                <a:sym typeface="+mn-ea"/>
              </a:rPr>
              <a:t>GloVe</a:t>
            </a:r>
            <a:r>
              <a:rPr lang="en-US" sz="1800" dirty="0">
                <a:latin typeface="Aptos" panose="020B0004020202020204" pitchFamily="34" charset="0"/>
                <a:sym typeface="+mn-ea"/>
              </a:rPr>
              <a:t>:</a:t>
            </a:r>
            <a:endParaRPr lang="en-US" sz="18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  <a:sym typeface="+mn-ea"/>
              </a:rPr>
              <a:t>        </a:t>
            </a:r>
            <a:r>
              <a:rPr lang="en-US" sz="1800" dirty="0" err="1">
                <a:latin typeface="Aptos" panose="020B0004020202020204" pitchFamily="34" charset="0"/>
                <a:sym typeface="+mn-ea"/>
              </a:rPr>
              <a:t>GloVe</a:t>
            </a:r>
            <a:r>
              <a:rPr lang="en-US" sz="1800" dirty="0">
                <a:latin typeface="Aptos" panose="020B0004020202020204" pitchFamily="34" charset="0"/>
                <a:sym typeface="+mn-ea"/>
              </a:rPr>
              <a:t> (Global Vectors for Word Representation) is a popular word embedding</a:t>
            </a:r>
            <a:endParaRPr lang="en-US" sz="18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  <a:sym typeface="+mn-ea"/>
              </a:rPr>
              <a:t>technique that converts tokens into dense vectors. These vectors represent the</a:t>
            </a:r>
            <a:endParaRPr lang="en-US" sz="18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  <a:sym typeface="+mn-ea"/>
              </a:rPr>
              <a:t>words in a multi-dimensional space where semantically similar words are placed</a:t>
            </a:r>
            <a:endParaRPr lang="en-US" sz="18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  <a:sym typeface="+mn-ea"/>
              </a:rPr>
              <a:t>closer together. The embeddings are pre-trained on large text corpora, allowing</a:t>
            </a:r>
            <a:endParaRPr lang="en-US" sz="18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  <a:sym typeface="+mn-ea"/>
              </a:rPr>
              <a:t>the model to better understand the relationships between words based on their</a:t>
            </a:r>
            <a:endParaRPr lang="en-US" sz="18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  <a:sym typeface="+mn-ea"/>
              </a:rPr>
              <a:t>context.</a:t>
            </a:r>
            <a:endParaRPr lang="en-US" sz="18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  <a:sym typeface="+mn-ea"/>
              </a:rPr>
              <a:t>       For example, the word "happy" will be mapped to a high-dimensional vector</a:t>
            </a:r>
            <a:endParaRPr lang="en-US" sz="18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  <a:sym typeface="+mn-ea"/>
              </a:rPr>
              <a:t>where similar words like "joyful" or "content" are nearby, while opposite words like</a:t>
            </a:r>
            <a:endParaRPr lang="en-US" sz="18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  <a:sym typeface="+mn-ea"/>
              </a:rPr>
              <a:t>"sad" or "depressed" are farther away.</a:t>
            </a:r>
            <a:endParaRPr lang="en-US" sz="1800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00050"/>
            <a:ext cx="10972800" cy="628523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  <a:sym typeface="+mn-ea"/>
              </a:rPr>
              <a:t>3. Model Prediction:</a:t>
            </a:r>
            <a:endParaRPr lang="en-US" sz="18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  <a:sym typeface="+mn-ea"/>
              </a:rPr>
              <a:t>After preprocessing, the text is ready to be fed into the machine learning model:</a:t>
            </a:r>
            <a:endParaRPr lang="en-US" sz="18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  <a:sym typeface="+mn-ea"/>
              </a:rPr>
              <a:t>LSTM Neural Network:</a:t>
            </a:r>
            <a:endParaRPr lang="en-US" sz="18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  <a:sym typeface="+mn-ea"/>
              </a:rPr>
              <a:t>      The preprocessed text (now in vector form) is passed through an LSTM (Long</a:t>
            </a:r>
            <a:endParaRPr lang="en-US" sz="18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  <a:sym typeface="+mn-ea"/>
              </a:rPr>
              <a:t>Short-Term Memory) neural network. LSTM is a type of recurrent neural</a:t>
            </a:r>
            <a:endParaRPr lang="en-US" sz="18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  <a:sym typeface="+mn-ea"/>
              </a:rPr>
              <a:t>network (RNN) that excels at processing sequential data and capturing long-term</a:t>
            </a:r>
            <a:endParaRPr lang="en-US" sz="18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  <a:sym typeface="+mn-ea"/>
              </a:rPr>
              <a:t>dependencies. It's ideal for text analysis, especially when understanding the</a:t>
            </a:r>
            <a:endParaRPr lang="en-US" sz="18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  <a:sym typeface="+mn-ea"/>
              </a:rPr>
              <a:t>context of words across a sentence or paragraph.</a:t>
            </a:r>
            <a:endParaRPr lang="en-US" sz="18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  <a:sym typeface="+mn-ea"/>
              </a:rPr>
              <a:t>      The model has been trained to recognize specific patterns or sequences of words</a:t>
            </a:r>
            <a:endParaRPr lang="en-US" sz="18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  <a:sym typeface="+mn-ea"/>
              </a:rPr>
              <a:t>that indicate suicidal ideation, such as expressions of hopelessness, despair, or</a:t>
            </a:r>
            <a:endParaRPr lang="en-US" sz="18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  <a:sym typeface="+mn-ea"/>
              </a:rPr>
              <a:t>extreme emotional distress.</a:t>
            </a:r>
            <a:endParaRPr lang="en-US" sz="18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  <a:sym typeface="+mn-ea"/>
              </a:rPr>
              <a:t>Prediction Score Calculation:</a:t>
            </a: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  <a:sym typeface="+mn-ea"/>
              </a:rPr>
              <a:t>     The model calculates a probability score that indicates the likelihood that the</a:t>
            </a:r>
            <a:endParaRPr lang="en-US" sz="18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  <a:sym typeface="+mn-ea"/>
              </a:rPr>
              <a:t>input text contains suicidal ideation or depression-related content. This score</a:t>
            </a:r>
            <a:endParaRPr lang="en-US" sz="18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  <a:sym typeface="+mn-ea"/>
              </a:rPr>
              <a:t>typically ranges from 0 to 1, where:</a:t>
            </a:r>
            <a:endParaRPr lang="en-US" sz="18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  <a:sym typeface="+mn-ea"/>
              </a:rPr>
              <a:t>     </a:t>
            </a:r>
            <a:endParaRPr lang="en-US" sz="1800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48005"/>
            <a:ext cx="10972800" cy="557974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Aptos" panose="020B0004020202020204" pitchFamily="34" charset="0"/>
                <a:sym typeface="+mn-ea"/>
              </a:rPr>
              <a:t>A score close to 0 suggests the post is more likely a Non-Suicide Post.</a:t>
            </a:r>
            <a:endParaRPr lang="en-US" sz="20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ptos" panose="020B0004020202020204" pitchFamily="34" charset="0"/>
                <a:sym typeface="+mn-ea"/>
              </a:rPr>
              <a:t>     A score closer to 1 suggests the post is a Potential Suicide Post.</a:t>
            </a:r>
            <a:endParaRPr lang="en-US" sz="20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ptos" panose="020B0004020202020204" pitchFamily="34" charset="0"/>
                <a:sym typeface="+mn-ea"/>
              </a:rPr>
              <a:t>          For example, if a post has a prediction score of 0.85, the model is highly</a:t>
            </a:r>
            <a:endParaRPr lang="en-US" sz="20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ptos" panose="020B0004020202020204" pitchFamily="34" charset="0"/>
                <a:sym typeface="+mn-ea"/>
              </a:rPr>
              <a:t>confident that the post may indicate suicidal ideation.</a:t>
            </a:r>
          </a:p>
          <a:p>
            <a:pPr marL="0" indent="0">
              <a:buNone/>
            </a:pPr>
            <a:endParaRPr lang="en-US" sz="20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ptos" panose="020B0004020202020204" pitchFamily="34" charset="0"/>
                <a:sym typeface="+mn-ea"/>
              </a:rPr>
              <a:t>4. Output Generation:</a:t>
            </a:r>
            <a:endParaRPr lang="en-US" sz="20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ptos" panose="020B0004020202020204" pitchFamily="34" charset="0"/>
                <a:sym typeface="+mn-ea"/>
              </a:rPr>
              <a:t>Based on the prediction from the LSTM model, the system generates specific outputs for the</a:t>
            </a:r>
            <a:endParaRPr lang="en-US" sz="20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ptos" panose="020B0004020202020204" pitchFamily="34" charset="0"/>
                <a:sym typeface="+mn-ea"/>
              </a:rPr>
              <a:t>user:</a:t>
            </a:r>
            <a:endParaRPr lang="en-US" sz="20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ptos" panose="020B0004020202020204" pitchFamily="34" charset="0"/>
                <a:sym typeface="+mn-ea"/>
              </a:rPr>
              <a:t>Prediction Result:</a:t>
            </a:r>
            <a:endParaRPr lang="en-US" sz="20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ptos" panose="020B0004020202020204" pitchFamily="34" charset="0"/>
                <a:sym typeface="+mn-ea"/>
              </a:rPr>
              <a:t>       The prediction result is a binary classification that categorizes the post as either a</a:t>
            </a:r>
            <a:endParaRPr lang="en-US" sz="20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ptos" panose="020B0004020202020204" pitchFamily="34" charset="0"/>
                <a:sym typeface="+mn-ea"/>
              </a:rPr>
              <a:t>Potential Suicide Post or a Non-Suicide Post. The result is displayed to the</a:t>
            </a:r>
            <a:endParaRPr lang="en-US" sz="20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ptos" panose="020B0004020202020204" pitchFamily="34" charset="0"/>
                <a:sym typeface="+mn-ea"/>
              </a:rPr>
              <a:t>user in an intuitive format (e.g., a message box or label).</a:t>
            </a:r>
            <a:endParaRPr lang="en-US" sz="20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ptos" panose="020B0004020202020204" pitchFamily="34" charset="0"/>
                <a:sym typeface="+mn-ea"/>
              </a:rPr>
              <a:t>        For instance, if the post is flagged as a "Potential Suicide Post," a warning may</a:t>
            </a:r>
            <a:endParaRPr lang="en-US" sz="20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ptos" panose="020B0004020202020204" pitchFamily="34" charset="0"/>
                <a:sym typeface="+mn-ea"/>
              </a:rPr>
              <a:t>be shown, urging the user to seek help.</a:t>
            </a:r>
            <a:endParaRPr lang="en-US" sz="2000" dirty="0">
              <a:latin typeface="Aptos" panose="020B0004020202020204" pitchFamily="34" charset="0"/>
            </a:endParaRPr>
          </a:p>
          <a:p>
            <a:endParaRPr lang="en-US" sz="2000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5532121" y="125731"/>
            <a:ext cx="1232574" cy="283210"/>
          </a:xfrm>
          <a:prstGeom prst="flowChartTerminator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start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541454" y="547300"/>
            <a:ext cx="1232575" cy="48037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user input</a:t>
            </a:r>
          </a:p>
        </p:txBody>
      </p:sp>
      <p:cxnSp>
        <p:nvCxnSpPr>
          <p:cNvPr id="12" name="Straight Arrow Connector 11"/>
          <p:cNvCxnSpPr>
            <a:cxnSpLocks/>
            <a:stCxn id="4" idx="2"/>
            <a:endCxn id="5" idx="0"/>
          </p:cNvCxnSpPr>
          <p:nvPr/>
        </p:nvCxnSpPr>
        <p:spPr>
          <a:xfrm>
            <a:off x="6148408" y="408941"/>
            <a:ext cx="9334" cy="138359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3" name="Straight Arrow Connector 12"/>
          <p:cNvCxnSpPr>
            <a:cxnSpLocks/>
            <a:endCxn id="6" idx="0"/>
          </p:cNvCxnSpPr>
          <p:nvPr/>
        </p:nvCxnSpPr>
        <p:spPr>
          <a:xfrm>
            <a:off x="6176403" y="999491"/>
            <a:ext cx="7177" cy="23812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5" name="Diamond 34"/>
          <p:cNvSpPr/>
          <p:nvPr/>
        </p:nvSpPr>
        <p:spPr>
          <a:xfrm>
            <a:off x="5470875" y="3575368"/>
            <a:ext cx="1494155" cy="1149350"/>
          </a:xfrm>
          <a:prstGeom prst="diamond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Prediction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Score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66237" y="1237616"/>
            <a:ext cx="1834685" cy="54927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Glove Text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Preprocessing</a:t>
            </a:r>
          </a:p>
        </p:txBody>
      </p:sp>
      <p:cxnSp>
        <p:nvCxnSpPr>
          <p:cNvPr id="7" name="Straight Arrow Connector 6"/>
          <p:cNvCxnSpPr>
            <a:cxnSpLocks/>
            <a:stCxn id="6" idx="2"/>
            <a:endCxn id="8" idx="0"/>
          </p:cNvCxnSpPr>
          <p:nvPr/>
        </p:nvCxnSpPr>
        <p:spPr>
          <a:xfrm>
            <a:off x="6183580" y="1786891"/>
            <a:ext cx="8976" cy="249006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8" name="Rounded Rectangle 7"/>
          <p:cNvSpPr/>
          <p:nvPr/>
        </p:nvSpPr>
        <p:spPr>
          <a:xfrm>
            <a:off x="5170206" y="2035897"/>
            <a:ext cx="2044700" cy="39234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Preprocessed Text</a:t>
            </a:r>
          </a:p>
        </p:txBody>
      </p:sp>
      <p:cxnSp>
        <p:nvCxnSpPr>
          <p:cNvPr id="9" name="Straight Arrow Connector 8"/>
          <p:cNvCxnSpPr>
            <a:cxnSpLocks/>
            <a:stCxn id="8" idx="2"/>
            <a:endCxn id="11" idx="0"/>
          </p:cNvCxnSpPr>
          <p:nvPr/>
        </p:nvCxnSpPr>
        <p:spPr>
          <a:xfrm>
            <a:off x="6192556" y="2428242"/>
            <a:ext cx="10600" cy="240388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" name="Rounded Rectangle 10"/>
          <p:cNvSpPr/>
          <p:nvPr/>
        </p:nvSpPr>
        <p:spPr>
          <a:xfrm>
            <a:off x="5180806" y="2668630"/>
            <a:ext cx="2044700" cy="71247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Input to the LSTM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   Model</a:t>
            </a:r>
          </a:p>
        </p:txBody>
      </p:sp>
      <p:cxnSp>
        <p:nvCxnSpPr>
          <p:cNvPr id="15" name="Straight Arrow Connector 14"/>
          <p:cNvCxnSpPr>
            <a:stCxn id="11" idx="2"/>
          </p:cNvCxnSpPr>
          <p:nvPr/>
        </p:nvCxnSpPr>
        <p:spPr>
          <a:xfrm>
            <a:off x="6203156" y="3381100"/>
            <a:ext cx="7620" cy="21717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1" name="Straight Connector 20"/>
          <p:cNvCxnSpPr>
            <a:stCxn id="35" idx="3"/>
          </p:cNvCxnSpPr>
          <p:nvPr/>
        </p:nvCxnSpPr>
        <p:spPr>
          <a:xfrm>
            <a:off x="6965030" y="4150043"/>
            <a:ext cx="2026285" cy="3810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Straight Connector 21"/>
          <p:cNvCxnSpPr>
            <a:cxnSpLocks/>
            <a:stCxn id="35" idx="1"/>
          </p:cNvCxnSpPr>
          <p:nvPr/>
        </p:nvCxnSpPr>
        <p:spPr>
          <a:xfrm flipH="1">
            <a:off x="3307079" y="4150043"/>
            <a:ext cx="2163796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3296602" y="4164401"/>
            <a:ext cx="10477" cy="33591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4" name="Straight Arrow Connector 23"/>
          <p:cNvCxnSpPr/>
          <p:nvPr/>
        </p:nvCxnSpPr>
        <p:spPr>
          <a:xfrm>
            <a:off x="8981155" y="4188143"/>
            <a:ext cx="10160" cy="33083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6" name="Rounded Rectangle 25"/>
          <p:cNvSpPr/>
          <p:nvPr/>
        </p:nvSpPr>
        <p:spPr>
          <a:xfrm>
            <a:off x="2357515" y="4483714"/>
            <a:ext cx="1811144" cy="37106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Non-Suicidal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056576" y="4510666"/>
            <a:ext cx="1811144" cy="34410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 Suicidal</a:t>
            </a:r>
          </a:p>
        </p:txBody>
      </p:sp>
      <p:sp>
        <p:nvSpPr>
          <p:cNvPr id="36" name="Text Box 35"/>
          <p:cNvSpPr txBox="1"/>
          <p:nvPr/>
        </p:nvSpPr>
        <p:spPr>
          <a:xfrm>
            <a:off x="8196541" y="3896847"/>
            <a:ext cx="1221740" cy="515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dirty="0"/>
          </a:p>
          <a:p>
            <a:r>
              <a:rPr lang="en-US" dirty="0"/>
              <a:t>&gt;0.5</a:t>
            </a:r>
          </a:p>
        </p:txBody>
      </p:sp>
      <p:sp>
        <p:nvSpPr>
          <p:cNvPr id="37" name="Text Box 36"/>
          <p:cNvSpPr txBox="1"/>
          <p:nvPr/>
        </p:nvSpPr>
        <p:spPr>
          <a:xfrm>
            <a:off x="3416247" y="3872909"/>
            <a:ext cx="1398270" cy="593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dirty="0"/>
          </a:p>
          <a:p>
            <a:r>
              <a:rPr lang="en-US" dirty="0"/>
              <a:t>&lt;0.5</a:t>
            </a:r>
          </a:p>
        </p:txBody>
      </p:sp>
      <p:cxnSp>
        <p:nvCxnSpPr>
          <p:cNvPr id="38" name="Straight Connector 37"/>
          <p:cNvCxnSpPr>
            <a:cxnSpLocks/>
            <a:stCxn id="26" idx="2"/>
          </p:cNvCxnSpPr>
          <p:nvPr/>
        </p:nvCxnSpPr>
        <p:spPr>
          <a:xfrm>
            <a:off x="3263087" y="4854777"/>
            <a:ext cx="10160" cy="26526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Straight Connector 38"/>
          <p:cNvCxnSpPr>
            <a:cxnSpLocks/>
            <a:stCxn id="27" idx="2"/>
          </p:cNvCxnSpPr>
          <p:nvPr/>
        </p:nvCxnSpPr>
        <p:spPr>
          <a:xfrm>
            <a:off x="8962148" y="4854773"/>
            <a:ext cx="10160" cy="26527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Straight Connector 39"/>
          <p:cNvCxnSpPr>
            <a:cxnSpLocks/>
          </p:cNvCxnSpPr>
          <p:nvPr/>
        </p:nvCxnSpPr>
        <p:spPr>
          <a:xfrm>
            <a:off x="3265805" y="5075285"/>
            <a:ext cx="5706503" cy="44758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Straight Arrow Connector 40"/>
          <p:cNvCxnSpPr/>
          <p:nvPr/>
        </p:nvCxnSpPr>
        <p:spPr>
          <a:xfrm>
            <a:off x="6241750" y="5116018"/>
            <a:ext cx="0" cy="37465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3" name="Rounded Rectangle 20">
            <a:extLst>
              <a:ext uri="{FF2B5EF4-FFF2-40B4-BE49-F238E27FC236}">
                <a16:creationId xmlns:a16="http://schemas.microsoft.com/office/drawing/2014/main" id="{83ECE592-E077-5DA1-731C-0B6F2D3DFBF8}"/>
              </a:ext>
            </a:extLst>
          </p:cNvPr>
          <p:cNvSpPr/>
          <p:nvPr/>
        </p:nvSpPr>
        <p:spPr>
          <a:xfrm>
            <a:off x="5490216" y="5469202"/>
            <a:ext cx="1494154" cy="36151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EA2E11-39F3-D484-FA76-AAE4350EC2EF}"/>
              </a:ext>
            </a:extLst>
          </p:cNvPr>
          <p:cNvSpPr txBox="1"/>
          <p:nvPr/>
        </p:nvSpPr>
        <p:spPr>
          <a:xfrm>
            <a:off x="5859626" y="5507536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Graph</a:t>
            </a:r>
          </a:p>
        </p:txBody>
      </p:sp>
      <p:sp>
        <p:nvSpPr>
          <p:cNvPr id="55" name="Flowchart: Terminator 54">
            <a:extLst>
              <a:ext uri="{FF2B5EF4-FFF2-40B4-BE49-F238E27FC236}">
                <a16:creationId xmlns:a16="http://schemas.microsoft.com/office/drawing/2014/main" id="{CB6CC647-6E9C-23D3-9749-6D7C1DBA5478}"/>
              </a:ext>
            </a:extLst>
          </p:cNvPr>
          <p:cNvSpPr/>
          <p:nvPr/>
        </p:nvSpPr>
        <p:spPr>
          <a:xfrm>
            <a:off x="5500246" y="6138544"/>
            <a:ext cx="1494155" cy="361513"/>
          </a:xfrm>
          <a:prstGeom prst="flowChartTermina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F155A37-A399-DC81-E0B4-561F2C951483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6237294" y="5846090"/>
            <a:ext cx="10030" cy="29245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9" name="Text Box 4">
            <a:extLst>
              <a:ext uri="{FF2B5EF4-FFF2-40B4-BE49-F238E27FC236}">
                <a16:creationId xmlns:a16="http://schemas.microsoft.com/office/drawing/2014/main" id="{583669A1-30CA-7846-A772-1F7C0EC11D80}"/>
              </a:ext>
            </a:extLst>
          </p:cNvPr>
          <p:cNvSpPr txBox="1"/>
          <p:nvPr/>
        </p:nvSpPr>
        <p:spPr>
          <a:xfrm>
            <a:off x="5703622" y="6131757"/>
            <a:ext cx="1162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End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4245"/>
            <a:ext cx="10972800" cy="5626100"/>
          </a:xfrm>
        </p:spPr>
        <p:txBody>
          <a:bodyPr/>
          <a:lstStyle/>
          <a:p>
            <a:r>
              <a:rPr lang="en-US" sz="2000" dirty="0">
                <a:latin typeface="Aptos" panose="020B0004020202020204" pitchFamily="34" charset="0"/>
              </a:rPr>
              <a:t>What we are going to do in this project is the data taken from the social media(twitter posts) is generated to tell that the post is suicidal post or non-suicidal post. It is shown in the from of percentage and that percentage is shown in the form of bar graphs. If the percentage is 85% then it is a potential suicidal post and high-risk advice may include messages encouraging the user to seek professional help or reach out to loved ones. For lower-risk posts, the system might provide positive reinforcement or tips for maintaining emotional well-being. Finally, it will generate the probability chart. Prediction Probability Chart that visually displays the likelihood that the post falls into each category (suicidal or non-suicidal). This chart is usually represented as a bar graph showing the confidence levels of the model's prediction.</a:t>
            </a:r>
          </a:p>
          <a:p>
            <a:endParaRPr lang="en-US" sz="20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ptos" panose="020B0004020202020204" pitchFamily="34" charset="0"/>
              </a:rPr>
              <a:t>Steps involved in this process :- </a:t>
            </a:r>
          </a:p>
          <a:p>
            <a:pPr marL="0" indent="0">
              <a:buNone/>
            </a:pPr>
            <a:r>
              <a:rPr lang="en-US" sz="2000" dirty="0">
                <a:latin typeface="Aptos" panose="020B0004020202020204" pitchFamily="34" charset="0"/>
              </a:rPr>
              <a:t>Data collection</a:t>
            </a:r>
          </a:p>
          <a:p>
            <a:pPr marL="0" indent="0">
              <a:buNone/>
            </a:pPr>
            <a:r>
              <a:rPr lang="en-US" sz="2000" dirty="0">
                <a:latin typeface="Aptos" panose="020B0004020202020204" pitchFamily="34" charset="0"/>
              </a:rPr>
              <a:t>Data preprocessing:- </a:t>
            </a:r>
          </a:p>
          <a:p>
            <a:pPr marL="0" indent="0">
              <a:buNone/>
            </a:pPr>
            <a:r>
              <a:rPr lang="en-US" sz="2000" dirty="0">
                <a:latin typeface="Aptos" panose="020B0004020202020204" pitchFamily="34" charset="0"/>
              </a:rPr>
              <a:t>1. </a:t>
            </a:r>
            <a:r>
              <a:rPr lang="en-US" sz="2000" dirty="0" err="1">
                <a:latin typeface="Aptos" panose="020B0004020202020204" pitchFamily="34" charset="0"/>
              </a:rPr>
              <a:t>Tokenisation</a:t>
            </a:r>
            <a:r>
              <a:rPr lang="en-US" sz="2000" dirty="0">
                <a:latin typeface="Aptos" panose="020B00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Aptos" panose="020B0004020202020204" pitchFamily="34" charset="0"/>
              </a:rPr>
              <a:t>2. ⁠Padding </a:t>
            </a:r>
          </a:p>
          <a:p>
            <a:pPr marL="0" indent="0">
              <a:buNone/>
            </a:pPr>
            <a:r>
              <a:rPr lang="en-US" sz="2000" dirty="0">
                <a:latin typeface="Aptos" panose="020B0004020202020204" pitchFamily="34" charset="0"/>
              </a:rPr>
              <a:t>3. ⁠Embedding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5B74A8-E90D-32F4-1733-862DED6B8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5" y="162508"/>
            <a:ext cx="10972800" cy="582613"/>
          </a:xfrm>
        </p:spPr>
        <p:txBody>
          <a:bodyPr/>
          <a:lstStyle/>
          <a:p>
            <a:r>
              <a:rPr lang="en-IN" sz="3200" dirty="0">
                <a:latin typeface="Bodoni MT Black" panose="02070A03080606020203" pitchFamily="18" charset="0"/>
              </a:rPr>
              <a:t>IMPLEMENTATION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32435"/>
            <a:ext cx="10972800" cy="569531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Aptos" panose="020B0004020202020204" pitchFamily="34" charset="0"/>
                <a:sym typeface="+mn-ea"/>
              </a:rPr>
              <a:t>Model prediction:- </a:t>
            </a:r>
            <a:endParaRPr lang="en-US" sz="24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ptos" panose="020B0004020202020204" pitchFamily="34" charset="0"/>
                <a:sym typeface="+mn-ea"/>
              </a:rPr>
              <a:t>1. LSTM neural network </a:t>
            </a:r>
            <a:endParaRPr lang="en-US" sz="24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ptos" panose="020B0004020202020204" pitchFamily="34" charset="0"/>
                <a:sym typeface="+mn-ea"/>
              </a:rPr>
              <a:t>2. Predict score calculation</a:t>
            </a:r>
            <a:endParaRPr lang="en-US" sz="24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ptos" panose="020B0004020202020204" pitchFamily="34" charset="0"/>
                <a:sym typeface="+mn-ea"/>
              </a:rPr>
              <a:t>Output generation:- </a:t>
            </a:r>
            <a:endParaRPr lang="en-US" sz="24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ptos" panose="020B0004020202020204" pitchFamily="34" charset="0"/>
                <a:sym typeface="+mn-ea"/>
              </a:rPr>
              <a:t>1. Predict result </a:t>
            </a:r>
            <a:endParaRPr lang="en-US" sz="24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ptos" panose="020B0004020202020204" pitchFamily="34" charset="0"/>
                <a:sym typeface="+mn-ea"/>
              </a:rPr>
              <a:t>2. ⁠Generate advice </a:t>
            </a:r>
            <a:endParaRPr lang="en-US" sz="24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ptos" panose="020B0004020202020204" pitchFamily="34" charset="0"/>
                <a:sym typeface="+mn-ea"/>
              </a:rPr>
              <a:t>3. ⁠Generate prediction probability chart </a:t>
            </a:r>
            <a:endParaRPr lang="en-US" sz="24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ptos" panose="020B0004020202020204" pitchFamily="34" charset="0"/>
                <a:sym typeface="+mn-ea"/>
              </a:rPr>
              <a:t>Front end display </a:t>
            </a:r>
            <a:endParaRPr lang="en-US" sz="24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ptos" panose="020B0004020202020204" pitchFamily="34" charset="0"/>
                <a:sym typeface="+mn-ea"/>
              </a:rPr>
              <a:t>1. Displaying result </a:t>
            </a:r>
            <a:endParaRPr lang="en-US" sz="24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ptos" panose="020B0004020202020204" pitchFamily="34" charset="0"/>
                <a:sym typeface="+mn-ea"/>
              </a:rPr>
              <a:t>2. ⁠Displaying advice </a:t>
            </a:r>
            <a:endParaRPr lang="en-US" sz="24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ptos" panose="020B0004020202020204" pitchFamily="34" charset="0"/>
                <a:sym typeface="+mn-ea"/>
              </a:rPr>
              <a:t>3. ⁠Displaying prediction probability chart </a:t>
            </a:r>
            <a:endParaRPr lang="en-US" sz="24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ptos" panose="020B0004020202020204" pitchFamily="34" charset="0"/>
                <a:sym typeface="+mn-ea"/>
              </a:rPr>
              <a:t>4. User interface</a:t>
            </a:r>
            <a:endParaRPr lang="en-US" sz="2400" dirty="0">
              <a:latin typeface="Aptos" panose="020B0004020202020204" pitchFamily="34" charset="0"/>
            </a:endParaRPr>
          </a:p>
          <a:p>
            <a:endParaRPr lang="en-US" sz="2400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ptos" panose="020B0004020202020204" pitchFamily="34" charset="0"/>
              </a:rPr>
              <a:t>Self-Reporting Surveys and Questionnaires:</a:t>
            </a:r>
          </a:p>
          <a:p>
            <a:pPr marL="0" indent="0">
              <a:buNone/>
            </a:pPr>
            <a:r>
              <a:rPr lang="en-US" sz="2400" dirty="0">
                <a:latin typeface="Aptos" panose="020B0004020202020204" pitchFamily="34" charset="0"/>
              </a:rPr>
              <a:t>  Description: Traditional methods often involve individuals completing self-report surveys and questionnaires about their mental state. These methods can be subjective and prone to bias.</a:t>
            </a:r>
          </a:p>
          <a:p>
            <a:pPr marL="0" indent="0">
              <a:buNone/>
            </a:pPr>
            <a:r>
              <a:rPr lang="en-US" sz="2400" dirty="0">
                <a:latin typeface="Aptos" panose="020B0004020202020204" pitchFamily="34" charset="0"/>
              </a:rPr>
              <a:t>  Limitations: They may not capture real-time changes in mental state, and individuals may be reluctant to disclose accurate information.</a:t>
            </a:r>
          </a:p>
          <a:p>
            <a:r>
              <a:rPr lang="en-US" sz="2400" dirty="0">
                <a:latin typeface="Aptos" panose="020B0004020202020204" pitchFamily="34" charset="0"/>
              </a:rPr>
              <a:t>Clinical Assessments:</a:t>
            </a:r>
          </a:p>
          <a:p>
            <a:pPr marL="0" indent="0">
              <a:buNone/>
            </a:pPr>
            <a:r>
              <a:rPr lang="en-US" sz="2400" dirty="0">
                <a:latin typeface="Aptos" panose="020B0004020202020204" pitchFamily="34" charset="0"/>
              </a:rPr>
              <a:t>  Description: Mental health professionals conduct clinical assessments using structured interviews and diagnostic criteria.</a:t>
            </a:r>
          </a:p>
          <a:p>
            <a:pPr marL="0" indent="0">
              <a:buNone/>
            </a:pPr>
            <a:r>
              <a:rPr lang="en-US" sz="2400" dirty="0">
                <a:latin typeface="Aptos" panose="020B0004020202020204" pitchFamily="34" charset="0"/>
              </a:rPr>
              <a:t>  Limitations: Limited by availability of professionals and may not be feasible for continuous monitoring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64597A-2FA2-B64F-BA35-FF086852E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036" y="147637"/>
            <a:ext cx="10972800" cy="582613"/>
          </a:xfrm>
        </p:spPr>
        <p:txBody>
          <a:bodyPr/>
          <a:lstStyle/>
          <a:p>
            <a:r>
              <a:rPr lang="en-IN" sz="3200" dirty="0">
                <a:latin typeface="Bodoni MT Black" panose="02070A03080606020203" pitchFamily="18" charset="0"/>
              </a:rPr>
              <a:t>EXSISTING SOFTWARE SURVEY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765" y="1004764"/>
            <a:ext cx="11049635" cy="5113655"/>
          </a:xfrm>
        </p:spPr>
        <p:txBody>
          <a:bodyPr/>
          <a:lstStyle/>
          <a:p>
            <a:r>
              <a:rPr lang="en-US" sz="2400" dirty="0">
                <a:latin typeface="Aptos" panose="020B0004020202020204" pitchFamily="34" charset="0"/>
              </a:rPr>
              <a:t>Social Media Analysis (Current Techniques):</a:t>
            </a:r>
          </a:p>
          <a:p>
            <a:pPr marL="0" indent="0">
              <a:buNone/>
            </a:pPr>
            <a:r>
              <a:rPr lang="en-US" sz="2400" dirty="0">
                <a:latin typeface="Aptos" panose="020B0004020202020204" pitchFamily="34" charset="0"/>
              </a:rPr>
              <a:t>     Description: Some current systems use basic text mining and sentiment analysis to infer mental health status from social media posts. </a:t>
            </a:r>
          </a:p>
          <a:p>
            <a:pPr marL="0" indent="0">
              <a:buNone/>
            </a:pPr>
            <a:r>
              <a:rPr lang="en-US" sz="2400" dirty="0">
                <a:latin typeface="Aptos" panose="020B0004020202020204" pitchFamily="34" charset="0"/>
              </a:rPr>
              <a:t>     Limitations: These methods often lack depth and fail to capture the nuanced language and context of mental health discussions.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66215"/>
            <a:ext cx="9817100" cy="4585335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  <a:ea typeface="Montserrat" pitchFamily="34" charset="-122"/>
                <a:cs typeface="Arial" panose="020B0604020202020204" pitchFamily="34" charset="0"/>
                <a:sym typeface="+mn-ea"/>
              </a:rPr>
              <a:t>Social media analysis holds great promise in improving early detection, personalized interventions, and overall mental health support.</a:t>
            </a:r>
            <a:endParaRPr lang="en-US" sz="2400" dirty="0">
              <a:solidFill>
                <a:schemeClr val="tx1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464646"/>
                </a:solidFill>
                <a:latin typeface="Aptos" panose="020B0004020202020204" pitchFamily="34" charset="0"/>
                <a:ea typeface="Inter" pitchFamily="34" charset="-122"/>
                <a:cs typeface="Arial" panose="020B0604020202020204" pitchFamily="34" charset="0"/>
                <a:sym typeface="+mn-ea"/>
              </a:rPr>
              <a:t>The use of social media analytics in healthcare is expected to grow as more organizations recognize its strategic value.</a:t>
            </a:r>
          </a:p>
          <a:p>
            <a:r>
              <a:rPr lang="en-US" sz="2400" dirty="0">
                <a:solidFill>
                  <a:srgbClr val="464646"/>
                </a:solidFill>
                <a:latin typeface="Aptos" panose="020B0004020202020204" pitchFamily="34" charset="0"/>
                <a:ea typeface="Inter" pitchFamily="34" charset="-122"/>
                <a:cs typeface="Arial" panose="020B0604020202020204" pitchFamily="34" charset="0"/>
                <a:sym typeface="+mn-ea"/>
              </a:rPr>
              <a:t>Healthcare organizations will seek integrated platforms that can consolidate and analyze data from multiple social media sources and other digital channels.</a:t>
            </a:r>
            <a:endParaRPr lang="en-US" sz="24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2E3D42-0719-AB34-71B5-41C158956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84" y="153178"/>
            <a:ext cx="10972800" cy="582613"/>
          </a:xfrm>
        </p:spPr>
        <p:txBody>
          <a:bodyPr/>
          <a:lstStyle/>
          <a:p>
            <a:r>
              <a:rPr lang="en-IN" sz="3200" dirty="0">
                <a:latin typeface="Bodoni MT Black" panose="02070A03080606020203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75275"/>
            <a:ext cx="10972800" cy="959485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609600" y="933450"/>
          <a:ext cx="10972800" cy="3965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5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7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31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 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                Name of the 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   Registration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    Section/Slot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311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          AKURATHI KAMALESH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         99210041690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        S01/S01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11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               HEMA LATHA.J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         9921004267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        S03/S01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311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          BIKKINA PAVANI DURGA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         9921004096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        S01/S01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311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        BANDIKARI DAMODARA SAI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         9921004069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       S01/S01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/>
          <p:nvPr>
            <p:custDataLst>
              <p:tags r:id="rId2"/>
            </p:custDataLst>
          </p:nvPr>
        </p:nvGraphicFramePr>
        <p:xfrm>
          <a:off x="609600" y="5375910"/>
          <a:ext cx="10972800" cy="95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4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885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          </a:t>
                      </a: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Faculty Guide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          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Mr.Aravind Chandran - AP/CSE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20465" y="1633518"/>
            <a:ext cx="4751070" cy="2882900"/>
          </a:xfrm>
        </p:spPr>
        <p:txBody>
          <a:bodyPr/>
          <a:lstStyle/>
          <a:p>
            <a:r>
              <a:rPr lang="en-US" sz="4400" dirty="0">
                <a:latin typeface="Bodoni MT Black" panose="02070A03080606020203" pitchFamily="18" charset="0"/>
                <a:cs typeface="Comic Sans MS" panose="030F0702030302020204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898" y="13212"/>
            <a:ext cx="5405535" cy="471973"/>
          </a:xfrm>
        </p:spPr>
        <p:txBody>
          <a:bodyPr/>
          <a:lstStyle/>
          <a:p>
            <a:r>
              <a:rPr lang="en-US" dirty="0">
                <a:latin typeface="Bodoni MT Black" panose="02070A03080606020203" pitchFamily="18" charset="0"/>
              </a:rPr>
              <a:t>                           </a:t>
            </a:r>
            <a:r>
              <a:rPr lang="en-US" sz="3200" dirty="0">
                <a:latin typeface="Bodoni MT Black" panose="02070A03080606020203" pitchFamily="18" charset="0"/>
                <a:cs typeface="Comic Sans MS" panose="030F0702030302020204" charset="0"/>
              </a:rPr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174750"/>
            <a:ext cx="9990455" cy="4639310"/>
          </a:xfrm>
        </p:spPr>
        <p:txBody>
          <a:bodyPr/>
          <a:lstStyle/>
          <a:p>
            <a:r>
              <a:rPr lang="en-US" sz="2400" dirty="0">
                <a:latin typeface="Aptos" panose="020B0004020202020204" pitchFamily="34" charset="0"/>
                <a:cs typeface="Arial" panose="020B0604020202020204" pitchFamily="34" charset="0"/>
              </a:rPr>
              <a:t>Social media has become an integral part of healthcare, providing a powerful platform for patient engagement, data collection, and strategic decision-making. This presentation will explore the key applications and best practices of social media analytics in the healthcare industry.</a:t>
            </a:r>
          </a:p>
          <a:p>
            <a:r>
              <a:rPr lang="en-US" sz="2400" dirty="0">
                <a:latin typeface="Aptos" panose="020B0004020202020204" pitchFamily="34" charset="0"/>
                <a:cs typeface="Arial" panose="020B0604020202020204" pitchFamily="34" charset="0"/>
              </a:rPr>
              <a:t>Additionally, social media analytic can be used for early detection of disease outbreaks, understanding patient experiences, and customizing health messages.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559" y="18658"/>
            <a:ext cx="2948473" cy="483896"/>
          </a:xfrm>
        </p:spPr>
        <p:txBody>
          <a:bodyPr/>
          <a:lstStyle/>
          <a:p>
            <a:r>
              <a:rPr lang="en-US" sz="3200" dirty="0"/>
              <a:t>                               </a:t>
            </a:r>
            <a:r>
              <a:rPr lang="en-US" sz="3200" dirty="0">
                <a:latin typeface="Bodoni MT Black" panose="02070A03080606020203" pitchFamily="18" charset="0"/>
                <a:cs typeface="Comic Sans MS" panose="030F0702030302020204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324465" cy="4984750"/>
          </a:xfrm>
        </p:spPr>
        <p:txBody>
          <a:bodyPr/>
          <a:lstStyle/>
          <a:p>
            <a:r>
              <a:rPr lang="en-US" sz="2400" dirty="0">
                <a:latin typeface="Aptos" panose="020B0004020202020204" pitchFamily="34" charset="0"/>
              </a:rPr>
              <a:t>To develop an advanced system that uses Twitter data to analyze </a:t>
            </a:r>
          </a:p>
          <a:p>
            <a:r>
              <a:rPr lang="en-US" sz="2400" dirty="0">
                <a:latin typeface="Aptos" panose="020B0004020202020204" pitchFamily="34" charset="0"/>
              </a:rPr>
              <a:t>Assess an individual's mental health by employing NLP and ML models. </a:t>
            </a:r>
          </a:p>
          <a:p>
            <a:r>
              <a:rPr lang="en-US" sz="2400" dirty="0">
                <a:latin typeface="Aptos" panose="020B0004020202020204" pitchFamily="34" charset="0"/>
              </a:rPr>
              <a:t>The system aims to provide more accurate, real-time insights into mental health status, leveraging advanced natural language processing techniques.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9681845" cy="4953000"/>
          </a:xfrm>
        </p:spPr>
        <p:txBody>
          <a:bodyPr/>
          <a:lstStyle/>
          <a:p>
            <a:r>
              <a:rPr lang="en-US" sz="2400" dirty="0">
                <a:latin typeface="Aptos" panose="020B0004020202020204" pitchFamily="34" charset="0"/>
                <a:sym typeface="+mn-ea"/>
              </a:rPr>
              <a:t>Mental health is an essential aspect of overall well-being, but traditional methods of diagnosis and monitoring can often be limited by factors such as access to mental health professionals and the subjective nature of self-reporting. </a:t>
            </a:r>
            <a:endParaRPr lang="en-US" sz="2400" dirty="0">
              <a:latin typeface="Aptos" panose="020B0004020202020204" pitchFamily="34" charset="0"/>
            </a:endParaRPr>
          </a:p>
          <a:p>
            <a:r>
              <a:rPr lang="en-US" sz="2400" dirty="0">
                <a:latin typeface="Aptos" panose="020B0004020202020204" pitchFamily="34" charset="0"/>
                <a:sym typeface="+mn-ea"/>
              </a:rPr>
              <a:t>Social media platforms, like Twitter, provide a wealth of real-time data that can be used to gain insights into individuals' mental states. </a:t>
            </a:r>
            <a:endParaRPr lang="en-US" sz="2400" dirty="0">
              <a:latin typeface="Aptos" panose="020B0004020202020204" pitchFamily="34" charset="0"/>
            </a:endParaRPr>
          </a:p>
          <a:p>
            <a:r>
              <a:rPr lang="en-US" sz="2400" dirty="0" err="1">
                <a:latin typeface="Aptos" panose="020B0004020202020204" pitchFamily="34" charset="0"/>
                <a:sym typeface="+mn-ea"/>
              </a:rPr>
              <a:t>AnalyzingTwitter</a:t>
            </a:r>
            <a:r>
              <a:rPr lang="en-US" sz="2400" dirty="0">
                <a:latin typeface="Aptos" panose="020B0004020202020204" pitchFamily="34" charset="0"/>
                <a:sym typeface="+mn-ea"/>
              </a:rPr>
              <a:t> posts for mental health assessment offers a promising alternative approach to understanding mental health trends and patterns on a broader scale.</a:t>
            </a:r>
            <a:endParaRPr lang="en-US" sz="2400" dirty="0">
              <a:latin typeface="Aptos" panose="020B00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088296C-590B-87FB-EB3F-9D680852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90" y="218492"/>
            <a:ext cx="10972800" cy="582613"/>
          </a:xfrm>
        </p:spPr>
        <p:txBody>
          <a:bodyPr/>
          <a:lstStyle/>
          <a:p>
            <a:r>
              <a:rPr lang="en-IN" sz="3200" dirty="0">
                <a:latin typeface="Bodoni MT Black" panose="02070A03080606020203" pitchFamily="18" charset="0"/>
              </a:rPr>
              <a:t>PROBLEM STATEMENT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70181463"/>
              </p:ext>
            </p:extLst>
          </p:nvPr>
        </p:nvGraphicFramePr>
        <p:xfrm>
          <a:off x="609600" y="1174750"/>
          <a:ext cx="10972800" cy="5515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Tittle of Paper(Year)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Technologies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Key Findings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cs typeface="+mn-lt"/>
                          <a:sym typeface="+mn-ea"/>
                        </a:rPr>
                        <a:t>Rathimala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cs typeface="+mn-lt"/>
                          <a:sym typeface="+mn-ea"/>
                        </a:rPr>
                        <a:t> Kannan;</a:t>
                      </a:r>
                      <a:endParaRPr lang="en-US" sz="1800" dirty="0">
                        <a:solidFill>
                          <a:schemeClr val="tx1"/>
                        </a:solidFill>
                        <a:cs typeface="+mn-lt"/>
                      </a:endParaRPr>
                    </a:p>
                    <a:p>
                      <a:pPr>
                        <a:buNone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cs typeface="+mn-lt"/>
                          <a:sym typeface="+mn-ea"/>
                        </a:rPr>
                        <a:t>Menagaeswary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cs typeface="+mn-lt"/>
                          <a:sym typeface="+mn-ea"/>
                        </a:rPr>
                        <a:t> AP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cs typeface="+mn-lt"/>
                          <a:sym typeface="+mn-ea"/>
                        </a:rPr>
                        <a:t>Govindasamy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cs typeface="+mn-lt"/>
                          <a:sym typeface="+mn-ea"/>
                        </a:rPr>
                        <a:t>;</a:t>
                      </a:r>
                      <a:endParaRPr lang="en-US" sz="1800" dirty="0">
                        <a:solidFill>
                          <a:schemeClr val="tx1"/>
                        </a:solidFill>
                        <a:cs typeface="+mn-lt"/>
                      </a:endParaRPr>
                    </a:p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cs typeface="+mn-lt"/>
                          <a:sym typeface="+mn-ea"/>
                        </a:rPr>
                        <a:t>Lay-Ki Soon</a:t>
                      </a:r>
                      <a:endParaRPr lang="en-US" sz="1800" dirty="0">
                        <a:solidFill>
                          <a:schemeClr val="tx1"/>
                        </a:solidFill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cs typeface="+mn-lt"/>
                          <a:sym typeface="+mn-ea"/>
                        </a:rPr>
                        <a:t>Social Media Analytics for Dengue Monitoring in Malaysia (2018)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Social Media Analytics, Topic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To identify early signs of disease outbreaks, such as dengue, by analyzing trends and patterns in social media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cs typeface="+mn-lt"/>
                          <a:sym typeface="+mn-ea"/>
                        </a:rPr>
                        <a:t>Daimler Benz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cs typeface="+mn-lt"/>
                          <a:sym typeface="+mn-ea"/>
                        </a:rPr>
                        <a:t>Alebaba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cs typeface="+mn-lt"/>
                          <a:sym typeface="+mn-ea"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cs typeface="+mn-lt"/>
                          <a:sym typeface="+mn-ea"/>
                        </a:rPr>
                        <a:t>Suaini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cs typeface="+mn-lt"/>
                          <a:sym typeface="+mn-ea"/>
                        </a:rPr>
                        <a:t> Sura,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cs typeface="+mn-lt"/>
                          <a:sym typeface="+mn-ea"/>
                        </a:rPr>
                        <a:t>Nooralisa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cs typeface="+mn-lt"/>
                          <a:sym typeface="+mn-ea"/>
                        </a:rPr>
                        <a:t> Mohd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cs typeface="+mn-lt"/>
                          <a:sym typeface="+mn-ea"/>
                        </a:rPr>
                        <a:t>Tuah</a:t>
                      </a:r>
                      <a:endParaRPr lang="en-US" sz="1800" dirty="0">
                        <a:solidFill>
                          <a:schemeClr val="tx1"/>
                        </a:solidFill>
                        <a:cs typeface="+mn-lt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cs typeface="+mn-lt"/>
                          <a:sym typeface="+mn-ea"/>
                        </a:rPr>
                        <a:t>Social Media User Engagement for Promoting Public Health: Pattern Analysis Using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cs typeface="+mn-lt"/>
                          <a:sym typeface="+mn-ea"/>
                        </a:rPr>
                        <a:t>Apriori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cs typeface="+mn-lt"/>
                          <a:sym typeface="+mn-ea"/>
                        </a:rPr>
                        <a:t> Approach (2023)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Apriori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Data related to user engagement with public health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cs typeface="+mn-lt"/>
                          <a:sym typeface="+mn-ea"/>
                        </a:rPr>
                        <a:t>Amit Kumar Pandey, Jaya Yadav, Aseervatham Achary, Shweta Nanda</a:t>
                      </a:r>
                      <a:endParaRPr lang="en-US" sz="1800" dirty="0">
                        <a:solidFill>
                          <a:schemeClr val="tx1"/>
                        </a:solidFill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cs typeface="+mn-lt"/>
                          <a:sym typeface="+mn-ea"/>
                        </a:rPr>
                        <a:t>Role of Social Media and Data Analytics in the Health Care Sector (2024)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Content Analysis</a:t>
                      </a:r>
                      <a:r>
                        <a:rPr lang="en-IN" alt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,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Case Studies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To identify and explore the role of social media as a tool of communication and a platform of service providers during the pandemic.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230C53CA-6300-6087-46DD-0D552266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020" y="167640"/>
            <a:ext cx="10972800" cy="582613"/>
          </a:xfrm>
        </p:spPr>
        <p:txBody>
          <a:bodyPr/>
          <a:lstStyle/>
          <a:p>
            <a:r>
              <a:rPr lang="en-IN" sz="3200" dirty="0">
                <a:latin typeface="Bodoni MT Black" panose="02070A03080606020203" pitchFamily="18" charset="0"/>
              </a:rPr>
              <a:t>LITERATURE SURVEY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609600" y="189865"/>
          <a:ext cx="109728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5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1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173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cs typeface="+mn-lt"/>
                          <a:sym typeface="+mn-ea"/>
                        </a:rPr>
                        <a:t>Karnam Akhil; Jangili Sireesha; Gundu Venkata Sai; Katanguri Sai Shashidhar Reddy; Jonnalagadda Haripriya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cs typeface="+mn-lt"/>
                          <a:sym typeface="+mn-ea"/>
                        </a:rPr>
                        <a:t>Harnessing Artificial Intelligence for Preventing and Detecting Addiction in Digital Healthcare and social media among students of age group 12 to 18</a:t>
                      </a:r>
                      <a:endParaRPr lang="en-US" sz="1800" b="0" dirty="0">
                        <a:solidFill>
                          <a:schemeClr val="tx1"/>
                        </a:solidFill>
                        <a:cs typeface="+mn-lt"/>
                      </a:endParaRPr>
                    </a:p>
                    <a:p>
                      <a:pPr>
                        <a:buNone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cs typeface="+mn-lt"/>
                        </a:rPr>
                        <a:t>(2024)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NLP, deep learning, and sentiment analysis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The use of affective expressions, like insecurity or withdrawal symptoms and AI to detect mental distress.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73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cs typeface="+mn-lt"/>
                          <a:sym typeface="+mn-ea"/>
                        </a:rPr>
                        <a:t>Amir Hossein Yazdavar; Mohammad Saied Mahdavinejad; Goonmeet Bajaj; Krishnaprasad Thirunarayan</a:t>
                      </a:r>
                      <a:endParaRPr lang="en-US" sz="1800" dirty="0">
                        <a:solidFill>
                          <a:schemeClr val="tx1"/>
                        </a:solidFill>
                        <a:cs typeface="+mn-lt"/>
                      </a:endParaRPr>
                    </a:p>
                    <a:p>
                      <a:pPr>
                        <a:buNone/>
                      </a:pPr>
                      <a:endParaRPr lang="en-US" sz="1800" dirty="0">
                        <a:solidFill>
                          <a:schemeClr val="tx1"/>
                        </a:solidFill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cs typeface="+mn-lt"/>
                          <a:sym typeface="+mn-ea"/>
                        </a:rPr>
                        <a:t>Mental Health Analysis Via Social Media Data (2018)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NLP,Machine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Helps to </a:t>
                      </a:r>
                      <a:r>
                        <a:rPr lang="en-IN" alt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detect signs of depression and identify </a:t>
                      </a:r>
                      <a:r>
                        <a:rPr lang="en-US" altLang="en-I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through social media sharing the post and textual conent in social 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73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cs typeface="+mn-lt"/>
                          <a:sym typeface="+mn-ea"/>
                        </a:rPr>
                        <a:t>Yang Liu , Xian-Jia Wang , Zhen-Song Chen , Yifei Zhang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cs typeface="+mn-lt"/>
                          <a:sym typeface="+mn-ea"/>
                        </a:rPr>
                        <a:t>Evaluating Digital Health Services Quality via Social Media (2023)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Helps to get appointment easly from here </a:t>
                      </a:r>
                      <a:r>
                        <a:rPr lang="en-IN" alt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digital health services (DHS) provided by hospitals through social media platforms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609600" y="189865"/>
          <a:ext cx="10972800" cy="411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580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sym typeface="+mn-ea"/>
                        </a:rPr>
                        <a:t>Raman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sym typeface="+mn-ea"/>
                        </a:rPr>
                        <a:t>Kumar,Abhinav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sym typeface="+mn-ea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sym typeface="+mn-ea"/>
                        </a:rPr>
                        <a:t>Anand,Prashant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sym typeface="+mn-ea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sym typeface="+mn-ea"/>
                        </a:rPr>
                        <a:t>Kumar,Rishi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sym typeface="+mn-ea"/>
                        </a:rPr>
                        <a:t> Kant Kumar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sym typeface="+mn-ea"/>
                        </a:rPr>
                        <a:t>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sym typeface="+mn-ea"/>
                        </a:rPr>
                        <a:t>Internet of Things and Social Media: A Review of Literature and Validation from Twitter Analytics (2020)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Sentiment Analysis,Topic Modeling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sym typeface="+mn-ea"/>
                        </a:rPr>
                        <a:t>Extracting relevant information and understanding context from Twitter data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80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sym typeface="+mn-ea"/>
                        </a:rPr>
                        <a:t>Shweta Meshram,Rajesh Babu,Jayanth Adhikari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sym typeface="+mn-ea"/>
                        </a:rPr>
                        <a:t>Detecting Psychological Stress using Machine Learning over Social Media Interaction (2020)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CNN,RNN,LSTM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sym typeface="+mn-ea"/>
                        </a:rPr>
                        <a:t>capture temporal dependencies and context in the sequence of tweets.</a:t>
                      </a:r>
                      <a:endParaRPr lang="en-US" sz="1800" dirty="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  <a:p>
                      <a:pPr>
                        <a:buNone/>
                      </a:pPr>
                      <a:endParaRPr lang="en-US" sz="1800" dirty="0"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33500"/>
            <a:ext cx="9723120" cy="4438015"/>
          </a:xfrm>
        </p:spPr>
        <p:txBody>
          <a:bodyPr/>
          <a:lstStyle/>
          <a:p>
            <a:r>
              <a:rPr lang="en-US" sz="2200" b="1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  <a:sym typeface="+mn-ea"/>
              </a:rPr>
              <a:t>Nuance of Communication</a:t>
            </a:r>
            <a:r>
              <a:rPr lang="en-US" sz="2200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  <a:sym typeface="+mn-ea"/>
              </a:rPr>
              <a:t>: The absence of face-to-face interaction and non-verbal cues can lead to misunderstandings.</a:t>
            </a:r>
            <a:endParaRPr lang="en-US" sz="2200" dirty="0">
              <a:solidFill>
                <a:schemeClr val="tx1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200" b="1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  <a:sym typeface="+mn-ea"/>
              </a:rPr>
              <a:t>Ambiguity in Language</a:t>
            </a:r>
            <a:r>
              <a:rPr lang="en-US" sz="2200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  <a:sym typeface="+mn-ea"/>
              </a:rPr>
              <a:t>: The use of slang, emojis, and ambiguous language can complicate sentiment analysis and make it challenging to gauge the true emotional state of individuals.</a:t>
            </a:r>
            <a:endParaRPr lang="en-US" sz="2200" dirty="0">
              <a:solidFill>
                <a:schemeClr val="tx1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  <a:sym typeface="+mn-ea"/>
              </a:rPr>
              <a:t>Ethical Use</a:t>
            </a:r>
            <a:r>
              <a:rPr lang="en-US" sz="2200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  <a:sym typeface="+mn-ea"/>
              </a:rPr>
              <a:t>: There is a risk that the analysis could be used in ways that stigmatize or exploit individuals, particularly if sensitive information is not handled responsibly.</a:t>
            </a:r>
            <a:endParaRPr lang="en-US" sz="2200" dirty="0">
              <a:solidFill>
                <a:schemeClr val="tx1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  <a:sym typeface="+mn-ea"/>
              </a:rPr>
              <a:t>Compliance Issues</a:t>
            </a:r>
            <a:r>
              <a:rPr lang="en-US" sz="2200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  <a:sym typeface="+mn-ea"/>
              </a:rPr>
              <a:t>: Navigating legal and regulatory requirements for data privacy and protection can be complex and vary by region, impacting the ability to use social media data ethically and legally.</a:t>
            </a:r>
            <a:endParaRPr lang="en-IN" sz="2200" dirty="0">
              <a:solidFill>
                <a:schemeClr val="tx1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endParaRPr lang="en-IN" sz="2200" dirty="0">
              <a:solidFill>
                <a:schemeClr val="tx1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2DDF2CB-A91C-6CE1-F327-1292D7A84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29" y="190500"/>
            <a:ext cx="10972800" cy="582613"/>
          </a:xfrm>
        </p:spPr>
        <p:txBody>
          <a:bodyPr/>
          <a:lstStyle/>
          <a:p>
            <a:r>
              <a:rPr lang="en-IN" sz="3200" dirty="0">
                <a:latin typeface="Bodoni MT Black" panose="02070A03080606020203" pitchFamily="18" charset="0"/>
              </a:rPr>
              <a:t>GAPS FOUND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64*312"/>
  <p:tag name="TABLE_ENDDRAG_RECT" val="48*73*864*3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45*60"/>
  <p:tag name="TABLE_ENDDRAG_RECT" val="48*423*845*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64*409"/>
  <p:tag name="TABLE_ENDDRAG_RECT" val="48*92*864*40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64*509"/>
  <p:tag name="TABLE_ENDDRAG_RECT" val="48*14*864*50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64*486"/>
  <p:tag name="TABLE_ENDDRAG_RECT" val="48*14*864*486"/>
</p:tagLst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2002</Words>
  <Application>Microsoft Office PowerPoint</Application>
  <PresentationFormat>Widescreen</PresentationFormat>
  <Paragraphs>222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Algerian</vt:lpstr>
      <vt:lpstr>Aptos</vt:lpstr>
      <vt:lpstr>Arial</vt:lpstr>
      <vt:lpstr>Bodoni MT Black</vt:lpstr>
      <vt:lpstr>Blue Waves</vt:lpstr>
      <vt:lpstr>CAPSTONE PROJECT</vt:lpstr>
      <vt:lpstr>PowerPoint Presentation</vt:lpstr>
      <vt:lpstr>                           INTRODUCTION</vt:lpstr>
      <vt:lpstr>                               OBJECTIVE</vt:lpstr>
      <vt:lpstr>PROBLEM STATEMENT</vt:lpstr>
      <vt:lpstr>LITERATURE SURVEY</vt:lpstr>
      <vt:lpstr>r</vt:lpstr>
      <vt:lpstr>PowerPoint Presentation</vt:lpstr>
      <vt:lpstr>GAPS FOUND</vt:lpstr>
      <vt:lpstr>METHADOLOGY</vt:lpstr>
      <vt:lpstr>PowerPoint Presentation</vt:lpstr>
      <vt:lpstr>PowerPoint Presentation</vt:lpstr>
      <vt:lpstr>PowerPoint Presentation</vt:lpstr>
      <vt:lpstr>PowerPoint Presentation</vt:lpstr>
      <vt:lpstr>IMPLEMENTATION</vt:lpstr>
      <vt:lpstr>PowerPoint Presentation</vt:lpstr>
      <vt:lpstr>EXSISTING SOFTWARE SURVEY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Pavani Bikkina</dc:creator>
  <cp:lastModifiedBy>JayaKrishna Angalakurthi</cp:lastModifiedBy>
  <cp:revision>12</cp:revision>
  <dcterms:created xsi:type="dcterms:W3CDTF">2024-09-04T09:00:00Z</dcterms:created>
  <dcterms:modified xsi:type="dcterms:W3CDTF">2024-11-04T05:22:40Z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3B29043BB25945018DE9D673A64816DC_11</vt:lpwstr>
  </property>
  <property fmtid="{D5CDD505-2E9C-101B-9397-08002B2CF9AE}" pid="3" name="KSOProductBuildVer">
    <vt:lpwstr>1033-12.2.0.18199</vt:lpwstr>
  </property>
</Properties>
</file>