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9144000" cy="5143500"/>
  <p:notesSz cx="6858000" cy="9144000"/>
  <p:embeddedFontLst>
    <p:embeddedFont>
      <p:font typeface="Open Sans Bold" charset="1" panose="00000000000000000000"/>
      <p:regular r:id="rId52"/>
    </p:embeddedFont>
    <p:embeddedFont>
      <p:font typeface="IBM Plex Sans Condensed" charset="1" panose="020B0506050203000203"/>
      <p:regular r:id="rId53"/>
    </p:embeddedFont>
    <p:embeddedFont>
      <p:font typeface="Open Sans Light" charset="1" panose="00000000000000000000"/>
      <p:regular r:id="rId54"/>
    </p:embeddedFont>
    <p:embeddedFont>
      <p:font typeface="Open Sans" charset="1" panose="00000000000000000000"/>
      <p:regular r:id="rId55"/>
    </p:embeddedFont>
    <p:embeddedFont>
      <p:font typeface="IBM Plex Sans" charset="1" panose="020B0503050203000203"/>
      <p:regular r:id="rId56"/>
    </p:embeddedFont>
    <p:embeddedFont>
      <p:font typeface="Arimo" charset="1" panose="020B0604020202020204"/>
      <p:regular r:id="rId57"/>
    </p:embeddedFont>
    <p:embeddedFont>
      <p:font typeface="IBM Plex Sans Bold" charset="1" panose="020B0803050203000203"/>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2.png" Type="http://schemas.openxmlformats.org/officeDocument/2006/relationships/image"/><Relationship Id="rId15" Target="../media/image21.png" Type="http://schemas.openxmlformats.org/officeDocument/2006/relationships/image"/><Relationship Id="rId16" Target="../media/image38.png" Type="http://schemas.openxmlformats.org/officeDocument/2006/relationships/image"/><Relationship Id="rId2" Target="../media/image19.png" Type="http://schemas.openxmlformats.org/officeDocument/2006/relationships/image"/><Relationship Id="rId3" Target="../media/image23.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14" Target="../media/image49.png" Type="http://schemas.openxmlformats.org/officeDocument/2006/relationships/image"/><Relationship Id="rId15" Target="../media/image50.svg" Type="http://schemas.openxmlformats.org/officeDocument/2006/relationships/image"/><Relationship Id="rId16" Target="../media/image23.png" Type="http://schemas.openxmlformats.org/officeDocument/2006/relationships/image"/><Relationship Id="rId17" Target="../media/image38.png" Type="http://schemas.openxmlformats.org/officeDocument/2006/relationships/image"/><Relationship Id="rId2" Target="../media/image19.pn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21.pn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2.png" Type="http://schemas.openxmlformats.org/officeDocument/2006/relationships/image"/><Relationship Id="rId2" Target="../media/image19.png" Type="http://schemas.openxmlformats.org/officeDocument/2006/relationships/image"/><Relationship Id="rId3" Target="../media/image20.pn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53.png" Type="http://schemas.openxmlformats.org/officeDocument/2006/relationships/image"/><Relationship Id="rId7" Target="../media/image54.svg" Type="http://schemas.openxmlformats.org/officeDocument/2006/relationships/image"/><Relationship Id="rId8" Target="../media/image38.png" Type="http://schemas.openxmlformats.org/officeDocument/2006/relationships/image"/><Relationship Id="rId9" Target="../media/image2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7.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8.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7.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9.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7.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62.png" Type="http://schemas.openxmlformats.org/officeDocument/2006/relationships/image"/><Relationship Id="rId12" Target="../media/image63.png" Type="http://schemas.openxmlformats.org/officeDocument/2006/relationships/image"/><Relationship Id="rId2" Target="../media/image5.png" Type="http://schemas.openxmlformats.org/officeDocument/2006/relationships/image"/><Relationship Id="rId3" Target="../media/image6.png" Type="http://schemas.openxmlformats.org/officeDocument/2006/relationships/image"/><Relationship Id="rId4" Target="../media/image55.png" Type="http://schemas.openxmlformats.org/officeDocument/2006/relationships/image"/><Relationship Id="rId5" Target="../media/image56.png" Type="http://schemas.openxmlformats.org/officeDocument/2006/relationships/image"/><Relationship Id="rId6" Target="../media/image57.png" Type="http://schemas.openxmlformats.org/officeDocument/2006/relationships/image"/><Relationship Id="rId7" Target="../media/image58.png" Type="http://schemas.openxmlformats.org/officeDocument/2006/relationships/image"/><Relationship Id="rId8" Target="../media/image59.png" Type="http://schemas.openxmlformats.org/officeDocument/2006/relationships/image"/><Relationship Id="rId9" Target="../media/image60.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png" Type="http://schemas.openxmlformats.org/officeDocument/2006/relationships/image"/><Relationship Id="rId2" Target="../media/image5.png" Type="http://schemas.openxmlformats.org/officeDocument/2006/relationships/image"/><Relationship Id="rId3" Target="../media/image6.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5503" y="4805677"/>
            <a:ext cx="495300" cy="274320"/>
          </a:xfrm>
          <a:custGeom>
            <a:avLst/>
            <a:gdLst/>
            <a:ahLst/>
            <a:cxnLst/>
            <a:rect r="r" b="b" t="t" l="l"/>
            <a:pathLst>
              <a:path h="274320" w="495300">
                <a:moveTo>
                  <a:pt x="0" y="0"/>
                </a:moveTo>
                <a:lnTo>
                  <a:pt x="495300" y="0"/>
                </a:lnTo>
                <a:lnTo>
                  <a:pt x="495300" y="274320"/>
                </a:lnTo>
                <a:lnTo>
                  <a:pt x="0" y="274320"/>
                </a:lnTo>
                <a:lnTo>
                  <a:pt x="0" y="0"/>
                </a:lnTo>
                <a:close/>
              </a:path>
            </a:pathLst>
          </a:custGeom>
          <a:blipFill>
            <a:blip r:embed="rId2"/>
            <a:stretch>
              <a:fillRect l="-61538" t="-1850" r="0" b="0"/>
            </a:stretch>
          </a:blipFill>
        </p:spPr>
      </p:sp>
      <p:sp>
        <p:nvSpPr>
          <p:cNvPr name="Freeform 3" id="3"/>
          <p:cNvSpPr/>
          <p:nvPr/>
        </p:nvSpPr>
        <p:spPr>
          <a:xfrm flipH="false" flipV="false" rot="0">
            <a:off x="8141903" y="4814306"/>
            <a:ext cx="290893" cy="277016"/>
          </a:xfrm>
          <a:custGeom>
            <a:avLst/>
            <a:gdLst/>
            <a:ahLst/>
            <a:cxnLst/>
            <a:rect r="r" b="b" t="t" l="l"/>
            <a:pathLst>
              <a:path h="277016" w="290893">
                <a:moveTo>
                  <a:pt x="0" y="0"/>
                </a:moveTo>
                <a:lnTo>
                  <a:pt x="290894" y="0"/>
                </a:lnTo>
                <a:lnTo>
                  <a:pt x="290894" y="277016"/>
                </a:lnTo>
                <a:lnTo>
                  <a:pt x="0" y="277016"/>
                </a:lnTo>
                <a:lnTo>
                  <a:pt x="0" y="0"/>
                </a:lnTo>
                <a:close/>
              </a:path>
            </a:pathLst>
          </a:custGeom>
          <a:blipFill>
            <a:blip r:embed="rId3"/>
            <a:stretch>
              <a:fillRect l="-415" t="-364" r="-174633" b="-495"/>
            </a:stretch>
          </a:blipFill>
        </p:spPr>
      </p:sp>
      <p:grpSp>
        <p:nvGrpSpPr>
          <p:cNvPr name="Group 4" id="4"/>
          <p:cNvGrpSpPr>
            <a:grpSpLocks noChangeAspect="true"/>
          </p:cNvGrpSpPr>
          <p:nvPr/>
        </p:nvGrpSpPr>
        <p:grpSpPr>
          <a:xfrm rot="0">
            <a:off x="-63503" y="-63503"/>
            <a:ext cx="9270997" cy="5270497"/>
            <a:chOff x="0" y="0"/>
            <a:chExt cx="9271000" cy="5270500"/>
          </a:xfrm>
        </p:grpSpPr>
        <p:sp>
          <p:nvSpPr>
            <p:cNvPr name="Freeform 5" id="5"/>
            <p:cNvSpPr/>
            <p:nvPr/>
          </p:nvSpPr>
          <p:spPr>
            <a:xfrm flipH="false" flipV="false" rot="0">
              <a:off x="63500" y="63500"/>
              <a:ext cx="9144000" cy="5143500"/>
            </a:xfrm>
            <a:custGeom>
              <a:avLst/>
              <a:gdLst/>
              <a:ahLst/>
              <a:cxnLst/>
              <a:rect r="r" b="b" t="t" l="l"/>
              <a:pathLst>
                <a:path h="5143500" w="9144000">
                  <a:moveTo>
                    <a:pt x="0" y="0"/>
                  </a:moveTo>
                  <a:lnTo>
                    <a:pt x="9144000" y="0"/>
                  </a:lnTo>
                  <a:lnTo>
                    <a:pt x="9144000" y="5143500"/>
                  </a:lnTo>
                  <a:lnTo>
                    <a:pt x="0" y="5143500"/>
                  </a:lnTo>
                  <a:close/>
                </a:path>
              </a:pathLst>
            </a:custGeom>
            <a:solidFill>
              <a:srgbClr val="1F2C33"/>
            </a:solidFill>
          </p:spPr>
        </p:sp>
        <p:sp>
          <p:nvSpPr>
            <p:cNvPr name="Freeform 6" id="6"/>
            <p:cNvSpPr/>
            <p:nvPr/>
          </p:nvSpPr>
          <p:spPr>
            <a:xfrm flipH="false" flipV="false" rot="0">
              <a:off x="776732" y="3267964"/>
              <a:ext cx="371983" cy="28575"/>
            </a:xfrm>
            <a:custGeom>
              <a:avLst/>
              <a:gdLst/>
              <a:ahLst/>
              <a:cxnLst/>
              <a:rect r="r" b="b" t="t" l="l"/>
              <a:pathLst>
                <a:path h="28575" w="371983">
                  <a:moveTo>
                    <a:pt x="0" y="0"/>
                  </a:moveTo>
                  <a:lnTo>
                    <a:pt x="371983" y="0"/>
                  </a:lnTo>
                  <a:lnTo>
                    <a:pt x="371983" y="28575"/>
                  </a:lnTo>
                  <a:lnTo>
                    <a:pt x="0" y="28575"/>
                  </a:lnTo>
                  <a:close/>
                </a:path>
              </a:pathLst>
            </a:custGeom>
            <a:solidFill>
              <a:srgbClr val="00BFB3"/>
            </a:solidFill>
          </p:spPr>
        </p:sp>
      </p:grpSp>
      <p:sp>
        <p:nvSpPr>
          <p:cNvPr name="Freeform 7" id="7"/>
          <p:cNvSpPr/>
          <p:nvPr/>
        </p:nvSpPr>
        <p:spPr>
          <a:xfrm flipH="false" flipV="false" rot="0">
            <a:off x="4991100" y="0"/>
            <a:ext cx="4178303" cy="5168903"/>
          </a:xfrm>
          <a:custGeom>
            <a:avLst/>
            <a:gdLst/>
            <a:ahLst/>
            <a:cxnLst/>
            <a:rect r="r" b="b" t="t" l="l"/>
            <a:pathLst>
              <a:path h="5168903" w="4178303">
                <a:moveTo>
                  <a:pt x="0" y="0"/>
                </a:moveTo>
                <a:lnTo>
                  <a:pt x="4178303" y="0"/>
                </a:lnTo>
                <a:lnTo>
                  <a:pt x="4178303" y="5168903"/>
                </a:lnTo>
                <a:lnTo>
                  <a:pt x="0" y="5168903"/>
                </a:lnTo>
                <a:lnTo>
                  <a:pt x="0" y="0"/>
                </a:lnTo>
                <a:close/>
              </a:path>
            </a:pathLst>
          </a:custGeom>
          <a:blipFill>
            <a:blip r:embed="rId4"/>
            <a:stretch>
              <a:fillRect l="0" t="0" r="0" b="0"/>
            </a:stretch>
          </a:blipFill>
        </p:spPr>
      </p:sp>
      <p:sp>
        <p:nvSpPr>
          <p:cNvPr name="Freeform 8" id="8"/>
          <p:cNvSpPr/>
          <p:nvPr/>
        </p:nvSpPr>
        <p:spPr>
          <a:xfrm flipH="false" flipV="false" rot="0">
            <a:off x="622297" y="673103"/>
            <a:ext cx="1320803" cy="457200"/>
          </a:xfrm>
          <a:custGeom>
            <a:avLst/>
            <a:gdLst/>
            <a:ahLst/>
            <a:cxnLst/>
            <a:rect r="r" b="b" t="t" l="l"/>
            <a:pathLst>
              <a:path h="457200" w="1320803">
                <a:moveTo>
                  <a:pt x="0" y="0"/>
                </a:moveTo>
                <a:lnTo>
                  <a:pt x="1320803" y="0"/>
                </a:lnTo>
                <a:lnTo>
                  <a:pt x="1320803" y="457200"/>
                </a:lnTo>
                <a:lnTo>
                  <a:pt x="0" y="457200"/>
                </a:lnTo>
                <a:lnTo>
                  <a:pt x="0" y="0"/>
                </a:lnTo>
                <a:close/>
              </a:path>
            </a:pathLst>
          </a:custGeom>
          <a:blipFill>
            <a:blip r:embed="rId5"/>
            <a:stretch>
              <a:fillRect l="0" t="0" r="0" b="0"/>
            </a:stretch>
          </a:blipFill>
        </p:spPr>
      </p:sp>
      <p:sp>
        <p:nvSpPr>
          <p:cNvPr name="TextBox 9" id="9"/>
          <p:cNvSpPr txBox="true"/>
          <p:nvPr/>
        </p:nvSpPr>
        <p:spPr>
          <a:xfrm rot="0">
            <a:off x="660397" y="1765992"/>
            <a:ext cx="3946950" cy="410108"/>
          </a:xfrm>
          <a:prstGeom prst="rect">
            <a:avLst/>
          </a:prstGeom>
        </p:spPr>
        <p:txBody>
          <a:bodyPr anchor="t" rtlCol="false" tIns="0" lIns="0" bIns="0" rIns="0">
            <a:spAutoFit/>
          </a:bodyPr>
          <a:lstStyle/>
          <a:p>
            <a:pPr algn="l">
              <a:lnSpc>
                <a:spcPts val="3400"/>
              </a:lnSpc>
            </a:pPr>
            <a:r>
              <a:rPr lang="en-US" b="true" sz="2400">
                <a:solidFill>
                  <a:srgbClr val="FFFFFF"/>
                </a:solidFill>
                <a:latin typeface="Open Sans Bold"/>
                <a:ea typeface="Open Sans Bold"/>
                <a:cs typeface="Open Sans Bold"/>
                <a:sym typeface="Open Sans Bold"/>
              </a:rPr>
              <a:t>Elasticsearch</a:t>
            </a:r>
          </a:p>
        </p:txBody>
      </p:sp>
      <p:sp>
        <p:nvSpPr>
          <p:cNvPr name="TextBox 10" id="10"/>
          <p:cNvSpPr txBox="true"/>
          <p:nvPr/>
        </p:nvSpPr>
        <p:spPr>
          <a:xfrm rot="0">
            <a:off x="660397" y="3647894"/>
            <a:ext cx="3973192" cy="269240"/>
          </a:xfrm>
          <a:prstGeom prst="rect">
            <a:avLst/>
          </a:prstGeom>
        </p:spPr>
        <p:txBody>
          <a:bodyPr anchor="t" rtlCol="false" tIns="0" lIns="0" bIns="0" rIns="0">
            <a:spAutoFit/>
          </a:bodyPr>
          <a:lstStyle/>
          <a:p>
            <a:pPr algn="l">
              <a:lnSpc>
                <a:spcPts val="2200"/>
              </a:lnSpc>
            </a:pPr>
            <a:r>
              <a:rPr lang="en-US" b="true" sz="1600">
                <a:solidFill>
                  <a:srgbClr val="FFFFFF"/>
                </a:solidFill>
                <a:latin typeface="Open Sans Bold"/>
                <a:ea typeface="Open Sans Bold"/>
                <a:cs typeface="Open Sans Bold"/>
                <a:sym typeface="Open Sans Bold"/>
              </a:rPr>
              <a:t>Chintaman Rathore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08645" y="1133456"/>
            <a:ext cx="8758114" cy="2677135"/>
            <a:chOff x="0" y="0"/>
            <a:chExt cx="8758110" cy="2677135"/>
          </a:xfrm>
        </p:grpSpPr>
        <p:sp>
          <p:nvSpPr>
            <p:cNvPr name="Freeform 4" id="4"/>
            <p:cNvSpPr/>
            <p:nvPr/>
          </p:nvSpPr>
          <p:spPr>
            <a:xfrm flipH="false" flipV="false" rot="0">
              <a:off x="63500" y="63500"/>
              <a:ext cx="2085086" cy="2550160"/>
            </a:xfrm>
            <a:custGeom>
              <a:avLst/>
              <a:gdLst/>
              <a:ahLst/>
              <a:cxnLst/>
              <a:rect r="r" b="b" t="t" l="l"/>
              <a:pathLst>
                <a:path h="2550160" w="2085086">
                  <a:moveTo>
                    <a:pt x="0" y="0"/>
                  </a:moveTo>
                  <a:lnTo>
                    <a:pt x="2085086" y="0"/>
                  </a:lnTo>
                  <a:lnTo>
                    <a:pt x="2085086" y="2550160"/>
                  </a:lnTo>
                  <a:lnTo>
                    <a:pt x="0" y="2550160"/>
                  </a:lnTo>
                  <a:close/>
                </a:path>
              </a:pathLst>
            </a:custGeom>
            <a:solidFill>
              <a:srgbClr val="F2F2F2"/>
            </a:solidFill>
          </p:spPr>
        </p:sp>
        <p:sp>
          <p:nvSpPr>
            <p:cNvPr name="Freeform 5" id="5"/>
            <p:cNvSpPr/>
            <p:nvPr/>
          </p:nvSpPr>
          <p:spPr>
            <a:xfrm flipH="false" flipV="false" rot="0">
              <a:off x="2245487" y="63500"/>
              <a:ext cx="2085086" cy="2550160"/>
            </a:xfrm>
            <a:custGeom>
              <a:avLst/>
              <a:gdLst/>
              <a:ahLst/>
              <a:cxnLst/>
              <a:rect r="r" b="b" t="t" l="l"/>
              <a:pathLst>
                <a:path h="2550160" w="2085086">
                  <a:moveTo>
                    <a:pt x="0" y="0"/>
                  </a:moveTo>
                  <a:lnTo>
                    <a:pt x="2085086" y="0"/>
                  </a:lnTo>
                  <a:lnTo>
                    <a:pt x="2085086" y="2550160"/>
                  </a:lnTo>
                  <a:lnTo>
                    <a:pt x="0" y="2550160"/>
                  </a:lnTo>
                  <a:close/>
                </a:path>
              </a:pathLst>
            </a:custGeom>
            <a:solidFill>
              <a:srgbClr val="F2F2F2"/>
            </a:solidFill>
          </p:spPr>
        </p:sp>
        <p:sp>
          <p:nvSpPr>
            <p:cNvPr name="Freeform 6" id="6"/>
            <p:cNvSpPr/>
            <p:nvPr/>
          </p:nvSpPr>
          <p:spPr>
            <a:xfrm flipH="false" flipV="false" rot="0">
              <a:off x="4427474" y="63500"/>
              <a:ext cx="2085086" cy="2550160"/>
            </a:xfrm>
            <a:custGeom>
              <a:avLst/>
              <a:gdLst/>
              <a:ahLst/>
              <a:cxnLst/>
              <a:rect r="r" b="b" t="t" l="l"/>
              <a:pathLst>
                <a:path h="2550160" w="2085086">
                  <a:moveTo>
                    <a:pt x="0" y="0"/>
                  </a:moveTo>
                  <a:lnTo>
                    <a:pt x="2085086" y="0"/>
                  </a:lnTo>
                  <a:lnTo>
                    <a:pt x="2085086" y="2550160"/>
                  </a:lnTo>
                  <a:lnTo>
                    <a:pt x="0" y="2550160"/>
                  </a:lnTo>
                  <a:close/>
                </a:path>
              </a:pathLst>
            </a:custGeom>
            <a:solidFill>
              <a:srgbClr val="F2F2F2"/>
            </a:solidFill>
          </p:spPr>
        </p:sp>
        <p:sp>
          <p:nvSpPr>
            <p:cNvPr name="Freeform 7" id="7"/>
            <p:cNvSpPr/>
            <p:nvPr/>
          </p:nvSpPr>
          <p:spPr>
            <a:xfrm flipH="false" flipV="false" rot="0">
              <a:off x="6609461" y="63500"/>
              <a:ext cx="2085086" cy="2550160"/>
            </a:xfrm>
            <a:custGeom>
              <a:avLst/>
              <a:gdLst/>
              <a:ahLst/>
              <a:cxnLst/>
              <a:rect r="r" b="b" t="t" l="l"/>
              <a:pathLst>
                <a:path h="2550160" w="2085086">
                  <a:moveTo>
                    <a:pt x="0" y="0"/>
                  </a:moveTo>
                  <a:lnTo>
                    <a:pt x="2085086" y="0"/>
                  </a:lnTo>
                  <a:lnTo>
                    <a:pt x="2085086" y="2550160"/>
                  </a:lnTo>
                  <a:lnTo>
                    <a:pt x="0" y="2550160"/>
                  </a:lnTo>
                  <a:close/>
                </a:path>
              </a:pathLst>
            </a:custGeom>
            <a:solidFill>
              <a:srgbClr val="F2F2F2"/>
            </a:solidFill>
          </p:spPr>
        </p:sp>
      </p:grpSp>
      <p:sp>
        <p:nvSpPr>
          <p:cNvPr name="Freeform 8" id="8"/>
          <p:cNvSpPr/>
          <p:nvPr/>
        </p:nvSpPr>
        <p:spPr>
          <a:xfrm flipH="false" flipV="false" rot="0">
            <a:off x="3200400" y="1981200"/>
            <a:ext cx="596903" cy="571500"/>
          </a:xfrm>
          <a:custGeom>
            <a:avLst/>
            <a:gdLst/>
            <a:ahLst/>
            <a:cxnLst/>
            <a:rect r="r" b="b" t="t" l="l"/>
            <a:pathLst>
              <a:path h="571500" w="596903">
                <a:moveTo>
                  <a:pt x="0" y="0"/>
                </a:moveTo>
                <a:lnTo>
                  <a:pt x="596903" y="0"/>
                </a:lnTo>
                <a:lnTo>
                  <a:pt x="596903" y="571500"/>
                </a:lnTo>
                <a:lnTo>
                  <a:pt x="0" y="571500"/>
                </a:lnTo>
                <a:lnTo>
                  <a:pt x="0" y="0"/>
                </a:lnTo>
                <a:close/>
              </a:path>
            </a:pathLst>
          </a:custGeom>
          <a:blipFill>
            <a:blip r:embed="rId3"/>
            <a:stretch>
              <a:fillRect l="0" t="0" r="0" b="0"/>
            </a:stretch>
          </a:blipFill>
        </p:spPr>
      </p:sp>
      <p:sp>
        <p:nvSpPr>
          <p:cNvPr name="Freeform 9" id="9"/>
          <p:cNvSpPr/>
          <p:nvPr/>
        </p:nvSpPr>
        <p:spPr>
          <a:xfrm flipH="false" flipV="false" rot="0">
            <a:off x="1066800" y="1981200"/>
            <a:ext cx="495300" cy="571500"/>
          </a:xfrm>
          <a:custGeom>
            <a:avLst/>
            <a:gdLst/>
            <a:ahLst/>
            <a:cxnLst/>
            <a:rect r="r" b="b" t="t" l="l"/>
            <a:pathLst>
              <a:path h="571500" w="495300">
                <a:moveTo>
                  <a:pt x="0" y="0"/>
                </a:moveTo>
                <a:lnTo>
                  <a:pt x="495300" y="0"/>
                </a:lnTo>
                <a:lnTo>
                  <a:pt x="495300" y="571500"/>
                </a:lnTo>
                <a:lnTo>
                  <a:pt x="0" y="571500"/>
                </a:lnTo>
                <a:lnTo>
                  <a:pt x="0" y="0"/>
                </a:lnTo>
                <a:close/>
              </a:path>
            </a:pathLst>
          </a:custGeom>
          <a:blipFill>
            <a:blip r:embed="rId4"/>
            <a:stretch>
              <a:fillRect l="0" t="0" r="0" b="0"/>
            </a:stretch>
          </a:blipFill>
        </p:spPr>
      </p:sp>
      <p:sp>
        <p:nvSpPr>
          <p:cNvPr name="Freeform 10" id="10"/>
          <p:cNvSpPr/>
          <p:nvPr/>
        </p:nvSpPr>
        <p:spPr>
          <a:xfrm flipH="false" flipV="false" rot="0">
            <a:off x="5397503" y="1981200"/>
            <a:ext cx="558803" cy="571500"/>
          </a:xfrm>
          <a:custGeom>
            <a:avLst/>
            <a:gdLst/>
            <a:ahLst/>
            <a:cxnLst/>
            <a:rect r="r" b="b" t="t" l="l"/>
            <a:pathLst>
              <a:path h="571500" w="558803">
                <a:moveTo>
                  <a:pt x="0" y="0"/>
                </a:moveTo>
                <a:lnTo>
                  <a:pt x="558803" y="0"/>
                </a:lnTo>
                <a:lnTo>
                  <a:pt x="558803" y="571500"/>
                </a:lnTo>
                <a:lnTo>
                  <a:pt x="0" y="571500"/>
                </a:lnTo>
                <a:lnTo>
                  <a:pt x="0" y="0"/>
                </a:lnTo>
                <a:close/>
              </a:path>
            </a:pathLst>
          </a:custGeom>
          <a:blipFill>
            <a:blip r:embed="rId5"/>
            <a:stretch>
              <a:fillRect l="0" t="0" r="0" b="0"/>
            </a:stretch>
          </a:blipFill>
        </p:spPr>
      </p:sp>
      <p:sp>
        <p:nvSpPr>
          <p:cNvPr name="Freeform 11" id="11"/>
          <p:cNvSpPr/>
          <p:nvPr/>
        </p:nvSpPr>
        <p:spPr>
          <a:xfrm flipH="false" flipV="false" rot="0">
            <a:off x="7581900" y="1981200"/>
            <a:ext cx="558803" cy="571500"/>
          </a:xfrm>
          <a:custGeom>
            <a:avLst/>
            <a:gdLst/>
            <a:ahLst/>
            <a:cxnLst/>
            <a:rect r="r" b="b" t="t" l="l"/>
            <a:pathLst>
              <a:path h="571500" w="558803">
                <a:moveTo>
                  <a:pt x="0" y="0"/>
                </a:moveTo>
                <a:lnTo>
                  <a:pt x="558803" y="0"/>
                </a:lnTo>
                <a:lnTo>
                  <a:pt x="558803" y="571500"/>
                </a:lnTo>
                <a:lnTo>
                  <a:pt x="0" y="571500"/>
                </a:lnTo>
                <a:lnTo>
                  <a:pt x="0" y="0"/>
                </a:lnTo>
                <a:close/>
              </a:path>
            </a:pathLst>
          </a:custGeom>
          <a:blipFill>
            <a:blip r:embed="rId6"/>
            <a:stretch>
              <a:fillRect l="0" t="0" r="0" b="0"/>
            </a:stretch>
          </a:blipFill>
        </p:spPr>
      </p:sp>
      <p:sp>
        <p:nvSpPr>
          <p:cNvPr name="TextBox 12" id="12"/>
          <p:cNvSpPr txBox="true"/>
          <p:nvPr/>
        </p:nvSpPr>
        <p:spPr>
          <a:xfrm rot="0">
            <a:off x="977903" y="1443180"/>
            <a:ext cx="735902"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Storage </a:t>
            </a:r>
          </a:p>
        </p:txBody>
      </p:sp>
      <p:sp>
        <p:nvSpPr>
          <p:cNvPr name="TextBox 13" id="13"/>
          <p:cNvSpPr txBox="true"/>
          <p:nvPr/>
        </p:nvSpPr>
        <p:spPr>
          <a:xfrm rot="0">
            <a:off x="3124200" y="1443180"/>
            <a:ext cx="801119"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Memory </a:t>
            </a:r>
          </a:p>
        </p:txBody>
      </p:sp>
      <p:sp>
        <p:nvSpPr>
          <p:cNvPr name="TextBox 14" id="14"/>
          <p:cNvSpPr txBox="true"/>
          <p:nvPr/>
        </p:nvSpPr>
        <p:spPr>
          <a:xfrm rot="0">
            <a:off x="5270497" y="1443180"/>
            <a:ext cx="873119"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Compute </a:t>
            </a:r>
          </a:p>
        </p:txBody>
      </p:sp>
      <p:sp>
        <p:nvSpPr>
          <p:cNvPr name="TextBox 15" id="15"/>
          <p:cNvSpPr txBox="true"/>
          <p:nvPr/>
        </p:nvSpPr>
        <p:spPr>
          <a:xfrm rot="0">
            <a:off x="7467600" y="1443180"/>
            <a:ext cx="842801"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Network </a:t>
            </a:r>
          </a:p>
        </p:txBody>
      </p:sp>
      <p:sp>
        <p:nvSpPr>
          <p:cNvPr name="TextBox 16" id="16"/>
          <p:cNvSpPr txBox="true"/>
          <p:nvPr/>
        </p:nvSpPr>
        <p:spPr>
          <a:xfrm rot="0">
            <a:off x="635003" y="3074851"/>
            <a:ext cx="1431627" cy="208093"/>
          </a:xfrm>
          <a:prstGeom prst="rect">
            <a:avLst/>
          </a:prstGeom>
        </p:spPr>
        <p:txBody>
          <a:bodyPr anchor="t" rtlCol="false" tIns="0" lIns="0" bIns="0" rIns="0">
            <a:spAutoFit/>
          </a:bodyPr>
          <a:lstStyle/>
          <a:p>
            <a:pPr algn="l">
              <a:lnSpc>
                <a:spcPts val="1679"/>
              </a:lnSpc>
            </a:pPr>
            <a:r>
              <a:rPr lang="en-US" sz="1200">
                <a:solidFill>
                  <a:srgbClr val="000000"/>
                </a:solidFill>
                <a:latin typeface="Open Sans Light"/>
                <a:ea typeface="Open Sans Light"/>
                <a:cs typeface="Open Sans Light"/>
                <a:sym typeface="Open Sans Light"/>
              </a:rPr>
              <a:t>Where data persists </a:t>
            </a:r>
          </a:p>
        </p:txBody>
      </p:sp>
      <p:sp>
        <p:nvSpPr>
          <p:cNvPr name="TextBox 17" id="17"/>
          <p:cNvSpPr txBox="true"/>
          <p:nvPr/>
        </p:nvSpPr>
        <p:spPr>
          <a:xfrm rot="0">
            <a:off x="2717797" y="3074851"/>
            <a:ext cx="1634719" cy="208093"/>
          </a:xfrm>
          <a:prstGeom prst="rect">
            <a:avLst/>
          </a:prstGeom>
        </p:spPr>
        <p:txBody>
          <a:bodyPr anchor="t" rtlCol="false" tIns="0" lIns="0" bIns="0" rIns="0">
            <a:spAutoFit/>
          </a:bodyPr>
          <a:lstStyle/>
          <a:p>
            <a:pPr algn="l">
              <a:lnSpc>
                <a:spcPts val="1679"/>
              </a:lnSpc>
            </a:pPr>
            <a:r>
              <a:rPr lang="en-US" sz="1200">
                <a:solidFill>
                  <a:srgbClr val="000000"/>
                </a:solidFill>
                <a:latin typeface="Open Sans Light"/>
                <a:ea typeface="Open Sans Light"/>
                <a:cs typeface="Open Sans Light"/>
                <a:sym typeface="Open Sans Light"/>
              </a:rPr>
              <a:t>Where data is buffered </a:t>
            </a:r>
          </a:p>
        </p:txBody>
      </p:sp>
      <p:sp>
        <p:nvSpPr>
          <p:cNvPr name="TextBox 18" id="18"/>
          <p:cNvSpPr txBox="true"/>
          <p:nvPr/>
        </p:nvSpPr>
        <p:spPr>
          <a:xfrm rot="0">
            <a:off x="4838700" y="2991583"/>
            <a:ext cx="1779813" cy="311868"/>
          </a:xfrm>
          <a:prstGeom prst="rect">
            <a:avLst/>
          </a:prstGeom>
        </p:spPr>
        <p:txBody>
          <a:bodyPr anchor="t" rtlCol="false" tIns="0" lIns="0" bIns="0" rIns="0">
            <a:spAutoFit/>
          </a:bodyPr>
          <a:lstStyle/>
          <a:p>
            <a:pPr algn="l">
              <a:lnSpc>
                <a:spcPts val="1679"/>
              </a:lnSpc>
            </a:pPr>
            <a:r>
              <a:rPr lang="en-US" sz="1200">
                <a:solidFill>
                  <a:srgbClr val="000000"/>
                </a:solidFill>
                <a:latin typeface="Open Sans Light"/>
                <a:ea typeface="Open Sans Light"/>
                <a:cs typeface="Open Sans Light"/>
                <a:sym typeface="Open Sans Light"/>
              </a:rPr>
              <a:t>Where data is processed </a:t>
            </a:r>
          </a:p>
        </p:txBody>
      </p:sp>
      <p:sp>
        <p:nvSpPr>
          <p:cNvPr name="TextBox 19" id="19"/>
          <p:cNvSpPr txBox="true"/>
          <p:nvPr/>
        </p:nvSpPr>
        <p:spPr>
          <a:xfrm rot="0">
            <a:off x="6984997" y="2852795"/>
            <a:ext cx="1874215" cy="484813"/>
          </a:xfrm>
          <a:prstGeom prst="rect">
            <a:avLst/>
          </a:prstGeom>
        </p:spPr>
        <p:txBody>
          <a:bodyPr anchor="t" rtlCol="false" tIns="0" lIns="0" bIns="0" rIns="0">
            <a:spAutoFit/>
          </a:bodyPr>
          <a:lstStyle/>
          <a:p>
            <a:pPr algn="l">
              <a:lnSpc>
                <a:spcPts val="1679"/>
              </a:lnSpc>
            </a:pPr>
            <a:r>
              <a:rPr lang="en-US" sz="1200">
                <a:solidFill>
                  <a:srgbClr val="000000"/>
                </a:solidFill>
                <a:latin typeface="Open Sans Light"/>
                <a:ea typeface="Open Sans Light"/>
                <a:cs typeface="Open Sans Light"/>
                <a:sym typeface="Open Sans Light"/>
              </a:rPr>
              <a:t>Where data is transferred </a:t>
            </a:r>
          </a:p>
        </p:txBody>
      </p:sp>
      <p:sp>
        <p:nvSpPr>
          <p:cNvPr name="TextBox 20" id="20"/>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1.0 </a:t>
            </a:r>
          </a:p>
        </p:txBody>
      </p:sp>
      <p:sp>
        <p:nvSpPr>
          <p:cNvPr name="TextBox 21" id="21"/>
          <p:cNvSpPr txBox="true"/>
          <p:nvPr/>
        </p:nvSpPr>
        <p:spPr>
          <a:xfrm rot="0">
            <a:off x="495300" y="4831442"/>
            <a:ext cx="1276217"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Computing Resources</a:t>
            </a:r>
          </a:p>
        </p:txBody>
      </p:sp>
      <p:sp>
        <p:nvSpPr>
          <p:cNvPr name="TextBox 22" id="22"/>
          <p:cNvSpPr txBox="true"/>
          <p:nvPr/>
        </p:nvSpPr>
        <p:spPr>
          <a:xfrm rot="0">
            <a:off x="736597" y="3561445"/>
            <a:ext cx="1174823" cy="186109"/>
          </a:xfrm>
          <a:prstGeom prst="rect">
            <a:avLst/>
          </a:prstGeom>
        </p:spPr>
        <p:txBody>
          <a:bodyPr anchor="t" rtlCol="false" tIns="0" lIns="0" bIns="0" rIns="0">
            <a:spAutoFit/>
          </a:bodyPr>
          <a:lstStyle/>
          <a:p>
            <a:pPr algn="l">
              <a:lnSpc>
                <a:spcPts val="1400"/>
              </a:lnSpc>
            </a:pPr>
            <a:r>
              <a:rPr lang="en-US" sz="1000">
                <a:solidFill>
                  <a:srgbClr val="000000"/>
                </a:solidFill>
                <a:latin typeface="Open Sans Light"/>
                <a:ea typeface="Open Sans Light"/>
                <a:cs typeface="Open Sans Light"/>
                <a:sym typeface="Open Sans Light"/>
              </a:rPr>
              <a:t>e.g. Words in a book</a:t>
            </a:r>
          </a:p>
        </p:txBody>
      </p:sp>
      <p:sp>
        <p:nvSpPr>
          <p:cNvPr name="TextBox 23" id="23"/>
          <p:cNvSpPr txBox="true"/>
          <p:nvPr/>
        </p:nvSpPr>
        <p:spPr>
          <a:xfrm rot="0">
            <a:off x="2933700" y="3561445"/>
            <a:ext cx="1151896" cy="186109"/>
          </a:xfrm>
          <a:prstGeom prst="rect">
            <a:avLst/>
          </a:prstGeom>
        </p:spPr>
        <p:txBody>
          <a:bodyPr anchor="t" rtlCol="false" tIns="0" lIns="0" bIns="0" rIns="0">
            <a:spAutoFit/>
          </a:bodyPr>
          <a:lstStyle/>
          <a:p>
            <a:pPr algn="l">
              <a:lnSpc>
                <a:spcPts val="1400"/>
              </a:lnSpc>
            </a:pPr>
            <a:r>
              <a:rPr lang="en-US" sz="1000">
                <a:solidFill>
                  <a:srgbClr val="000000"/>
                </a:solidFill>
                <a:latin typeface="Open Sans Light"/>
                <a:ea typeface="Open Sans Light"/>
                <a:cs typeface="Open Sans Light"/>
                <a:sym typeface="Open Sans Light"/>
              </a:rPr>
              <a:t>e.g. Words you read</a:t>
            </a:r>
          </a:p>
        </p:txBody>
      </p:sp>
      <p:sp>
        <p:nvSpPr>
          <p:cNvPr name="TextBox 24" id="24"/>
          <p:cNvSpPr txBox="true"/>
          <p:nvPr/>
        </p:nvSpPr>
        <p:spPr>
          <a:xfrm rot="0">
            <a:off x="4991100" y="3561445"/>
            <a:ext cx="1391793" cy="186109"/>
          </a:xfrm>
          <a:prstGeom prst="rect">
            <a:avLst/>
          </a:prstGeom>
        </p:spPr>
        <p:txBody>
          <a:bodyPr anchor="t" rtlCol="false" tIns="0" lIns="0" bIns="0" rIns="0">
            <a:spAutoFit/>
          </a:bodyPr>
          <a:lstStyle/>
          <a:p>
            <a:pPr algn="l">
              <a:lnSpc>
                <a:spcPts val="1400"/>
              </a:lnSpc>
            </a:pPr>
            <a:r>
              <a:rPr lang="en-US" sz="1000">
                <a:solidFill>
                  <a:srgbClr val="000000"/>
                </a:solidFill>
                <a:latin typeface="Open Sans Light"/>
                <a:ea typeface="Open Sans Light"/>
                <a:cs typeface="Open Sans Light"/>
                <a:sym typeface="Open Sans Light"/>
              </a:rPr>
              <a:t>e.g. Analyzing the words</a:t>
            </a:r>
          </a:p>
        </p:txBody>
      </p:sp>
      <p:sp>
        <p:nvSpPr>
          <p:cNvPr name="TextBox 25" id="25"/>
          <p:cNvSpPr txBox="true"/>
          <p:nvPr/>
        </p:nvSpPr>
        <p:spPr>
          <a:xfrm rot="0">
            <a:off x="7188203" y="3561445"/>
            <a:ext cx="1370667" cy="186109"/>
          </a:xfrm>
          <a:prstGeom prst="rect">
            <a:avLst/>
          </a:prstGeom>
        </p:spPr>
        <p:txBody>
          <a:bodyPr anchor="t" rtlCol="false" tIns="0" lIns="0" bIns="0" rIns="0">
            <a:spAutoFit/>
          </a:bodyPr>
          <a:lstStyle/>
          <a:p>
            <a:pPr algn="l">
              <a:lnSpc>
                <a:spcPts val="1400"/>
              </a:lnSpc>
            </a:pPr>
            <a:r>
              <a:rPr lang="en-US" sz="1000">
                <a:solidFill>
                  <a:srgbClr val="000000"/>
                </a:solidFill>
                <a:latin typeface="Open Sans Light"/>
                <a:ea typeface="Open Sans Light"/>
                <a:cs typeface="Open Sans Light"/>
                <a:sym typeface="Open Sans Light"/>
              </a:rPr>
              <a:t>e.g. Speaking the words</a:t>
            </a:r>
          </a:p>
        </p:txBody>
      </p:sp>
      <p:sp>
        <p:nvSpPr>
          <p:cNvPr name="TextBox 26" id="26"/>
          <p:cNvSpPr txBox="true"/>
          <p:nvPr/>
        </p:nvSpPr>
        <p:spPr>
          <a:xfrm rot="0">
            <a:off x="431797" y="327717"/>
            <a:ext cx="5685663"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The Four Basic Computing Resources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72139" y="1196959"/>
            <a:ext cx="2085099" cy="2550128"/>
            <a:chOff x="0" y="0"/>
            <a:chExt cx="2085099" cy="2550135"/>
          </a:xfrm>
        </p:grpSpPr>
        <p:sp>
          <p:nvSpPr>
            <p:cNvPr name="Freeform 4" id="4"/>
            <p:cNvSpPr/>
            <p:nvPr/>
          </p:nvSpPr>
          <p:spPr>
            <a:xfrm flipH="false" flipV="false" rot="0">
              <a:off x="0" y="0"/>
              <a:ext cx="2085086" cy="2550160"/>
            </a:xfrm>
            <a:custGeom>
              <a:avLst/>
              <a:gdLst/>
              <a:ahLst/>
              <a:cxnLst/>
              <a:rect r="r" b="b" t="t" l="l"/>
              <a:pathLst>
                <a:path h="2550160" w="2085086">
                  <a:moveTo>
                    <a:pt x="0" y="0"/>
                  </a:moveTo>
                  <a:lnTo>
                    <a:pt x="2085086" y="0"/>
                  </a:lnTo>
                  <a:lnTo>
                    <a:pt x="2085086" y="2550160"/>
                  </a:lnTo>
                  <a:lnTo>
                    <a:pt x="0" y="2550160"/>
                  </a:lnTo>
                  <a:close/>
                </a:path>
              </a:pathLst>
            </a:custGeom>
            <a:solidFill>
              <a:srgbClr val="F2F2F2"/>
            </a:solidFill>
          </p:spPr>
        </p:sp>
      </p:grpSp>
      <p:sp>
        <p:nvSpPr>
          <p:cNvPr name="Freeform 5" id="5"/>
          <p:cNvSpPr/>
          <p:nvPr/>
        </p:nvSpPr>
        <p:spPr>
          <a:xfrm flipH="false" flipV="false" rot="0">
            <a:off x="1066800" y="1981200"/>
            <a:ext cx="495300" cy="571500"/>
          </a:xfrm>
          <a:custGeom>
            <a:avLst/>
            <a:gdLst/>
            <a:ahLst/>
            <a:cxnLst/>
            <a:rect r="r" b="b" t="t" l="l"/>
            <a:pathLst>
              <a:path h="571500" w="495300">
                <a:moveTo>
                  <a:pt x="0" y="0"/>
                </a:moveTo>
                <a:lnTo>
                  <a:pt x="495300" y="0"/>
                </a:lnTo>
                <a:lnTo>
                  <a:pt x="495300" y="571500"/>
                </a:lnTo>
                <a:lnTo>
                  <a:pt x="0" y="571500"/>
                </a:lnTo>
                <a:lnTo>
                  <a:pt x="0" y="0"/>
                </a:lnTo>
                <a:close/>
              </a:path>
            </a:pathLst>
          </a:custGeom>
          <a:blipFill>
            <a:blip r:embed="rId3"/>
            <a:stretch>
              <a:fillRect l="0" t="0" r="0" b="0"/>
            </a:stretch>
          </a:blipFill>
        </p:spPr>
      </p:sp>
      <p:sp>
        <p:nvSpPr>
          <p:cNvPr name="TextBox 6" id="6"/>
          <p:cNvSpPr txBox="true"/>
          <p:nvPr/>
        </p:nvSpPr>
        <p:spPr>
          <a:xfrm rot="0">
            <a:off x="977903" y="1443180"/>
            <a:ext cx="735902"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Storage </a:t>
            </a:r>
          </a:p>
        </p:txBody>
      </p:sp>
      <p:sp>
        <p:nvSpPr>
          <p:cNvPr name="TextBox 7" id="7"/>
          <p:cNvSpPr txBox="true"/>
          <p:nvPr/>
        </p:nvSpPr>
        <p:spPr>
          <a:xfrm rot="0">
            <a:off x="2730503" y="1443180"/>
            <a:ext cx="1340815"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Storage Media </a:t>
            </a:r>
          </a:p>
        </p:txBody>
      </p:sp>
      <p:sp>
        <p:nvSpPr>
          <p:cNvPr name="TextBox 8" id="8"/>
          <p:cNvSpPr txBox="true"/>
          <p:nvPr/>
        </p:nvSpPr>
        <p:spPr>
          <a:xfrm rot="0">
            <a:off x="5956297" y="1443180"/>
            <a:ext cx="1870710"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Storage Attachment </a:t>
            </a:r>
          </a:p>
        </p:txBody>
      </p:sp>
      <p:sp>
        <p:nvSpPr>
          <p:cNvPr name="TextBox 9" id="9"/>
          <p:cNvSpPr txBox="true"/>
          <p:nvPr/>
        </p:nvSpPr>
        <p:spPr>
          <a:xfrm rot="0">
            <a:off x="635003" y="3074851"/>
            <a:ext cx="1431627" cy="208093"/>
          </a:xfrm>
          <a:prstGeom prst="rect">
            <a:avLst/>
          </a:prstGeom>
        </p:spPr>
        <p:txBody>
          <a:bodyPr anchor="t" rtlCol="false" tIns="0" lIns="0" bIns="0" rIns="0">
            <a:spAutoFit/>
          </a:bodyPr>
          <a:lstStyle/>
          <a:p>
            <a:pPr algn="l">
              <a:lnSpc>
                <a:spcPts val="1679"/>
              </a:lnSpc>
            </a:pPr>
            <a:r>
              <a:rPr lang="en-US" sz="1200">
                <a:solidFill>
                  <a:srgbClr val="000000"/>
                </a:solidFill>
                <a:latin typeface="Open Sans Light"/>
                <a:ea typeface="Open Sans Light"/>
                <a:cs typeface="Open Sans Light"/>
                <a:sym typeface="Open Sans Light"/>
              </a:rPr>
              <a:t>Where data persists </a:t>
            </a:r>
          </a:p>
        </p:txBody>
      </p:sp>
      <p:sp>
        <p:nvSpPr>
          <p:cNvPr name="TextBox 10" id="10"/>
          <p:cNvSpPr txBox="true"/>
          <p:nvPr/>
        </p:nvSpPr>
        <p:spPr>
          <a:xfrm rot="0">
            <a:off x="2730503" y="2077907"/>
            <a:ext cx="2615708" cy="633546"/>
          </a:xfrm>
          <a:prstGeom prst="rect">
            <a:avLst/>
          </a:prstGeom>
        </p:spPr>
        <p:txBody>
          <a:bodyPr anchor="t" rtlCol="false" tIns="0" lIns="0" bIns="0" rIns="0">
            <a:spAutoFit/>
          </a:bodyPr>
          <a:lstStyle/>
          <a:p>
            <a:pPr algn="l">
              <a:lnSpc>
                <a:spcPts val="2600"/>
              </a:lnSpc>
            </a:pPr>
            <a:r>
              <a:rPr lang="en-US" b="true" sz="1200">
                <a:solidFill>
                  <a:srgbClr val="000000"/>
                </a:solidFill>
                <a:latin typeface="Open Sans Bold"/>
                <a:ea typeface="Open Sans Bold"/>
                <a:cs typeface="Open Sans Bold"/>
                <a:sym typeface="Open Sans Bold"/>
              </a:rPr>
              <a:t>Solid State Drives (SSDs)</a:t>
            </a:r>
            <a:r>
              <a:rPr lang="en-US" sz="1200">
                <a:solidFill>
                  <a:srgbClr val="000000"/>
                </a:solidFill>
                <a:latin typeface="Open Sans Light"/>
                <a:ea typeface="Open Sans Light"/>
                <a:cs typeface="Open Sans Light"/>
                <a:sym typeface="Open Sans Light"/>
              </a:rPr>
              <a:t> offer best performance for “hot” workloads. </a:t>
            </a:r>
          </a:p>
        </p:txBody>
      </p:sp>
      <p:sp>
        <p:nvSpPr>
          <p:cNvPr name="TextBox 11" id="11"/>
          <p:cNvSpPr txBox="true"/>
          <p:nvPr/>
        </p:nvSpPr>
        <p:spPr>
          <a:xfrm rot="0">
            <a:off x="2730503" y="2839907"/>
            <a:ext cx="2883560" cy="671646"/>
          </a:xfrm>
          <a:prstGeom prst="rect">
            <a:avLst/>
          </a:prstGeom>
        </p:spPr>
        <p:txBody>
          <a:bodyPr anchor="t" rtlCol="false" tIns="0" lIns="0" bIns="0" rIns="0">
            <a:spAutoFit/>
          </a:bodyPr>
          <a:lstStyle/>
          <a:p>
            <a:pPr algn="l">
              <a:lnSpc>
                <a:spcPts val="3000"/>
              </a:lnSpc>
            </a:pPr>
            <a:r>
              <a:rPr lang="en-US" b="true" sz="1200">
                <a:solidFill>
                  <a:srgbClr val="000000"/>
                </a:solidFill>
                <a:latin typeface="Open Sans Bold"/>
                <a:ea typeface="Open Sans Bold"/>
                <a:cs typeface="Open Sans Bold"/>
                <a:sym typeface="Open Sans Bold"/>
              </a:rPr>
              <a:t>Hard Disk Drives (HDDs)</a:t>
            </a:r>
            <a:r>
              <a:rPr lang="en-US" sz="1200">
                <a:solidFill>
                  <a:srgbClr val="000000"/>
                </a:solidFill>
                <a:latin typeface="Open Sans Light"/>
                <a:ea typeface="Open Sans Light"/>
                <a:cs typeface="Open Sans Light"/>
                <a:sym typeface="Open Sans Light"/>
              </a:rPr>
              <a:t> are economic </a:t>
            </a:r>
          </a:p>
          <a:p>
            <a:pPr algn="l">
              <a:lnSpc>
                <a:spcPts val="2199"/>
              </a:lnSpc>
            </a:pPr>
            <a:r>
              <a:rPr lang="en-US" sz="1200">
                <a:solidFill>
                  <a:srgbClr val="000000"/>
                </a:solidFill>
                <a:latin typeface="Open Sans Light"/>
                <a:ea typeface="Open Sans Light"/>
                <a:cs typeface="Open Sans Light"/>
                <a:sym typeface="Open Sans Light"/>
              </a:rPr>
              <a:t>for “warm” and “frozen” storage. </a:t>
            </a:r>
          </a:p>
        </p:txBody>
      </p:sp>
      <p:sp>
        <p:nvSpPr>
          <p:cNvPr name="TextBox 12" id="12"/>
          <p:cNvSpPr txBox="true"/>
          <p:nvPr/>
        </p:nvSpPr>
        <p:spPr>
          <a:xfrm rot="0">
            <a:off x="2730503" y="3640007"/>
            <a:ext cx="2816495" cy="1013584"/>
          </a:xfrm>
          <a:prstGeom prst="rect">
            <a:avLst/>
          </a:prstGeom>
        </p:spPr>
        <p:txBody>
          <a:bodyPr anchor="t" rtlCol="false" tIns="0" lIns="0" bIns="0" rIns="0">
            <a:spAutoFit/>
          </a:bodyPr>
          <a:lstStyle/>
          <a:p>
            <a:pPr algn="l">
              <a:lnSpc>
                <a:spcPts val="3000"/>
              </a:lnSpc>
            </a:pPr>
            <a:r>
              <a:rPr lang="en-US" b="true" sz="1200">
                <a:solidFill>
                  <a:srgbClr val="000000"/>
                </a:solidFill>
                <a:latin typeface="Open Sans Bold"/>
                <a:ea typeface="Open Sans Bold"/>
                <a:cs typeface="Open Sans Bold"/>
                <a:sym typeface="Open Sans Bold"/>
              </a:rPr>
              <a:t>RAID0</a:t>
            </a:r>
            <a:r>
              <a:rPr lang="en-US" sz="1200">
                <a:solidFill>
                  <a:srgbClr val="000000"/>
                </a:solidFill>
                <a:latin typeface="Open Sans Light"/>
                <a:ea typeface="Open Sans Light"/>
                <a:cs typeface="Open Sans Light"/>
                <a:sym typeface="Open Sans Light"/>
              </a:rPr>
              <a:t> can improve performance.</a:t>
            </a:r>
            <a:r>
              <a:rPr lang="en-US" b="true" sz="1200">
                <a:solidFill>
                  <a:srgbClr val="000000"/>
                </a:solidFill>
                <a:latin typeface="Open Sans Bold"/>
                <a:ea typeface="Open Sans Bold"/>
                <a:cs typeface="Open Sans Bold"/>
                <a:sym typeface="Open Sans Bold"/>
              </a:rPr>
              <a:t> </a:t>
            </a:r>
          </a:p>
          <a:p>
            <a:pPr algn="l">
              <a:lnSpc>
                <a:spcPts val="1700"/>
              </a:lnSpc>
            </a:pPr>
            <a:r>
              <a:rPr lang="en-US" sz="800">
                <a:solidFill>
                  <a:srgbClr val="000000"/>
                </a:solidFill>
                <a:latin typeface="Open Sans Light"/>
                <a:ea typeface="Open Sans Light"/>
                <a:cs typeface="Open Sans Light"/>
                <a:sym typeface="Open Sans Light"/>
              </a:rPr>
              <a:t>RAID is optional as Elastic defaults to N+1 shard replication. Standard performant RAID configurations are acceptable for </a:t>
            </a:r>
          </a:p>
          <a:p>
            <a:pPr algn="l">
              <a:lnSpc>
                <a:spcPts val="1500"/>
              </a:lnSpc>
            </a:pPr>
            <a:r>
              <a:rPr lang="en-US" sz="800">
                <a:solidFill>
                  <a:srgbClr val="000000"/>
                </a:solidFill>
                <a:latin typeface="Open Sans Light"/>
                <a:ea typeface="Open Sans Light"/>
                <a:cs typeface="Open Sans Light"/>
                <a:sym typeface="Open Sans Light"/>
              </a:rPr>
              <a:t>hardware level high-availability (e.g. RAID 1/10/50 etc.)</a:t>
            </a:r>
          </a:p>
        </p:txBody>
      </p:sp>
      <p:sp>
        <p:nvSpPr>
          <p:cNvPr name="TextBox 13" id="13"/>
          <p:cNvSpPr txBox="true"/>
          <p:nvPr/>
        </p:nvSpPr>
        <p:spPr>
          <a:xfrm rot="0">
            <a:off x="5956297" y="2091090"/>
            <a:ext cx="1493168" cy="293818"/>
          </a:xfrm>
          <a:prstGeom prst="rect">
            <a:avLst/>
          </a:prstGeom>
        </p:spPr>
        <p:txBody>
          <a:bodyPr anchor="t" rtlCol="false" tIns="0" lIns="0" bIns="0" rIns="0">
            <a:spAutoFit/>
          </a:bodyPr>
          <a:lstStyle/>
          <a:p>
            <a:pPr algn="l">
              <a:lnSpc>
                <a:spcPts val="2533"/>
              </a:lnSpc>
            </a:pPr>
            <a:r>
              <a:rPr lang="en-US" b="true" sz="1200">
                <a:solidFill>
                  <a:srgbClr val="000000"/>
                </a:solidFill>
                <a:latin typeface="Open Sans Bold"/>
                <a:ea typeface="Open Sans Bold"/>
                <a:cs typeface="Open Sans Bold"/>
                <a:sym typeface="Open Sans Bold"/>
              </a:rPr>
              <a:t>Recommendations </a:t>
            </a:r>
          </a:p>
        </p:txBody>
      </p:sp>
      <p:sp>
        <p:nvSpPr>
          <p:cNvPr name="TextBox 14" id="14"/>
          <p:cNvSpPr txBox="true"/>
          <p:nvPr/>
        </p:nvSpPr>
        <p:spPr>
          <a:xfrm rot="0">
            <a:off x="5956297" y="2436762"/>
            <a:ext cx="54407" cy="614696"/>
          </a:xfrm>
          <a:prstGeom prst="rect">
            <a:avLst/>
          </a:prstGeom>
        </p:spPr>
        <p:txBody>
          <a:bodyPr anchor="t" rtlCol="false" tIns="0" lIns="0" bIns="0" rIns="0">
            <a:spAutoFit/>
          </a:bodyPr>
          <a:lstStyle/>
          <a:p>
            <a:pPr algn="just">
              <a:lnSpc>
                <a:spcPts val="2533"/>
              </a:lnSpc>
            </a:pPr>
            <a:r>
              <a:rPr lang="en-US" sz="1200" spc="-9">
                <a:solidFill>
                  <a:srgbClr val="000000"/>
                </a:solidFill>
                <a:latin typeface="IBM Plex Sans Condensed"/>
                <a:ea typeface="IBM Plex Sans Condensed"/>
                <a:cs typeface="IBM Plex Sans Condensed"/>
                <a:sym typeface="IBM Plex Sans Condensed"/>
              </a:rPr>
              <a:t>• •</a:t>
            </a:r>
          </a:p>
        </p:txBody>
      </p:sp>
      <p:sp>
        <p:nvSpPr>
          <p:cNvPr name="TextBox 15" id="15"/>
          <p:cNvSpPr txBox="true"/>
          <p:nvPr/>
        </p:nvSpPr>
        <p:spPr>
          <a:xfrm rot="0">
            <a:off x="6121403" y="2417626"/>
            <a:ext cx="2101625" cy="611324"/>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Direct Attached Storage (DAS) Storage Area Network (SAN) </a:t>
            </a:r>
          </a:p>
        </p:txBody>
      </p:sp>
      <p:sp>
        <p:nvSpPr>
          <p:cNvPr name="TextBox 16" id="16"/>
          <p:cNvSpPr txBox="true"/>
          <p:nvPr/>
        </p:nvSpPr>
        <p:spPr>
          <a:xfrm rot="0">
            <a:off x="5956297" y="3032293"/>
            <a:ext cx="1318098" cy="340833"/>
          </a:xfrm>
          <a:prstGeom prst="rect">
            <a:avLst/>
          </a:prstGeom>
        </p:spPr>
        <p:txBody>
          <a:bodyPr anchor="t" rtlCol="false" tIns="0" lIns="0" bIns="0" rIns="0">
            <a:spAutoFit/>
          </a:bodyPr>
          <a:lstStyle/>
          <a:p>
            <a:pPr algn="l">
              <a:lnSpc>
                <a:spcPts val="2799"/>
              </a:lnSpc>
            </a:pPr>
            <a:r>
              <a:rPr lang="en-US" sz="1200">
                <a:solidFill>
                  <a:srgbClr val="000000"/>
                </a:solidFill>
                <a:latin typeface="Open Sans"/>
                <a:ea typeface="Open Sans"/>
                <a:cs typeface="Open Sans"/>
                <a:sym typeface="Open Sans"/>
              </a:rPr>
              <a:t>•</a:t>
            </a:r>
            <a:r>
              <a:rPr lang="en-US" sz="1200">
                <a:solidFill>
                  <a:srgbClr val="000000"/>
                </a:solidFill>
                <a:latin typeface="Open Sans Light"/>
                <a:ea typeface="Open Sans Light"/>
                <a:cs typeface="Open Sans Light"/>
                <a:sym typeface="Open Sans Light"/>
              </a:rPr>
              <a:t> </a:t>
            </a:r>
            <a:r>
              <a:rPr lang="en-US" sz="1200">
                <a:solidFill>
                  <a:srgbClr val="000000"/>
                </a:solidFill>
                <a:latin typeface="Open Sans Light"/>
                <a:ea typeface="Open Sans Light"/>
                <a:cs typeface="Open Sans Light"/>
                <a:sym typeface="Open Sans Light"/>
              </a:rPr>
              <a:t>Hyperconverged</a:t>
            </a:r>
          </a:p>
        </p:txBody>
      </p:sp>
      <p:sp>
        <p:nvSpPr>
          <p:cNvPr name="TextBox 17" id="17"/>
          <p:cNvSpPr txBox="true"/>
          <p:nvPr/>
        </p:nvSpPr>
        <p:spPr>
          <a:xfrm rot="0">
            <a:off x="5956297" y="3764309"/>
            <a:ext cx="478079" cy="284293"/>
          </a:xfrm>
          <a:prstGeom prst="rect">
            <a:avLst/>
          </a:prstGeom>
        </p:spPr>
        <p:txBody>
          <a:bodyPr anchor="t" rtlCol="false" tIns="0" lIns="0" bIns="0" rIns="0">
            <a:spAutoFit/>
          </a:bodyPr>
          <a:lstStyle/>
          <a:p>
            <a:pPr algn="l">
              <a:lnSpc>
                <a:spcPts val="2499"/>
              </a:lnSpc>
            </a:pPr>
            <a:r>
              <a:rPr lang="en-US" b="true" sz="1200">
                <a:solidFill>
                  <a:srgbClr val="000000"/>
                </a:solidFill>
                <a:latin typeface="Open Sans Bold"/>
                <a:ea typeface="Open Sans Bold"/>
                <a:cs typeface="Open Sans Bold"/>
                <a:sym typeface="Open Sans Bold"/>
              </a:rPr>
              <a:t>Avoid </a:t>
            </a:r>
          </a:p>
        </p:txBody>
      </p:sp>
      <p:sp>
        <p:nvSpPr>
          <p:cNvPr name="TextBox 18" id="18"/>
          <p:cNvSpPr txBox="true"/>
          <p:nvPr/>
        </p:nvSpPr>
        <p:spPr>
          <a:xfrm rot="0">
            <a:off x="5956297" y="4109990"/>
            <a:ext cx="54407" cy="274977"/>
          </a:xfrm>
          <a:prstGeom prst="rect">
            <a:avLst/>
          </a:prstGeom>
        </p:spPr>
        <p:txBody>
          <a:bodyPr anchor="t" rtlCol="false" tIns="0" lIns="0" bIns="0" rIns="0">
            <a:spAutoFit/>
          </a:bodyPr>
          <a:lstStyle/>
          <a:p>
            <a:pPr algn="l">
              <a:lnSpc>
                <a:spcPts val="2499"/>
              </a:lnSpc>
            </a:pPr>
            <a:r>
              <a:rPr lang="en-US" sz="1200" spc="-9">
                <a:solidFill>
                  <a:srgbClr val="000000"/>
                </a:solidFill>
                <a:latin typeface="IBM Plex Sans Condensed"/>
                <a:ea typeface="IBM Plex Sans Condensed"/>
                <a:cs typeface="IBM Plex Sans Condensed"/>
                <a:sym typeface="IBM Plex Sans Condensed"/>
              </a:rPr>
              <a:t>•</a:t>
            </a:r>
          </a:p>
        </p:txBody>
      </p:sp>
      <p:sp>
        <p:nvSpPr>
          <p:cNvPr name="TextBox 19" id="19"/>
          <p:cNvSpPr txBox="true"/>
          <p:nvPr/>
        </p:nvSpPr>
        <p:spPr>
          <a:xfrm rot="0">
            <a:off x="6121403" y="4078157"/>
            <a:ext cx="2804427" cy="956434"/>
          </a:xfrm>
          <a:prstGeom prst="rect">
            <a:avLst/>
          </a:prstGeom>
        </p:spPr>
        <p:txBody>
          <a:bodyPr anchor="t" rtlCol="false" tIns="0" lIns="0" bIns="0" rIns="0">
            <a:spAutoFit/>
          </a:bodyPr>
          <a:lstStyle/>
          <a:p>
            <a:pPr algn="l">
              <a:lnSpc>
                <a:spcPts val="2499"/>
              </a:lnSpc>
            </a:pPr>
            <a:r>
              <a:rPr lang="en-US" sz="1200">
                <a:solidFill>
                  <a:srgbClr val="000000"/>
                </a:solidFill>
                <a:latin typeface="Open Sans Light"/>
                <a:ea typeface="Open Sans Light"/>
                <a:cs typeface="Open Sans Light"/>
                <a:sym typeface="Open Sans Light"/>
              </a:rPr>
              <a:t>Network Attached Storage (NAS)</a:t>
            </a:r>
          </a:p>
          <a:p>
            <a:pPr algn="l">
              <a:lnSpc>
                <a:spcPts val="1700"/>
              </a:lnSpc>
            </a:pPr>
            <a:r>
              <a:rPr lang="en-US" sz="800">
                <a:solidFill>
                  <a:srgbClr val="000000"/>
                </a:solidFill>
                <a:latin typeface="Open Sans Light"/>
                <a:ea typeface="Open Sans Light"/>
                <a:cs typeface="Open Sans Light"/>
                <a:sym typeface="Open Sans Light"/>
              </a:rPr>
              <a:t>e.g. SMB, NFS, AFP. Network protocol overhead, latency, and costly storage abstraction layers make this a poor choice for </a:t>
            </a:r>
          </a:p>
          <a:p>
            <a:pPr algn="l">
              <a:lnSpc>
                <a:spcPts val="1500"/>
              </a:lnSpc>
            </a:pPr>
            <a:r>
              <a:rPr lang="en-US" sz="800">
                <a:solidFill>
                  <a:srgbClr val="000000"/>
                </a:solidFill>
                <a:latin typeface="Open Sans Light"/>
                <a:ea typeface="Open Sans Light"/>
                <a:cs typeface="Open Sans Light"/>
                <a:sym typeface="Open Sans Light"/>
              </a:rPr>
              <a:t>Elasticsearch.</a:t>
            </a:r>
          </a:p>
        </p:txBody>
      </p:sp>
      <p:sp>
        <p:nvSpPr>
          <p:cNvPr name="TextBox 20" id="20"/>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1.1 </a:t>
            </a:r>
          </a:p>
        </p:txBody>
      </p:sp>
      <p:sp>
        <p:nvSpPr>
          <p:cNvPr name="TextBox 21" id="21"/>
          <p:cNvSpPr txBox="true"/>
          <p:nvPr/>
        </p:nvSpPr>
        <p:spPr>
          <a:xfrm rot="0">
            <a:off x="495300" y="4831442"/>
            <a:ext cx="1276217"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Computing Resources</a:t>
            </a:r>
          </a:p>
        </p:txBody>
      </p:sp>
      <p:sp>
        <p:nvSpPr>
          <p:cNvPr name="TextBox 22" id="22"/>
          <p:cNvSpPr txBox="true"/>
          <p:nvPr/>
        </p:nvSpPr>
        <p:spPr>
          <a:xfrm rot="0">
            <a:off x="736597" y="3561445"/>
            <a:ext cx="1174823" cy="186109"/>
          </a:xfrm>
          <a:prstGeom prst="rect">
            <a:avLst/>
          </a:prstGeom>
        </p:spPr>
        <p:txBody>
          <a:bodyPr anchor="t" rtlCol="false" tIns="0" lIns="0" bIns="0" rIns="0">
            <a:spAutoFit/>
          </a:bodyPr>
          <a:lstStyle/>
          <a:p>
            <a:pPr algn="l">
              <a:lnSpc>
                <a:spcPts val="1400"/>
              </a:lnSpc>
            </a:pPr>
            <a:r>
              <a:rPr lang="en-US" sz="1000">
                <a:solidFill>
                  <a:srgbClr val="000000"/>
                </a:solidFill>
                <a:latin typeface="Open Sans Light"/>
                <a:ea typeface="Open Sans Light"/>
                <a:cs typeface="Open Sans Light"/>
                <a:sym typeface="Open Sans Light"/>
              </a:rPr>
              <a:t>e.g. Words in a book</a:t>
            </a:r>
          </a:p>
        </p:txBody>
      </p:sp>
      <p:sp>
        <p:nvSpPr>
          <p:cNvPr name="TextBox 23" id="23"/>
          <p:cNvSpPr txBox="true"/>
          <p:nvPr/>
        </p:nvSpPr>
        <p:spPr>
          <a:xfrm rot="0">
            <a:off x="6121403" y="3470186"/>
            <a:ext cx="2117112" cy="145085"/>
          </a:xfrm>
          <a:prstGeom prst="rect">
            <a:avLst/>
          </a:prstGeom>
        </p:spPr>
        <p:txBody>
          <a:bodyPr anchor="t" rtlCol="false" tIns="0" lIns="0" bIns="0" rIns="0">
            <a:spAutoFit/>
          </a:bodyPr>
          <a:lstStyle/>
          <a:p>
            <a:pPr algn="l">
              <a:lnSpc>
                <a:spcPts val="1120"/>
              </a:lnSpc>
            </a:pPr>
            <a:r>
              <a:rPr lang="en-US" sz="800">
                <a:solidFill>
                  <a:srgbClr val="000000"/>
                </a:solidFill>
                <a:latin typeface="Open Sans Light"/>
                <a:ea typeface="Open Sans Light"/>
                <a:cs typeface="Open Sans Light"/>
                <a:sym typeface="Open Sans Light"/>
              </a:rPr>
              <a:t>(Recommended minimum ~ 3Gb/s, 250Mb/s) </a:t>
            </a:r>
          </a:p>
        </p:txBody>
      </p:sp>
      <p:sp>
        <p:nvSpPr>
          <p:cNvPr name="TextBox 24" id="24"/>
          <p:cNvSpPr txBox="true"/>
          <p:nvPr/>
        </p:nvSpPr>
        <p:spPr>
          <a:xfrm rot="0">
            <a:off x="431797" y="327717"/>
            <a:ext cx="2834783"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Storage Resources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66214" y="1196959"/>
            <a:ext cx="2085108" cy="2550128"/>
            <a:chOff x="0" y="0"/>
            <a:chExt cx="2085099" cy="2550135"/>
          </a:xfrm>
        </p:grpSpPr>
        <p:sp>
          <p:nvSpPr>
            <p:cNvPr name="Freeform 4" id="4"/>
            <p:cNvSpPr/>
            <p:nvPr/>
          </p:nvSpPr>
          <p:spPr>
            <a:xfrm flipH="false" flipV="false" rot="0">
              <a:off x="0" y="0"/>
              <a:ext cx="2085086" cy="2550160"/>
            </a:xfrm>
            <a:custGeom>
              <a:avLst/>
              <a:gdLst/>
              <a:ahLst/>
              <a:cxnLst/>
              <a:rect r="r" b="b" t="t" l="l"/>
              <a:pathLst>
                <a:path h="2550160" w="2085086">
                  <a:moveTo>
                    <a:pt x="0" y="0"/>
                  </a:moveTo>
                  <a:lnTo>
                    <a:pt x="2085086" y="0"/>
                  </a:lnTo>
                  <a:lnTo>
                    <a:pt x="2085086" y="2550160"/>
                  </a:lnTo>
                  <a:lnTo>
                    <a:pt x="0" y="2550160"/>
                  </a:lnTo>
                  <a:close/>
                </a:path>
              </a:pathLst>
            </a:custGeom>
            <a:solidFill>
              <a:srgbClr val="F2F2F2"/>
            </a:solidFill>
          </p:spPr>
        </p:sp>
      </p:grpSp>
      <p:sp>
        <p:nvSpPr>
          <p:cNvPr name="Freeform 5" id="5"/>
          <p:cNvSpPr/>
          <p:nvPr/>
        </p:nvSpPr>
        <p:spPr>
          <a:xfrm flipH="false" flipV="false" rot="0">
            <a:off x="1016003" y="1981200"/>
            <a:ext cx="584197" cy="571500"/>
          </a:xfrm>
          <a:custGeom>
            <a:avLst/>
            <a:gdLst/>
            <a:ahLst/>
            <a:cxnLst/>
            <a:rect r="r" b="b" t="t" l="l"/>
            <a:pathLst>
              <a:path h="571500" w="584197">
                <a:moveTo>
                  <a:pt x="0" y="0"/>
                </a:moveTo>
                <a:lnTo>
                  <a:pt x="584197" y="0"/>
                </a:lnTo>
                <a:lnTo>
                  <a:pt x="584197" y="571500"/>
                </a:lnTo>
                <a:lnTo>
                  <a:pt x="0" y="571500"/>
                </a:lnTo>
                <a:lnTo>
                  <a:pt x="0" y="0"/>
                </a:lnTo>
                <a:close/>
              </a:path>
            </a:pathLst>
          </a:custGeom>
          <a:blipFill>
            <a:blip r:embed="rId3"/>
            <a:stretch>
              <a:fillRect l="0" t="0" r="0" b="0"/>
            </a:stretch>
          </a:blipFill>
        </p:spPr>
      </p:sp>
      <p:sp>
        <p:nvSpPr>
          <p:cNvPr name="TextBox 6" id="6"/>
          <p:cNvSpPr txBox="true"/>
          <p:nvPr/>
        </p:nvSpPr>
        <p:spPr>
          <a:xfrm rot="0">
            <a:off x="939803" y="1443180"/>
            <a:ext cx="801119"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Memory </a:t>
            </a:r>
          </a:p>
        </p:txBody>
      </p:sp>
      <p:sp>
        <p:nvSpPr>
          <p:cNvPr name="TextBox 7" id="7"/>
          <p:cNvSpPr txBox="true"/>
          <p:nvPr/>
        </p:nvSpPr>
        <p:spPr>
          <a:xfrm rot="0">
            <a:off x="2730503" y="1443180"/>
            <a:ext cx="2951645"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How Elasticsearch Uses Memory </a:t>
            </a:r>
          </a:p>
        </p:txBody>
      </p:sp>
      <p:sp>
        <p:nvSpPr>
          <p:cNvPr name="TextBox 8" id="8"/>
          <p:cNvSpPr txBox="true"/>
          <p:nvPr/>
        </p:nvSpPr>
        <p:spPr>
          <a:xfrm rot="0">
            <a:off x="533400" y="3074851"/>
            <a:ext cx="1634719" cy="208093"/>
          </a:xfrm>
          <a:prstGeom prst="rect">
            <a:avLst/>
          </a:prstGeom>
        </p:spPr>
        <p:txBody>
          <a:bodyPr anchor="t" rtlCol="false" tIns="0" lIns="0" bIns="0" rIns="0">
            <a:spAutoFit/>
          </a:bodyPr>
          <a:lstStyle/>
          <a:p>
            <a:pPr algn="l">
              <a:lnSpc>
                <a:spcPts val="1679"/>
              </a:lnSpc>
            </a:pPr>
            <a:r>
              <a:rPr lang="en-US" sz="1200">
                <a:solidFill>
                  <a:srgbClr val="000000"/>
                </a:solidFill>
                <a:latin typeface="Open Sans Light"/>
                <a:ea typeface="Open Sans Light"/>
                <a:cs typeface="Open Sans Light"/>
                <a:sym typeface="Open Sans Light"/>
              </a:rPr>
              <a:t>Where data is buffered </a:t>
            </a:r>
          </a:p>
        </p:txBody>
      </p:sp>
      <p:sp>
        <p:nvSpPr>
          <p:cNvPr name="TextBox 9" id="9"/>
          <p:cNvSpPr txBox="true"/>
          <p:nvPr/>
        </p:nvSpPr>
        <p:spPr>
          <a:xfrm rot="0">
            <a:off x="2730503" y="3303451"/>
            <a:ext cx="757009" cy="211750"/>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OS Cache</a:t>
            </a:r>
            <a:r>
              <a:rPr lang="en-US" sz="1200">
                <a:solidFill>
                  <a:srgbClr val="000000"/>
                </a:solidFill>
                <a:latin typeface="Open Sans Light"/>
                <a:ea typeface="Open Sans Light"/>
                <a:cs typeface="Open Sans Light"/>
                <a:sym typeface="Open Sans Light"/>
              </a:rPr>
              <a:t> </a:t>
            </a:r>
          </a:p>
        </p:txBody>
      </p:sp>
      <p:sp>
        <p:nvSpPr>
          <p:cNvPr name="TextBox 10" id="10"/>
          <p:cNvSpPr txBox="true"/>
          <p:nvPr/>
        </p:nvSpPr>
        <p:spPr>
          <a:xfrm rot="0">
            <a:off x="2730503" y="2173157"/>
            <a:ext cx="782898" cy="211750"/>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JVM Heap</a:t>
            </a:r>
            <a:r>
              <a:rPr lang="en-US" sz="1200">
                <a:solidFill>
                  <a:srgbClr val="000000"/>
                </a:solidFill>
                <a:latin typeface="Open Sans Light"/>
                <a:ea typeface="Open Sans Light"/>
                <a:cs typeface="Open Sans Light"/>
                <a:sym typeface="Open Sans Light"/>
              </a:rPr>
              <a:t> </a:t>
            </a:r>
          </a:p>
        </p:txBody>
      </p:sp>
      <p:sp>
        <p:nvSpPr>
          <p:cNvPr name="TextBox 11" id="11"/>
          <p:cNvSpPr txBox="true"/>
          <p:nvPr/>
        </p:nvSpPr>
        <p:spPr>
          <a:xfrm rot="0">
            <a:off x="3873494" y="2087432"/>
            <a:ext cx="4615139" cy="293818"/>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Stores metadata about the cluster, indices, shards, segments, and </a:t>
            </a:r>
          </a:p>
        </p:txBody>
      </p:sp>
      <p:sp>
        <p:nvSpPr>
          <p:cNvPr name="TextBox 12" id="12"/>
          <p:cNvSpPr txBox="true"/>
          <p:nvPr/>
        </p:nvSpPr>
        <p:spPr>
          <a:xfrm rot="0">
            <a:off x="3987803" y="2417626"/>
            <a:ext cx="4301347" cy="614982"/>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fielddata. This should be </a:t>
            </a:r>
            <a:r>
              <a:rPr lang="en-US" b="true" sz="1200">
                <a:solidFill>
                  <a:srgbClr val="000000"/>
                </a:solidFill>
                <a:latin typeface="Open Sans Bold"/>
                <a:ea typeface="Open Sans Bold"/>
                <a:cs typeface="Open Sans Bold"/>
                <a:sym typeface="Open Sans Bold"/>
              </a:rPr>
              <a:t>50% of available RAM</a:t>
            </a:r>
            <a:r>
              <a:rPr lang="en-US" sz="1200">
                <a:solidFill>
                  <a:srgbClr val="000000"/>
                </a:solidFill>
                <a:latin typeface="Open Sans Light"/>
                <a:ea typeface="Open Sans Light"/>
                <a:cs typeface="Open Sans Light"/>
                <a:sym typeface="Open Sans Light"/>
              </a:rPr>
              <a:t>, and up to a </a:t>
            </a:r>
            <a:r>
              <a:rPr lang="en-US" b="true" sz="1200">
                <a:solidFill>
                  <a:srgbClr val="000000"/>
                </a:solidFill>
                <a:latin typeface="Open Sans Bold"/>
                <a:ea typeface="Open Sans Bold"/>
                <a:cs typeface="Open Sans Bold"/>
                <a:sym typeface="Open Sans Bold"/>
              </a:rPr>
              <a:t>maximum of 30GB RAM</a:t>
            </a:r>
            <a:r>
              <a:rPr lang="en-US" sz="1200">
                <a:solidFill>
                  <a:srgbClr val="000000"/>
                </a:solidFill>
                <a:latin typeface="Open Sans Light"/>
                <a:ea typeface="Open Sans Light"/>
                <a:cs typeface="Open Sans Light"/>
                <a:sym typeface="Open Sans Light"/>
              </a:rPr>
              <a:t> to avoid garbage collection. </a:t>
            </a:r>
          </a:p>
        </p:txBody>
      </p:sp>
      <p:sp>
        <p:nvSpPr>
          <p:cNvPr name="TextBox 13" id="13"/>
          <p:cNvSpPr txBox="true"/>
          <p:nvPr/>
        </p:nvSpPr>
        <p:spPr>
          <a:xfrm rot="0">
            <a:off x="3873494" y="3217726"/>
            <a:ext cx="4991300" cy="941518"/>
          </a:xfrm>
          <a:prstGeom prst="rect">
            <a:avLst/>
          </a:prstGeom>
        </p:spPr>
        <p:txBody>
          <a:bodyPr anchor="t" rtlCol="false" tIns="0" lIns="0" bIns="0" rIns="0">
            <a:spAutoFit/>
          </a:bodyPr>
          <a:lstStyle/>
          <a:p>
            <a:pPr algn="just">
              <a:lnSpc>
                <a:spcPts val="2566"/>
              </a:lnSpc>
            </a:pPr>
            <a:r>
              <a:rPr lang="en-US" sz="1200">
                <a:solidFill>
                  <a:srgbClr val="000000"/>
                </a:solidFill>
                <a:latin typeface="Open Sans Light"/>
                <a:ea typeface="Open Sans Light"/>
                <a:cs typeface="Open Sans Light"/>
                <a:sym typeface="Open Sans Light"/>
              </a:rPr>
              <a:t>Elasticsearch will use the remainder of available memory to cache data, improving performance dramatically by avoiding disk reads during full- text search, aggregations on doc values, and sorts.</a:t>
            </a:r>
          </a:p>
        </p:txBody>
      </p:sp>
      <p:sp>
        <p:nvSpPr>
          <p:cNvPr name="TextBox 14" id="14"/>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1.2 </a:t>
            </a:r>
          </a:p>
        </p:txBody>
      </p:sp>
      <p:sp>
        <p:nvSpPr>
          <p:cNvPr name="TextBox 15" id="15"/>
          <p:cNvSpPr txBox="true"/>
          <p:nvPr/>
        </p:nvSpPr>
        <p:spPr>
          <a:xfrm rot="0">
            <a:off x="495300" y="4831442"/>
            <a:ext cx="1276217"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Computing Resources</a:t>
            </a:r>
          </a:p>
        </p:txBody>
      </p:sp>
      <p:sp>
        <p:nvSpPr>
          <p:cNvPr name="TextBox 16" id="16"/>
          <p:cNvSpPr txBox="true"/>
          <p:nvPr/>
        </p:nvSpPr>
        <p:spPr>
          <a:xfrm rot="0">
            <a:off x="749303" y="3561445"/>
            <a:ext cx="1151896" cy="186109"/>
          </a:xfrm>
          <a:prstGeom prst="rect">
            <a:avLst/>
          </a:prstGeom>
        </p:spPr>
        <p:txBody>
          <a:bodyPr anchor="t" rtlCol="false" tIns="0" lIns="0" bIns="0" rIns="0">
            <a:spAutoFit/>
          </a:bodyPr>
          <a:lstStyle/>
          <a:p>
            <a:pPr algn="l">
              <a:lnSpc>
                <a:spcPts val="1400"/>
              </a:lnSpc>
            </a:pPr>
            <a:r>
              <a:rPr lang="en-US" sz="1000">
                <a:solidFill>
                  <a:srgbClr val="000000"/>
                </a:solidFill>
                <a:latin typeface="Open Sans Light"/>
                <a:ea typeface="Open Sans Light"/>
                <a:cs typeface="Open Sans Light"/>
                <a:sym typeface="Open Sans Light"/>
              </a:rPr>
              <a:t>e.g. Words you read</a:t>
            </a:r>
          </a:p>
        </p:txBody>
      </p:sp>
      <p:sp>
        <p:nvSpPr>
          <p:cNvPr name="TextBox 17" id="17"/>
          <p:cNvSpPr txBox="true"/>
          <p:nvPr/>
        </p:nvSpPr>
        <p:spPr>
          <a:xfrm rot="0">
            <a:off x="431797" y="327717"/>
            <a:ext cx="2946206"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Memory Resources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66214" y="1196959"/>
            <a:ext cx="2085108" cy="2550128"/>
            <a:chOff x="0" y="0"/>
            <a:chExt cx="2085099" cy="2550135"/>
          </a:xfrm>
        </p:grpSpPr>
        <p:sp>
          <p:nvSpPr>
            <p:cNvPr name="Freeform 4" id="4"/>
            <p:cNvSpPr/>
            <p:nvPr/>
          </p:nvSpPr>
          <p:spPr>
            <a:xfrm flipH="false" flipV="false" rot="0">
              <a:off x="0" y="0"/>
              <a:ext cx="2085086" cy="2550160"/>
            </a:xfrm>
            <a:custGeom>
              <a:avLst/>
              <a:gdLst/>
              <a:ahLst/>
              <a:cxnLst/>
              <a:rect r="r" b="b" t="t" l="l"/>
              <a:pathLst>
                <a:path h="2550160" w="2085086">
                  <a:moveTo>
                    <a:pt x="0" y="0"/>
                  </a:moveTo>
                  <a:lnTo>
                    <a:pt x="2085086" y="0"/>
                  </a:lnTo>
                  <a:lnTo>
                    <a:pt x="2085086" y="2550160"/>
                  </a:lnTo>
                  <a:lnTo>
                    <a:pt x="0" y="2550160"/>
                  </a:lnTo>
                  <a:close/>
                </a:path>
              </a:pathLst>
            </a:custGeom>
            <a:solidFill>
              <a:srgbClr val="F2F2F2"/>
            </a:solidFill>
          </p:spPr>
        </p:sp>
      </p:grpSp>
      <p:sp>
        <p:nvSpPr>
          <p:cNvPr name="Freeform 5" id="5"/>
          <p:cNvSpPr/>
          <p:nvPr/>
        </p:nvSpPr>
        <p:spPr>
          <a:xfrm flipH="false" flipV="false" rot="0">
            <a:off x="1028700" y="1981200"/>
            <a:ext cx="558803" cy="571500"/>
          </a:xfrm>
          <a:custGeom>
            <a:avLst/>
            <a:gdLst/>
            <a:ahLst/>
            <a:cxnLst/>
            <a:rect r="r" b="b" t="t" l="l"/>
            <a:pathLst>
              <a:path h="571500" w="558803">
                <a:moveTo>
                  <a:pt x="0" y="0"/>
                </a:moveTo>
                <a:lnTo>
                  <a:pt x="558803" y="0"/>
                </a:lnTo>
                <a:lnTo>
                  <a:pt x="558803" y="571500"/>
                </a:lnTo>
                <a:lnTo>
                  <a:pt x="0" y="571500"/>
                </a:lnTo>
                <a:lnTo>
                  <a:pt x="0" y="0"/>
                </a:lnTo>
                <a:close/>
              </a:path>
            </a:pathLst>
          </a:custGeom>
          <a:blipFill>
            <a:blip r:embed="rId3"/>
            <a:stretch>
              <a:fillRect l="0" t="0" r="0" b="0"/>
            </a:stretch>
          </a:blipFill>
        </p:spPr>
      </p:sp>
      <p:sp>
        <p:nvSpPr>
          <p:cNvPr name="TextBox 6" id="6"/>
          <p:cNvSpPr txBox="true"/>
          <p:nvPr/>
        </p:nvSpPr>
        <p:spPr>
          <a:xfrm rot="0">
            <a:off x="901703" y="1443180"/>
            <a:ext cx="873119"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Compute </a:t>
            </a:r>
          </a:p>
        </p:txBody>
      </p:sp>
      <p:sp>
        <p:nvSpPr>
          <p:cNvPr name="TextBox 7" id="7"/>
          <p:cNvSpPr txBox="true"/>
          <p:nvPr/>
        </p:nvSpPr>
        <p:spPr>
          <a:xfrm rot="0">
            <a:off x="2730503" y="1443180"/>
            <a:ext cx="3023368"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How Elasticsearch Uses Compute </a:t>
            </a:r>
          </a:p>
        </p:txBody>
      </p:sp>
      <p:sp>
        <p:nvSpPr>
          <p:cNvPr name="TextBox 8" id="8"/>
          <p:cNvSpPr txBox="true"/>
          <p:nvPr/>
        </p:nvSpPr>
        <p:spPr>
          <a:xfrm rot="0">
            <a:off x="469897" y="2991583"/>
            <a:ext cx="1779813" cy="311868"/>
          </a:xfrm>
          <a:prstGeom prst="rect">
            <a:avLst/>
          </a:prstGeom>
        </p:spPr>
        <p:txBody>
          <a:bodyPr anchor="t" rtlCol="false" tIns="0" lIns="0" bIns="0" rIns="0">
            <a:spAutoFit/>
          </a:bodyPr>
          <a:lstStyle/>
          <a:p>
            <a:pPr algn="l">
              <a:lnSpc>
                <a:spcPts val="1679"/>
              </a:lnSpc>
            </a:pPr>
            <a:r>
              <a:rPr lang="en-US" sz="1200">
                <a:solidFill>
                  <a:srgbClr val="000000"/>
                </a:solidFill>
                <a:latin typeface="Open Sans Light"/>
                <a:ea typeface="Open Sans Light"/>
                <a:cs typeface="Open Sans Light"/>
                <a:sym typeface="Open Sans Light"/>
              </a:rPr>
              <a:t>Where data is processed </a:t>
            </a:r>
          </a:p>
        </p:txBody>
      </p:sp>
      <p:sp>
        <p:nvSpPr>
          <p:cNvPr name="TextBox 9" id="9"/>
          <p:cNvSpPr txBox="true"/>
          <p:nvPr/>
        </p:nvSpPr>
        <p:spPr>
          <a:xfrm rot="0">
            <a:off x="2730503" y="2087432"/>
            <a:ext cx="5974909" cy="1275378"/>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Elasticsearch processes data in many ways that can be computationally expensive. Elasticsearch nodes have </a:t>
            </a:r>
            <a:r>
              <a:rPr lang="en-US" b="true" sz="1200">
                <a:solidFill>
                  <a:srgbClr val="000000"/>
                </a:solidFill>
                <a:latin typeface="Open Sans Bold"/>
                <a:ea typeface="Open Sans Bold"/>
                <a:cs typeface="Open Sans Bold"/>
                <a:sym typeface="Open Sans Bold"/>
              </a:rPr>
              <a:t>thread pools</a:t>
            </a:r>
            <a:r>
              <a:rPr lang="en-US" sz="1200">
                <a:solidFill>
                  <a:srgbClr val="000000"/>
                </a:solidFill>
                <a:latin typeface="Open Sans Light"/>
                <a:ea typeface="Open Sans Light"/>
                <a:cs typeface="Open Sans Light"/>
                <a:sym typeface="Open Sans Light"/>
              </a:rPr>
              <a:t> and </a:t>
            </a:r>
            <a:r>
              <a:rPr lang="en-US" b="true" sz="1200">
                <a:solidFill>
                  <a:srgbClr val="000000"/>
                </a:solidFill>
                <a:latin typeface="Open Sans Bold"/>
                <a:ea typeface="Open Sans Bold"/>
                <a:cs typeface="Open Sans Bold"/>
                <a:sym typeface="Open Sans Bold"/>
              </a:rPr>
              <a:t>thread queues</a:t>
            </a:r>
            <a:r>
              <a:rPr lang="en-US" sz="1200">
                <a:solidFill>
                  <a:srgbClr val="000000"/>
                </a:solidFill>
                <a:latin typeface="Open Sans Light"/>
                <a:ea typeface="Open Sans Light"/>
                <a:cs typeface="Open Sans Light"/>
                <a:sym typeface="Open Sans Light"/>
              </a:rPr>
              <a:t> that utilize the available compute resources. The quantity and performance of CPU cores governs the average </a:t>
            </a:r>
          </a:p>
          <a:p>
            <a:pPr algn="l">
              <a:lnSpc>
                <a:spcPts val="2799"/>
              </a:lnSpc>
            </a:pPr>
            <a:r>
              <a:rPr lang="en-US" b="true" sz="1200">
                <a:solidFill>
                  <a:srgbClr val="000000"/>
                </a:solidFill>
                <a:latin typeface="Open Sans Bold"/>
                <a:ea typeface="Open Sans Bold"/>
                <a:cs typeface="Open Sans Bold"/>
                <a:sym typeface="Open Sans Bold"/>
              </a:rPr>
              <a:t>speed </a:t>
            </a:r>
            <a:r>
              <a:rPr lang="en-US" sz="1200">
                <a:solidFill>
                  <a:srgbClr val="000000"/>
                </a:solidFill>
                <a:latin typeface="Open Sans Light"/>
                <a:ea typeface="Open Sans Light"/>
                <a:cs typeface="Open Sans Light"/>
                <a:sym typeface="Open Sans Light"/>
              </a:rPr>
              <a:t>and peak </a:t>
            </a:r>
            <a:r>
              <a:rPr lang="en-US" b="true" sz="1200">
                <a:solidFill>
                  <a:srgbClr val="000000"/>
                </a:solidFill>
                <a:latin typeface="Open Sans Bold"/>
                <a:ea typeface="Open Sans Bold"/>
                <a:cs typeface="Open Sans Bold"/>
                <a:sym typeface="Open Sans Bold"/>
              </a:rPr>
              <a:t>throughput</a:t>
            </a:r>
            <a:r>
              <a:rPr lang="en-US" sz="1200">
                <a:solidFill>
                  <a:srgbClr val="000000"/>
                </a:solidFill>
                <a:latin typeface="Open Sans Light"/>
                <a:ea typeface="Open Sans Light"/>
                <a:cs typeface="Open Sans Light"/>
                <a:sym typeface="Open Sans Light"/>
              </a:rPr>
              <a:t> of data operations in Elasticsearch.</a:t>
            </a:r>
          </a:p>
        </p:txBody>
      </p:sp>
      <p:sp>
        <p:nvSpPr>
          <p:cNvPr name="TextBox 10" id="10"/>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1.3 </a:t>
            </a:r>
          </a:p>
        </p:txBody>
      </p:sp>
      <p:sp>
        <p:nvSpPr>
          <p:cNvPr name="TextBox 11" id="11"/>
          <p:cNvSpPr txBox="true"/>
          <p:nvPr/>
        </p:nvSpPr>
        <p:spPr>
          <a:xfrm rot="0">
            <a:off x="495300" y="4831442"/>
            <a:ext cx="1276217"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Computing Resources</a:t>
            </a:r>
          </a:p>
        </p:txBody>
      </p:sp>
      <p:sp>
        <p:nvSpPr>
          <p:cNvPr name="TextBox 12" id="12"/>
          <p:cNvSpPr txBox="true"/>
          <p:nvPr/>
        </p:nvSpPr>
        <p:spPr>
          <a:xfrm rot="0">
            <a:off x="622297" y="3561445"/>
            <a:ext cx="1391793" cy="186109"/>
          </a:xfrm>
          <a:prstGeom prst="rect">
            <a:avLst/>
          </a:prstGeom>
        </p:spPr>
        <p:txBody>
          <a:bodyPr anchor="t" rtlCol="false" tIns="0" lIns="0" bIns="0" rIns="0">
            <a:spAutoFit/>
          </a:bodyPr>
          <a:lstStyle/>
          <a:p>
            <a:pPr algn="l">
              <a:lnSpc>
                <a:spcPts val="1400"/>
              </a:lnSpc>
            </a:pPr>
            <a:r>
              <a:rPr lang="en-US" sz="1000">
                <a:solidFill>
                  <a:srgbClr val="000000"/>
                </a:solidFill>
                <a:latin typeface="Open Sans Light"/>
                <a:ea typeface="Open Sans Light"/>
                <a:cs typeface="Open Sans Light"/>
                <a:sym typeface="Open Sans Light"/>
              </a:rPr>
              <a:t>e.g. Analyzing the words</a:t>
            </a:r>
          </a:p>
        </p:txBody>
      </p:sp>
      <p:sp>
        <p:nvSpPr>
          <p:cNvPr name="TextBox 13" id="13"/>
          <p:cNvSpPr txBox="true"/>
          <p:nvPr/>
        </p:nvSpPr>
        <p:spPr>
          <a:xfrm rot="0">
            <a:off x="431797" y="327717"/>
            <a:ext cx="3070469"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Compute Resources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66214" y="1196959"/>
            <a:ext cx="2085108" cy="2550128"/>
            <a:chOff x="0" y="0"/>
            <a:chExt cx="2085099" cy="2550135"/>
          </a:xfrm>
        </p:grpSpPr>
        <p:sp>
          <p:nvSpPr>
            <p:cNvPr name="Freeform 4" id="4"/>
            <p:cNvSpPr/>
            <p:nvPr/>
          </p:nvSpPr>
          <p:spPr>
            <a:xfrm flipH="false" flipV="false" rot="0">
              <a:off x="0" y="0"/>
              <a:ext cx="2085086" cy="2550160"/>
            </a:xfrm>
            <a:custGeom>
              <a:avLst/>
              <a:gdLst/>
              <a:ahLst/>
              <a:cxnLst/>
              <a:rect r="r" b="b" t="t" l="l"/>
              <a:pathLst>
                <a:path h="2550160" w="2085086">
                  <a:moveTo>
                    <a:pt x="0" y="0"/>
                  </a:moveTo>
                  <a:lnTo>
                    <a:pt x="2085086" y="0"/>
                  </a:lnTo>
                  <a:lnTo>
                    <a:pt x="2085086" y="2550160"/>
                  </a:lnTo>
                  <a:lnTo>
                    <a:pt x="0" y="2550160"/>
                  </a:lnTo>
                  <a:close/>
                </a:path>
              </a:pathLst>
            </a:custGeom>
            <a:solidFill>
              <a:srgbClr val="F2F2F2"/>
            </a:solidFill>
          </p:spPr>
        </p:sp>
      </p:grpSp>
      <p:sp>
        <p:nvSpPr>
          <p:cNvPr name="Freeform 5" id="5"/>
          <p:cNvSpPr/>
          <p:nvPr/>
        </p:nvSpPr>
        <p:spPr>
          <a:xfrm flipH="false" flipV="false" rot="0">
            <a:off x="1028700" y="1981200"/>
            <a:ext cx="558803" cy="571500"/>
          </a:xfrm>
          <a:custGeom>
            <a:avLst/>
            <a:gdLst/>
            <a:ahLst/>
            <a:cxnLst/>
            <a:rect r="r" b="b" t="t" l="l"/>
            <a:pathLst>
              <a:path h="571500" w="558803">
                <a:moveTo>
                  <a:pt x="0" y="0"/>
                </a:moveTo>
                <a:lnTo>
                  <a:pt x="558803" y="0"/>
                </a:lnTo>
                <a:lnTo>
                  <a:pt x="558803" y="571500"/>
                </a:lnTo>
                <a:lnTo>
                  <a:pt x="0" y="571500"/>
                </a:lnTo>
                <a:lnTo>
                  <a:pt x="0" y="0"/>
                </a:lnTo>
                <a:close/>
              </a:path>
            </a:pathLst>
          </a:custGeom>
          <a:blipFill>
            <a:blip r:embed="rId3"/>
            <a:stretch>
              <a:fillRect l="0" t="0" r="0" b="0"/>
            </a:stretch>
          </a:blipFill>
        </p:spPr>
      </p:sp>
      <p:sp>
        <p:nvSpPr>
          <p:cNvPr name="TextBox 6" id="6"/>
          <p:cNvSpPr txBox="true"/>
          <p:nvPr/>
        </p:nvSpPr>
        <p:spPr>
          <a:xfrm rot="0">
            <a:off x="914400" y="1443180"/>
            <a:ext cx="842801"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Network </a:t>
            </a:r>
          </a:p>
        </p:txBody>
      </p:sp>
      <p:sp>
        <p:nvSpPr>
          <p:cNvPr name="TextBox 7" id="7"/>
          <p:cNvSpPr txBox="true"/>
          <p:nvPr/>
        </p:nvSpPr>
        <p:spPr>
          <a:xfrm rot="0">
            <a:off x="2730503" y="1443180"/>
            <a:ext cx="2993279"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How Elasticsearch Uses Network </a:t>
            </a:r>
          </a:p>
        </p:txBody>
      </p:sp>
      <p:sp>
        <p:nvSpPr>
          <p:cNvPr name="TextBox 8" id="8"/>
          <p:cNvSpPr txBox="true"/>
          <p:nvPr/>
        </p:nvSpPr>
        <p:spPr>
          <a:xfrm rot="0">
            <a:off x="431797" y="2852795"/>
            <a:ext cx="1874215" cy="484813"/>
          </a:xfrm>
          <a:prstGeom prst="rect">
            <a:avLst/>
          </a:prstGeom>
        </p:spPr>
        <p:txBody>
          <a:bodyPr anchor="t" rtlCol="false" tIns="0" lIns="0" bIns="0" rIns="0">
            <a:spAutoFit/>
          </a:bodyPr>
          <a:lstStyle/>
          <a:p>
            <a:pPr algn="l">
              <a:lnSpc>
                <a:spcPts val="1679"/>
              </a:lnSpc>
            </a:pPr>
            <a:r>
              <a:rPr lang="en-US" sz="1200">
                <a:solidFill>
                  <a:srgbClr val="000000"/>
                </a:solidFill>
                <a:latin typeface="Open Sans Light"/>
                <a:ea typeface="Open Sans Light"/>
                <a:cs typeface="Open Sans Light"/>
                <a:sym typeface="Open Sans Light"/>
              </a:rPr>
              <a:t>Where data is transferred </a:t>
            </a:r>
          </a:p>
        </p:txBody>
      </p:sp>
      <p:sp>
        <p:nvSpPr>
          <p:cNvPr name="TextBox 9" id="9"/>
          <p:cNvSpPr txBox="true"/>
          <p:nvPr/>
        </p:nvSpPr>
        <p:spPr>
          <a:xfrm rot="0">
            <a:off x="2730503" y="2087432"/>
            <a:ext cx="5864790" cy="1592875"/>
          </a:xfrm>
          <a:prstGeom prst="rect">
            <a:avLst/>
          </a:prstGeom>
        </p:spPr>
        <p:txBody>
          <a:bodyPr anchor="t" rtlCol="false" tIns="0" lIns="0" bIns="0" rIns="0">
            <a:spAutoFit/>
          </a:bodyPr>
          <a:lstStyle/>
          <a:p>
            <a:pPr algn="just">
              <a:lnSpc>
                <a:spcPts val="2533"/>
              </a:lnSpc>
            </a:pPr>
            <a:r>
              <a:rPr lang="en-US" b="true" sz="1200">
                <a:solidFill>
                  <a:srgbClr val="000000"/>
                </a:solidFill>
                <a:latin typeface="Open Sans Bold"/>
                <a:ea typeface="Open Sans Bold"/>
                <a:cs typeface="Open Sans Bold"/>
                <a:sym typeface="Open Sans Bold"/>
              </a:rPr>
              <a:t>Bandwidth</a:t>
            </a:r>
            <a:r>
              <a:rPr lang="en-US" sz="1200">
                <a:solidFill>
                  <a:srgbClr val="000000"/>
                </a:solidFill>
                <a:latin typeface="Open Sans Light"/>
                <a:ea typeface="Open Sans Light"/>
                <a:cs typeface="Open Sans Light"/>
                <a:sym typeface="Open Sans Light"/>
              </a:rPr>
              <a:t> is rarely a resource that constrains Elasticsearch. For very large deployments, the amount of data transfer for ingest, search, or replication between nodes can cause </a:t>
            </a:r>
            <a:r>
              <a:rPr lang="en-US" b="true" sz="1200">
                <a:solidFill>
                  <a:srgbClr val="000000"/>
                </a:solidFill>
                <a:latin typeface="Open Sans Bold"/>
                <a:ea typeface="Open Sans Bold"/>
                <a:cs typeface="Open Sans Bold"/>
                <a:sym typeface="Open Sans Bold"/>
              </a:rPr>
              <a:t>network saturation</a:t>
            </a:r>
            <a:r>
              <a:rPr lang="en-US" sz="1200">
                <a:solidFill>
                  <a:srgbClr val="000000"/>
                </a:solidFill>
                <a:latin typeface="Open Sans Light"/>
                <a:ea typeface="Open Sans Light"/>
                <a:cs typeface="Open Sans Light"/>
                <a:sym typeface="Open Sans Light"/>
              </a:rPr>
              <a:t>. In these cases, network connectivity can be </a:t>
            </a:r>
          </a:p>
          <a:p>
            <a:pPr algn="just">
              <a:lnSpc>
                <a:spcPts val="2799"/>
              </a:lnSpc>
            </a:pPr>
            <a:r>
              <a:rPr lang="en-US" sz="1200">
                <a:solidFill>
                  <a:srgbClr val="000000"/>
                </a:solidFill>
                <a:latin typeface="Open Sans Light"/>
                <a:ea typeface="Open Sans Light"/>
                <a:cs typeface="Open Sans Light"/>
                <a:sym typeface="Open Sans Light"/>
              </a:rPr>
              <a:t>upgraded to higher speeds, or the Elastic deployment can be split into two or more </a:t>
            </a:r>
          </a:p>
          <a:p>
            <a:pPr algn="just">
              <a:lnSpc>
                <a:spcPts val="2199"/>
              </a:lnSpc>
            </a:pPr>
            <a:r>
              <a:rPr lang="en-US" sz="1200">
                <a:solidFill>
                  <a:srgbClr val="000000"/>
                </a:solidFill>
                <a:latin typeface="Open Sans Light"/>
                <a:ea typeface="Open Sans Light"/>
                <a:cs typeface="Open Sans Light"/>
                <a:sym typeface="Open Sans Light"/>
              </a:rPr>
              <a:t>clusters and then searched as a single logical unit using </a:t>
            </a:r>
            <a:r>
              <a:rPr lang="en-US" b="true" sz="1200">
                <a:solidFill>
                  <a:srgbClr val="000000"/>
                </a:solidFill>
                <a:latin typeface="Open Sans Bold"/>
                <a:ea typeface="Open Sans Bold"/>
                <a:cs typeface="Open Sans Bold"/>
                <a:sym typeface="Open Sans Bold"/>
              </a:rPr>
              <a:t>cross-cluster search </a:t>
            </a:r>
            <a:r>
              <a:rPr lang="en-US" sz="1200">
                <a:solidFill>
                  <a:srgbClr val="000000"/>
                </a:solidFill>
                <a:latin typeface="Open Sans Light"/>
                <a:ea typeface="Open Sans Light"/>
                <a:cs typeface="Open Sans Light"/>
                <a:sym typeface="Open Sans Light"/>
              </a:rPr>
              <a:t>(CCS).</a:t>
            </a:r>
          </a:p>
        </p:txBody>
      </p:sp>
      <p:sp>
        <p:nvSpPr>
          <p:cNvPr name="TextBox 10" id="10"/>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1.4 </a:t>
            </a:r>
          </a:p>
        </p:txBody>
      </p:sp>
      <p:sp>
        <p:nvSpPr>
          <p:cNvPr name="TextBox 11" id="11"/>
          <p:cNvSpPr txBox="true"/>
          <p:nvPr/>
        </p:nvSpPr>
        <p:spPr>
          <a:xfrm rot="0">
            <a:off x="495300" y="4831442"/>
            <a:ext cx="1276217"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Computing Resources</a:t>
            </a:r>
          </a:p>
        </p:txBody>
      </p:sp>
      <p:sp>
        <p:nvSpPr>
          <p:cNvPr name="TextBox 12" id="12"/>
          <p:cNvSpPr txBox="true"/>
          <p:nvPr/>
        </p:nvSpPr>
        <p:spPr>
          <a:xfrm rot="0">
            <a:off x="635003" y="3561445"/>
            <a:ext cx="1370667" cy="186109"/>
          </a:xfrm>
          <a:prstGeom prst="rect">
            <a:avLst/>
          </a:prstGeom>
        </p:spPr>
        <p:txBody>
          <a:bodyPr anchor="t" rtlCol="false" tIns="0" lIns="0" bIns="0" rIns="0">
            <a:spAutoFit/>
          </a:bodyPr>
          <a:lstStyle/>
          <a:p>
            <a:pPr algn="l">
              <a:lnSpc>
                <a:spcPts val="1400"/>
              </a:lnSpc>
            </a:pPr>
            <a:r>
              <a:rPr lang="en-US" sz="1000">
                <a:solidFill>
                  <a:srgbClr val="000000"/>
                </a:solidFill>
                <a:latin typeface="Open Sans Light"/>
                <a:ea typeface="Open Sans Light"/>
                <a:cs typeface="Open Sans Light"/>
                <a:sym typeface="Open Sans Light"/>
              </a:rPr>
              <a:t>e.g. Speaking the words</a:t>
            </a:r>
          </a:p>
        </p:txBody>
      </p:sp>
      <p:sp>
        <p:nvSpPr>
          <p:cNvPr name="TextBox 13" id="13"/>
          <p:cNvSpPr txBox="true"/>
          <p:nvPr/>
        </p:nvSpPr>
        <p:spPr>
          <a:xfrm rot="0">
            <a:off x="431797" y="327717"/>
            <a:ext cx="3018025"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Network Resources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F2C33"/>
        </a:solidFill>
      </p:bgPr>
    </p:bg>
    <p:spTree>
      <p:nvGrpSpPr>
        <p:cNvPr id="1" name=""/>
        <p:cNvGrpSpPr/>
        <p:nvPr/>
      </p:nvGrpSpPr>
      <p:grpSpPr>
        <a:xfrm>
          <a:off x="0" y="0"/>
          <a:ext cx="0" cy="0"/>
          <a:chOff x="0" y="0"/>
          <a:chExt cx="0" cy="0"/>
        </a:xfrm>
      </p:grpSpPr>
      <p:sp>
        <p:nvSpPr>
          <p:cNvPr name="Freeform 2" id="2"/>
          <p:cNvSpPr/>
          <p:nvPr/>
        </p:nvSpPr>
        <p:spPr>
          <a:xfrm flipH="false" flipV="false" rot="0">
            <a:off x="7937497" y="4597403"/>
            <a:ext cx="939803" cy="317497"/>
          </a:xfrm>
          <a:custGeom>
            <a:avLst/>
            <a:gdLst/>
            <a:ahLst/>
            <a:cxnLst/>
            <a:rect r="r" b="b" t="t" l="l"/>
            <a:pathLst>
              <a:path h="317497" w="939803">
                <a:moveTo>
                  <a:pt x="0" y="0"/>
                </a:moveTo>
                <a:lnTo>
                  <a:pt x="939803" y="0"/>
                </a:lnTo>
                <a:lnTo>
                  <a:pt x="939803" y="317497"/>
                </a:lnTo>
                <a:lnTo>
                  <a:pt x="0" y="3174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67618" y="-63503"/>
            <a:ext cx="9275197" cy="5281603"/>
            <a:chOff x="0" y="0"/>
            <a:chExt cx="9275204" cy="5281600"/>
          </a:xfrm>
        </p:grpSpPr>
        <p:sp>
          <p:nvSpPr>
            <p:cNvPr name="Freeform 4" id="4"/>
            <p:cNvSpPr/>
            <p:nvPr/>
          </p:nvSpPr>
          <p:spPr>
            <a:xfrm flipH="false" flipV="false" rot="0">
              <a:off x="63500" y="63500"/>
              <a:ext cx="9148191" cy="5143500"/>
            </a:xfrm>
            <a:custGeom>
              <a:avLst/>
              <a:gdLst/>
              <a:ahLst/>
              <a:cxnLst/>
              <a:rect r="r" b="b" t="t" l="l"/>
              <a:pathLst>
                <a:path h="5143500" w="9148191">
                  <a:moveTo>
                    <a:pt x="0" y="0"/>
                  </a:moveTo>
                  <a:lnTo>
                    <a:pt x="9148191" y="0"/>
                  </a:lnTo>
                  <a:lnTo>
                    <a:pt x="9148191" y="5143500"/>
                  </a:lnTo>
                  <a:lnTo>
                    <a:pt x="0" y="5143500"/>
                  </a:lnTo>
                  <a:close/>
                </a:path>
              </a:pathLst>
            </a:custGeom>
            <a:solidFill>
              <a:srgbClr val="FFFFFF"/>
            </a:solidFill>
          </p:spPr>
        </p:sp>
        <p:sp>
          <p:nvSpPr>
            <p:cNvPr name="Freeform 5" id="5"/>
            <p:cNvSpPr/>
            <p:nvPr/>
          </p:nvSpPr>
          <p:spPr>
            <a:xfrm flipH="false" flipV="false" rot="0">
              <a:off x="67564" y="63500"/>
              <a:ext cx="9144000" cy="5154549"/>
            </a:xfrm>
            <a:custGeom>
              <a:avLst/>
              <a:gdLst/>
              <a:ahLst/>
              <a:cxnLst/>
              <a:rect r="r" b="b" t="t" l="l"/>
              <a:pathLst>
                <a:path h="5154549" w="9144000">
                  <a:moveTo>
                    <a:pt x="0" y="0"/>
                  </a:moveTo>
                  <a:lnTo>
                    <a:pt x="9144000" y="0"/>
                  </a:lnTo>
                  <a:lnTo>
                    <a:pt x="9144000" y="5154549"/>
                  </a:lnTo>
                  <a:lnTo>
                    <a:pt x="0" y="5154549"/>
                  </a:lnTo>
                  <a:close/>
                </a:path>
              </a:pathLst>
            </a:custGeom>
            <a:solidFill>
              <a:srgbClr val="0077CC"/>
            </a:solidFill>
          </p:spPr>
        </p:sp>
      </p:grpSp>
      <p:sp>
        <p:nvSpPr>
          <p:cNvPr name="Freeform 6" id="6"/>
          <p:cNvSpPr/>
          <p:nvPr/>
        </p:nvSpPr>
        <p:spPr>
          <a:xfrm flipH="false" flipV="false" rot="0">
            <a:off x="-342900" y="12697"/>
            <a:ext cx="9829800" cy="5130803"/>
          </a:xfrm>
          <a:custGeom>
            <a:avLst/>
            <a:gdLst/>
            <a:ahLst/>
            <a:cxnLst/>
            <a:rect r="r" b="b" t="t" l="l"/>
            <a:pathLst>
              <a:path h="5130803" w="9829800">
                <a:moveTo>
                  <a:pt x="0" y="0"/>
                </a:moveTo>
                <a:lnTo>
                  <a:pt x="9829800" y="0"/>
                </a:lnTo>
                <a:lnTo>
                  <a:pt x="9829800" y="5130803"/>
                </a:lnTo>
                <a:lnTo>
                  <a:pt x="0" y="5130803"/>
                </a:lnTo>
                <a:lnTo>
                  <a:pt x="0" y="0"/>
                </a:lnTo>
                <a:close/>
              </a:path>
            </a:pathLst>
          </a:custGeom>
          <a:blipFill>
            <a:blip r:embed="rId3"/>
            <a:stretch>
              <a:fillRect l="0" t="0" r="0" b="0"/>
            </a:stretch>
          </a:blipFill>
        </p:spPr>
      </p:sp>
      <p:sp>
        <p:nvSpPr>
          <p:cNvPr name="TextBox 7" id="7"/>
          <p:cNvSpPr txBox="true"/>
          <p:nvPr/>
        </p:nvSpPr>
        <p:spPr>
          <a:xfrm rot="0">
            <a:off x="3695700" y="2047608"/>
            <a:ext cx="1880330" cy="416195"/>
          </a:xfrm>
          <a:prstGeom prst="rect">
            <a:avLst/>
          </a:prstGeom>
        </p:spPr>
        <p:txBody>
          <a:bodyPr anchor="t" rtlCol="false" tIns="0" lIns="0" bIns="0" rIns="0">
            <a:spAutoFit/>
          </a:bodyPr>
          <a:lstStyle/>
          <a:p>
            <a:pPr algn="l">
              <a:lnSpc>
                <a:spcPts val="3359"/>
              </a:lnSpc>
            </a:pPr>
            <a:r>
              <a:rPr lang="en-US" sz="2400">
                <a:solidFill>
                  <a:srgbClr val="FFFFFF"/>
                </a:solidFill>
                <a:latin typeface="Open Sans Light"/>
                <a:ea typeface="Open Sans Light"/>
                <a:cs typeface="Open Sans Light"/>
                <a:sym typeface="Open Sans Light"/>
              </a:rPr>
              <a:t>Elasticsearch </a:t>
            </a:r>
          </a:p>
        </p:txBody>
      </p:sp>
      <p:sp>
        <p:nvSpPr>
          <p:cNvPr name="TextBox 8" id="8"/>
          <p:cNvSpPr txBox="true"/>
          <p:nvPr/>
        </p:nvSpPr>
        <p:spPr>
          <a:xfrm rot="0">
            <a:off x="3136897" y="2571207"/>
            <a:ext cx="2916469" cy="633813"/>
          </a:xfrm>
          <a:prstGeom prst="rect">
            <a:avLst/>
          </a:prstGeom>
        </p:spPr>
        <p:txBody>
          <a:bodyPr anchor="t" rtlCol="false" tIns="0" lIns="0" bIns="0" rIns="0">
            <a:spAutoFit/>
          </a:bodyPr>
          <a:lstStyle/>
          <a:p>
            <a:pPr algn="l">
              <a:lnSpc>
                <a:spcPts val="5040"/>
              </a:lnSpc>
            </a:pPr>
            <a:r>
              <a:rPr lang="en-US" b="true" sz="3600">
                <a:solidFill>
                  <a:srgbClr val="FFFFFF"/>
                </a:solidFill>
                <a:latin typeface="Open Sans Bold"/>
                <a:ea typeface="Open Sans Bold"/>
                <a:cs typeface="Open Sans Bold"/>
                <a:sym typeface="Open Sans Bold"/>
              </a:rPr>
              <a:t>Architecture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175385"/>
            <a:ext cx="989266" cy="2142515"/>
          </a:xfrm>
          <a:prstGeom prst="rect">
            <a:avLst/>
          </a:prstGeom>
        </p:spPr>
        <p:txBody>
          <a:bodyPr anchor="t" rtlCol="false" tIns="0" lIns="0" bIns="0" rIns="0">
            <a:spAutoFit/>
          </a:bodyPr>
          <a:lstStyle/>
          <a:p>
            <a:pPr algn="l">
              <a:lnSpc>
                <a:spcPts val="2867"/>
              </a:lnSpc>
            </a:pPr>
            <a:r>
              <a:rPr lang="en-US" b="true" sz="1399">
                <a:solidFill>
                  <a:srgbClr val="000000"/>
                </a:solidFill>
                <a:latin typeface="Open Sans Bold"/>
                <a:ea typeface="Open Sans Bold"/>
                <a:cs typeface="Open Sans Bold"/>
                <a:sym typeface="Open Sans Bold"/>
              </a:rPr>
              <a:t>Cluster</a:t>
            </a:r>
            <a:r>
              <a:rPr lang="en-US" sz="1399">
                <a:solidFill>
                  <a:srgbClr val="000000"/>
                </a:solidFill>
                <a:latin typeface="Open Sans Light"/>
                <a:ea typeface="Open Sans Light"/>
                <a:cs typeface="Open Sans Light"/>
                <a:sym typeface="Open Sans Light"/>
              </a:rPr>
              <a:t> </a:t>
            </a:r>
            <a:r>
              <a:rPr lang="en-US" b="true" sz="1399">
                <a:solidFill>
                  <a:srgbClr val="000000"/>
                </a:solidFill>
                <a:latin typeface="Open Sans Bold"/>
                <a:ea typeface="Open Sans Bold"/>
                <a:cs typeface="Open Sans Bold"/>
                <a:sym typeface="Open Sans Bold"/>
              </a:rPr>
              <a:t>Node</a:t>
            </a:r>
            <a:r>
              <a:rPr lang="en-US" sz="1399">
                <a:solidFill>
                  <a:srgbClr val="000000"/>
                </a:solidFill>
                <a:latin typeface="Open Sans Light"/>
                <a:ea typeface="Open Sans Light"/>
                <a:cs typeface="Open Sans Light"/>
                <a:sym typeface="Open Sans Light"/>
              </a:rPr>
              <a:t> </a:t>
            </a:r>
            <a:r>
              <a:rPr lang="en-US" b="true" sz="1399">
                <a:solidFill>
                  <a:srgbClr val="000000"/>
                </a:solidFill>
                <a:latin typeface="Open Sans Bold"/>
                <a:ea typeface="Open Sans Bold"/>
                <a:cs typeface="Open Sans Bold"/>
                <a:sym typeface="Open Sans Bold"/>
              </a:rPr>
              <a:t>Index</a:t>
            </a:r>
            <a:r>
              <a:rPr lang="en-US" sz="1399">
                <a:solidFill>
                  <a:srgbClr val="000000"/>
                </a:solidFill>
                <a:latin typeface="Open Sans Light"/>
                <a:ea typeface="Open Sans Light"/>
                <a:cs typeface="Open Sans Light"/>
                <a:sym typeface="Open Sans Light"/>
              </a:rPr>
              <a:t> </a:t>
            </a:r>
          </a:p>
          <a:p>
            <a:pPr algn="l">
              <a:lnSpc>
                <a:spcPts val="2599"/>
              </a:lnSpc>
            </a:pPr>
            <a:r>
              <a:rPr lang="en-US" b="true" sz="1399">
                <a:solidFill>
                  <a:srgbClr val="000000"/>
                </a:solidFill>
                <a:latin typeface="Open Sans Bold"/>
                <a:ea typeface="Open Sans Bold"/>
                <a:cs typeface="Open Sans Bold"/>
                <a:sym typeface="Open Sans Bold"/>
              </a:rPr>
              <a:t>Shard </a:t>
            </a:r>
          </a:p>
          <a:p>
            <a:pPr algn="l">
              <a:lnSpc>
                <a:spcPts val="3200"/>
              </a:lnSpc>
            </a:pPr>
            <a:r>
              <a:rPr lang="en-US" b="true" sz="1399">
                <a:solidFill>
                  <a:srgbClr val="000000"/>
                </a:solidFill>
                <a:latin typeface="Open Sans Bold"/>
                <a:ea typeface="Open Sans Bold"/>
                <a:cs typeface="Open Sans Bold"/>
                <a:sym typeface="Open Sans Bold"/>
              </a:rPr>
              <a:t>Segment</a:t>
            </a:r>
            <a:r>
              <a:rPr lang="en-US" sz="1399">
                <a:solidFill>
                  <a:srgbClr val="000000"/>
                </a:solidFill>
                <a:latin typeface="Open Sans Light"/>
                <a:ea typeface="Open Sans Light"/>
                <a:cs typeface="Open Sans Light"/>
                <a:sym typeface="Open Sans Light"/>
              </a:rPr>
              <a:t> </a:t>
            </a:r>
          </a:p>
          <a:p>
            <a:pPr algn="l">
              <a:lnSpc>
                <a:spcPts val="2399"/>
              </a:lnSpc>
            </a:pPr>
            <a:r>
              <a:rPr lang="en-US" b="true" sz="1399">
                <a:solidFill>
                  <a:srgbClr val="000000"/>
                </a:solidFill>
                <a:latin typeface="Open Sans Bold"/>
                <a:ea typeface="Open Sans Bold"/>
                <a:cs typeface="Open Sans Bold"/>
                <a:sym typeface="Open Sans Bold"/>
              </a:rPr>
              <a:t>Document</a:t>
            </a:r>
            <a:r>
              <a:rPr lang="en-US" sz="1399">
                <a:solidFill>
                  <a:srgbClr val="000000"/>
                </a:solidFill>
                <a:latin typeface="Open Sans Light"/>
                <a:ea typeface="Open Sans Light"/>
                <a:cs typeface="Open Sans Light"/>
                <a:sym typeface="Open Sans Light"/>
              </a:rPr>
              <a:t> </a:t>
            </a:r>
          </a:p>
        </p:txBody>
      </p:sp>
      <p:sp>
        <p:nvSpPr>
          <p:cNvPr name="TextBox 4" id="4"/>
          <p:cNvSpPr txBox="true"/>
          <p:nvPr/>
        </p:nvSpPr>
        <p:spPr>
          <a:xfrm rot="0">
            <a:off x="1689087" y="1175385"/>
            <a:ext cx="6419660" cy="2142515"/>
          </a:xfrm>
          <a:prstGeom prst="rect">
            <a:avLst/>
          </a:prstGeom>
        </p:spPr>
        <p:txBody>
          <a:bodyPr anchor="t" rtlCol="false" tIns="0" lIns="0" bIns="0" rIns="0">
            <a:spAutoFit/>
          </a:bodyPr>
          <a:lstStyle/>
          <a:p>
            <a:pPr algn="just">
              <a:lnSpc>
                <a:spcPts val="2867"/>
              </a:lnSpc>
            </a:pPr>
            <a:r>
              <a:rPr lang="en-US" sz="1399">
                <a:solidFill>
                  <a:srgbClr val="000000"/>
                </a:solidFill>
                <a:latin typeface="Open Sans Light"/>
                <a:ea typeface="Open Sans Light"/>
                <a:cs typeface="Open Sans Light"/>
                <a:sym typeface="Open Sans Light"/>
              </a:rPr>
              <a:t>A </a:t>
            </a:r>
            <a:r>
              <a:rPr lang="en-US" b="true" sz="1399">
                <a:solidFill>
                  <a:srgbClr val="000000"/>
                </a:solidFill>
                <a:latin typeface="Open Sans Bold"/>
                <a:ea typeface="Open Sans Bold"/>
                <a:cs typeface="Open Sans Bold"/>
                <a:sym typeface="Open Sans Bold"/>
              </a:rPr>
              <a:t>group of nodes</a:t>
            </a:r>
            <a:r>
              <a:rPr lang="en-US" sz="1399">
                <a:solidFill>
                  <a:srgbClr val="000000"/>
                </a:solidFill>
                <a:latin typeface="Open Sans Light"/>
                <a:ea typeface="Open Sans Light"/>
                <a:cs typeface="Open Sans Light"/>
                <a:sym typeface="Open Sans Light"/>
              </a:rPr>
              <a:t> that work together to operate Elasticsearch.</a:t>
            </a:r>
            <a:r>
              <a:rPr lang="en-US" b="true" sz="1399">
                <a:solidFill>
                  <a:srgbClr val="000000"/>
                </a:solidFill>
                <a:latin typeface="Open Sans Bold"/>
                <a:ea typeface="Open Sans Bold"/>
                <a:cs typeface="Open Sans Bold"/>
                <a:sym typeface="Open Sans Bold"/>
              </a:rPr>
              <a:t> </a:t>
            </a:r>
            <a:r>
              <a:rPr lang="en-US" sz="1399">
                <a:solidFill>
                  <a:srgbClr val="000000"/>
                </a:solidFill>
                <a:latin typeface="Open Sans Light"/>
                <a:ea typeface="Open Sans Light"/>
                <a:cs typeface="Open Sans Light"/>
                <a:sym typeface="Open Sans Light"/>
              </a:rPr>
              <a:t>A </a:t>
            </a:r>
            <a:r>
              <a:rPr lang="en-US" b="true" sz="1399">
                <a:solidFill>
                  <a:srgbClr val="000000"/>
                </a:solidFill>
                <a:latin typeface="Open Sans Bold"/>
                <a:ea typeface="Open Sans Bold"/>
                <a:cs typeface="Open Sans Bold"/>
                <a:sym typeface="Open Sans Bold"/>
              </a:rPr>
              <a:t>Java process</a:t>
            </a:r>
            <a:r>
              <a:rPr lang="en-US" sz="1399">
                <a:solidFill>
                  <a:srgbClr val="000000"/>
                </a:solidFill>
                <a:latin typeface="Open Sans Light"/>
                <a:ea typeface="Open Sans Light"/>
                <a:cs typeface="Open Sans Light"/>
                <a:sym typeface="Open Sans Light"/>
              </a:rPr>
              <a:t> that runs the Elasticsearch software. A </a:t>
            </a:r>
            <a:r>
              <a:rPr lang="en-US" b="true" sz="1399">
                <a:solidFill>
                  <a:srgbClr val="000000"/>
                </a:solidFill>
                <a:latin typeface="Open Sans Bold"/>
                <a:ea typeface="Open Sans Bold"/>
                <a:cs typeface="Open Sans Bold"/>
                <a:sym typeface="Open Sans Bold"/>
              </a:rPr>
              <a:t>group of shards</a:t>
            </a:r>
            <a:r>
              <a:rPr lang="en-US" sz="1399">
                <a:solidFill>
                  <a:srgbClr val="000000"/>
                </a:solidFill>
                <a:latin typeface="Open Sans Light"/>
                <a:ea typeface="Open Sans Light"/>
                <a:cs typeface="Open Sans Light"/>
                <a:sym typeface="Open Sans Light"/>
              </a:rPr>
              <a:t> that form a logical data store. </a:t>
            </a:r>
          </a:p>
          <a:p>
            <a:pPr algn="just">
              <a:lnSpc>
                <a:spcPts val="2599"/>
              </a:lnSpc>
            </a:pPr>
            <a:r>
              <a:rPr lang="en-US" sz="1399">
                <a:solidFill>
                  <a:srgbClr val="000000"/>
                </a:solidFill>
                <a:latin typeface="Open Sans Light"/>
                <a:ea typeface="Open Sans Light"/>
                <a:cs typeface="Open Sans Light"/>
                <a:sym typeface="Open Sans Light"/>
              </a:rPr>
              <a:t>A </a:t>
            </a:r>
            <a:r>
              <a:rPr lang="en-US" b="true" sz="1399">
                <a:solidFill>
                  <a:srgbClr val="000000"/>
                </a:solidFill>
                <a:latin typeface="Open Sans Bold"/>
                <a:ea typeface="Open Sans Bold"/>
                <a:cs typeface="Open Sans Bold"/>
                <a:sym typeface="Open Sans Bold"/>
              </a:rPr>
              <a:t>Lucene index</a:t>
            </a:r>
            <a:r>
              <a:rPr lang="en-US" sz="1399">
                <a:solidFill>
                  <a:srgbClr val="000000"/>
                </a:solidFill>
                <a:latin typeface="Open Sans Light"/>
                <a:ea typeface="Open Sans Light"/>
                <a:cs typeface="Open Sans Light"/>
                <a:sym typeface="Open Sans Light"/>
              </a:rPr>
              <a:t> that stores and processes a portion of an Elasticsearch index. </a:t>
            </a:r>
          </a:p>
          <a:p>
            <a:pPr algn="just">
              <a:lnSpc>
                <a:spcPts val="3200"/>
              </a:lnSpc>
            </a:pPr>
            <a:r>
              <a:rPr lang="en-US" sz="1399">
                <a:solidFill>
                  <a:srgbClr val="000000"/>
                </a:solidFill>
                <a:latin typeface="Open Sans Light"/>
                <a:ea typeface="Open Sans Light"/>
                <a:cs typeface="Open Sans Light"/>
                <a:sym typeface="Open Sans Light"/>
              </a:rPr>
              <a:t>A </a:t>
            </a:r>
            <a:r>
              <a:rPr lang="en-US" b="true" sz="1399">
                <a:solidFill>
                  <a:srgbClr val="000000"/>
                </a:solidFill>
                <a:latin typeface="Open Sans Bold"/>
                <a:ea typeface="Open Sans Bold"/>
                <a:cs typeface="Open Sans Bold"/>
                <a:sym typeface="Open Sans Bold"/>
              </a:rPr>
              <a:t>Lucene segment</a:t>
            </a:r>
            <a:r>
              <a:rPr lang="en-US" sz="1399">
                <a:solidFill>
                  <a:srgbClr val="000000"/>
                </a:solidFill>
                <a:latin typeface="Open Sans Light"/>
                <a:ea typeface="Open Sans Light"/>
                <a:cs typeface="Open Sans Light"/>
                <a:sym typeface="Open Sans Light"/>
              </a:rPr>
              <a:t> that immutably stores a portion of a Lucene index. </a:t>
            </a:r>
          </a:p>
          <a:p>
            <a:pPr algn="just">
              <a:lnSpc>
                <a:spcPts val="2399"/>
              </a:lnSpc>
            </a:pPr>
            <a:r>
              <a:rPr lang="en-US" sz="1399">
                <a:solidFill>
                  <a:srgbClr val="000000"/>
                </a:solidFill>
                <a:latin typeface="Open Sans Light"/>
                <a:ea typeface="Open Sans Light"/>
                <a:cs typeface="Open Sans Light"/>
                <a:sym typeface="Open Sans Light"/>
              </a:rPr>
              <a:t>A </a:t>
            </a:r>
            <a:r>
              <a:rPr lang="en-US" b="true" sz="1399">
                <a:solidFill>
                  <a:srgbClr val="000000"/>
                </a:solidFill>
                <a:latin typeface="Open Sans Bold"/>
                <a:ea typeface="Open Sans Bold"/>
                <a:cs typeface="Open Sans Bold"/>
                <a:sym typeface="Open Sans Bold"/>
              </a:rPr>
              <a:t>record</a:t>
            </a:r>
            <a:r>
              <a:rPr lang="en-US" sz="1399">
                <a:solidFill>
                  <a:srgbClr val="000000"/>
                </a:solidFill>
                <a:latin typeface="Open Sans Light"/>
                <a:ea typeface="Open Sans Light"/>
                <a:cs typeface="Open Sans Light"/>
                <a:sym typeface="Open Sans Light"/>
              </a:rPr>
              <a:t> that is submitted to and retrieved from an Elasticsearch index.</a:t>
            </a:r>
          </a:p>
        </p:txBody>
      </p:sp>
      <p:sp>
        <p:nvSpPr>
          <p:cNvPr name="TextBox 5" id="5"/>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2.0 </a:t>
            </a:r>
          </a:p>
        </p:txBody>
      </p:sp>
      <p:sp>
        <p:nvSpPr>
          <p:cNvPr name="TextBox 6" id="6"/>
          <p:cNvSpPr txBox="true"/>
          <p:nvPr/>
        </p:nvSpPr>
        <p:spPr>
          <a:xfrm rot="0">
            <a:off x="495300" y="4831442"/>
            <a:ext cx="1490996"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Architecture</a:t>
            </a:r>
          </a:p>
        </p:txBody>
      </p:sp>
      <p:sp>
        <p:nvSpPr>
          <p:cNvPr name="TextBox 7" id="7"/>
          <p:cNvSpPr txBox="true"/>
          <p:nvPr/>
        </p:nvSpPr>
        <p:spPr>
          <a:xfrm rot="0">
            <a:off x="431797" y="327717"/>
            <a:ext cx="1920716"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Terminology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Freeform 3" id="3"/>
          <p:cNvSpPr/>
          <p:nvPr/>
        </p:nvSpPr>
        <p:spPr>
          <a:xfrm flipH="false" flipV="false" rot="0">
            <a:off x="144418" y="1136666"/>
            <a:ext cx="1808045" cy="482460"/>
          </a:xfrm>
          <a:custGeom>
            <a:avLst/>
            <a:gdLst/>
            <a:ahLst/>
            <a:cxnLst/>
            <a:rect r="r" b="b" t="t" l="l"/>
            <a:pathLst>
              <a:path h="482460" w="1808045">
                <a:moveTo>
                  <a:pt x="0" y="0"/>
                </a:moveTo>
                <a:lnTo>
                  <a:pt x="1808045" y="0"/>
                </a:lnTo>
                <a:lnTo>
                  <a:pt x="1808045" y="482460"/>
                </a:lnTo>
                <a:lnTo>
                  <a:pt x="0" y="4824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6552" y="1133456"/>
            <a:ext cx="8850887" cy="3825183"/>
          </a:xfrm>
          <a:custGeom>
            <a:avLst/>
            <a:gdLst/>
            <a:ahLst/>
            <a:cxnLst/>
            <a:rect r="r" b="b" t="t" l="l"/>
            <a:pathLst>
              <a:path h="3825183" w="8850887">
                <a:moveTo>
                  <a:pt x="0" y="0"/>
                </a:moveTo>
                <a:lnTo>
                  <a:pt x="8850887" y="0"/>
                </a:lnTo>
                <a:lnTo>
                  <a:pt x="8850887" y="3825183"/>
                </a:lnTo>
                <a:lnTo>
                  <a:pt x="0" y="38251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2.1 </a:t>
            </a:r>
          </a:p>
        </p:txBody>
      </p:sp>
      <p:sp>
        <p:nvSpPr>
          <p:cNvPr name="TextBox 6" id="6"/>
          <p:cNvSpPr txBox="true"/>
          <p:nvPr/>
        </p:nvSpPr>
        <p:spPr>
          <a:xfrm rot="0">
            <a:off x="635003" y="1278493"/>
            <a:ext cx="803510"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Elastic Stack</a:t>
            </a:r>
          </a:p>
        </p:txBody>
      </p:sp>
      <p:sp>
        <p:nvSpPr>
          <p:cNvPr name="TextBox 7" id="7"/>
          <p:cNvSpPr txBox="true"/>
          <p:nvPr/>
        </p:nvSpPr>
        <p:spPr>
          <a:xfrm rot="0">
            <a:off x="495300" y="4831442"/>
            <a:ext cx="1490996"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Architecture</a:t>
            </a:r>
          </a:p>
        </p:txBody>
      </p:sp>
      <p:sp>
        <p:nvSpPr>
          <p:cNvPr name="TextBox 8" id="8"/>
          <p:cNvSpPr txBox="true"/>
          <p:nvPr/>
        </p:nvSpPr>
        <p:spPr>
          <a:xfrm rot="0">
            <a:off x="3505200" y="1265796"/>
            <a:ext cx="1341091"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Elasticsearch Cluster</a:t>
            </a:r>
          </a:p>
        </p:txBody>
      </p:sp>
      <p:sp>
        <p:nvSpPr>
          <p:cNvPr name="TextBox 9" id="9"/>
          <p:cNvSpPr txBox="true"/>
          <p:nvPr/>
        </p:nvSpPr>
        <p:spPr>
          <a:xfrm rot="0">
            <a:off x="7239000" y="1265796"/>
            <a:ext cx="750656"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Data Nodes</a:t>
            </a:r>
          </a:p>
        </p:txBody>
      </p:sp>
      <p:sp>
        <p:nvSpPr>
          <p:cNvPr name="TextBox 10" id="10"/>
          <p:cNvSpPr txBox="true"/>
          <p:nvPr/>
        </p:nvSpPr>
        <p:spPr>
          <a:xfrm rot="0">
            <a:off x="431797" y="327717"/>
            <a:ext cx="1944310"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Architecture</a:t>
            </a:r>
          </a:p>
        </p:txBody>
      </p:sp>
      <p:sp>
        <p:nvSpPr>
          <p:cNvPr name="TextBox 11" id="11"/>
          <p:cNvSpPr txBox="true"/>
          <p:nvPr/>
        </p:nvSpPr>
        <p:spPr>
          <a:xfrm rot="0">
            <a:off x="2628900" y="2593353"/>
            <a:ext cx="467582" cy="104051"/>
          </a:xfrm>
          <a:prstGeom prst="rect">
            <a:avLst/>
          </a:prstGeom>
        </p:spPr>
        <p:txBody>
          <a:bodyPr anchor="t" rtlCol="false" tIns="0" lIns="0" bIns="0" rIns="0">
            <a:spAutoFit/>
          </a:bodyPr>
          <a:lstStyle/>
          <a:p>
            <a:pPr algn="l">
              <a:lnSpc>
                <a:spcPts val="839"/>
              </a:lnSpc>
            </a:pPr>
            <a:r>
              <a:rPr lang="en-US" b="true" sz="600">
                <a:solidFill>
                  <a:srgbClr val="FFFFFF"/>
                </a:solidFill>
                <a:latin typeface="Open Sans Bold"/>
                <a:ea typeface="Open Sans Bold"/>
                <a:cs typeface="Open Sans Bold"/>
                <a:sym typeface="Open Sans Bold"/>
              </a:rPr>
              <a:t>Coordinator</a:t>
            </a:r>
          </a:p>
        </p:txBody>
      </p:sp>
      <p:sp>
        <p:nvSpPr>
          <p:cNvPr name="TextBox 12" id="12"/>
          <p:cNvSpPr txBox="true"/>
          <p:nvPr/>
        </p:nvSpPr>
        <p:spPr>
          <a:xfrm rot="0">
            <a:off x="2628900" y="3215659"/>
            <a:ext cx="467582" cy="104051"/>
          </a:xfrm>
          <a:prstGeom prst="rect">
            <a:avLst/>
          </a:prstGeom>
        </p:spPr>
        <p:txBody>
          <a:bodyPr anchor="t" rtlCol="false" tIns="0" lIns="0" bIns="0" rIns="0">
            <a:spAutoFit/>
          </a:bodyPr>
          <a:lstStyle/>
          <a:p>
            <a:pPr algn="l">
              <a:lnSpc>
                <a:spcPts val="839"/>
              </a:lnSpc>
            </a:pPr>
            <a:r>
              <a:rPr lang="en-US" b="true" sz="600">
                <a:solidFill>
                  <a:srgbClr val="FFFFFF"/>
                </a:solidFill>
                <a:latin typeface="Open Sans Bold"/>
                <a:ea typeface="Open Sans Bold"/>
                <a:cs typeface="Open Sans Bold"/>
                <a:sym typeface="Open Sans Bold"/>
              </a:rPr>
              <a:t>Coordinator</a:t>
            </a:r>
          </a:p>
        </p:txBody>
      </p:sp>
      <p:sp>
        <p:nvSpPr>
          <p:cNvPr name="TextBox 13" id="13"/>
          <p:cNvSpPr txBox="true"/>
          <p:nvPr/>
        </p:nvSpPr>
        <p:spPr>
          <a:xfrm rot="0">
            <a:off x="2628900" y="3837956"/>
            <a:ext cx="467582" cy="104051"/>
          </a:xfrm>
          <a:prstGeom prst="rect">
            <a:avLst/>
          </a:prstGeom>
        </p:spPr>
        <p:txBody>
          <a:bodyPr anchor="t" rtlCol="false" tIns="0" lIns="0" bIns="0" rIns="0">
            <a:spAutoFit/>
          </a:bodyPr>
          <a:lstStyle/>
          <a:p>
            <a:pPr algn="l">
              <a:lnSpc>
                <a:spcPts val="839"/>
              </a:lnSpc>
            </a:pPr>
            <a:r>
              <a:rPr lang="en-US" b="true" sz="600">
                <a:solidFill>
                  <a:srgbClr val="FFFFFF"/>
                </a:solidFill>
                <a:latin typeface="Open Sans Bold"/>
                <a:ea typeface="Open Sans Bold"/>
                <a:cs typeface="Open Sans Bold"/>
                <a:sym typeface="Open Sans Bold"/>
              </a:rPr>
              <a:t>Coordinator</a:t>
            </a:r>
          </a:p>
        </p:txBody>
      </p:sp>
      <p:sp>
        <p:nvSpPr>
          <p:cNvPr name="TextBox 14" id="14"/>
          <p:cNvSpPr txBox="true"/>
          <p:nvPr/>
        </p:nvSpPr>
        <p:spPr>
          <a:xfrm rot="0">
            <a:off x="3949703" y="4418981"/>
            <a:ext cx="341862" cy="196120"/>
          </a:xfrm>
          <a:prstGeom prst="rect">
            <a:avLst/>
          </a:prstGeom>
        </p:spPr>
        <p:txBody>
          <a:bodyPr anchor="t" rtlCol="false" tIns="0" lIns="0" bIns="0" rIns="0">
            <a:spAutoFit/>
          </a:bodyPr>
          <a:lstStyle/>
          <a:p>
            <a:pPr algn="l">
              <a:lnSpc>
                <a:spcPts val="799"/>
              </a:lnSpc>
            </a:pPr>
            <a:r>
              <a:rPr lang="en-US" b="true" sz="600">
                <a:solidFill>
                  <a:srgbClr val="FFFFFF"/>
                </a:solidFill>
                <a:latin typeface="Open Sans Bold"/>
                <a:ea typeface="Open Sans Bold"/>
                <a:cs typeface="Open Sans Bold"/>
                <a:sym typeface="Open Sans Bold"/>
              </a:rPr>
              <a:t>Machine Learning</a:t>
            </a:r>
          </a:p>
        </p:txBody>
      </p:sp>
      <p:sp>
        <p:nvSpPr>
          <p:cNvPr name="TextBox 15" id="15"/>
          <p:cNvSpPr txBox="true"/>
          <p:nvPr/>
        </p:nvSpPr>
        <p:spPr>
          <a:xfrm rot="0">
            <a:off x="4584697" y="4418981"/>
            <a:ext cx="341862" cy="196120"/>
          </a:xfrm>
          <a:prstGeom prst="rect">
            <a:avLst/>
          </a:prstGeom>
        </p:spPr>
        <p:txBody>
          <a:bodyPr anchor="t" rtlCol="false" tIns="0" lIns="0" bIns="0" rIns="0">
            <a:spAutoFit/>
          </a:bodyPr>
          <a:lstStyle/>
          <a:p>
            <a:pPr algn="l">
              <a:lnSpc>
                <a:spcPts val="799"/>
              </a:lnSpc>
            </a:pPr>
            <a:r>
              <a:rPr lang="en-US" b="true" sz="600">
                <a:solidFill>
                  <a:srgbClr val="FFFFFF"/>
                </a:solidFill>
                <a:latin typeface="Open Sans Bold"/>
                <a:ea typeface="Open Sans Bold"/>
                <a:cs typeface="Open Sans Bold"/>
                <a:sym typeface="Open Sans Bold"/>
              </a:rPr>
              <a:t>Machine Learning</a:t>
            </a:r>
          </a:p>
        </p:txBody>
      </p:sp>
      <p:sp>
        <p:nvSpPr>
          <p:cNvPr name="TextBox 16" id="16"/>
          <p:cNvSpPr txBox="true"/>
          <p:nvPr/>
        </p:nvSpPr>
        <p:spPr>
          <a:xfrm rot="0">
            <a:off x="5219700" y="4418981"/>
            <a:ext cx="344967" cy="196120"/>
          </a:xfrm>
          <a:prstGeom prst="rect">
            <a:avLst/>
          </a:prstGeom>
        </p:spPr>
        <p:txBody>
          <a:bodyPr anchor="t" rtlCol="false" tIns="0" lIns="0" bIns="0" rIns="0">
            <a:spAutoFit/>
          </a:bodyPr>
          <a:lstStyle/>
          <a:p>
            <a:pPr algn="l">
              <a:lnSpc>
                <a:spcPts val="799"/>
              </a:lnSpc>
            </a:pPr>
            <a:r>
              <a:rPr lang="en-US" b="true" sz="600">
                <a:solidFill>
                  <a:srgbClr val="FFFFFF"/>
                </a:solidFill>
                <a:latin typeface="Open Sans Bold"/>
                <a:ea typeface="Open Sans Bold"/>
                <a:cs typeface="Open Sans Bold"/>
                <a:sym typeface="Open Sans Bold"/>
              </a:rPr>
              <a:t>Machine Learning</a:t>
            </a:r>
          </a:p>
        </p:txBody>
      </p:sp>
      <p:sp>
        <p:nvSpPr>
          <p:cNvPr name="TextBox 17" id="17"/>
          <p:cNvSpPr txBox="true"/>
          <p:nvPr/>
        </p:nvSpPr>
        <p:spPr>
          <a:xfrm rot="0">
            <a:off x="457200" y="3574228"/>
            <a:ext cx="289941"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Beats</a:t>
            </a:r>
          </a:p>
        </p:txBody>
      </p:sp>
      <p:sp>
        <p:nvSpPr>
          <p:cNvPr name="TextBox 18" id="18"/>
          <p:cNvSpPr txBox="true"/>
          <p:nvPr/>
        </p:nvSpPr>
        <p:spPr>
          <a:xfrm rot="0">
            <a:off x="850897" y="2774128"/>
            <a:ext cx="359321"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Kibana</a:t>
            </a:r>
          </a:p>
        </p:txBody>
      </p:sp>
      <p:sp>
        <p:nvSpPr>
          <p:cNvPr name="TextBox 19" id="19"/>
          <p:cNvSpPr txBox="true"/>
          <p:nvPr/>
        </p:nvSpPr>
        <p:spPr>
          <a:xfrm rot="0">
            <a:off x="698497" y="3167824"/>
            <a:ext cx="675380"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Elasticsearch</a:t>
            </a:r>
          </a:p>
        </p:txBody>
      </p:sp>
      <p:sp>
        <p:nvSpPr>
          <p:cNvPr name="TextBox 20" id="20"/>
          <p:cNvSpPr txBox="true"/>
          <p:nvPr/>
        </p:nvSpPr>
        <p:spPr>
          <a:xfrm rot="0">
            <a:off x="1219200" y="3586924"/>
            <a:ext cx="459943"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Logstash</a:t>
            </a:r>
          </a:p>
        </p:txBody>
      </p:sp>
      <p:sp>
        <p:nvSpPr>
          <p:cNvPr name="TextBox 21" id="21"/>
          <p:cNvSpPr txBox="true"/>
          <p:nvPr/>
        </p:nvSpPr>
        <p:spPr>
          <a:xfrm rot="0">
            <a:off x="3327397" y="2558224"/>
            <a:ext cx="318716"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Ingest</a:t>
            </a:r>
          </a:p>
        </p:txBody>
      </p:sp>
      <p:sp>
        <p:nvSpPr>
          <p:cNvPr name="TextBox 22" id="22"/>
          <p:cNvSpPr txBox="true"/>
          <p:nvPr/>
        </p:nvSpPr>
        <p:spPr>
          <a:xfrm rot="0">
            <a:off x="3327397" y="3193228"/>
            <a:ext cx="318716"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Ingest</a:t>
            </a:r>
          </a:p>
        </p:txBody>
      </p:sp>
      <p:sp>
        <p:nvSpPr>
          <p:cNvPr name="TextBox 23" id="23"/>
          <p:cNvSpPr txBox="true"/>
          <p:nvPr/>
        </p:nvSpPr>
        <p:spPr>
          <a:xfrm rot="0">
            <a:off x="3327397" y="3802828"/>
            <a:ext cx="318716"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Ingest</a:t>
            </a:r>
          </a:p>
        </p:txBody>
      </p:sp>
      <p:sp>
        <p:nvSpPr>
          <p:cNvPr name="TextBox 24" id="24"/>
          <p:cNvSpPr txBox="true"/>
          <p:nvPr/>
        </p:nvSpPr>
        <p:spPr>
          <a:xfrm rot="0">
            <a:off x="4000500" y="2558224"/>
            <a:ext cx="24687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Data</a:t>
            </a:r>
          </a:p>
        </p:txBody>
      </p:sp>
      <p:sp>
        <p:nvSpPr>
          <p:cNvPr name="TextBox 25" id="25"/>
          <p:cNvSpPr txBox="true"/>
          <p:nvPr/>
        </p:nvSpPr>
        <p:spPr>
          <a:xfrm rot="0">
            <a:off x="4000500" y="3180521"/>
            <a:ext cx="24687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Data</a:t>
            </a:r>
          </a:p>
        </p:txBody>
      </p:sp>
      <p:sp>
        <p:nvSpPr>
          <p:cNvPr name="TextBox 26" id="26"/>
          <p:cNvSpPr txBox="true"/>
          <p:nvPr/>
        </p:nvSpPr>
        <p:spPr>
          <a:xfrm rot="0">
            <a:off x="4000500" y="3815524"/>
            <a:ext cx="24687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Data</a:t>
            </a:r>
          </a:p>
        </p:txBody>
      </p:sp>
      <p:sp>
        <p:nvSpPr>
          <p:cNvPr name="TextBox 27" id="27"/>
          <p:cNvSpPr txBox="true"/>
          <p:nvPr/>
        </p:nvSpPr>
        <p:spPr>
          <a:xfrm rot="0">
            <a:off x="3936997" y="1935928"/>
            <a:ext cx="365084"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Master</a:t>
            </a:r>
          </a:p>
        </p:txBody>
      </p:sp>
      <p:sp>
        <p:nvSpPr>
          <p:cNvPr name="TextBox 28" id="28"/>
          <p:cNvSpPr txBox="true"/>
          <p:nvPr/>
        </p:nvSpPr>
        <p:spPr>
          <a:xfrm rot="0">
            <a:off x="4622797" y="2558224"/>
            <a:ext cx="24687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Data</a:t>
            </a:r>
          </a:p>
        </p:txBody>
      </p:sp>
      <p:sp>
        <p:nvSpPr>
          <p:cNvPr name="TextBox 29" id="29"/>
          <p:cNvSpPr txBox="true"/>
          <p:nvPr/>
        </p:nvSpPr>
        <p:spPr>
          <a:xfrm rot="0">
            <a:off x="4622797" y="3180521"/>
            <a:ext cx="24687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Data</a:t>
            </a:r>
          </a:p>
        </p:txBody>
      </p:sp>
      <p:sp>
        <p:nvSpPr>
          <p:cNvPr name="TextBox 30" id="30"/>
          <p:cNvSpPr txBox="true"/>
          <p:nvPr/>
        </p:nvSpPr>
        <p:spPr>
          <a:xfrm rot="0">
            <a:off x="4622797" y="3815524"/>
            <a:ext cx="24687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Data</a:t>
            </a:r>
          </a:p>
        </p:txBody>
      </p:sp>
      <p:sp>
        <p:nvSpPr>
          <p:cNvPr name="TextBox 31" id="31"/>
          <p:cNvSpPr txBox="true"/>
          <p:nvPr/>
        </p:nvSpPr>
        <p:spPr>
          <a:xfrm rot="0">
            <a:off x="4572000" y="1935928"/>
            <a:ext cx="365084"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Master</a:t>
            </a:r>
          </a:p>
        </p:txBody>
      </p:sp>
      <p:sp>
        <p:nvSpPr>
          <p:cNvPr name="TextBox 32" id="32"/>
          <p:cNvSpPr txBox="true"/>
          <p:nvPr/>
        </p:nvSpPr>
        <p:spPr>
          <a:xfrm rot="0">
            <a:off x="5270497" y="2558224"/>
            <a:ext cx="24687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Data</a:t>
            </a:r>
          </a:p>
        </p:txBody>
      </p:sp>
      <p:sp>
        <p:nvSpPr>
          <p:cNvPr name="TextBox 33" id="33"/>
          <p:cNvSpPr txBox="true"/>
          <p:nvPr/>
        </p:nvSpPr>
        <p:spPr>
          <a:xfrm rot="0">
            <a:off x="5270497" y="3180521"/>
            <a:ext cx="24687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Data</a:t>
            </a:r>
          </a:p>
        </p:txBody>
      </p:sp>
      <p:sp>
        <p:nvSpPr>
          <p:cNvPr name="TextBox 34" id="34"/>
          <p:cNvSpPr txBox="true"/>
          <p:nvPr/>
        </p:nvSpPr>
        <p:spPr>
          <a:xfrm rot="0">
            <a:off x="5270497" y="3802828"/>
            <a:ext cx="24687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Data</a:t>
            </a:r>
          </a:p>
        </p:txBody>
      </p:sp>
      <p:sp>
        <p:nvSpPr>
          <p:cNvPr name="TextBox 35" id="35"/>
          <p:cNvSpPr txBox="true"/>
          <p:nvPr/>
        </p:nvSpPr>
        <p:spPr>
          <a:xfrm rot="0">
            <a:off x="5207003" y="1935928"/>
            <a:ext cx="365084"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Master</a:t>
            </a:r>
          </a:p>
        </p:txBody>
      </p:sp>
      <p:sp>
        <p:nvSpPr>
          <p:cNvPr name="TextBox 36" id="36"/>
          <p:cNvSpPr txBox="true"/>
          <p:nvPr/>
        </p:nvSpPr>
        <p:spPr>
          <a:xfrm rot="0">
            <a:off x="7023097" y="2212886"/>
            <a:ext cx="1198369" cy="145085"/>
          </a:xfrm>
          <a:prstGeom prst="rect">
            <a:avLst/>
          </a:prstGeom>
        </p:spPr>
        <p:txBody>
          <a:bodyPr anchor="t" rtlCol="false" tIns="0" lIns="0" bIns="0" rIns="0">
            <a:spAutoFit/>
          </a:bodyPr>
          <a:lstStyle/>
          <a:p>
            <a:pPr algn="l">
              <a:lnSpc>
                <a:spcPts val="1120"/>
              </a:lnSpc>
            </a:pPr>
            <a:r>
              <a:rPr lang="en-US" sz="800">
                <a:solidFill>
                  <a:srgbClr val="359B86"/>
                </a:solidFill>
                <a:latin typeface="Open Sans Light"/>
                <a:ea typeface="Open Sans Light"/>
                <a:cs typeface="Open Sans Light"/>
                <a:sym typeface="Open Sans Light"/>
              </a:rPr>
              <a:t>/var/lib/elasticsearch/data</a:t>
            </a:r>
          </a:p>
        </p:txBody>
      </p:sp>
      <p:sp>
        <p:nvSpPr>
          <p:cNvPr name="TextBox 37" id="37"/>
          <p:cNvSpPr txBox="true"/>
          <p:nvPr/>
        </p:nvSpPr>
        <p:spPr>
          <a:xfrm rot="0">
            <a:off x="7023097" y="3457489"/>
            <a:ext cx="1198369" cy="145085"/>
          </a:xfrm>
          <a:prstGeom prst="rect">
            <a:avLst/>
          </a:prstGeom>
        </p:spPr>
        <p:txBody>
          <a:bodyPr anchor="t" rtlCol="false" tIns="0" lIns="0" bIns="0" rIns="0">
            <a:spAutoFit/>
          </a:bodyPr>
          <a:lstStyle/>
          <a:p>
            <a:pPr algn="l">
              <a:lnSpc>
                <a:spcPts val="1120"/>
              </a:lnSpc>
            </a:pPr>
            <a:r>
              <a:rPr lang="en-US" sz="800">
                <a:solidFill>
                  <a:srgbClr val="359B86"/>
                </a:solidFill>
                <a:latin typeface="Open Sans Light"/>
                <a:ea typeface="Open Sans Light"/>
                <a:cs typeface="Open Sans Light"/>
                <a:sym typeface="Open Sans Light"/>
              </a:rPr>
              <a:t>/var/lib/elasticsearch/data</a:t>
            </a:r>
          </a:p>
        </p:txBody>
      </p:sp>
      <p:sp>
        <p:nvSpPr>
          <p:cNvPr name="TextBox 38" id="38"/>
          <p:cNvSpPr txBox="true"/>
          <p:nvPr/>
        </p:nvSpPr>
        <p:spPr>
          <a:xfrm rot="0">
            <a:off x="6603997" y="2412273"/>
            <a:ext cx="350072" cy="605580"/>
          </a:xfrm>
          <a:prstGeom prst="rect">
            <a:avLst/>
          </a:prstGeom>
        </p:spPr>
        <p:txBody>
          <a:bodyPr anchor="t" rtlCol="false" tIns="0" lIns="0" bIns="0" rIns="0">
            <a:spAutoFit/>
          </a:bodyPr>
          <a:lstStyle/>
          <a:p>
            <a:pPr algn="just">
              <a:lnSpc>
                <a:spcPts val="1600"/>
              </a:lnSpc>
            </a:pPr>
            <a:r>
              <a:rPr lang="en-US" b="true" sz="699">
                <a:solidFill>
                  <a:srgbClr val="FFFFFF"/>
                </a:solidFill>
                <a:latin typeface="Open Sans Bold"/>
                <a:ea typeface="Open Sans Bold"/>
                <a:cs typeface="Open Sans Bold"/>
                <a:sym typeface="Open Sans Bold"/>
              </a:rPr>
              <a:t>Index 1 Index 2 </a:t>
            </a:r>
          </a:p>
          <a:p>
            <a:pPr algn="just">
              <a:lnSpc>
                <a:spcPts val="1749"/>
              </a:lnSpc>
            </a:pPr>
            <a:r>
              <a:rPr lang="en-US" b="true" sz="699">
                <a:solidFill>
                  <a:srgbClr val="FFFFFF"/>
                </a:solidFill>
                <a:latin typeface="Open Sans Bold"/>
                <a:ea typeface="Open Sans Bold"/>
                <a:cs typeface="Open Sans Bold"/>
                <a:sym typeface="Open Sans Bold"/>
              </a:rPr>
              <a:t>Index 1 </a:t>
            </a:r>
          </a:p>
        </p:txBody>
      </p:sp>
      <p:sp>
        <p:nvSpPr>
          <p:cNvPr name="TextBox 39" id="39"/>
          <p:cNvSpPr txBox="true"/>
          <p:nvPr/>
        </p:nvSpPr>
        <p:spPr>
          <a:xfrm rot="0">
            <a:off x="6603997" y="3656876"/>
            <a:ext cx="350072" cy="605580"/>
          </a:xfrm>
          <a:prstGeom prst="rect">
            <a:avLst/>
          </a:prstGeom>
        </p:spPr>
        <p:txBody>
          <a:bodyPr anchor="t" rtlCol="false" tIns="0" lIns="0" bIns="0" rIns="0">
            <a:spAutoFit/>
          </a:bodyPr>
          <a:lstStyle/>
          <a:p>
            <a:pPr algn="just">
              <a:lnSpc>
                <a:spcPts val="1600"/>
              </a:lnSpc>
            </a:pPr>
            <a:r>
              <a:rPr lang="en-US" b="true" sz="699">
                <a:solidFill>
                  <a:srgbClr val="FFFFFF"/>
                </a:solidFill>
                <a:latin typeface="Open Sans Bold"/>
                <a:ea typeface="Open Sans Bold"/>
                <a:cs typeface="Open Sans Bold"/>
                <a:sym typeface="Open Sans Bold"/>
              </a:rPr>
              <a:t>Index 1 Index 2 </a:t>
            </a:r>
          </a:p>
          <a:p>
            <a:pPr algn="just">
              <a:lnSpc>
                <a:spcPts val="1749"/>
              </a:lnSpc>
            </a:pPr>
            <a:r>
              <a:rPr lang="en-US" b="true" sz="699">
                <a:solidFill>
                  <a:srgbClr val="FFFFFF"/>
                </a:solidFill>
                <a:latin typeface="Open Sans Bold"/>
                <a:ea typeface="Open Sans Bold"/>
                <a:cs typeface="Open Sans Bold"/>
                <a:sym typeface="Open Sans Bold"/>
              </a:rPr>
              <a:t>Index 1 </a:t>
            </a:r>
          </a:p>
        </p:txBody>
      </p:sp>
      <p:sp>
        <p:nvSpPr>
          <p:cNvPr name="TextBox 40" id="40"/>
          <p:cNvSpPr txBox="true"/>
          <p:nvPr/>
        </p:nvSpPr>
        <p:spPr>
          <a:xfrm rot="0">
            <a:off x="7119938" y="2412273"/>
            <a:ext cx="402898" cy="605580"/>
          </a:xfrm>
          <a:prstGeom prst="rect">
            <a:avLst/>
          </a:prstGeom>
        </p:spPr>
        <p:txBody>
          <a:bodyPr anchor="t" rtlCol="false" tIns="0" lIns="0" bIns="0" rIns="0">
            <a:spAutoFit/>
          </a:bodyPr>
          <a:lstStyle/>
          <a:p>
            <a:pPr algn="just">
              <a:lnSpc>
                <a:spcPts val="1600"/>
              </a:lnSpc>
            </a:pPr>
            <a:r>
              <a:rPr lang="en-US" b="true" sz="699">
                <a:solidFill>
                  <a:srgbClr val="FFFFFF"/>
                </a:solidFill>
                <a:latin typeface="Open Sans Bold"/>
                <a:ea typeface="Open Sans Bold"/>
                <a:cs typeface="Open Sans Bold"/>
                <a:sym typeface="Open Sans Bold"/>
              </a:rPr>
              <a:t>Shard 1 Replica 1</a:t>
            </a:r>
          </a:p>
          <a:p>
            <a:pPr algn="just">
              <a:lnSpc>
                <a:spcPts val="1749"/>
              </a:lnSpc>
            </a:pPr>
            <a:r>
              <a:rPr lang="en-US" b="true" sz="699">
                <a:solidFill>
                  <a:srgbClr val="FFFFFF"/>
                </a:solidFill>
                <a:latin typeface="Open Sans Bold"/>
                <a:ea typeface="Open Sans Bold"/>
                <a:cs typeface="Open Sans Bold"/>
                <a:sym typeface="Open Sans Bold"/>
              </a:rPr>
              <a:t>Replica 2</a:t>
            </a:r>
          </a:p>
        </p:txBody>
      </p:sp>
      <p:sp>
        <p:nvSpPr>
          <p:cNvPr name="TextBox 41" id="41"/>
          <p:cNvSpPr txBox="true"/>
          <p:nvPr/>
        </p:nvSpPr>
        <p:spPr>
          <a:xfrm rot="0">
            <a:off x="7119938" y="3656876"/>
            <a:ext cx="402898" cy="605580"/>
          </a:xfrm>
          <a:prstGeom prst="rect">
            <a:avLst/>
          </a:prstGeom>
        </p:spPr>
        <p:txBody>
          <a:bodyPr anchor="t" rtlCol="false" tIns="0" lIns="0" bIns="0" rIns="0">
            <a:spAutoFit/>
          </a:bodyPr>
          <a:lstStyle/>
          <a:p>
            <a:pPr algn="just">
              <a:lnSpc>
                <a:spcPts val="1600"/>
              </a:lnSpc>
            </a:pPr>
            <a:r>
              <a:rPr lang="en-US" b="true" sz="699">
                <a:solidFill>
                  <a:srgbClr val="FFFFFF"/>
                </a:solidFill>
                <a:latin typeface="Open Sans Bold"/>
                <a:ea typeface="Open Sans Bold"/>
                <a:cs typeface="Open Sans Bold"/>
                <a:sym typeface="Open Sans Bold"/>
              </a:rPr>
              <a:t>Replica 1 Shard 1</a:t>
            </a:r>
          </a:p>
          <a:p>
            <a:pPr algn="just">
              <a:lnSpc>
                <a:spcPts val="1749"/>
              </a:lnSpc>
            </a:pPr>
            <a:r>
              <a:rPr lang="en-US" b="true" sz="699">
                <a:solidFill>
                  <a:srgbClr val="FFFFFF"/>
                </a:solidFill>
                <a:latin typeface="Open Sans Bold"/>
                <a:ea typeface="Open Sans Bold"/>
                <a:cs typeface="Open Sans Bold"/>
                <a:sym typeface="Open Sans Bold"/>
              </a:rPr>
              <a:t>Shard 2</a:t>
            </a:r>
          </a:p>
        </p:txBody>
      </p:sp>
      <p:sp>
        <p:nvSpPr>
          <p:cNvPr name="TextBox 42" id="42"/>
          <p:cNvSpPr txBox="true"/>
          <p:nvPr/>
        </p:nvSpPr>
        <p:spPr>
          <a:xfrm rot="0">
            <a:off x="8331203" y="2452230"/>
            <a:ext cx="257356" cy="545497"/>
          </a:xfrm>
          <a:prstGeom prst="rect">
            <a:avLst/>
          </a:prstGeom>
        </p:spPr>
        <p:txBody>
          <a:bodyPr anchor="t" rtlCol="false" tIns="0" lIns="0" bIns="0" rIns="0">
            <a:spAutoFit/>
          </a:bodyPr>
          <a:lstStyle/>
          <a:p>
            <a:pPr algn="just">
              <a:lnSpc>
                <a:spcPts val="1100"/>
              </a:lnSpc>
            </a:pPr>
            <a:r>
              <a:rPr lang="en-US" sz="500">
                <a:solidFill>
                  <a:srgbClr val="FFFFFF"/>
                </a:solidFill>
                <a:latin typeface="Open Sans Light"/>
                <a:ea typeface="Open Sans Light"/>
                <a:cs typeface="Open Sans Light"/>
                <a:sym typeface="Open Sans Light"/>
              </a:rPr>
              <a:t>Segment Segment Segment Segment</a:t>
            </a:r>
          </a:p>
        </p:txBody>
      </p:sp>
      <p:sp>
        <p:nvSpPr>
          <p:cNvPr name="TextBox 43" id="43"/>
          <p:cNvSpPr txBox="true"/>
          <p:nvPr/>
        </p:nvSpPr>
        <p:spPr>
          <a:xfrm rot="0">
            <a:off x="8331203" y="3696833"/>
            <a:ext cx="257356" cy="545497"/>
          </a:xfrm>
          <a:prstGeom prst="rect">
            <a:avLst/>
          </a:prstGeom>
        </p:spPr>
        <p:txBody>
          <a:bodyPr anchor="t" rtlCol="false" tIns="0" lIns="0" bIns="0" rIns="0">
            <a:spAutoFit/>
          </a:bodyPr>
          <a:lstStyle/>
          <a:p>
            <a:pPr algn="just">
              <a:lnSpc>
                <a:spcPts val="1100"/>
              </a:lnSpc>
            </a:pPr>
            <a:r>
              <a:rPr lang="en-US" sz="500">
                <a:solidFill>
                  <a:srgbClr val="FFFFFF"/>
                </a:solidFill>
                <a:latin typeface="Open Sans Light"/>
                <a:ea typeface="Open Sans Light"/>
                <a:cs typeface="Open Sans Light"/>
                <a:sym typeface="Open Sans Light"/>
              </a:rPr>
              <a:t>Segment Segment Segment Segment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265168"/>
            <a:ext cx="504854" cy="280635"/>
          </a:xfrm>
          <a:prstGeom prst="rect">
            <a:avLst/>
          </a:prstGeom>
        </p:spPr>
        <p:txBody>
          <a:bodyPr anchor="t" rtlCol="false" tIns="0" lIns="0" bIns="0" rIns="0">
            <a:spAutoFit/>
          </a:bodyPr>
          <a:lstStyle/>
          <a:p>
            <a:pPr algn="l">
              <a:lnSpc>
                <a:spcPts val="2240"/>
              </a:lnSpc>
            </a:pPr>
            <a:r>
              <a:rPr lang="en-US" b="true" sz="1600">
                <a:solidFill>
                  <a:srgbClr val="000000"/>
                </a:solidFill>
                <a:latin typeface="Open Sans Bold"/>
                <a:ea typeface="Open Sans Bold"/>
                <a:cs typeface="Open Sans Bold"/>
                <a:sym typeface="Open Sans Bold"/>
              </a:rPr>
              <a:t>Role </a:t>
            </a:r>
          </a:p>
        </p:txBody>
      </p:sp>
      <p:sp>
        <p:nvSpPr>
          <p:cNvPr name="TextBox 4" id="4"/>
          <p:cNvSpPr txBox="true"/>
          <p:nvPr/>
        </p:nvSpPr>
        <p:spPr>
          <a:xfrm rot="0">
            <a:off x="2146487" y="1265168"/>
            <a:ext cx="1245908" cy="280635"/>
          </a:xfrm>
          <a:prstGeom prst="rect">
            <a:avLst/>
          </a:prstGeom>
        </p:spPr>
        <p:txBody>
          <a:bodyPr anchor="t" rtlCol="false" tIns="0" lIns="0" bIns="0" rIns="0">
            <a:spAutoFit/>
          </a:bodyPr>
          <a:lstStyle/>
          <a:p>
            <a:pPr algn="l">
              <a:lnSpc>
                <a:spcPts val="2240"/>
              </a:lnSpc>
            </a:pPr>
            <a:r>
              <a:rPr lang="en-US" b="true" sz="1600">
                <a:solidFill>
                  <a:srgbClr val="000000"/>
                </a:solidFill>
                <a:latin typeface="Open Sans Bold"/>
                <a:ea typeface="Open Sans Bold"/>
                <a:cs typeface="Open Sans Bold"/>
                <a:sym typeface="Open Sans Bold"/>
              </a:rPr>
              <a:t>Description </a:t>
            </a:r>
          </a:p>
        </p:txBody>
      </p:sp>
      <p:sp>
        <p:nvSpPr>
          <p:cNvPr name="TextBox 5" id="5"/>
          <p:cNvSpPr txBox="true"/>
          <p:nvPr/>
        </p:nvSpPr>
        <p:spPr>
          <a:xfrm rot="0">
            <a:off x="5804449" y="1265168"/>
            <a:ext cx="1102195" cy="280635"/>
          </a:xfrm>
          <a:prstGeom prst="rect">
            <a:avLst/>
          </a:prstGeom>
        </p:spPr>
        <p:txBody>
          <a:bodyPr anchor="t" rtlCol="false" tIns="0" lIns="0" bIns="0" rIns="0">
            <a:spAutoFit/>
          </a:bodyPr>
          <a:lstStyle/>
          <a:p>
            <a:pPr algn="l">
              <a:lnSpc>
                <a:spcPts val="2240"/>
              </a:lnSpc>
            </a:pPr>
            <a:r>
              <a:rPr lang="en-US" b="true" sz="1600">
                <a:solidFill>
                  <a:srgbClr val="000000"/>
                </a:solidFill>
                <a:latin typeface="Open Sans Bold"/>
                <a:ea typeface="Open Sans Bold"/>
                <a:cs typeface="Open Sans Bold"/>
                <a:sym typeface="Open Sans Bold"/>
              </a:rPr>
              <a:t>Resources </a:t>
            </a:r>
          </a:p>
        </p:txBody>
      </p:sp>
      <p:sp>
        <p:nvSpPr>
          <p:cNvPr name="TextBox 6" id="6"/>
          <p:cNvSpPr txBox="true"/>
          <p:nvPr/>
        </p:nvSpPr>
        <p:spPr>
          <a:xfrm rot="0">
            <a:off x="5803897" y="1796120"/>
            <a:ext cx="473078" cy="160830"/>
          </a:xfrm>
          <a:prstGeom prst="rect">
            <a:avLst/>
          </a:prstGeom>
        </p:spPr>
        <p:txBody>
          <a:bodyPr anchor="t" rtlCol="false" tIns="0" lIns="0" bIns="0" rIns="0">
            <a:spAutoFit/>
          </a:bodyPr>
          <a:lstStyle/>
          <a:p>
            <a:pPr algn="l">
              <a:lnSpc>
                <a:spcPts val="1260"/>
              </a:lnSpc>
            </a:pPr>
            <a:r>
              <a:rPr lang="en-US" b="true" sz="900">
                <a:solidFill>
                  <a:srgbClr val="000000"/>
                </a:solidFill>
                <a:latin typeface="Open Sans Bold"/>
                <a:ea typeface="Open Sans Bold"/>
                <a:cs typeface="Open Sans Bold"/>
                <a:sym typeface="Open Sans Bold"/>
              </a:rPr>
              <a:t>Storage </a:t>
            </a:r>
          </a:p>
        </p:txBody>
      </p:sp>
      <p:sp>
        <p:nvSpPr>
          <p:cNvPr name="TextBox 7" id="7"/>
          <p:cNvSpPr txBox="true"/>
          <p:nvPr/>
        </p:nvSpPr>
        <p:spPr>
          <a:xfrm rot="0">
            <a:off x="5803897" y="2081870"/>
            <a:ext cx="516465" cy="256080"/>
          </a:xfrm>
          <a:prstGeom prst="rect">
            <a:avLst/>
          </a:prstGeom>
        </p:spPr>
        <p:txBody>
          <a:bodyPr anchor="t" rtlCol="false" tIns="0" lIns="0" bIns="0" rIns="0">
            <a:spAutoFit/>
          </a:bodyPr>
          <a:lstStyle/>
          <a:p>
            <a:pPr algn="l">
              <a:lnSpc>
                <a:spcPts val="2250"/>
              </a:lnSpc>
            </a:pPr>
            <a:r>
              <a:rPr lang="en-US" b="true" sz="900">
                <a:solidFill>
                  <a:srgbClr val="EB248D"/>
                </a:solidFill>
                <a:latin typeface="Open Sans Bold"/>
                <a:ea typeface="Open Sans Bold"/>
                <a:cs typeface="Open Sans Bold"/>
                <a:sym typeface="Open Sans Bold"/>
              </a:rPr>
              <a:t>Extreme</a:t>
            </a:r>
            <a:r>
              <a:rPr lang="en-US" b="true" sz="900">
                <a:solidFill>
                  <a:srgbClr val="000000"/>
                </a:solidFill>
                <a:latin typeface="Open Sans Bold"/>
                <a:ea typeface="Open Sans Bold"/>
                <a:cs typeface="Open Sans Bold"/>
                <a:sym typeface="Open Sans Bold"/>
              </a:rPr>
              <a:t> </a:t>
            </a:r>
          </a:p>
        </p:txBody>
      </p:sp>
      <p:sp>
        <p:nvSpPr>
          <p:cNvPr name="TextBox 8" id="8"/>
          <p:cNvSpPr txBox="true"/>
          <p:nvPr/>
        </p:nvSpPr>
        <p:spPr>
          <a:xfrm rot="0">
            <a:off x="5803897" y="2396623"/>
            <a:ext cx="240468" cy="256080"/>
          </a:xfrm>
          <a:prstGeom prst="rect">
            <a:avLst/>
          </a:prstGeom>
        </p:spPr>
        <p:txBody>
          <a:bodyPr anchor="t" rtlCol="false" tIns="0" lIns="0" bIns="0" rIns="0">
            <a:spAutoFit/>
          </a:bodyPr>
          <a:lstStyle/>
          <a:p>
            <a:pPr algn="l">
              <a:lnSpc>
                <a:spcPts val="2250"/>
              </a:lnSpc>
            </a:pPr>
            <a:r>
              <a:rPr lang="en-US" sz="900">
                <a:solidFill>
                  <a:srgbClr val="8EB4E3"/>
                </a:solidFill>
                <a:latin typeface="Open Sans Light"/>
                <a:ea typeface="Open Sans Light"/>
                <a:cs typeface="Open Sans Light"/>
                <a:sym typeface="Open Sans Light"/>
              </a:rPr>
              <a:t>Low </a:t>
            </a:r>
          </a:p>
        </p:txBody>
      </p:sp>
      <p:sp>
        <p:nvSpPr>
          <p:cNvPr name="TextBox 9" id="9"/>
          <p:cNvSpPr txBox="true"/>
          <p:nvPr/>
        </p:nvSpPr>
        <p:spPr>
          <a:xfrm rot="0">
            <a:off x="5803897" y="2726827"/>
            <a:ext cx="240430" cy="256080"/>
          </a:xfrm>
          <a:prstGeom prst="rect">
            <a:avLst/>
          </a:prstGeom>
        </p:spPr>
        <p:txBody>
          <a:bodyPr anchor="t" rtlCol="false" tIns="0" lIns="0" bIns="0" rIns="0">
            <a:spAutoFit/>
          </a:bodyPr>
          <a:lstStyle/>
          <a:p>
            <a:pPr algn="l">
              <a:lnSpc>
                <a:spcPts val="2250"/>
              </a:lnSpc>
            </a:pPr>
            <a:r>
              <a:rPr lang="en-US" sz="900">
                <a:solidFill>
                  <a:srgbClr val="8EB4E3"/>
                </a:solidFill>
                <a:latin typeface="Open Sans Light"/>
                <a:ea typeface="Open Sans Light"/>
                <a:cs typeface="Open Sans Light"/>
                <a:sym typeface="Open Sans Light"/>
              </a:rPr>
              <a:t>Low</a:t>
            </a:r>
            <a:r>
              <a:rPr lang="en-US" sz="900">
                <a:solidFill>
                  <a:srgbClr val="000000"/>
                </a:solidFill>
                <a:latin typeface="Open Sans Light"/>
                <a:ea typeface="Open Sans Light"/>
                <a:cs typeface="Open Sans Light"/>
                <a:sym typeface="Open Sans Light"/>
              </a:rPr>
              <a:t> </a:t>
            </a:r>
          </a:p>
        </p:txBody>
      </p:sp>
      <p:sp>
        <p:nvSpPr>
          <p:cNvPr name="TextBox 10" id="10"/>
          <p:cNvSpPr txBox="true"/>
          <p:nvPr/>
        </p:nvSpPr>
        <p:spPr>
          <a:xfrm rot="0">
            <a:off x="5803897" y="3044323"/>
            <a:ext cx="240430" cy="256080"/>
          </a:xfrm>
          <a:prstGeom prst="rect">
            <a:avLst/>
          </a:prstGeom>
        </p:spPr>
        <p:txBody>
          <a:bodyPr anchor="t" rtlCol="false" tIns="0" lIns="0" bIns="0" rIns="0">
            <a:spAutoFit/>
          </a:bodyPr>
          <a:lstStyle/>
          <a:p>
            <a:pPr algn="l">
              <a:lnSpc>
                <a:spcPts val="2250"/>
              </a:lnSpc>
            </a:pPr>
            <a:r>
              <a:rPr lang="en-US" sz="900">
                <a:solidFill>
                  <a:srgbClr val="8EB4E3"/>
                </a:solidFill>
                <a:latin typeface="Open Sans Light"/>
                <a:ea typeface="Open Sans Light"/>
                <a:cs typeface="Open Sans Light"/>
                <a:sym typeface="Open Sans Light"/>
              </a:rPr>
              <a:t>Low</a:t>
            </a:r>
            <a:r>
              <a:rPr lang="en-US" sz="900">
                <a:solidFill>
                  <a:srgbClr val="000000"/>
                </a:solidFill>
                <a:latin typeface="Open Sans Light"/>
                <a:ea typeface="Open Sans Light"/>
                <a:cs typeface="Open Sans Light"/>
                <a:sym typeface="Open Sans Light"/>
              </a:rPr>
              <a:t> </a:t>
            </a:r>
          </a:p>
        </p:txBody>
      </p:sp>
      <p:sp>
        <p:nvSpPr>
          <p:cNvPr name="TextBox 11" id="11"/>
          <p:cNvSpPr txBox="true"/>
          <p:nvPr/>
        </p:nvSpPr>
        <p:spPr>
          <a:xfrm rot="0">
            <a:off x="5803897" y="3374527"/>
            <a:ext cx="240430" cy="256080"/>
          </a:xfrm>
          <a:prstGeom prst="rect">
            <a:avLst/>
          </a:prstGeom>
        </p:spPr>
        <p:txBody>
          <a:bodyPr anchor="t" rtlCol="false" tIns="0" lIns="0" bIns="0" rIns="0">
            <a:spAutoFit/>
          </a:bodyPr>
          <a:lstStyle/>
          <a:p>
            <a:pPr algn="l">
              <a:lnSpc>
                <a:spcPts val="2250"/>
              </a:lnSpc>
            </a:pPr>
            <a:r>
              <a:rPr lang="en-US" sz="900">
                <a:solidFill>
                  <a:srgbClr val="8EB4E3"/>
                </a:solidFill>
                <a:latin typeface="Open Sans Light"/>
                <a:ea typeface="Open Sans Light"/>
                <a:cs typeface="Open Sans Light"/>
                <a:sym typeface="Open Sans Light"/>
              </a:rPr>
              <a:t>Low</a:t>
            </a:r>
            <a:r>
              <a:rPr lang="en-US" sz="900">
                <a:solidFill>
                  <a:srgbClr val="000000"/>
                </a:solidFill>
                <a:latin typeface="Open Sans Light"/>
                <a:ea typeface="Open Sans Light"/>
                <a:cs typeface="Open Sans Light"/>
                <a:sym typeface="Open Sans Light"/>
              </a:rPr>
              <a:t> </a:t>
            </a:r>
          </a:p>
        </p:txBody>
      </p:sp>
      <p:sp>
        <p:nvSpPr>
          <p:cNvPr name="TextBox 12" id="12"/>
          <p:cNvSpPr txBox="true"/>
          <p:nvPr/>
        </p:nvSpPr>
        <p:spPr>
          <a:xfrm rot="0">
            <a:off x="6489687" y="1796120"/>
            <a:ext cx="515026" cy="160830"/>
          </a:xfrm>
          <a:prstGeom prst="rect">
            <a:avLst/>
          </a:prstGeom>
        </p:spPr>
        <p:txBody>
          <a:bodyPr anchor="t" rtlCol="false" tIns="0" lIns="0" bIns="0" rIns="0">
            <a:spAutoFit/>
          </a:bodyPr>
          <a:lstStyle/>
          <a:p>
            <a:pPr algn="l">
              <a:lnSpc>
                <a:spcPts val="1260"/>
              </a:lnSpc>
            </a:pPr>
            <a:r>
              <a:rPr lang="en-US" b="true" sz="900">
                <a:solidFill>
                  <a:srgbClr val="000000"/>
                </a:solidFill>
                <a:latin typeface="Open Sans Bold"/>
                <a:ea typeface="Open Sans Bold"/>
                <a:cs typeface="Open Sans Bold"/>
                <a:sym typeface="Open Sans Bold"/>
              </a:rPr>
              <a:t>Memory </a:t>
            </a:r>
          </a:p>
        </p:txBody>
      </p:sp>
      <p:sp>
        <p:nvSpPr>
          <p:cNvPr name="TextBox 13" id="13"/>
          <p:cNvSpPr txBox="true"/>
          <p:nvPr/>
        </p:nvSpPr>
        <p:spPr>
          <a:xfrm rot="0">
            <a:off x="6489697" y="2081870"/>
            <a:ext cx="297580" cy="256080"/>
          </a:xfrm>
          <a:prstGeom prst="rect">
            <a:avLst/>
          </a:prstGeom>
        </p:spPr>
        <p:txBody>
          <a:bodyPr anchor="t" rtlCol="false" tIns="0" lIns="0" bIns="0" rIns="0">
            <a:spAutoFit/>
          </a:bodyPr>
          <a:lstStyle/>
          <a:p>
            <a:pPr algn="l">
              <a:lnSpc>
                <a:spcPts val="2250"/>
              </a:lnSpc>
            </a:pPr>
            <a:r>
              <a:rPr lang="en-US" b="true" sz="900">
                <a:solidFill>
                  <a:srgbClr val="7030A0"/>
                </a:solidFill>
                <a:latin typeface="Open Sans Bold"/>
                <a:ea typeface="Open Sans Bold"/>
                <a:cs typeface="Open Sans Bold"/>
                <a:sym typeface="Open Sans Bold"/>
              </a:rPr>
              <a:t>High</a:t>
            </a:r>
            <a:r>
              <a:rPr lang="en-US" b="true" sz="900">
                <a:solidFill>
                  <a:srgbClr val="000000"/>
                </a:solidFill>
                <a:latin typeface="Open Sans Bold"/>
                <a:ea typeface="Open Sans Bold"/>
                <a:cs typeface="Open Sans Bold"/>
                <a:sym typeface="Open Sans Bold"/>
              </a:rPr>
              <a:t> </a:t>
            </a:r>
          </a:p>
        </p:txBody>
      </p:sp>
      <p:sp>
        <p:nvSpPr>
          <p:cNvPr name="TextBox 14" id="14"/>
          <p:cNvSpPr txBox="true"/>
          <p:nvPr/>
        </p:nvSpPr>
        <p:spPr>
          <a:xfrm rot="0">
            <a:off x="6489792" y="2396623"/>
            <a:ext cx="240468" cy="256080"/>
          </a:xfrm>
          <a:prstGeom prst="rect">
            <a:avLst/>
          </a:prstGeom>
        </p:spPr>
        <p:txBody>
          <a:bodyPr anchor="t" rtlCol="false" tIns="0" lIns="0" bIns="0" rIns="0">
            <a:spAutoFit/>
          </a:bodyPr>
          <a:lstStyle/>
          <a:p>
            <a:pPr algn="l">
              <a:lnSpc>
                <a:spcPts val="2250"/>
              </a:lnSpc>
            </a:pPr>
            <a:r>
              <a:rPr lang="en-US" sz="900">
                <a:solidFill>
                  <a:srgbClr val="8EB4E3"/>
                </a:solidFill>
                <a:latin typeface="Open Sans Light"/>
                <a:ea typeface="Open Sans Light"/>
                <a:cs typeface="Open Sans Light"/>
                <a:sym typeface="Open Sans Light"/>
              </a:rPr>
              <a:t>Low </a:t>
            </a:r>
          </a:p>
        </p:txBody>
      </p:sp>
      <p:sp>
        <p:nvSpPr>
          <p:cNvPr name="TextBox 15" id="15"/>
          <p:cNvSpPr txBox="true"/>
          <p:nvPr/>
        </p:nvSpPr>
        <p:spPr>
          <a:xfrm rot="0">
            <a:off x="6489697" y="2729570"/>
            <a:ext cx="509578" cy="256080"/>
          </a:xfrm>
          <a:prstGeom prst="rect">
            <a:avLst/>
          </a:prstGeom>
        </p:spPr>
        <p:txBody>
          <a:bodyPr anchor="t" rtlCol="false" tIns="0" lIns="0" bIns="0" rIns="0">
            <a:spAutoFit/>
          </a:bodyPr>
          <a:lstStyle/>
          <a:p>
            <a:pPr algn="l">
              <a:lnSpc>
                <a:spcPts val="2250"/>
              </a:lnSpc>
            </a:pPr>
            <a:r>
              <a:rPr lang="en-US" b="true" sz="900">
                <a:solidFill>
                  <a:srgbClr val="0070C0"/>
                </a:solidFill>
                <a:latin typeface="Open Sans Bold"/>
                <a:ea typeface="Open Sans Bold"/>
                <a:cs typeface="Open Sans Bold"/>
                <a:sym typeface="Open Sans Bold"/>
              </a:rPr>
              <a:t>Medium</a:t>
            </a:r>
            <a:r>
              <a:rPr lang="en-US" b="true" sz="900">
                <a:solidFill>
                  <a:srgbClr val="000000"/>
                </a:solidFill>
                <a:latin typeface="Open Sans Bold"/>
                <a:ea typeface="Open Sans Bold"/>
                <a:cs typeface="Open Sans Bold"/>
                <a:sym typeface="Open Sans Bold"/>
              </a:rPr>
              <a:t> </a:t>
            </a:r>
          </a:p>
        </p:txBody>
      </p:sp>
      <p:sp>
        <p:nvSpPr>
          <p:cNvPr name="TextBox 16" id="16"/>
          <p:cNvSpPr txBox="true"/>
          <p:nvPr/>
        </p:nvSpPr>
        <p:spPr>
          <a:xfrm rot="0">
            <a:off x="6489697" y="3047067"/>
            <a:ext cx="516465" cy="256080"/>
          </a:xfrm>
          <a:prstGeom prst="rect">
            <a:avLst/>
          </a:prstGeom>
        </p:spPr>
        <p:txBody>
          <a:bodyPr anchor="t" rtlCol="false" tIns="0" lIns="0" bIns="0" rIns="0">
            <a:spAutoFit/>
          </a:bodyPr>
          <a:lstStyle/>
          <a:p>
            <a:pPr algn="l">
              <a:lnSpc>
                <a:spcPts val="2250"/>
              </a:lnSpc>
            </a:pPr>
            <a:r>
              <a:rPr lang="en-US" b="true" sz="900">
                <a:solidFill>
                  <a:srgbClr val="EB248D"/>
                </a:solidFill>
                <a:latin typeface="Open Sans Bold"/>
                <a:ea typeface="Open Sans Bold"/>
                <a:cs typeface="Open Sans Bold"/>
                <a:sym typeface="Open Sans Bold"/>
              </a:rPr>
              <a:t>Extreme</a:t>
            </a:r>
            <a:r>
              <a:rPr lang="en-US" b="true" sz="900">
                <a:solidFill>
                  <a:srgbClr val="000000"/>
                </a:solidFill>
                <a:latin typeface="Open Sans Bold"/>
                <a:ea typeface="Open Sans Bold"/>
                <a:cs typeface="Open Sans Bold"/>
                <a:sym typeface="Open Sans Bold"/>
              </a:rPr>
              <a:t> </a:t>
            </a:r>
          </a:p>
        </p:txBody>
      </p:sp>
      <p:sp>
        <p:nvSpPr>
          <p:cNvPr name="TextBox 17" id="17"/>
          <p:cNvSpPr txBox="true"/>
          <p:nvPr/>
        </p:nvSpPr>
        <p:spPr>
          <a:xfrm rot="0">
            <a:off x="6489697" y="3377270"/>
            <a:ext cx="509578" cy="256080"/>
          </a:xfrm>
          <a:prstGeom prst="rect">
            <a:avLst/>
          </a:prstGeom>
        </p:spPr>
        <p:txBody>
          <a:bodyPr anchor="t" rtlCol="false" tIns="0" lIns="0" bIns="0" rIns="0">
            <a:spAutoFit/>
          </a:bodyPr>
          <a:lstStyle/>
          <a:p>
            <a:pPr algn="l">
              <a:lnSpc>
                <a:spcPts val="2250"/>
              </a:lnSpc>
            </a:pPr>
            <a:r>
              <a:rPr lang="en-US" b="true" sz="900">
                <a:solidFill>
                  <a:srgbClr val="0070C0"/>
                </a:solidFill>
                <a:latin typeface="Open Sans Bold"/>
                <a:ea typeface="Open Sans Bold"/>
                <a:cs typeface="Open Sans Bold"/>
                <a:sym typeface="Open Sans Bold"/>
              </a:rPr>
              <a:t>Medium</a:t>
            </a:r>
            <a:r>
              <a:rPr lang="en-US" b="true" sz="900">
                <a:solidFill>
                  <a:srgbClr val="000000"/>
                </a:solidFill>
                <a:latin typeface="Open Sans Bold"/>
                <a:ea typeface="Open Sans Bold"/>
                <a:cs typeface="Open Sans Bold"/>
                <a:sym typeface="Open Sans Bold"/>
              </a:rPr>
              <a:t> </a:t>
            </a:r>
          </a:p>
        </p:txBody>
      </p:sp>
      <p:sp>
        <p:nvSpPr>
          <p:cNvPr name="TextBox 18" id="18"/>
          <p:cNvSpPr txBox="true"/>
          <p:nvPr/>
        </p:nvSpPr>
        <p:spPr>
          <a:xfrm rot="0">
            <a:off x="7175497" y="2081870"/>
            <a:ext cx="297580" cy="256080"/>
          </a:xfrm>
          <a:prstGeom prst="rect">
            <a:avLst/>
          </a:prstGeom>
        </p:spPr>
        <p:txBody>
          <a:bodyPr anchor="t" rtlCol="false" tIns="0" lIns="0" bIns="0" rIns="0">
            <a:spAutoFit/>
          </a:bodyPr>
          <a:lstStyle/>
          <a:p>
            <a:pPr algn="l">
              <a:lnSpc>
                <a:spcPts val="2250"/>
              </a:lnSpc>
            </a:pPr>
            <a:r>
              <a:rPr lang="en-US" b="true" sz="900">
                <a:solidFill>
                  <a:srgbClr val="7030A0"/>
                </a:solidFill>
                <a:latin typeface="Open Sans Bold"/>
                <a:ea typeface="Open Sans Bold"/>
                <a:cs typeface="Open Sans Bold"/>
                <a:sym typeface="Open Sans Bold"/>
              </a:rPr>
              <a:t>High</a:t>
            </a:r>
            <a:r>
              <a:rPr lang="en-US" b="true" sz="900">
                <a:solidFill>
                  <a:srgbClr val="000000"/>
                </a:solidFill>
                <a:latin typeface="Open Sans Bold"/>
                <a:ea typeface="Open Sans Bold"/>
                <a:cs typeface="Open Sans Bold"/>
                <a:sym typeface="Open Sans Bold"/>
              </a:rPr>
              <a:t> </a:t>
            </a:r>
          </a:p>
        </p:txBody>
      </p:sp>
      <p:sp>
        <p:nvSpPr>
          <p:cNvPr name="TextBox 19" id="19"/>
          <p:cNvSpPr txBox="true"/>
          <p:nvPr/>
        </p:nvSpPr>
        <p:spPr>
          <a:xfrm rot="0">
            <a:off x="7175687" y="2396623"/>
            <a:ext cx="240468" cy="256080"/>
          </a:xfrm>
          <a:prstGeom prst="rect">
            <a:avLst/>
          </a:prstGeom>
        </p:spPr>
        <p:txBody>
          <a:bodyPr anchor="t" rtlCol="false" tIns="0" lIns="0" bIns="0" rIns="0">
            <a:spAutoFit/>
          </a:bodyPr>
          <a:lstStyle/>
          <a:p>
            <a:pPr algn="l">
              <a:lnSpc>
                <a:spcPts val="2250"/>
              </a:lnSpc>
            </a:pPr>
            <a:r>
              <a:rPr lang="en-US" sz="900">
                <a:solidFill>
                  <a:srgbClr val="8EB4E3"/>
                </a:solidFill>
                <a:latin typeface="Open Sans Light"/>
                <a:ea typeface="Open Sans Light"/>
                <a:cs typeface="Open Sans Light"/>
                <a:sym typeface="Open Sans Light"/>
              </a:rPr>
              <a:t>Low </a:t>
            </a:r>
          </a:p>
        </p:txBody>
      </p:sp>
      <p:sp>
        <p:nvSpPr>
          <p:cNvPr name="TextBox 20" id="20"/>
          <p:cNvSpPr txBox="true"/>
          <p:nvPr/>
        </p:nvSpPr>
        <p:spPr>
          <a:xfrm rot="0">
            <a:off x="7175497" y="2729570"/>
            <a:ext cx="297580" cy="256080"/>
          </a:xfrm>
          <a:prstGeom prst="rect">
            <a:avLst/>
          </a:prstGeom>
        </p:spPr>
        <p:txBody>
          <a:bodyPr anchor="t" rtlCol="false" tIns="0" lIns="0" bIns="0" rIns="0">
            <a:spAutoFit/>
          </a:bodyPr>
          <a:lstStyle/>
          <a:p>
            <a:pPr algn="l">
              <a:lnSpc>
                <a:spcPts val="2250"/>
              </a:lnSpc>
            </a:pPr>
            <a:r>
              <a:rPr lang="en-US" b="true" sz="900">
                <a:solidFill>
                  <a:srgbClr val="7030A0"/>
                </a:solidFill>
                <a:latin typeface="Open Sans Bold"/>
                <a:ea typeface="Open Sans Bold"/>
                <a:cs typeface="Open Sans Bold"/>
                <a:sym typeface="Open Sans Bold"/>
              </a:rPr>
              <a:t>High</a:t>
            </a:r>
            <a:r>
              <a:rPr lang="en-US" b="true" sz="900">
                <a:solidFill>
                  <a:srgbClr val="000000"/>
                </a:solidFill>
                <a:latin typeface="Open Sans Bold"/>
                <a:ea typeface="Open Sans Bold"/>
                <a:cs typeface="Open Sans Bold"/>
                <a:sym typeface="Open Sans Bold"/>
              </a:rPr>
              <a:t> </a:t>
            </a:r>
          </a:p>
        </p:txBody>
      </p:sp>
      <p:sp>
        <p:nvSpPr>
          <p:cNvPr name="TextBox 21" id="21"/>
          <p:cNvSpPr txBox="true"/>
          <p:nvPr/>
        </p:nvSpPr>
        <p:spPr>
          <a:xfrm rot="0">
            <a:off x="7175497" y="3047067"/>
            <a:ext cx="516465" cy="256080"/>
          </a:xfrm>
          <a:prstGeom prst="rect">
            <a:avLst/>
          </a:prstGeom>
        </p:spPr>
        <p:txBody>
          <a:bodyPr anchor="t" rtlCol="false" tIns="0" lIns="0" bIns="0" rIns="0">
            <a:spAutoFit/>
          </a:bodyPr>
          <a:lstStyle/>
          <a:p>
            <a:pPr algn="l">
              <a:lnSpc>
                <a:spcPts val="2250"/>
              </a:lnSpc>
            </a:pPr>
            <a:r>
              <a:rPr lang="en-US" b="true" sz="900">
                <a:solidFill>
                  <a:srgbClr val="EB248D"/>
                </a:solidFill>
                <a:latin typeface="Open Sans Bold"/>
                <a:ea typeface="Open Sans Bold"/>
                <a:cs typeface="Open Sans Bold"/>
                <a:sym typeface="Open Sans Bold"/>
              </a:rPr>
              <a:t>Extreme</a:t>
            </a:r>
            <a:r>
              <a:rPr lang="en-US" b="true" sz="900">
                <a:solidFill>
                  <a:srgbClr val="000000"/>
                </a:solidFill>
                <a:latin typeface="Open Sans Bold"/>
                <a:ea typeface="Open Sans Bold"/>
                <a:cs typeface="Open Sans Bold"/>
                <a:sym typeface="Open Sans Bold"/>
              </a:rPr>
              <a:t> </a:t>
            </a:r>
          </a:p>
        </p:txBody>
      </p:sp>
      <p:sp>
        <p:nvSpPr>
          <p:cNvPr name="TextBox 22" id="22"/>
          <p:cNvSpPr txBox="true"/>
          <p:nvPr/>
        </p:nvSpPr>
        <p:spPr>
          <a:xfrm rot="0">
            <a:off x="7175497" y="3377270"/>
            <a:ext cx="509578" cy="256080"/>
          </a:xfrm>
          <a:prstGeom prst="rect">
            <a:avLst/>
          </a:prstGeom>
        </p:spPr>
        <p:txBody>
          <a:bodyPr anchor="t" rtlCol="false" tIns="0" lIns="0" bIns="0" rIns="0">
            <a:spAutoFit/>
          </a:bodyPr>
          <a:lstStyle/>
          <a:p>
            <a:pPr algn="l">
              <a:lnSpc>
                <a:spcPts val="2250"/>
              </a:lnSpc>
            </a:pPr>
            <a:r>
              <a:rPr lang="en-US" b="true" sz="900">
                <a:solidFill>
                  <a:srgbClr val="0070C0"/>
                </a:solidFill>
                <a:latin typeface="Open Sans Bold"/>
                <a:ea typeface="Open Sans Bold"/>
                <a:cs typeface="Open Sans Bold"/>
                <a:sym typeface="Open Sans Bold"/>
              </a:rPr>
              <a:t>Medium</a:t>
            </a:r>
            <a:r>
              <a:rPr lang="en-US" b="true" sz="900">
                <a:solidFill>
                  <a:srgbClr val="000000"/>
                </a:solidFill>
                <a:latin typeface="Open Sans Bold"/>
                <a:ea typeface="Open Sans Bold"/>
                <a:cs typeface="Open Sans Bold"/>
                <a:sym typeface="Open Sans Bold"/>
              </a:rPr>
              <a:t> </a:t>
            </a:r>
          </a:p>
        </p:txBody>
      </p:sp>
      <p:sp>
        <p:nvSpPr>
          <p:cNvPr name="TextBox 23" id="23"/>
          <p:cNvSpPr txBox="true"/>
          <p:nvPr/>
        </p:nvSpPr>
        <p:spPr>
          <a:xfrm rot="0">
            <a:off x="7175478" y="1796120"/>
            <a:ext cx="561137" cy="160830"/>
          </a:xfrm>
          <a:prstGeom prst="rect">
            <a:avLst/>
          </a:prstGeom>
        </p:spPr>
        <p:txBody>
          <a:bodyPr anchor="t" rtlCol="false" tIns="0" lIns="0" bIns="0" rIns="0">
            <a:spAutoFit/>
          </a:bodyPr>
          <a:lstStyle/>
          <a:p>
            <a:pPr algn="l">
              <a:lnSpc>
                <a:spcPts val="1260"/>
              </a:lnSpc>
            </a:pPr>
            <a:r>
              <a:rPr lang="en-US" b="true" sz="900">
                <a:solidFill>
                  <a:srgbClr val="000000"/>
                </a:solidFill>
                <a:latin typeface="Open Sans Bold"/>
                <a:ea typeface="Open Sans Bold"/>
                <a:cs typeface="Open Sans Bold"/>
                <a:sym typeface="Open Sans Bold"/>
              </a:rPr>
              <a:t>Compute </a:t>
            </a:r>
          </a:p>
        </p:txBody>
      </p:sp>
      <p:sp>
        <p:nvSpPr>
          <p:cNvPr name="TextBox 24" id="24"/>
          <p:cNvSpPr txBox="true"/>
          <p:nvPr/>
        </p:nvSpPr>
        <p:spPr>
          <a:xfrm rot="0">
            <a:off x="7848600" y="2081870"/>
            <a:ext cx="509578" cy="256080"/>
          </a:xfrm>
          <a:prstGeom prst="rect">
            <a:avLst/>
          </a:prstGeom>
        </p:spPr>
        <p:txBody>
          <a:bodyPr anchor="t" rtlCol="false" tIns="0" lIns="0" bIns="0" rIns="0">
            <a:spAutoFit/>
          </a:bodyPr>
          <a:lstStyle/>
          <a:p>
            <a:pPr algn="l">
              <a:lnSpc>
                <a:spcPts val="2250"/>
              </a:lnSpc>
            </a:pPr>
            <a:r>
              <a:rPr lang="en-US" b="true" sz="900">
                <a:solidFill>
                  <a:srgbClr val="0070C0"/>
                </a:solidFill>
                <a:latin typeface="Open Sans Bold"/>
                <a:ea typeface="Open Sans Bold"/>
                <a:cs typeface="Open Sans Bold"/>
                <a:sym typeface="Open Sans Bold"/>
              </a:rPr>
              <a:t>Medium </a:t>
            </a:r>
          </a:p>
        </p:txBody>
      </p:sp>
      <p:sp>
        <p:nvSpPr>
          <p:cNvPr name="TextBox 25" id="25"/>
          <p:cNvSpPr txBox="true"/>
          <p:nvPr/>
        </p:nvSpPr>
        <p:spPr>
          <a:xfrm rot="0">
            <a:off x="7848600" y="2396623"/>
            <a:ext cx="519684" cy="1236726"/>
          </a:xfrm>
          <a:prstGeom prst="rect">
            <a:avLst/>
          </a:prstGeom>
        </p:spPr>
        <p:txBody>
          <a:bodyPr anchor="t" rtlCol="false" tIns="0" lIns="0" bIns="0" rIns="0">
            <a:spAutoFit/>
          </a:bodyPr>
          <a:lstStyle/>
          <a:p>
            <a:pPr algn="just">
              <a:lnSpc>
                <a:spcPts val="2250"/>
              </a:lnSpc>
            </a:pPr>
            <a:r>
              <a:rPr lang="en-US" sz="900">
                <a:solidFill>
                  <a:srgbClr val="8EB4E3"/>
                </a:solidFill>
                <a:latin typeface="Open Sans Light"/>
                <a:ea typeface="Open Sans Light"/>
                <a:cs typeface="Open Sans Light"/>
                <a:sym typeface="Open Sans Light"/>
              </a:rPr>
              <a:t>Low </a:t>
            </a:r>
            <a:r>
              <a:rPr lang="en-US" b="true" sz="900">
                <a:solidFill>
                  <a:srgbClr val="0070C0"/>
                </a:solidFill>
                <a:latin typeface="Open Sans Bold"/>
                <a:ea typeface="Open Sans Bold"/>
                <a:cs typeface="Open Sans Bold"/>
                <a:sym typeface="Open Sans Bold"/>
              </a:rPr>
              <a:t>Medium Medium Medium</a:t>
            </a:r>
          </a:p>
        </p:txBody>
      </p:sp>
      <p:sp>
        <p:nvSpPr>
          <p:cNvPr name="TextBox 26" id="26"/>
          <p:cNvSpPr txBox="true"/>
          <p:nvPr/>
        </p:nvSpPr>
        <p:spPr>
          <a:xfrm rot="0">
            <a:off x="7848571" y="1796120"/>
            <a:ext cx="541801" cy="160830"/>
          </a:xfrm>
          <a:prstGeom prst="rect">
            <a:avLst/>
          </a:prstGeom>
        </p:spPr>
        <p:txBody>
          <a:bodyPr anchor="t" rtlCol="false" tIns="0" lIns="0" bIns="0" rIns="0">
            <a:spAutoFit/>
          </a:bodyPr>
          <a:lstStyle/>
          <a:p>
            <a:pPr algn="l">
              <a:lnSpc>
                <a:spcPts val="1260"/>
              </a:lnSpc>
            </a:pPr>
            <a:r>
              <a:rPr lang="en-US" b="true" sz="900">
                <a:solidFill>
                  <a:srgbClr val="000000"/>
                </a:solidFill>
                <a:latin typeface="Open Sans Bold"/>
                <a:ea typeface="Open Sans Bold"/>
                <a:cs typeface="Open Sans Bold"/>
                <a:sym typeface="Open Sans Bold"/>
              </a:rPr>
              <a:t>Network </a:t>
            </a:r>
          </a:p>
        </p:txBody>
      </p:sp>
      <p:sp>
        <p:nvSpPr>
          <p:cNvPr name="TextBox 27" id="27"/>
          <p:cNvSpPr txBox="true"/>
          <p:nvPr/>
        </p:nvSpPr>
        <p:spPr>
          <a:xfrm rot="0">
            <a:off x="431797" y="2049332"/>
            <a:ext cx="1428521" cy="1592875"/>
          </a:xfrm>
          <a:prstGeom prst="rect">
            <a:avLst/>
          </a:prstGeom>
        </p:spPr>
        <p:txBody>
          <a:bodyPr anchor="t" rtlCol="false" tIns="0" lIns="0" bIns="0" rIns="0">
            <a:spAutoFit/>
          </a:bodyPr>
          <a:lstStyle/>
          <a:p>
            <a:pPr algn="l">
              <a:lnSpc>
                <a:spcPts val="2566"/>
              </a:lnSpc>
            </a:pPr>
            <a:r>
              <a:rPr lang="en-US" b="true" sz="1200">
                <a:solidFill>
                  <a:srgbClr val="000000"/>
                </a:solidFill>
                <a:latin typeface="Open Sans Bold"/>
                <a:ea typeface="Open Sans Bold"/>
                <a:cs typeface="Open Sans Bold"/>
                <a:sym typeface="Open Sans Bold"/>
              </a:rPr>
              <a:t>Data</a:t>
            </a:r>
            <a:r>
              <a:rPr lang="en-US" sz="1200">
                <a:solidFill>
                  <a:srgbClr val="000000"/>
                </a:solidFill>
                <a:latin typeface="Open Sans Light"/>
                <a:ea typeface="Open Sans Light"/>
                <a:cs typeface="Open Sans Light"/>
                <a:sym typeface="Open Sans Light"/>
              </a:rPr>
              <a:t> </a:t>
            </a:r>
            <a:r>
              <a:rPr lang="en-US" b="true" sz="1200">
                <a:solidFill>
                  <a:srgbClr val="000000"/>
                </a:solidFill>
                <a:latin typeface="Open Sans Bold"/>
                <a:ea typeface="Open Sans Bold"/>
                <a:cs typeface="Open Sans Bold"/>
                <a:sym typeface="Open Sans Bold"/>
              </a:rPr>
              <a:t>Master</a:t>
            </a:r>
            <a:r>
              <a:rPr lang="en-US" sz="1200">
                <a:solidFill>
                  <a:srgbClr val="000000"/>
                </a:solidFill>
                <a:latin typeface="Open Sans Light"/>
                <a:ea typeface="Open Sans Light"/>
                <a:cs typeface="Open Sans Light"/>
                <a:sym typeface="Open Sans Light"/>
              </a:rPr>
              <a:t> </a:t>
            </a:r>
            <a:r>
              <a:rPr lang="en-US" b="true" sz="1200">
                <a:solidFill>
                  <a:srgbClr val="000000"/>
                </a:solidFill>
                <a:latin typeface="Open Sans Bold"/>
                <a:ea typeface="Open Sans Bold"/>
                <a:cs typeface="Open Sans Bold"/>
                <a:sym typeface="Open Sans Bold"/>
              </a:rPr>
              <a:t>Ingest</a:t>
            </a:r>
            <a:r>
              <a:rPr lang="en-US" sz="1200">
                <a:solidFill>
                  <a:srgbClr val="000000"/>
                </a:solidFill>
                <a:latin typeface="Open Sans Light"/>
                <a:ea typeface="Open Sans Light"/>
                <a:cs typeface="Open Sans Light"/>
                <a:sym typeface="Open Sans Light"/>
              </a:rPr>
              <a:t> </a:t>
            </a:r>
          </a:p>
          <a:p>
            <a:pPr algn="l">
              <a:lnSpc>
                <a:spcPts val="2300"/>
              </a:lnSpc>
            </a:pPr>
            <a:r>
              <a:rPr lang="en-US" b="true" sz="1200">
                <a:solidFill>
                  <a:srgbClr val="000000"/>
                </a:solidFill>
                <a:latin typeface="Open Sans Bold"/>
                <a:ea typeface="Open Sans Bold"/>
                <a:cs typeface="Open Sans Bold"/>
                <a:sym typeface="Open Sans Bold"/>
              </a:rPr>
              <a:t>Machine Learning</a:t>
            </a:r>
            <a:r>
              <a:rPr lang="en-US" sz="1200">
                <a:solidFill>
                  <a:srgbClr val="000000"/>
                </a:solidFill>
                <a:latin typeface="Open Sans Light"/>
                <a:ea typeface="Open Sans Light"/>
                <a:cs typeface="Open Sans Light"/>
                <a:sym typeface="Open Sans Light"/>
              </a:rPr>
              <a:t> </a:t>
            </a:r>
          </a:p>
          <a:p>
            <a:pPr algn="l">
              <a:lnSpc>
                <a:spcPts val="2900"/>
              </a:lnSpc>
            </a:pPr>
            <a:r>
              <a:rPr lang="en-US" b="true" sz="1200">
                <a:solidFill>
                  <a:srgbClr val="000000"/>
                </a:solidFill>
                <a:latin typeface="Open Sans Bold"/>
                <a:ea typeface="Open Sans Bold"/>
                <a:cs typeface="Open Sans Bold"/>
                <a:sym typeface="Open Sans Bold"/>
              </a:rPr>
              <a:t>Coordinator</a:t>
            </a:r>
            <a:r>
              <a:rPr lang="en-US" sz="1200">
                <a:solidFill>
                  <a:srgbClr val="000000"/>
                </a:solidFill>
                <a:latin typeface="Open Sans Light"/>
                <a:ea typeface="Open Sans Light"/>
                <a:cs typeface="Open Sans Light"/>
                <a:sym typeface="Open Sans Light"/>
              </a:rPr>
              <a:t> </a:t>
            </a:r>
          </a:p>
        </p:txBody>
      </p:sp>
      <p:sp>
        <p:nvSpPr>
          <p:cNvPr name="TextBox 28" id="28"/>
          <p:cNvSpPr txBox="true"/>
          <p:nvPr/>
        </p:nvSpPr>
        <p:spPr>
          <a:xfrm rot="0">
            <a:off x="2146297" y="2049332"/>
            <a:ext cx="3256874" cy="1589218"/>
          </a:xfrm>
          <a:prstGeom prst="rect">
            <a:avLst/>
          </a:prstGeom>
        </p:spPr>
        <p:txBody>
          <a:bodyPr anchor="t" rtlCol="false" tIns="0" lIns="0" bIns="0" rIns="0">
            <a:spAutoFit/>
          </a:bodyPr>
          <a:lstStyle/>
          <a:p>
            <a:pPr algn="l">
              <a:lnSpc>
                <a:spcPts val="2566"/>
              </a:lnSpc>
            </a:pPr>
            <a:r>
              <a:rPr lang="en-US" sz="1200">
                <a:solidFill>
                  <a:srgbClr val="000000"/>
                </a:solidFill>
                <a:latin typeface="Open Sans Light"/>
                <a:ea typeface="Open Sans Light"/>
                <a:cs typeface="Open Sans Light"/>
                <a:sym typeface="Open Sans Light"/>
              </a:rPr>
              <a:t>Indexes, stores, and searches data Manages cluster state Transforms inbound data </a:t>
            </a:r>
          </a:p>
          <a:p>
            <a:pPr algn="l">
              <a:lnSpc>
                <a:spcPts val="2300"/>
              </a:lnSpc>
            </a:pPr>
            <a:r>
              <a:rPr lang="en-US" sz="1200">
                <a:solidFill>
                  <a:srgbClr val="000000"/>
                </a:solidFill>
                <a:latin typeface="Open Sans Light"/>
                <a:ea typeface="Open Sans Light"/>
                <a:cs typeface="Open Sans Light"/>
                <a:sym typeface="Open Sans Light"/>
              </a:rPr>
              <a:t>Processes machine learning models </a:t>
            </a:r>
          </a:p>
          <a:p>
            <a:pPr algn="l">
              <a:lnSpc>
                <a:spcPts val="2900"/>
              </a:lnSpc>
            </a:pPr>
            <a:r>
              <a:rPr lang="en-US" sz="1200">
                <a:solidFill>
                  <a:srgbClr val="000000"/>
                </a:solidFill>
                <a:latin typeface="Open Sans Light"/>
                <a:ea typeface="Open Sans Light"/>
                <a:cs typeface="Open Sans Light"/>
                <a:sym typeface="Open Sans Light"/>
              </a:rPr>
              <a:t>Delegates requests and merges search results </a:t>
            </a:r>
          </a:p>
        </p:txBody>
      </p:sp>
      <p:sp>
        <p:nvSpPr>
          <p:cNvPr name="TextBox 29" id="29"/>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2.2 </a:t>
            </a:r>
          </a:p>
        </p:txBody>
      </p:sp>
      <p:sp>
        <p:nvSpPr>
          <p:cNvPr name="TextBox 30" id="30"/>
          <p:cNvSpPr txBox="true"/>
          <p:nvPr/>
        </p:nvSpPr>
        <p:spPr>
          <a:xfrm rot="0">
            <a:off x="495300" y="4831442"/>
            <a:ext cx="1490996"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Architecture</a:t>
            </a:r>
          </a:p>
        </p:txBody>
      </p:sp>
      <p:sp>
        <p:nvSpPr>
          <p:cNvPr name="TextBox 31" id="31"/>
          <p:cNvSpPr txBox="true"/>
          <p:nvPr/>
        </p:nvSpPr>
        <p:spPr>
          <a:xfrm rot="0">
            <a:off x="431797" y="327717"/>
            <a:ext cx="980161"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Nodes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F2C33"/>
        </a:solidFill>
      </p:bgPr>
    </p:bg>
    <p:spTree>
      <p:nvGrpSpPr>
        <p:cNvPr id="1" name=""/>
        <p:cNvGrpSpPr/>
        <p:nvPr/>
      </p:nvGrpSpPr>
      <p:grpSpPr>
        <a:xfrm>
          <a:off x="0" y="0"/>
          <a:ext cx="0" cy="0"/>
          <a:chOff x="0" y="0"/>
          <a:chExt cx="0" cy="0"/>
        </a:xfrm>
      </p:grpSpPr>
      <p:sp>
        <p:nvSpPr>
          <p:cNvPr name="Freeform 2" id="2"/>
          <p:cNvSpPr/>
          <p:nvPr/>
        </p:nvSpPr>
        <p:spPr>
          <a:xfrm flipH="false" flipV="false" rot="0">
            <a:off x="7937497" y="4597403"/>
            <a:ext cx="939803" cy="317497"/>
          </a:xfrm>
          <a:custGeom>
            <a:avLst/>
            <a:gdLst/>
            <a:ahLst/>
            <a:cxnLst/>
            <a:rect r="r" b="b" t="t" l="l"/>
            <a:pathLst>
              <a:path h="317497" w="939803">
                <a:moveTo>
                  <a:pt x="0" y="0"/>
                </a:moveTo>
                <a:lnTo>
                  <a:pt x="939803" y="0"/>
                </a:lnTo>
                <a:lnTo>
                  <a:pt x="939803" y="317497"/>
                </a:lnTo>
                <a:lnTo>
                  <a:pt x="0" y="3174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67618" y="-63503"/>
            <a:ext cx="9275197" cy="5281603"/>
            <a:chOff x="0" y="0"/>
            <a:chExt cx="9275204" cy="5281600"/>
          </a:xfrm>
        </p:grpSpPr>
        <p:sp>
          <p:nvSpPr>
            <p:cNvPr name="Freeform 4" id="4"/>
            <p:cNvSpPr/>
            <p:nvPr/>
          </p:nvSpPr>
          <p:spPr>
            <a:xfrm flipH="false" flipV="false" rot="0">
              <a:off x="63500" y="63500"/>
              <a:ext cx="9148191" cy="5143500"/>
            </a:xfrm>
            <a:custGeom>
              <a:avLst/>
              <a:gdLst/>
              <a:ahLst/>
              <a:cxnLst/>
              <a:rect r="r" b="b" t="t" l="l"/>
              <a:pathLst>
                <a:path h="5143500" w="9148191">
                  <a:moveTo>
                    <a:pt x="0" y="0"/>
                  </a:moveTo>
                  <a:lnTo>
                    <a:pt x="9148191" y="0"/>
                  </a:lnTo>
                  <a:lnTo>
                    <a:pt x="9148191" y="5143500"/>
                  </a:lnTo>
                  <a:lnTo>
                    <a:pt x="0" y="5143500"/>
                  </a:lnTo>
                  <a:close/>
                </a:path>
              </a:pathLst>
            </a:custGeom>
            <a:solidFill>
              <a:srgbClr val="FFFFFF"/>
            </a:solidFill>
          </p:spPr>
        </p:sp>
        <p:sp>
          <p:nvSpPr>
            <p:cNvPr name="Freeform 5" id="5"/>
            <p:cNvSpPr/>
            <p:nvPr/>
          </p:nvSpPr>
          <p:spPr>
            <a:xfrm flipH="false" flipV="false" rot="0">
              <a:off x="67564" y="63500"/>
              <a:ext cx="9144000" cy="5154549"/>
            </a:xfrm>
            <a:custGeom>
              <a:avLst/>
              <a:gdLst/>
              <a:ahLst/>
              <a:cxnLst/>
              <a:rect r="r" b="b" t="t" l="l"/>
              <a:pathLst>
                <a:path h="5154549" w="9144000">
                  <a:moveTo>
                    <a:pt x="0" y="0"/>
                  </a:moveTo>
                  <a:lnTo>
                    <a:pt x="9144000" y="0"/>
                  </a:lnTo>
                  <a:lnTo>
                    <a:pt x="9144000" y="5154549"/>
                  </a:lnTo>
                  <a:lnTo>
                    <a:pt x="0" y="5154549"/>
                  </a:lnTo>
                  <a:close/>
                </a:path>
              </a:pathLst>
            </a:custGeom>
            <a:solidFill>
              <a:srgbClr val="0077CC"/>
            </a:solidFill>
          </p:spPr>
        </p:sp>
      </p:grpSp>
      <p:sp>
        <p:nvSpPr>
          <p:cNvPr name="Freeform 6" id="6"/>
          <p:cNvSpPr/>
          <p:nvPr/>
        </p:nvSpPr>
        <p:spPr>
          <a:xfrm flipH="false" flipV="false" rot="0">
            <a:off x="-342900" y="12697"/>
            <a:ext cx="9829800" cy="5130803"/>
          </a:xfrm>
          <a:custGeom>
            <a:avLst/>
            <a:gdLst/>
            <a:ahLst/>
            <a:cxnLst/>
            <a:rect r="r" b="b" t="t" l="l"/>
            <a:pathLst>
              <a:path h="5130803" w="9829800">
                <a:moveTo>
                  <a:pt x="0" y="0"/>
                </a:moveTo>
                <a:lnTo>
                  <a:pt x="9829800" y="0"/>
                </a:lnTo>
                <a:lnTo>
                  <a:pt x="9829800" y="5130803"/>
                </a:lnTo>
                <a:lnTo>
                  <a:pt x="0" y="5130803"/>
                </a:lnTo>
                <a:lnTo>
                  <a:pt x="0" y="0"/>
                </a:lnTo>
                <a:close/>
              </a:path>
            </a:pathLst>
          </a:custGeom>
          <a:blipFill>
            <a:blip r:embed="rId3"/>
            <a:stretch>
              <a:fillRect l="0" t="0" r="0" b="0"/>
            </a:stretch>
          </a:blipFill>
        </p:spPr>
      </p:sp>
      <p:sp>
        <p:nvSpPr>
          <p:cNvPr name="TextBox 7" id="7"/>
          <p:cNvSpPr txBox="true"/>
          <p:nvPr/>
        </p:nvSpPr>
        <p:spPr>
          <a:xfrm rot="0">
            <a:off x="3695700" y="2047608"/>
            <a:ext cx="1880330" cy="416195"/>
          </a:xfrm>
          <a:prstGeom prst="rect">
            <a:avLst/>
          </a:prstGeom>
        </p:spPr>
        <p:txBody>
          <a:bodyPr anchor="t" rtlCol="false" tIns="0" lIns="0" bIns="0" rIns="0">
            <a:spAutoFit/>
          </a:bodyPr>
          <a:lstStyle/>
          <a:p>
            <a:pPr algn="l">
              <a:lnSpc>
                <a:spcPts val="3359"/>
              </a:lnSpc>
            </a:pPr>
            <a:r>
              <a:rPr lang="en-US" sz="2400">
                <a:solidFill>
                  <a:srgbClr val="FFFFFF"/>
                </a:solidFill>
                <a:latin typeface="Open Sans Light"/>
                <a:ea typeface="Open Sans Light"/>
                <a:cs typeface="Open Sans Light"/>
                <a:sym typeface="Open Sans Light"/>
              </a:rPr>
              <a:t>Elasticsearch </a:t>
            </a:r>
          </a:p>
        </p:txBody>
      </p:sp>
      <p:sp>
        <p:nvSpPr>
          <p:cNvPr name="TextBox 8" id="8"/>
          <p:cNvSpPr txBox="true"/>
          <p:nvPr/>
        </p:nvSpPr>
        <p:spPr>
          <a:xfrm rot="0">
            <a:off x="2692403" y="2571207"/>
            <a:ext cx="3829755" cy="633813"/>
          </a:xfrm>
          <a:prstGeom prst="rect">
            <a:avLst/>
          </a:prstGeom>
        </p:spPr>
        <p:txBody>
          <a:bodyPr anchor="t" rtlCol="false" tIns="0" lIns="0" bIns="0" rIns="0">
            <a:spAutoFit/>
          </a:bodyPr>
          <a:lstStyle/>
          <a:p>
            <a:pPr algn="l">
              <a:lnSpc>
                <a:spcPts val="5040"/>
              </a:lnSpc>
            </a:pPr>
            <a:r>
              <a:rPr lang="en-US" b="true" sz="3600">
                <a:solidFill>
                  <a:srgbClr val="FFFFFF"/>
                </a:solidFill>
                <a:latin typeface="Open Sans Bold"/>
                <a:ea typeface="Open Sans Bold"/>
                <a:cs typeface="Open Sans Bold"/>
                <a:sym typeface="Open Sans Bold"/>
              </a:rPr>
              <a:t>Data Operations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5503" y="4805658"/>
            <a:ext cx="495300" cy="274339"/>
          </a:xfrm>
          <a:custGeom>
            <a:avLst/>
            <a:gdLst/>
            <a:ahLst/>
            <a:cxnLst/>
            <a:rect r="r" b="b" t="t" l="l"/>
            <a:pathLst>
              <a:path h="274339" w="495300">
                <a:moveTo>
                  <a:pt x="0" y="0"/>
                </a:moveTo>
                <a:lnTo>
                  <a:pt x="495300" y="0"/>
                </a:lnTo>
                <a:lnTo>
                  <a:pt x="495300" y="274339"/>
                </a:lnTo>
                <a:lnTo>
                  <a:pt x="0" y="274339"/>
                </a:lnTo>
                <a:lnTo>
                  <a:pt x="0" y="0"/>
                </a:lnTo>
                <a:close/>
              </a:path>
            </a:pathLst>
          </a:custGeom>
          <a:blipFill>
            <a:blip r:embed="rId2"/>
            <a:stretch>
              <a:fillRect l="-61538" t="-1843" r="0" b="0"/>
            </a:stretch>
          </a:blipFill>
        </p:spPr>
      </p:sp>
      <p:sp>
        <p:nvSpPr>
          <p:cNvPr name="Freeform 3" id="3"/>
          <p:cNvSpPr/>
          <p:nvPr/>
        </p:nvSpPr>
        <p:spPr>
          <a:xfrm flipH="false" flipV="false" rot="0">
            <a:off x="8141913" y="4814287"/>
            <a:ext cx="290884" cy="277016"/>
          </a:xfrm>
          <a:custGeom>
            <a:avLst/>
            <a:gdLst/>
            <a:ahLst/>
            <a:cxnLst/>
            <a:rect r="r" b="b" t="t" l="l"/>
            <a:pathLst>
              <a:path h="277016" w="290884">
                <a:moveTo>
                  <a:pt x="0" y="0"/>
                </a:moveTo>
                <a:lnTo>
                  <a:pt x="290884" y="0"/>
                </a:lnTo>
                <a:lnTo>
                  <a:pt x="290884" y="277016"/>
                </a:lnTo>
                <a:lnTo>
                  <a:pt x="0" y="277016"/>
                </a:lnTo>
                <a:lnTo>
                  <a:pt x="0" y="0"/>
                </a:lnTo>
                <a:close/>
              </a:path>
            </a:pathLst>
          </a:custGeom>
          <a:blipFill>
            <a:blip r:embed="rId3"/>
            <a:stretch>
              <a:fillRect l="-415" t="-354" r="-174642" b="-505"/>
            </a:stretch>
          </a:blipFill>
        </p:spPr>
      </p:sp>
      <p:grpSp>
        <p:nvGrpSpPr>
          <p:cNvPr name="Group 4" id="4"/>
          <p:cNvGrpSpPr>
            <a:grpSpLocks noChangeAspect="true"/>
          </p:cNvGrpSpPr>
          <p:nvPr/>
        </p:nvGrpSpPr>
        <p:grpSpPr>
          <a:xfrm rot="0">
            <a:off x="0" y="0"/>
            <a:ext cx="9144000" cy="5143500"/>
            <a:chOff x="0" y="0"/>
            <a:chExt cx="9144000" cy="5143500"/>
          </a:xfrm>
        </p:grpSpPr>
        <p:sp>
          <p:nvSpPr>
            <p:cNvPr name="Freeform 5" id="5"/>
            <p:cNvSpPr/>
            <p:nvPr/>
          </p:nvSpPr>
          <p:spPr>
            <a:xfrm flipH="false" flipV="false" rot="0">
              <a:off x="0" y="0"/>
              <a:ext cx="9144000" cy="5143500"/>
            </a:xfrm>
            <a:custGeom>
              <a:avLst/>
              <a:gdLst/>
              <a:ahLst/>
              <a:cxnLst/>
              <a:rect r="r" b="b" t="t" l="l"/>
              <a:pathLst>
                <a:path h="5143500" w="9144000">
                  <a:moveTo>
                    <a:pt x="0" y="0"/>
                  </a:moveTo>
                  <a:lnTo>
                    <a:pt x="0" y="5143500"/>
                  </a:lnTo>
                  <a:lnTo>
                    <a:pt x="9144000" y="5143500"/>
                  </a:lnTo>
                  <a:lnTo>
                    <a:pt x="9144000" y="0"/>
                  </a:lnTo>
                  <a:close/>
                </a:path>
              </a:pathLst>
            </a:custGeom>
            <a:solidFill>
              <a:srgbClr val="0077CC"/>
            </a:solidFill>
          </p:spPr>
        </p:sp>
      </p:grpSp>
      <p:sp>
        <p:nvSpPr>
          <p:cNvPr name="Freeform 6" id="6"/>
          <p:cNvSpPr/>
          <p:nvPr/>
        </p:nvSpPr>
        <p:spPr>
          <a:xfrm flipH="false" flipV="false" rot="0">
            <a:off x="-342900" y="12697"/>
            <a:ext cx="9829800" cy="5130803"/>
          </a:xfrm>
          <a:custGeom>
            <a:avLst/>
            <a:gdLst/>
            <a:ahLst/>
            <a:cxnLst/>
            <a:rect r="r" b="b" t="t" l="l"/>
            <a:pathLst>
              <a:path h="5130803" w="9829800">
                <a:moveTo>
                  <a:pt x="0" y="0"/>
                </a:moveTo>
                <a:lnTo>
                  <a:pt x="9829800" y="0"/>
                </a:lnTo>
                <a:lnTo>
                  <a:pt x="9829800" y="5130803"/>
                </a:lnTo>
                <a:lnTo>
                  <a:pt x="0" y="5130803"/>
                </a:lnTo>
                <a:lnTo>
                  <a:pt x="0" y="0"/>
                </a:lnTo>
                <a:close/>
              </a:path>
            </a:pathLst>
          </a:custGeom>
          <a:blipFill>
            <a:blip r:embed="rId4"/>
            <a:stretch>
              <a:fillRect l="0" t="0" r="0" b="0"/>
            </a:stretch>
          </a:blipFill>
        </p:spPr>
      </p:sp>
      <p:sp>
        <p:nvSpPr>
          <p:cNvPr name="TextBox 7" id="7"/>
          <p:cNvSpPr txBox="true"/>
          <p:nvPr/>
        </p:nvSpPr>
        <p:spPr>
          <a:xfrm rot="0">
            <a:off x="139703" y="4880200"/>
            <a:ext cx="72028" cy="168821"/>
          </a:xfrm>
          <a:prstGeom prst="rect">
            <a:avLst/>
          </a:prstGeom>
        </p:spPr>
        <p:txBody>
          <a:bodyPr anchor="t" rtlCol="false" tIns="0" lIns="0" bIns="0" rIns="0">
            <a:spAutoFit/>
          </a:bodyPr>
          <a:lstStyle/>
          <a:p>
            <a:pPr algn="l">
              <a:lnSpc>
                <a:spcPts val="1400"/>
              </a:lnSpc>
            </a:pPr>
            <a:r>
              <a:rPr lang="en-US" sz="1000" spc="-8">
                <a:solidFill>
                  <a:srgbClr val="909091"/>
                </a:solidFill>
                <a:latin typeface="IBM Plex Sans Condensed"/>
                <a:ea typeface="IBM Plex Sans Condensed"/>
                <a:cs typeface="IBM Plex Sans Condensed"/>
                <a:sym typeface="IBM Plex Sans Condensed"/>
              </a:rPr>
              <a:t>2</a:t>
            </a:r>
          </a:p>
        </p:txBody>
      </p:sp>
      <p:sp>
        <p:nvSpPr>
          <p:cNvPr name="TextBox 8" id="8"/>
          <p:cNvSpPr txBox="true"/>
          <p:nvPr/>
        </p:nvSpPr>
        <p:spPr>
          <a:xfrm rot="0">
            <a:off x="2412997" y="2304507"/>
            <a:ext cx="4405503" cy="633813"/>
          </a:xfrm>
          <a:prstGeom prst="rect">
            <a:avLst/>
          </a:prstGeom>
        </p:spPr>
        <p:txBody>
          <a:bodyPr anchor="t" rtlCol="false" tIns="0" lIns="0" bIns="0" rIns="0">
            <a:spAutoFit/>
          </a:bodyPr>
          <a:lstStyle/>
          <a:p>
            <a:pPr algn="l">
              <a:lnSpc>
                <a:spcPts val="5040"/>
              </a:lnSpc>
            </a:pPr>
            <a:r>
              <a:rPr lang="en-US" b="true" sz="3600">
                <a:solidFill>
                  <a:srgbClr val="FFFFFF"/>
                </a:solidFill>
                <a:latin typeface="Open Sans Bold"/>
                <a:ea typeface="Open Sans Bold"/>
                <a:cs typeface="Open Sans Bold"/>
                <a:sym typeface="Open Sans Bold"/>
              </a:rPr>
              <a:t>Why Elasticsearch?</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2254882"/>
            <a:ext cx="709174" cy="1431322"/>
          </a:xfrm>
          <a:prstGeom prst="rect">
            <a:avLst/>
          </a:prstGeom>
        </p:spPr>
        <p:txBody>
          <a:bodyPr anchor="t" rtlCol="false" tIns="0" lIns="0" bIns="0" rIns="0">
            <a:spAutoFit/>
          </a:bodyPr>
          <a:lstStyle/>
          <a:p>
            <a:pPr algn="l">
              <a:lnSpc>
                <a:spcPts val="2833"/>
              </a:lnSpc>
            </a:pPr>
            <a:r>
              <a:rPr lang="en-US" b="true" sz="1399">
                <a:solidFill>
                  <a:srgbClr val="000000"/>
                </a:solidFill>
                <a:latin typeface="Open Sans Bold"/>
                <a:ea typeface="Open Sans Bold"/>
                <a:cs typeface="Open Sans Bold"/>
                <a:sym typeface="Open Sans Bold"/>
              </a:rPr>
              <a:t>Index</a:t>
            </a:r>
            <a:r>
              <a:rPr lang="en-US" sz="1399">
                <a:solidFill>
                  <a:srgbClr val="000000"/>
                </a:solidFill>
                <a:latin typeface="Open Sans Light"/>
                <a:ea typeface="Open Sans Light"/>
                <a:cs typeface="Open Sans Light"/>
                <a:sym typeface="Open Sans Light"/>
              </a:rPr>
              <a:t> </a:t>
            </a:r>
            <a:r>
              <a:rPr lang="en-US" b="true" sz="1399">
                <a:solidFill>
                  <a:srgbClr val="000000"/>
                </a:solidFill>
                <a:latin typeface="Open Sans Bold"/>
                <a:ea typeface="Open Sans Bold"/>
                <a:cs typeface="Open Sans Bold"/>
                <a:sym typeface="Open Sans Bold"/>
              </a:rPr>
              <a:t>Delete Update</a:t>
            </a:r>
            <a:r>
              <a:rPr lang="en-US" sz="1399">
                <a:solidFill>
                  <a:srgbClr val="000000"/>
                </a:solidFill>
                <a:latin typeface="Open Sans Light"/>
                <a:ea typeface="Open Sans Light"/>
                <a:cs typeface="Open Sans Light"/>
                <a:sym typeface="Open Sans Light"/>
              </a:rPr>
              <a:t> </a:t>
            </a:r>
          </a:p>
          <a:p>
            <a:pPr algn="l">
              <a:lnSpc>
                <a:spcPts val="3099"/>
              </a:lnSpc>
            </a:pPr>
            <a:r>
              <a:rPr lang="en-US" b="true" sz="1399">
                <a:solidFill>
                  <a:srgbClr val="000000"/>
                </a:solidFill>
                <a:latin typeface="Open Sans Bold"/>
                <a:ea typeface="Open Sans Bold"/>
                <a:cs typeface="Open Sans Bold"/>
                <a:sym typeface="Open Sans Bold"/>
              </a:rPr>
              <a:t>Search</a:t>
            </a:r>
            <a:r>
              <a:rPr lang="en-US" sz="1399">
                <a:solidFill>
                  <a:srgbClr val="000000"/>
                </a:solidFill>
                <a:latin typeface="Open Sans Light"/>
                <a:ea typeface="Open Sans Light"/>
                <a:cs typeface="Open Sans Light"/>
                <a:sym typeface="Open Sans Light"/>
              </a:rPr>
              <a:t> </a:t>
            </a:r>
          </a:p>
        </p:txBody>
      </p:sp>
      <p:sp>
        <p:nvSpPr>
          <p:cNvPr name="TextBox 4" id="4"/>
          <p:cNvSpPr txBox="true"/>
          <p:nvPr/>
        </p:nvSpPr>
        <p:spPr>
          <a:xfrm rot="0">
            <a:off x="1689097" y="2254882"/>
            <a:ext cx="6146482" cy="1427055"/>
          </a:xfrm>
          <a:prstGeom prst="rect">
            <a:avLst/>
          </a:prstGeom>
        </p:spPr>
        <p:txBody>
          <a:bodyPr anchor="t" rtlCol="false" tIns="0" lIns="0" bIns="0" rIns="0">
            <a:spAutoFit/>
          </a:bodyPr>
          <a:lstStyle/>
          <a:p>
            <a:pPr algn="l">
              <a:lnSpc>
                <a:spcPts val="2833"/>
              </a:lnSpc>
            </a:pPr>
            <a:r>
              <a:rPr lang="en-US" sz="1399">
                <a:solidFill>
                  <a:srgbClr val="000000"/>
                </a:solidFill>
                <a:latin typeface="Open Sans Light"/>
                <a:ea typeface="Open Sans Light"/>
                <a:cs typeface="Open Sans Light"/>
                <a:sym typeface="Open Sans Light"/>
              </a:rPr>
              <a:t>Processing a document and storing it in an index for future retrieval. Removing a document from an index. Removing a document and indexing a replacement document. </a:t>
            </a:r>
          </a:p>
          <a:p>
            <a:pPr algn="l">
              <a:lnSpc>
                <a:spcPts val="3099"/>
              </a:lnSpc>
            </a:pPr>
            <a:r>
              <a:rPr lang="en-US" sz="1399">
                <a:solidFill>
                  <a:srgbClr val="000000"/>
                </a:solidFill>
                <a:latin typeface="Open Sans Light"/>
                <a:ea typeface="Open Sans Light"/>
                <a:cs typeface="Open Sans Light"/>
                <a:sym typeface="Open Sans Light"/>
              </a:rPr>
              <a:t>Retrieving one or more documents or aggregates from one or more indices.</a:t>
            </a:r>
          </a:p>
        </p:txBody>
      </p:sp>
      <p:sp>
        <p:nvSpPr>
          <p:cNvPr name="TextBox 5" id="5"/>
          <p:cNvSpPr txBox="true"/>
          <p:nvPr/>
        </p:nvSpPr>
        <p:spPr>
          <a:xfrm rot="0">
            <a:off x="431797" y="1184910"/>
            <a:ext cx="8187461" cy="680923"/>
          </a:xfrm>
          <a:prstGeom prst="rect">
            <a:avLst/>
          </a:prstGeom>
        </p:spPr>
        <p:txBody>
          <a:bodyPr anchor="t" rtlCol="false" tIns="0" lIns="0" bIns="0" rIns="0">
            <a:spAutoFit/>
          </a:bodyPr>
          <a:lstStyle/>
          <a:p>
            <a:pPr algn="l">
              <a:lnSpc>
                <a:spcPts val="2799"/>
              </a:lnSpc>
            </a:pPr>
            <a:r>
              <a:rPr lang="en-US" sz="1399">
                <a:solidFill>
                  <a:srgbClr val="000000"/>
                </a:solidFill>
                <a:latin typeface="Open Sans Light"/>
                <a:ea typeface="Open Sans Light"/>
                <a:cs typeface="Open Sans Light"/>
                <a:sym typeface="Open Sans Light"/>
              </a:rPr>
              <a:t>There are four basic data operations in Elasticsearch. Each operation has its own resource demands. Every use case makes use of these operations, but they will favor some operations over others. </a:t>
            </a:r>
          </a:p>
        </p:txBody>
      </p:sp>
      <p:sp>
        <p:nvSpPr>
          <p:cNvPr name="TextBox 6" id="6"/>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3.0 </a:t>
            </a:r>
          </a:p>
        </p:txBody>
      </p:sp>
      <p:sp>
        <p:nvSpPr>
          <p:cNvPr name="TextBox 7" id="7"/>
          <p:cNvSpPr txBox="true"/>
          <p:nvPr/>
        </p:nvSpPr>
        <p:spPr>
          <a:xfrm rot="0">
            <a:off x="495300" y="4831442"/>
            <a:ext cx="173820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Data Operations</a:t>
            </a:r>
          </a:p>
        </p:txBody>
      </p:sp>
      <p:sp>
        <p:nvSpPr>
          <p:cNvPr name="TextBox 8" id="8"/>
          <p:cNvSpPr txBox="true"/>
          <p:nvPr/>
        </p:nvSpPr>
        <p:spPr>
          <a:xfrm rot="0">
            <a:off x="431797" y="327717"/>
            <a:ext cx="4878086"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The Four Basic Data Operations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1421540" y="1491625"/>
            <a:ext cx="7703458" cy="2282619"/>
            <a:chOff x="0" y="0"/>
            <a:chExt cx="7703452" cy="2282622"/>
          </a:xfrm>
        </p:grpSpPr>
        <p:sp>
          <p:nvSpPr>
            <p:cNvPr name="Freeform 4" id="4"/>
            <p:cNvSpPr/>
            <p:nvPr/>
          </p:nvSpPr>
          <p:spPr>
            <a:xfrm flipH="false" flipV="false" rot="0">
              <a:off x="63500" y="63500"/>
              <a:ext cx="7576438" cy="2155571"/>
            </a:xfrm>
            <a:custGeom>
              <a:avLst/>
              <a:gdLst/>
              <a:ahLst/>
              <a:cxnLst/>
              <a:rect r="r" b="b" t="t" l="l"/>
              <a:pathLst>
                <a:path h="2155571" w="7576438">
                  <a:moveTo>
                    <a:pt x="106807" y="0"/>
                  </a:moveTo>
                  <a:lnTo>
                    <a:pt x="7469632" y="0"/>
                  </a:lnTo>
                  <a:cubicBezTo>
                    <a:pt x="7528687" y="0"/>
                    <a:pt x="7576438" y="47879"/>
                    <a:pt x="7576438" y="106807"/>
                  </a:cubicBezTo>
                  <a:lnTo>
                    <a:pt x="7576438" y="2048764"/>
                  </a:lnTo>
                  <a:cubicBezTo>
                    <a:pt x="7576438" y="2107819"/>
                    <a:pt x="7528559" y="2155571"/>
                    <a:pt x="7469632" y="2155571"/>
                  </a:cubicBezTo>
                  <a:lnTo>
                    <a:pt x="106807" y="2155571"/>
                  </a:lnTo>
                  <a:cubicBezTo>
                    <a:pt x="47752" y="2155571"/>
                    <a:pt x="0" y="2107692"/>
                    <a:pt x="0" y="2048764"/>
                  </a:cubicBezTo>
                  <a:lnTo>
                    <a:pt x="0" y="106807"/>
                  </a:lnTo>
                  <a:cubicBezTo>
                    <a:pt x="0" y="47879"/>
                    <a:pt x="47879" y="0"/>
                    <a:pt x="106807" y="0"/>
                  </a:cubicBezTo>
                  <a:close/>
                </a:path>
              </a:pathLst>
            </a:custGeom>
            <a:solidFill>
              <a:srgbClr val="C9EAE1"/>
            </a:solidFill>
          </p:spPr>
        </p:sp>
        <p:sp>
          <p:nvSpPr>
            <p:cNvPr name="Freeform 5" id="5"/>
            <p:cNvSpPr/>
            <p:nvPr/>
          </p:nvSpPr>
          <p:spPr>
            <a:xfrm flipH="false" flipV="false" rot="0">
              <a:off x="2424684" y="127762"/>
              <a:ext cx="5146040" cy="967994"/>
            </a:xfrm>
            <a:custGeom>
              <a:avLst/>
              <a:gdLst/>
              <a:ahLst/>
              <a:cxnLst/>
              <a:rect r="r" b="b" t="t" l="l"/>
              <a:pathLst>
                <a:path h="967994" w="5146040">
                  <a:moveTo>
                    <a:pt x="80391" y="0"/>
                  </a:moveTo>
                  <a:lnTo>
                    <a:pt x="5065649" y="0"/>
                  </a:lnTo>
                  <a:cubicBezTo>
                    <a:pt x="5109972" y="0"/>
                    <a:pt x="5146040" y="35941"/>
                    <a:pt x="5146040" y="80391"/>
                  </a:cubicBezTo>
                  <a:lnTo>
                    <a:pt x="5146040" y="887603"/>
                  </a:lnTo>
                  <a:cubicBezTo>
                    <a:pt x="5146040" y="931926"/>
                    <a:pt x="5110099" y="967994"/>
                    <a:pt x="5065649" y="967994"/>
                  </a:cubicBezTo>
                  <a:lnTo>
                    <a:pt x="80391" y="967994"/>
                  </a:lnTo>
                  <a:cubicBezTo>
                    <a:pt x="36068" y="967994"/>
                    <a:pt x="0" y="932053"/>
                    <a:pt x="0" y="887603"/>
                  </a:cubicBezTo>
                  <a:lnTo>
                    <a:pt x="0" y="80391"/>
                  </a:lnTo>
                  <a:cubicBezTo>
                    <a:pt x="0" y="36068"/>
                    <a:pt x="35941" y="0"/>
                    <a:pt x="80391" y="0"/>
                  </a:cubicBezTo>
                  <a:close/>
                </a:path>
              </a:pathLst>
            </a:custGeom>
            <a:solidFill>
              <a:srgbClr val="E4F4F0"/>
            </a:solidFill>
          </p:spPr>
        </p:sp>
        <p:sp>
          <p:nvSpPr>
            <p:cNvPr name="Freeform 6" id="6"/>
            <p:cNvSpPr/>
            <p:nvPr/>
          </p:nvSpPr>
          <p:spPr>
            <a:xfrm flipH="false" flipV="false" rot="0">
              <a:off x="2424684" y="1165098"/>
              <a:ext cx="5145913" cy="984250"/>
            </a:xfrm>
            <a:custGeom>
              <a:avLst/>
              <a:gdLst/>
              <a:ahLst/>
              <a:cxnLst/>
              <a:rect r="r" b="b" t="t" l="l"/>
              <a:pathLst>
                <a:path h="984250" w="5145913">
                  <a:moveTo>
                    <a:pt x="81661" y="0"/>
                  </a:moveTo>
                  <a:lnTo>
                    <a:pt x="5064252" y="0"/>
                  </a:lnTo>
                  <a:cubicBezTo>
                    <a:pt x="5109337" y="0"/>
                    <a:pt x="5145913" y="36576"/>
                    <a:pt x="5145913" y="81661"/>
                  </a:cubicBezTo>
                  <a:lnTo>
                    <a:pt x="5145913" y="902589"/>
                  </a:lnTo>
                  <a:cubicBezTo>
                    <a:pt x="5145913" y="947674"/>
                    <a:pt x="5109337" y="984250"/>
                    <a:pt x="5064252" y="984250"/>
                  </a:cubicBezTo>
                  <a:lnTo>
                    <a:pt x="81661" y="984250"/>
                  </a:lnTo>
                  <a:cubicBezTo>
                    <a:pt x="36576" y="984250"/>
                    <a:pt x="0" y="947674"/>
                    <a:pt x="0" y="902589"/>
                  </a:cubicBezTo>
                  <a:lnTo>
                    <a:pt x="0" y="81661"/>
                  </a:lnTo>
                  <a:cubicBezTo>
                    <a:pt x="0" y="36576"/>
                    <a:pt x="36576" y="0"/>
                    <a:pt x="81661" y="0"/>
                  </a:cubicBezTo>
                  <a:close/>
                </a:path>
              </a:pathLst>
            </a:custGeom>
            <a:solidFill>
              <a:srgbClr val="E4F4F0"/>
            </a:solidFill>
          </p:spPr>
        </p:sp>
      </p:grpSp>
      <p:sp>
        <p:nvSpPr>
          <p:cNvPr name="Freeform 7" id="7"/>
          <p:cNvSpPr/>
          <p:nvPr/>
        </p:nvSpPr>
        <p:spPr>
          <a:xfrm flipH="false" flipV="false" rot="0">
            <a:off x="3746497" y="4064003"/>
            <a:ext cx="241297" cy="254003"/>
          </a:xfrm>
          <a:custGeom>
            <a:avLst/>
            <a:gdLst/>
            <a:ahLst/>
            <a:cxnLst/>
            <a:rect r="r" b="b" t="t" l="l"/>
            <a:pathLst>
              <a:path h="254003" w="241297">
                <a:moveTo>
                  <a:pt x="0" y="0"/>
                </a:moveTo>
                <a:lnTo>
                  <a:pt x="241297" y="0"/>
                </a:lnTo>
                <a:lnTo>
                  <a:pt x="241297" y="254003"/>
                </a:lnTo>
                <a:lnTo>
                  <a:pt x="0" y="254003"/>
                </a:lnTo>
                <a:lnTo>
                  <a:pt x="0" y="0"/>
                </a:lnTo>
                <a:close/>
              </a:path>
            </a:pathLst>
          </a:custGeom>
          <a:blipFill>
            <a:blip r:embed="rId3"/>
            <a:stretch>
              <a:fillRect l="0" t="0" r="0" b="0"/>
            </a:stretch>
          </a:blipFill>
        </p:spPr>
      </p:sp>
      <p:grpSp>
        <p:nvGrpSpPr>
          <p:cNvPr name="Group 8" id="8"/>
          <p:cNvGrpSpPr>
            <a:grpSpLocks noChangeAspect="true"/>
          </p:cNvGrpSpPr>
          <p:nvPr/>
        </p:nvGrpSpPr>
        <p:grpSpPr>
          <a:xfrm rot="0">
            <a:off x="2088652" y="3650351"/>
            <a:ext cx="1072363" cy="482460"/>
            <a:chOff x="0" y="0"/>
            <a:chExt cx="1072363" cy="482460"/>
          </a:xfrm>
        </p:grpSpPr>
        <p:sp>
          <p:nvSpPr>
            <p:cNvPr name="Freeform 9" id="9"/>
            <p:cNvSpPr/>
            <p:nvPr/>
          </p:nvSpPr>
          <p:spPr>
            <a:xfrm flipH="false" flipV="false" rot="0">
              <a:off x="63627" y="195326"/>
              <a:ext cx="945261" cy="62992"/>
            </a:xfrm>
            <a:custGeom>
              <a:avLst/>
              <a:gdLst/>
              <a:ahLst/>
              <a:cxnLst/>
              <a:rect r="r" b="b" t="t" l="l"/>
              <a:pathLst>
                <a:path h="62992" w="945261">
                  <a:moveTo>
                    <a:pt x="9398" y="0"/>
                  </a:moveTo>
                  <a:cubicBezTo>
                    <a:pt x="9398" y="29337"/>
                    <a:pt x="11303" y="51816"/>
                    <a:pt x="12954" y="55245"/>
                  </a:cubicBezTo>
                  <a:cubicBezTo>
                    <a:pt x="13335" y="56134"/>
                    <a:pt x="12446" y="53467"/>
                    <a:pt x="9525" y="53467"/>
                  </a:cubicBezTo>
                  <a:lnTo>
                    <a:pt x="9525" y="58293"/>
                  </a:lnTo>
                  <a:lnTo>
                    <a:pt x="9525" y="53467"/>
                  </a:lnTo>
                  <a:lnTo>
                    <a:pt x="935609" y="53467"/>
                  </a:lnTo>
                  <a:lnTo>
                    <a:pt x="935609" y="58293"/>
                  </a:lnTo>
                  <a:lnTo>
                    <a:pt x="935609" y="53467"/>
                  </a:lnTo>
                  <a:cubicBezTo>
                    <a:pt x="932561" y="53467"/>
                    <a:pt x="931799" y="56134"/>
                    <a:pt x="932180" y="55245"/>
                  </a:cubicBezTo>
                  <a:cubicBezTo>
                    <a:pt x="933831" y="51689"/>
                    <a:pt x="935736" y="29337"/>
                    <a:pt x="935736" y="0"/>
                  </a:cubicBezTo>
                  <a:lnTo>
                    <a:pt x="945261" y="0"/>
                  </a:lnTo>
                  <a:cubicBezTo>
                    <a:pt x="945261" y="28067"/>
                    <a:pt x="943610" y="53467"/>
                    <a:pt x="940816" y="59436"/>
                  </a:cubicBezTo>
                  <a:cubicBezTo>
                    <a:pt x="940689" y="59690"/>
                    <a:pt x="939292" y="62992"/>
                    <a:pt x="935736"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10" id="10"/>
            <p:cNvSpPr/>
            <p:nvPr/>
          </p:nvSpPr>
          <p:spPr>
            <a:xfrm flipH="false" flipV="false" rot="0">
              <a:off x="166370" y="63500"/>
              <a:ext cx="739648" cy="355473"/>
            </a:xfrm>
            <a:custGeom>
              <a:avLst/>
              <a:gdLst/>
              <a:ahLst/>
              <a:cxnLst/>
              <a:rect r="r" b="b" t="t" l="l"/>
              <a:pathLst>
                <a:path h="355473" w="739648">
                  <a:moveTo>
                    <a:pt x="0" y="0"/>
                  </a:moveTo>
                  <a:lnTo>
                    <a:pt x="739648" y="0"/>
                  </a:lnTo>
                  <a:lnTo>
                    <a:pt x="739648" y="355473"/>
                  </a:lnTo>
                  <a:lnTo>
                    <a:pt x="0" y="355473"/>
                  </a:lnTo>
                  <a:close/>
                </a:path>
              </a:pathLst>
            </a:custGeom>
            <a:solidFill>
              <a:srgbClr val="FFFFFF"/>
            </a:solidFill>
          </p:spPr>
        </p:sp>
      </p:grpSp>
      <p:grpSp>
        <p:nvGrpSpPr>
          <p:cNvPr name="Group 11" id="11"/>
          <p:cNvGrpSpPr>
            <a:grpSpLocks noChangeAspect="true"/>
          </p:cNvGrpSpPr>
          <p:nvPr/>
        </p:nvGrpSpPr>
        <p:grpSpPr>
          <a:xfrm rot="0">
            <a:off x="377228" y="1692583"/>
            <a:ext cx="3160033" cy="1717538"/>
            <a:chOff x="0" y="0"/>
            <a:chExt cx="3160027" cy="1717535"/>
          </a:xfrm>
        </p:grpSpPr>
        <p:sp>
          <p:nvSpPr>
            <p:cNvPr name="Freeform 12" id="12"/>
            <p:cNvSpPr/>
            <p:nvPr/>
          </p:nvSpPr>
          <p:spPr>
            <a:xfrm flipH="false" flipV="false" rot="0">
              <a:off x="1220089" y="63500"/>
              <a:ext cx="602234" cy="548767"/>
            </a:xfrm>
            <a:custGeom>
              <a:avLst/>
              <a:gdLst/>
              <a:ahLst/>
              <a:cxnLst/>
              <a:rect r="r" b="b" t="t" l="l"/>
              <a:pathLst>
                <a:path h="548767" w="602234">
                  <a:moveTo>
                    <a:pt x="301117" y="0"/>
                  </a:moveTo>
                  <a:cubicBezTo>
                    <a:pt x="230886" y="0"/>
                    <a:pt x="160655" y="26797"/>
                    <a:pt x="107188" y="80391"/>
                  </a:cubicBezTo>
                  <a:cubicBezTo>
                    <a:pt x="0" y="187579"/>
                    <a:pt x="0" y="361188"/>
                    <a:pt x="107188" y="468376"/>
                  </a:cubicBezTo>
                  <a:cubicBezTo>
                    <a:pt x="160782" y="521970"/>
                    <a:pt x="231013" y="548767"/>
                    <a:pt x="301117" y="548767"/>
                  </a:cubicBezTo>
                  <a:cubicBezTo>
                    <a:pt x="371221" y="548767"/>
                    <a:pt x="441579" y="521970"/>
                    <a:pt x="495046" y="468376"/>
                  </a:cubicBezTo>
                  <a:cubicBezTo>
                    <a:pt x="602234" y="361188"/>
                    <a:pt x="602234" y="187579"/>
                    <a:pt x="495046" y="80391"/>
                  </a:cubicBezTo>
                  <a:cubicBezTo>
                    <a:pt x="441579" y="26797"/>
                    <a:pt x="371348" y="0"/>
                    <a:pt x="301117" y="0"/>
                  </a:cubicBezTo>
                  <a:close/>
                </a:path>
              </a:pathLst>
            </a:custGeom>
            <a:solidFill>
              <a:srgbClr val="51C4AC"/>
            </a:solidFill>
          </p:spPr>
        </p:sp>
        <p:sp>
          <p:nvSpPr>
            <p:cNvPr name="Freeform 13" id="13"/>
            <p:cNvSpPr/>
            <p:nvPr/>
          </p:nvSpPr>
          <p:spPr>
            <a:xfrm flipH="false" flipV="false" rot="0">
              <a:off x="1946529" y="1105408"/>
              <a:ext cx="602234" cy="548767"/>
            </a:xfrm>
            <a:custGeom>
              <a:avLst/>
              <a:gdLst/>
              <a:ahLst/>
              <a:cxnLst/>
              <a:rect r="r" b="b" t="t" l="l"/>
              <a:pathLst>
                <a:path h="548767" w="602234">
                  <a:moveTo>
                    <a:pt x="301117" y="0"/>
                  </a:moveTo>
                  <a:cubicBezTo>
                    <a:pt x="230886" y="0"/>
                    <a:pt x="160655" y="26797"/>
                    <a:pt x="107188" y="80391"/>
                  </a:cubicBezTo>
                  <a:cubicBezTo>
                    <a:pt x="0" y="187579"/>
                    <a:pt x="0" y="361188"/>
                    <a:pt x="107188" y="468376"/>
                  </a:cubicBezTo>
                  <a:cubicBezTo>
                    <a:pt x="160782" y="521970"/>
                    <a:pt x="231013" y="548767"/>
                    <a:pt x="301117" y="548767"/>
                  </a:cubicBezTo>
                  <a:cubicBezTo>
                    <a:pt x="371221" y="548767"/>
                    <a:pt x="441579" y="521970"/>
                    <a:pt x="495046" y="468376"/>
                  </a:cubicBezTo>
                  <a:cubicBezTo>
                    <a:pt x="602234" y="361188"/>
                    <a:pt x="602234" y="187579"/>
                    <a:pt x="495046" y="80391"/>
                  </a:cubicBezTo>
                  <a:cubicBezTo>
                    <a:pt x="441452" y="26797"/>
                    <a:pt x="371221" y="0"/>
                    <a:pt x="301117" y="0"/>
                  </a:cubicBezTo>
                  <a:close/>
                </a:path>
              </a:pathLst>
            </a:custGeom>
            <a:solidFill>
              <a:srgbClr val="51C4AC"/>
            </a:solidFill>
          </p:spPr>
        </p:sp>
        <p:sp>
          <p:nvSpPr>
            <p:cNvPr name="Freeform 14" id="14"/>
            <p:cNvSpPr/>
            <p:nvPr/>
          </p:nvSpPr>
          <p:spPr>
            <a:xfrm flipH="false" flipV="false" rot="0">
              <a:off x="1795526" y="323596"/>
              <a:ext cx="194691" cy="28575"/>
            </a:xfrm>
            <a:custGeom>
              <a:avLst/>
              <a:gdLst/>
              <a:ahLst/>
              <a:cxnLst/>
              <a:rect r="r" b="b" t="t" l="l"/>
              <a:pathLst>
                <a:path h="28575" w="194691">
                  <a:moveTo>
                    <a:pt x="0" y="0"/>
                  </a:moveTo>
                  <a:lnTo>
                    <a:pt x="180467" y="0"/>
                  </a:lnTo>
                  <a:lnTo>
                    <a:pt x="180467" y="14224"/>
                  </a:lnTo>
                  <a:lnTo>
                    <a:pt x="180467" y="0"/>
                  </a:lnTo>
                  <a:lnTo>
                    <a:pt x="194691" y="0"/>
                  </a:lnTo>
                  <a:lnTo>
                    <a:pt x="194691" y="28575"/>
                  </a:lnTo>
                  <a:lnTo>
                    <a:pt x="180467" y="28575"/>
                  </a:lnTo>
                  <a:lnTo>
                    <a:pt x="0" y="28575"/>
                  </a:lnTo>
                  <a:close/>
                </a:path>
              </a:pathLst>
            </a:custGeom>
            <a:solidFill>
              <a:srgbClr val="266252"/>
            </a:solidFill>
          </p:spPr>
        </p:sp>
        <p:sp>
          <p:nvSpPr>
            <p:cNvPr name="Freeform 15" id="15"/>
            <p:cNvSpPr/>
            <p:nvPr/>
          </p:nvSpPr>
          <p:spPr>
            <a:xfrm flipH="false" flipV="false" rot="0">
              <a:off x="1994535" y="290068"/>
              <a:ext cx="95631" cy="95504"/>
            </a:xfrm>
            <a:custGeom>
              <a:avLst/>
              <a:gdLst/>
              <a:ahLst/>
              <a:cxnLst/>
              <a:rect r="r" b="b" t="t" l="l"/>
              <a:pathLst>
                <a:path h="95504" w="95631">
                  <a:moveTo>
                    <a:pt x="0" y="0"/>
                  </a:moveTo>
                  <a:lnTo>
                    <a:pt x="95631" y="47752"/>
                  </a:lnTo>
                  <a:lnTo>
                    <a:pt x="0" y="95504"/>
                  </a:lnTo>
                  <a:close/>
                </a:path>
              </a:pathLst>
            </a:custGeom>
            <a:solidFill>
              <a:srgbClr val="266252"/>
            </a:solidFill>
          </p:spPr>
        </p:sp>
        <p:sp>
          <p:nvSpPr>
            <p:cNvPr name="Freeform 16" id="16"/>
            <p:cNvSpPr/>
            <p:nvPr/>
          </p:nvSpPr>
          <p:spPr>
            <a:xfrm flipH="false" flipV="false" rot="0">
              <a:off x="2233295" y="439420"/>
              <a:ext cx="28575" cy="566166"/>
            </a:xfrm>
            <a:custGeom>
              <a:avLst/>
              <a:gdLst/>
              <a:ahLst/>
              <a:cxnLst/>
              <a:rect r="r" b="b" t="t" l="l"/>
              <a:pathLst>
                <a:path h="566166" w="28575">
                  <a:moveTo>
                    <a:pt x="28575" y="0"/>
                  </a:moveTo>
                  <a:lnTo>
                    <a:pt x="28575" y="551942"/>
                  </a:lnTo>
                  <a:lnTo>
                    <a:pt x="14351" y="551942"/>
                  </a:lnTo>
                  <a:lnTo>
                    <a:pt x="28575" y="551942"/>
                  </a:lnTo>
                  <a:lnTo>
                    <a:pt x="28575" y="566166"/>
                  </a:lnTo>
                  <a:lnTo>
                    <a:pt x="0" y="566166"/>
                  </a:lnTo>
                  <a:lnTo>
                    <a:pt x="0" y="551942"/>
                  </a:lnTo>
                  <a:lnTo>
                    <a:pt x="0" y="0"/>
                  </a:lnTo>
                  <a:close/>
                </a:path>
              </a:pathLst>
            </a:custGeom>
            <a:solidFill>
              <a:srgbClr val="266252"/>
            </a:solidFill>
          </p:spPr>
        </p:sp>
        <p:sp>
          <p:nvSpPr>
            <p:cNvPr name="Freeform 17" id="17"/>
            <p:cNvSpPr/>
            <p:nvPr/>
          </p:nvSpPr>
          <p:spPr>
            <a:xfrm flipH="false" flipV="false" rot="0">
              <a:off x="2199894" y="1009777"/>
              <a:ext cx="95504" cy="95504"/>
            </a:xfrm>
            <a:custGeom>
              <a:avLst/>
              <a:gdLst/>
              <a:ahLst/>
              <a:cxnLst/>
              <a:rect r="r" b="b" t="t" l="l"/>
              <a:pathLst>
                <a:path h="95504" w="95504">
                  <a:moveTo>
                    <a:pt x="95504" y="0"/>
                  </a:moveTo>
                  <a:lnTo>
                    <a:pt x="47752" y="95504"/>
                  </a:lnTo>
                  <a:lnTo>
                    <a:pt x="0" y="0"/>
                  </a:lnTo>
                  <a:close/>
                </a:path>
              </a:pathLst>
            </a:custGeom>
            <a:solidFill>
              <a:srgbClr val="266252"/>
            </a:solidFill>
          </p:spPr>
        </p:sp>
        <p:sp>
          <p:nvSpPr>
            <p:cNvPr name="Freeform 18" id="18"/>
            <p:cNvSpPr/>
            <p:nvPr/>
          </p:nvSpPr>
          <p:spPr>
            <a:xfrm flipH="false" flipV="false" rot="0">
              <a:off x="2420747" y="502539"/>
              <a:ext cx="619506" cy="682879"/>
            </a:xfrm>
            <a:custGeom>
              <a:avLst/>
              <a:gdLst/>
              <a:ahLst/>
              <a:cxnLst/>
              <a:rect r="r" b="b" t="t" l="l"/>
              <a:pathLst>
                <a:path h="682879" w="619506">
                  <a:moveTo>
                    <a:pt x="0" y="663702"/>
                  </a:moveTo>
                  <a:cubicBezTo>
                    <a:pt x="196215" y="446024"/>
                    <a:pt x="392557" y="228346"/>
                    <a:pt x="588772" y="10668"/>
                  </a:cubicBezTo>
                  <a:lnTo>
                    <a:pt x="588772" y="10668"/>
                  </a:lnTo>
                  <a:lnTo>
                    <a:pt x="598297" y="0"/>
                  </a:lnTo>
                  <a:lnTo>
                    <a:pt x="619506" y="19177"/>
                  </a:lnTo>
                  <a:lnTo>
                    <a:pt x="609981" y="29845"/>
                  </a:lnTo>
                  <a:lnTo>
                    <a:pt x="599313" y="20320"/>
                  </a:lnTo>
                  <a:lnTo>
                    <a:pt x="609981" y="29845"/>
                  </a:lnTo>
                  <a:cubicBezTo>
                    <a:pt x="413766" y="247523"/>
                    <a:pt x="217424" y="465201"/>
                    <a:pt x="21209" y="682879"/>
                  </a:cubicBezTo>
                  <a:close/>
                </a:path>
              </a:pathLst>
            </a:custGeom>
            <a:solidFill>
              <a:srgbClr val="266252"/>
            </a:solidFill>
          </p:spPr>
        </p:sp>
        <p:sp>
          <p:nvSpPr>
            <p:cNvPr name="Freeform 19" id="19"/>
            <p:cNvSpPr/>
            <p:nvPr/>
          </p:nvSpPr>
          <p:spPr>
            <a:xfrm flipH="false" flipV="false" rot="0">
              <a:off x="2997073" y="438023"/>
              <a:ext cx="99441" cy="102997"/>
            </a:xfrm>
            <a:custGeom>
              <a:avLst/>
              <a:gdLst/>
              <a:ahLst/>
              <a:cxnLst/>
              <a:rect r="r" b="b" t="t" l="l"/>
              <a:pathLst>
                <a:path h="102997" w="99441">
                  <a:moveTo>
                    <a:pt x="0" y="38989"/>
                  </a:moveTo>
                  <a:lnTo>
                    <a:pt x="99441" y="0"/>
                  </a:lnTo>
                  <a:lnTo>
                    <a:pt x="70993" y="102997"/>
                  </a:lnTo>
                  <a:close/>
                </a:path>
              </a:pathLst>
            </a:custGeom>
            <a:solidFill>
              <a:srgbClr val="266252"/>
            </a:solidFill>
          </p:spPr>
        </p:sp>
        <p:sp>
          <p:nvSpPr>
            <p:cNvPr name="Freeform 20" id="20"/>
            <p:cNvSpPr/>
            <p:nvPr/>
          </p:nvSpPr>
          <p:spPr>
            <a:xfrm flipH="false" flipV="false" rot="0">
              <a:off x="63500" y="63500"/>
              <a:ext cx="548640" cy="548640"/>
            </a:xfrm>
            <a:custGeom>
              <a:avLst/>
              <a:gdLst/>
              <a:ahLst/>
              <a:cxnLst/>
              <a:rect r="r" b="b" t="t" l="l"/>
              <a:pathLst>
                <a:path h="548640" w="548640">
                  <a:moveTo>
                    <a:pt x="91440" y="0"/>
                  </a:moveTo>
                  <a:lnTo>
                    <a:pt x="457200" y="0"/>
                  </a:lnTo>
                  <a:cubicBezTo>
                    <a:pt x="507746" y="0"/>
                    <a:pt x="548640" y="40894"/>
                    <a:pt x="548640" y="91440"/>
                  </a:cubicBezTo>
                  <a:lnTo>
                    <a:pt x="548640" y="457200"/>
                  </a:lnTo>
                  <a:cubicBezTo>
                    <a:pt x="548640" y="507746"/>
                    <a:pt x="507746" y="548640"/>
                    <a:pt x="457200" y="548640"/>
                  </a:cubicBezTo>
                  <a:lnTo>
                    <a:pt x="91440" y="548640"/>
                  </a:lnTo>
                  <a:cubicBezTo>
                    <a:pt x="40894" y="548640"/>
                    <a:pt x="0" y="507746"/>
                    <a:pt x="0" y="457200"/>
                  </a:cubicBezTo>
                  <a:lnTo>
                    <a:pt x="0" y="91440"/>
                  </a:lnTo>
                  <a:cubicBezTo>
                    <a:pt x="0" y="40894"/>
                    <a:pt x="40894" y="0"/>
                    <a:pt x="91440" y="0"/>
                  </a:cubicBezTo>
                  <a:close/>
                </a:path>
              </a:pathLst>
            </a:custGeom>
            <a:solidFill>
              <a:srgbClr val="266252"/>
            </a:solidFill>
          </p:spPr>
        </p:sp>
        <p:sp>
          <p:nvSpPr>
            <p:cNvPr name="Freeform 21" id="21"/>
            <p:cNvSpPr/>
            <p:nvPr/>
          </p:nvSpPr>
          <p:spPr>
            <a:xfrm flipH="false" flipV="false" rot="0">
              <a:off x="611886" y="323596"/>
              <a:ext cx="535051" cy="28575"/>
            </a:xfrm>
            <a:custGeom>
              <a:avLst/>
              <a:gdLst/>
              <a:ahLst/>
              <a:cxnLst/>
              <a:rect r="r" b="b" t="t" l="l"/>
              <a:pathLst>
                <a:path h="28575" w="535051">
                  <a:moveTo>
                    <a:pt x="127" y="0"/>
                  </a:moveTo>
                  <a:lnTo>
                    <a:pt x="520827" y="0"/>
                  </a:lnTo>
                  <a:lnTo>
                    <a:pt x="520827" y="14224"/>
                  </a:lnTo>
                  <a:lnTo>
                    <a:pt x="520827" y="0"/>
                  </a:lnTo>
                  <a:lnTo>
                    <a:pt x="535051" y="0"/>
                  </a:lnTo>
                  <a:lnTo>
                    <a:pt x="535051" y="28575"/>
                  </a:lnTo>
                  <a:lnTo>
                    <a:pt x="520700" y="28575"/>
                  </a:lnTo>
                  <a:lnTo>
                    <a:pt x="0" y="28575"/>
                  </a:lnTo>
                  <a:close/>
                </a:path>
              </a:pathLst>
            </a:custGeom>
            <a:solidFill>
              <a:srgbClr val="266252"/>
            </a:solidFill>
          </p:spPr>
        </p:sp>
        <p:sp>
          <p:nvSpPr>
            <p:cNvPr name="Freeform 22" id="22"/>
            <p:cNvSpPr/>
            <p:nvPr/>
          </p:nvSpPr>
          <p:spPr>
            <a:xfrm flipH="false" flipV="false" rot="0">
              <a:off x="1151128" y="290068"/>
              <a:ext cx="95631" cy="95504"/>
            </a:xfrm>
            <a:custGeom>
              <a:avLst/>
              <a:gdLst/>
              <a:ahLst/>
              <a:cxnLst/>
              <a:rect r="r" b="b" t="t" l="l"/>
              <a:pathLst>
                <a:path h="95504" w="95631">
                  <a:moveTo>
                    <a:pt x="0" y="0"/>
                  </a:moveTo>
                  <a:lnTo>
                    <a:pt x="95631" y="47752"/>
                  </a:lnTo>
                  <a:lnTo>
                    <a:pt x="0" y="95504"/>
                  </a:lnTo>
                  <a:close/>
                </a:path>
              </a:pathLst>
            </a:custGeom>
            <a:solidFill>
              <a:srgbClr val="266252"/>
            </a:solidFill>
          </p:spPr>
        </p:sp>
        <p:sp>
          <p:nvSpPr>
            <p:cNvPr name="Freeform 23" id="23"/>
            <p:cNvSpPr/>
            <p:nvPr/>
          </p:nvSpPr>
          <p:spPr>
            <a:xfrm flipH="false" flipV="false" rot="0">
              <a:off x="2090293" y="675767"/>
              <a:ext cx="314706" cy="174498"/>
            </a:xfrm>
            <a:custGeom>
              <a:avLst/>
              <a:gdLst/>
              <a:ahLst/>
              <a:cxnLst/>
              <a:rect r="r" b="b" t="t" l="l"/>
              <a:pathLst>
                <a:path h="174498" w="314706">
                  <a:moveTo>
                    <a:pt x="0" y="0"/>
                  </a:moveTo>
                  <a:lnTo>
                    <a:pt x="314706" y="0"/>
                  </a:lnTo>
                  <a:lnTo>
                    <a:pt x="314706" y="174498"/>
                  </a:lnTo>
                  <a:lnTo>
                    <a:pt x="0" y="174498"/>
                  </a:lnTo>
                  <a:close/>
                </a:path>
              </a:pathLst>
            </a:custGeom>
            <a:solidFill>
              <a:srgbClr val="C9EAE1"/>
            </a:solidFill>
          </p:spPr>
        </p:sp>
        <p:sp>
          <p:nvSpPr>
            <p:cNvPr name="Freeform 24" id="24"/>
            <p:cNvSpPr/>
            <p:nvPr/>
          </p:nvSpPr>
          <p:spPr>
            <a:xfrm flipH="false" flipV="false" rot="0">
              <a:off x="730123" y="237617"/>
              <a:ext cx="254508" cy="200406"/>
            </a:xfrm>
            <a:custGeom>
              <a:avLst/>
              <a:gdLst/>
              <a:ahLst/>
              <a:cxnLst/>
              <a:rect r="r" b="b" t="t" l="l"/>
              <a:pathLst>
                <a:path h="200406" w="254508">
                  <a:moveTo>
                    <a:pt x="0" y="0"/>
                  </a:moveTo>
                  <a:lnTo>
                    <a:pt x="254508" y="0"/>
                  </a:lnTo>
                  <a:lnTo>
                    <a:pt x="254508" y="200406"/>
                  </a:lnTo>
                  <a:lnTo>
                    <a:pt x="0" y="200406"/>
                  </a:lnTo>
                  <a:close/>
                </a:path>
              </a:pathLst>
            </a:custGeom>
            <a:solidFill>
              <a:srgbClr val="FFFFFF"/>
            </a:solidFill>
          </p:spPr>
        </p:sp>
      </p:grpSp>
      <p:grpSp>
        <p:nvGrpSpPr>
          <p:cNvPr name="Group 25" id="25"/>
          <p:cNvGrpSpPr>
            <a:grpSpLocks noChangeAspect="true"/>
          </p:cNvGrpSpPr>
          <p:nvPr/>
        </p:nvGrpSpPr>
        <p:grpSpPr>
          <a:xfrm rot="0">
            <a:off x="3663096" y="1692583"/>
            <a:ext cx="947547" cy="1717558"/>
            <a:chOff x="0" y="0"/>
            <a:chExt cx="947547" cy="1717561"/>
          </a:xfrm>
        </p:grpSpPr>
        <p:sp>
          <p:nvSpPr>
            <p:cNvPr name="Freeform 26" id="26"/>
            <p:cNvSpPr/>
            <p:nvPr/>
          </p:nvSpPr>
          <p:spPr>
            <a:xfrm flipH="false" flipV="false" rot="0">
              <a:off x="308610" y="63500"/>
              <a:ext cx="602234" cy="548767"/>
            </a:xfrm>
            <a:custGeom>
              <a:avLst/>
              <a:gdLst/>
              <a:ahLst/>
              <a:cxnLst/>
              <a:rect r="r" b="b" t="t" l="l"/>
              <a:pathLst>
                <a:path h="548767" w="602234">
                  <a:moveTo>
                    <a:pt x="301117" y="0"/>
                  </a:moveTo>
                  <a:cubicBezTo>
                    <a:pt x="230886" y="0"/>
                    <a:pt x="160655" y="26797"/>
                    <a:pt x="107188" y="80391"/>
                  </a:cubicBezTo>
                  <a:cubicBezTo>
                    <a:pt x="0" y="187579"/>
                    <a:pt x="0" y="361188"/>
                    <a:pt x="107188" y="468376"/>
                  </a:cubicBezTo>
                  <a:cubicBezTo>
                    <a:pt x="160782" y="521970"/>
                    <a:pt x="231013" y="548767"/>
                    <a:pt x="301117" y="548767"/>
                  </a:cubicBezTo>
                  <a:cubicBezTo>
                    <a:pt x="371221" y="548767"/>
                    <a:pt x="441579" y="521970"/>
                    <a:pt x="495046" y="468376"/>
                  </a:cubicBezTo>
                  <a:cubicBezTo>
                    <a:pt x="602234" y="361188"/>
                    <a:pt x="602234" y="187579"/>
                    <a:pt x="495046" y="80391"/>
                  </a:cubicBezTo>
                  <a:cubicBezTo>
                    <a:pt x="441579" y="26797"/>
                    <a:pt x="371348" y="0"/>
                    <a:pt x="301117" y="0"/>
                  </a:cubicBezTo>
                  <a:close/>
                </a:path>
              </a:pathLst>
            </a:custGeom>
            <a:solidFill>
              <a:srgbClr val="51C4AC"/>
            </a:solidFill>
          </p:spPr>
        </p:sp>
        <p:sp>
          <p:nvSpPr>
            <p:cNvPr name="Freeform 27" id="27"/>
            <p:cNvSpPr/>
            <p:nvPr/>
          </p:nvSpPr>
          <p:spPr>
            <a:xfrm flipH="false" flipV="false" rot="0">
              <a:off x="63500" y="323596"/>
              <a:ext cx="171831" cy="28575"/>
            </a:xfrm>
            <a:custGeom>
              <a:avLst/>
              <a:gdLst/>
              <a:ahLst/>
              <a:cxnLst/>
              <a:rect r="r" b="b" t="t" l="l"/>
              <a:pathLst>
                <a:path h="28575" w="171831">
                  <a:moveTo>
                    <a:pt x="0" y="0"/>
                  </a:moveTo>
                  <a:lnTo>
                    <a:pt x="157607" y="0"/>
                  </a:lnTo>
                  <a:lnTo>
                    <a:pt x="157607" y="14224"/>
                  </a:lnTo>
                  <a:lnTo>
                    <a:pt x="157607" y="0"/>
                  </a:lnTo>
                  <a:lnTo>
                    <a:pt x="171831" y="0"/>
                  </a:lnTo>
                  <a:lnTo>
                    <a:pt x="171831" y="28575"/>
                  </a:lnTo>
                  <a:lnTo>
                    <a:pt x="157607" y="28575"/>
                  </a:lnTo>
                  <a:lnTo>
                    <a:pt x="0" y="28575"/>
                  </a:lnTo>
                  <a:close/>
                </a:path>
              </a:pathLst>
            </a:custGeom>
            <a:solidFill>
              <a:srgbClr val="266252"/>
            </a:solidFill>
          </p:spPr>
        </p:sp>
        <p:sp>
          <p:nvSpPr>
            <p:cNvPr name="Freeform 28" id="28"/>
            <p:cNvSpPr/>
            <p:nvPr/>
          </p:nvSpPr>
          <p:spPr>
            <a:xfrm flipH="false" flipV="false" rot="0">
              <a:off x="239649" y="290068"/>
              <a:ext cx="95631" cy="95504"/>
            </a:xfrm>
            <a:custGeom>
              <a:avLst/>
              <a:gdLst/>
              <a:ahLst/>
              <a:cxnLst/>
              <a:rect r="r" b="b" t="t" l="l"/>
              <a:pathLst>
                <a:path h="95504" w="95631">
                  <a:moveTo>
                    <a:pt x="0" y="0"/>
                  </a:moveTo>
                  <a:lnTo>
                    <a:pt x="95631" y="47752"/>
                  </a:lnTo>
                  <a:lnTo>
                    <a:pt x="127" y="95504"/>
                  </a:lnTo>
                  <a:close/>
                </a:path>
              </a:pathLst>
            </a:custGeom>
            <a:solidFill>
              <a:srgbClr val="266252"/>
            </a:solidFill>
          </p:spPr>
        </p:sp>
        <p:sp>
          <p:nvSpPr>
            <p:cNvPr name="Freeform 29" id="29"/>
            <p:cNvSpPr/>
            <p:nvPr/>
          </p:nvSpPr>
          <p:spPr>
            <a:xfrm flipH="false" flipV="false" rot="0">
              <a:off x="384302" y="676402"/>
              <a:ext cx="450850" cy="174498"/>
            </a:xfrm>
            <a:custGeom>
              <a:avLst/>
              <a:gdLst/>
              <a:ahLst/>
              <a:cxnLst/>
              <a:rect r="r" b="b" t="t" l="l"/>
              <a:pathLst>
                <a:path h="174498" w="450850">
                  <a:moveTo>
                    <a:pt x="0" y="0"/>
                  </a:moveTo>
                  <a:lnTo>
                    <a:pt x="450850" y="0"/>
                  </a:lnTo>
                  <a:lnTo>
                    <a:pt x="450850" y="174498"/>
                  </a:lnTo>
                  <a:lnTo>
                    <a:pt x="0" y="174498"/>
                  </a:lnTo>
                  <a:close/>
                </a:path>
              </a:pathLst>
            </a:custGeom>
            <a:solidFill>
              <a:srgbClr val="E4F4F0"/>
            </a:solidFill>
          </p:spPr>
        </p:sp>
        <p:sp>
          <p:nvSpPr>
            <p:cNvPr name="Freeform 30" id="30"/>
            <p:cNvSpPr/>
            <p:nvPr/>
          </p:nvSpPr>
          <p:spPr>
            <a:xfrm flipH="false" flipV="false" rot="0">
              <a:off x="595376" y="851027"/>
              <a:ext cx="28575" cy="154559"/>
            </a:xfrm>
            <a:custGeom>
              <a:avLst/>
              <a:gdLst/>
              <a:ahLst/>
              <a:cxnLst/>
              <a:rect r="r" b="b" t="t" l="l"/>
              <a:pathLst>
                <a:path h="154559" w="28575">
                  <a:moveTo>
                    <a:pt x="28575" y="0"/>
                  </a:moveTo>
                  <a:lnTo>
                    <a:pt x="28575" y="140335"/>
                  </a:lnTo>
                  <a:lnTo>
                    <a:pt x="28575" y="140335"/>
                  </a:lnTo>
                  <a:lnTo>
                    <a:pt x="28575" y="154559"/>
                  </a:lnTo>
                  <a:lnTo>
                    <a:pt x="0" y="154559"/>
                  </a:lnTo>
                  <a:lnTo>
                    <a:pt x="0" y="140335"/>
                  </a:lnTo>
                  <a:lnTo>
                    <a:pt x="14224" y="140335"/>
                  </a:lnTo>
                  <a:lnTo>
                    <a:pt x="0" y="140335"/>
                  </a:lnTo>
                  <a:lnTo>
                    <a:pt x="0" y="0"/>
                  </a:lnTo>
                  <a:close/>
                </a:path>
              </a:pathLst>
            </a:custGeom>
            <a:solidFill>
              <a:srgbClr val="266252"/>
            </a:solidFill>
          </p:spPr>
        </p:sp>
        <p:sp>
          <p:nvSpPr>
            <p:cNvPr name="Freeform 31" id="31"/>
            <p:cNvSpPr/>
            <p:nvPr/>
          </p:nvSpPr>
          <p:spPr>
            <a:xfrm flipH="false" flipV="false" rot="0">
              <a:off x="561975" y="1009904"/>
              <a:ext cx="95504" cy="95504"/>
            </a:xfrm>
            <a:custGeom>
              <a:avLst/>
              <a:gdLst/>
              <a:ahLst/>
              <a:cxnLst/>
              <a:rect r="r" b="b" t="t" l="l"/>
              <a:pathLst>
                <a:path h="95504" w="95504">
                  <a:moveTo>
                    <a:pt x="95504" y="0"/>
                  </a:moveTo>
                  <a:lnTo>
                    <a:pt x="47752" y="95504"/>
                  </a:lnTo>
                  <a:lnTo>
                    <a:pt x="0" y="0"/>
                  </a:lnTo>
                  <a:close/>
                </a:path>
              </a:pathLst>
            </a:custGeom>
            <a:solidFill>
              <a:srgbClr val="266252"/>
            </a:solidFill>
          </p:spPr>
        </p:sp>
        <p:sp>
          <p:nvSpPr>
            <p:cNvPr name="Freeform 32" id="32"/>
            <p:cNvSpPr/>
            <p:nvPr/>
          </p:nvSpPr>
          <p:spPr>
            <a:xfrm flipH="false" flipV="false" rot="0">
              <a:off x="595376" y="612140"/>
              <a:ext cx="28575" cy="64262"/>
            </a:xfrm>
            <a:custGeom>
              <a:avLst/>
              <a:gdLst/>
              <a:ahLst/>
              <a:cxnLst/>
              <a:rect r="r" b="b" t="t" l="l"/>
              <a:pathLst>
                <a:path h="64262" w="28575">
                  <a:moveTo>
                    <a:pt x="28575" y="0"/>
                  </a:moveTo>
                  <a:lnTo>
                    <a:pt x="28575" y="64262"/>
                  </a:lnTo>
                  <a:lnTo>
                    <a:pt x="0" y="64262"/>
                  </a:lnTo>
                  <a:lnTo>
                    <a:pt x="0" y="0"/>
                  </a:lnTo>
                  <a:close/>
                </a:path>
              </a:pathLst>
            </a:custGeom>
            <a:solidFill>
              <a:srgbClr val="266252"/>
            </a:solidFill>
          </p:spPr>
        </p:sp>
        <p:sp>
          <p:nvSpPr>
            <p:cNvPr name="Freeform 33" id="33"/>
            <p:cNvSpPr/>
            <p:nvPr/>
          </p:nvSpPr>
          <p:spPr>
            <a:xfrm flipH="false" flipV="false" rot="0">
              <a:off x="308610" y="1105408"/>
              <a:ext cx="602234" cy="548767"/>
            </a:xfrm>
            <a:custGeom>
              <a:avLst/>
              <a:gdLst/>
              <a:ahLst/>
              <a:cxnLst/>
              <a:rect r="r" b="b" t="t" l="l"/>
              <a:pathLst>
                <a:path h="548767" w="602234">
                  <a:moveTo>
                    <a:pt x="301117" y="0"/>
                  </a:moveTo>
                  <a:cubicBezTo>
                    <a:pt x="230886" y="0"/>
                    <a:pt x="160655" y="26797"/>
                    <a:pt x="107188" y="80391"/>
                  </a:cubicBezTo>
                  <a:cubicBezTo>
                    <a:pt x="0" y="187579"/>
                    <a:pt x="0" y="361188"/>
                    <a:pt x="107188" y="468376"/>
                  </a:cubicBezTo>
                  <a:cubicBezTo>
                    <a:pt x="160782" y="521970"/>
                    <a:pt x="231013" y="548767"/>
                    <a:pt x="301117" y="548767"/>
                  </a:cubicBezTo>
                  <a:cubicBezTo>
                    <a:pt x="371221" y="548767"/>
                    <a:pt x="441579" y="521970"/>
                    <a:pt x="495046" y="468376"/>
                  </a:cubicBezTo>
                  <a:cubicBezTo>
                    <a:pt x="602234" y="361188"/>
                    <a:pt x="602234" y="187579"/>
                    <a:pt x="495046" y="80391"/>
                  </a:cubicBezTo>
                  <a:cubicBezTo>
                    <a:pt x="441452" y="26797"/>
                    <a:pt x="371221" y="0"/>
                    <a:pt x="301117" y="0"/>
                  </a:cubicBezTo>
                  <a:close/>
                </a:path>
              </a:pathLst>
            </a:custGeom>
            <a:solidFill>
              <a:srgbClr val="51C4AC"/>
            </a:solidFill>
          </p:spPr>
        </p:sp>
      </p:grpSp>
      <p:grpSp>
        <p:nvGrpSpPr>
          <p:cNvPr name="Group 34" id="34"/>
          <p:cNvGrpSpPr>
            <a:grpSpLocks noChangeAspect="true"/>
          </p:cNvGrpSpPr>
          <p:nvPr/>
        </p:nvGrpSpPr>
        <p:grpSpPr>
          <a:xfrm rot="0">
            <a:off x="1461678" y="1133456"/>
            <a:ext cx="7598816" cy="1461449"/>
            <a:chOff x="0" y="0"/>
            <a:chExt cx="7598816" cy="1461452"/>
          </a:xfrm>
        </p:grpSpPr>
        <p:sp>
          <p:nvSpPr>
            <p:cNvPr name="Freeform 35" id="35"/>
            <p:cNvSpPr/>
            <p:nvPr/>
          </p:nvSpPr>
          <p:spPr>
            <a:xfrm flipH="false" flipV="false" rot="0">
              <a:off x="3237738" y="543560"/>
              <a:ext cx="2494407" cy="854456"/>
            </a:xfrm>
            <a:custGeom>
              <a:avLst/>
              <a:gdLst/>
              <a:ahLst/>
              <a:cxnLst/>
              <a:rect r="r" b="b" t="t" l="l"/>
              <a:pathLst>
                <a:path h="854456" w="2494407">
                  <a:moveTo>
                    <a:pt x="69469" y="0"/>
                  </a:moveTo>
                  <a:lnTo>
                    <a:pt x="2424938" y="0"/>
                  </a:lnTo>
                  <a:cubicBezTo>
                    <a:pt x="2463292" y="0"/>
                    <a:pt x="2494407" y="31115"/>
                    <a:pt x="2494407" y="69469"/>
                  </a:cubicBezTo>
                  <a:lnTo>
                    <a:pt x="2494407" y="784987"/>
                  </a:lnTo>
                  <a:cubicBezTo>
                    <a:pt x="2494407" y="823341"/>
                    <a:pt x="2463292" y="854456"/>
                    <a:pt x="2424938" y="854456"/>
                  </a:cubicBezTo>
                  <a:lnTo>
                    <a:pt x="69469" y="854456"/>
                  </a:lnTo>
                  <a:cubicBezTo>
                    <a:pt x="31115" y="854456"/>
                    <a:pt x="0" y="823341"/>
                    <a:pt x="0" y="784987"/>
                  </a:cubicBezTo>
                  <a:lnTo>
                    <a:pt x="0" y="69469"/>
                  </a:lnTo>
                  <a:cubicBezTo>
                    <a:pt x="0" y="31115"/>
                    <a:pt x="31115" y="0"/>
                    <a:pt x="69469" y="0"/>
                  </a:cubicBezTo>
                  <a:close/>
                </a:path>
              </a:pathLst>
            </a:custGeom>
            <a:solidFill>
              <a:srgbClr val="C9EAE1"/>
            </a:solidFill>
          </p:spPr>
        </p:sp>
        <p:sp>
          <p:nvSpPr>
            <p:cNvPr name="Freeform 36" id="36"/>
            <p:cNvSpPr/>
            <p:nvPr/>
          </p:nvSpPr>
          <p:spPr>
            <a:xfrm flipH="false" flipV="false" rot="0">
              <a:off x="63500" y="242951"/>
              <a:ext cx="7471791" cy="64897"/>
            </a:xfrm>
            <a:custGeom>
              <a:avLst/>
              <a:gdLst/>
              <a:ahLst/>
              <a:cxnLst/>
              <a:rect r="r" b="b" t="t" l="l"/>
              <a:pathLst>
                <a:path h="64897" w="7471791">
                  <a:moveTo>
                    <a:pt x="0" y="64897"/>
                  </a:moveTo>
                  <a:cubicBezTo>
                    <a:pt x="0" y="35814"/>
                    <a:pt x="1651" y="9652"/>
                    <a:pt x="4699" y="3556"/>
                  </a:cubicBezTo>
                  <a:cubicBezTo>
                    <a:pt x="4826" y="3175"/>
                    <a:pt x="6350" y="0"/>
                    <a:pt x="9779" y="0"/>
                  </a:cubicBezTo>
                  <a:lnTo>
                    <a:pt x="9779" y="4826"/>
                  </a:lnTo>
                  <a:lnTo>
                    <a:pt x="9779" y="0"/>
                  </a:lnTo>
                  <a:lnTo>
                    <a:pt x="7462012" y="0"/>
                  </a:lnTo>
                  <a:lnTo>
                    <a:pt x="7462012" y="4826"/>
                  </a:lnTo>
                  <a:lnTo>
                    <a:pt x="7462012" y="0"/>
                  </a:lnTo>
                  <a:cubicBezTo>
                    <a:pt x="7465568" y="0"/>
                    <a:pt x="7466965" y="3175"/>
                    <a:pt x="7467092" y="3556"/>
                  </a:cubicBezTo>
                  <a:cubicBezTo>
                    <a:pt x="7470013" y="9652"/>
                    <a:pt x="7471791" y="35814"/>
                    <a:pt x="7471791" y="64897"/>
                  </a:cubicBezTo>
                  <a:lnTo>
                    <a:pt x="7462266" y="64897"/>
                  </a:lnTo>
                  <a:cubicBezTo>
                    <a:pt x="7462266" y="34544"/>
                    <a:pt x="7460361" y="11303"/>
                    <a:pt x="7458583" y="7747"/>
                  </a:cubicBezTo>
                  <a:cubicBezTo>
                    <a:pt x="7458202" y="6985"/>
                    <a:pt x="7459091" y="9525"/>
                    <a:pt x="7462013" y="9525"/>
                  </a:cubicBezTo>
                  <a:lnTo>
                    <a:pt x="9779" y="9525"/>
                  </a:lnTo>
                  <a:cubicBezTo>
                    <a:pt x="12700" y="9525"/>
                    <a:pt x="13589" y="6858"/>
                    <a:pt x="13208" y="7747"/>
                  </a:cubicBezTo>
                  <a:cubicBezTo>
                    <a:pt x="11430" y="11303"/>
                    <a:pt x="9525" y="34544"/>
                    <a:pt x="9525" y="64897"/>
                  </a:cubicBezTo>
                  <a:close/>
                </a:path>
              </a:pathLst>
            </a:custGeom>
            <a:solidFill>
              <a:srgbClr val="BFBFBF"/>
            </a:solidFill>
          </p:spPr>
        </p:sp>
        <p:sp>
          <p:nvSpPr>
            <p:cNvPr name="Freeform 37" id="37"/>
            <p:cNvSpPr/>
            <p:nvPr/>
          </p:nvSpPr>
          <p:spPr>
            <a:xfrm flipH="false" flipV="false" rot="0">
              <a:off x="170561" y="63500"/>
              <a:ext cx="1460500" cy="355473"/>
            </a:xfrm>
            <a:custGeom>
              <a:avLst/>
              <a:gdLst/>
              <a:ahLst/>
              <a:cxnLst/>
              <a:rect r="r" b="b" t="t" l="l"/>
              <a:pathLst>
                <a:path h="355473" w="1460500">
                  <a:moveTo>
                    <a:pt x="0" y="0"/>
                  </a:moveTo>
                  <a:lnTo>
                    <a:pt x="1460500" y="0"/>
                  </a:lnTo>
                  <a:lnTo>
                    <a:pt x="1460500" y="355473"/>
                  </a:lnTo>
                  <a:lnTo>
                    <a:pt x="0" y="355473"/>
                  </a:lnTo>
                  <a:close/>
                </a:path>
              </a:pathLst>
            </a:custGeom>
            <a:solidFill>
              <a:srgbClr val="FFFFFF"/>
            </a:solidFill>
          </p:spPr>
        </p:sp>
      </p:grpSp>
      <p:grpSp>
        <p:nvGrpSpPr>
          <p:cNvPr name="Group 38" id="38"/>
          <p:cNvGrpSpPr>
            <a:grpSpLocks noChangeAspect="true"/>
          </p:cNvGrpSpPr>
          <p:nvPr/>
        </p:nvGrpSpPr>
        <p:grpSpPr>
          <a:xfrm rot="0">
            <a:off x="7310847" y="2926451"/>
            <a:ext cx="1690326" cy="714537"/>
            <a:chOff x="0" y="0"/>
            <a:chExt cx="1690332" cy="714540"/>
          </a:xfrm>
        </p:grpSpPr>
        <p:sp>
          <p:nvSpPr>
            <p:cNvPr name="Freeform 39" id="39"/>
            <p:cNvSpPr/>
            <p:nvPr/>
          </p:nvSpPr>
          <p:spPr>
            <a:xfrm flipH="false" flipV="false" rot="0">
              <a:off x="63500" y="63500"/>
              <a:ext cx="1563243" cy="164719"/>
            </a:xfrm>
            <a:custGeom>
              <a:avLst/>
              <a:gdLst/>
              <a:ahLst/>
              <a:cxnLst/>
              <a:rect r="r" b="b" t="t" l="l"/>
              <a:pathLst>
                <a:path h="164719" w="1563243">
                  <a:moveTo>
                    <a:pt x="13335" y="0"/>
                  </a:moveTo>
                  <a:lnTo>
                    <a:pt x="1549908" y="0"/>
                  </a:lnTo>
                  <a:cubicBezTo>
                    <a:pt x="1557274" y="0"/>
                    <a:pt x="1563243" y="5969"/>
                    <a:pt x="1563243" y="13335"/>
                  </a:cubicBezTo>
                  <a:lnTo>
                    <a:pt x="1563243" y="151384"/>
                  </a:lnTo>
                  <a:cubicBezTo>
                    <a:pt x="1563243" y="158750"/>
                    <a:pt x="1557274" y="164719"/>
                    <a:pt x="1549908" y="164719"/>
                  </a:cubicBezTo>
                  <a:lnTo>
                    <a:pt x="13335" y="164719"/>
                  </a:lnTo>
                  <a:cubicBezTo>
                    <a:pt x="5969" y="164719"/>
                    <a:pt x="0" y="158750"/>
                    <a:pt x="0" y="151384"/>
                  </a:cubicBezTo>
                  <a:lnTo>
                    <a:pt x="0" y="13335"/>
                  </a:lnTo>
                  <a:cubicBezTo>
                    <a:pt x="0" y="5969"/>
                    <a:pt x="5969" y="0"/>
                    <a:pt x="13335" y="0"/>
                  </a:cubicBezTo>
                  <a:close/>
                </a:path>
              </a:pathLst>
            </a:custGeom>
            <a:solidFill>
              <a:srgbClr val="5DC0A6"/>
            </a:solidFill>
          </p:spPr>
        </p:sp>
        <p:sp>
          <p:nvSpPr>
            <p:cNvPr name="Freeform 40" id="40"/>
            <p:cNvSpPr/>
            <p:nvPr/>
          </p:nvSpPr>
          <p:spPr>
            <a:xfrm flipH="false" flipV="false" rot="0">
              <a:off x="63500" y="274955"/>
              <a:ext cx="1563243" cy="164592"/>
            </a:xfrm>
            <a:custGeom>
              <a:avLst/>
              <a:gdLst/>
              <a:ahLst/>
              <a:cxnLst/>
              <a:rect r="r" b="b" t="t" l="l"/>
              <a:pathLst>
                <a:path h="164592" w="1563243">
                  <a:moveTo>
                    <a:pt x="13335" y="0"/>
                  </a:moveTo>
                  <a:lnTo>
                    <a:pt x="1549908" y="0"/>
                  </a:lnTo>
                  <a:cubicBezTo>
                    <a:pt x="1557274" y="0"/>
                    <a:pt x="1563243" y="5969"/>
                    <a:pt x="1563243" y="13335"/>
                  </a:cubicBezTo>
                  <a:lnTo>
                    <a:pt x="1563243" y="151257"/>
                  </a:lnTo>
                  <a:cubicBezTo>
                    <a:pt x="1563243" y="158623"/>
                    <a:pt x="1557274" y="164592"/>
                    <a:pt x="1549908" y="164592"/>
                  </a:cubicBezTo>
                  <a:lnTo>
                    <a:pt x="13335" y="164592"/>
                  </a:lnTo>
                  <a:cubicBezTo>
                    <a:pt x="5969" y="164592"/>
                    <a:pt x="0" y="158623"/>
                    <a:pt x="0" y="151257"/>
                  </a:cubicBezTo>
                  <a:lnTo>
                    <a:pt x="0" y="13335"/>
                  </a:lnTo>
                  <a:cubicBezTo>
                    <a:pt x="0" y="5969"/>
                    <a:pt x="5969" y="0"/>
                    <a:pt x="13335" y="0"/>
                  </a:cubicBezTo>
                  <a:close/>
                </a:path>
              </a:pathLst>
            </a:custGeom>
            <a:solidFill>
              <a:srgbClr val="C9EAE1"/>
            </a:solidFill>
          </p:spPr>
        </p:sp>
        <p:sp>
          <p:nvSpPr>
            <p:cNvPr name="Freeform 41" id="41"/>
            <p:cNvSpPr/>
            <p:nvPr/>
          </p:nvSpPr>
          <p:spPr>
            <a:xfrm flipH="false" flipV="false" rot="0">
              <a:off x="63500" y="486283"/>
              <a:ext cx="1563243" cy="164719"/>
            </a:xfrm>
            <a:custGeom>
              <a:avLst/>
              <a:gdLst/>
              <a:ahLst/>
              <a:cxnLst/>
              <a:rect r="r" b="b" t="t" l="l"/>
              <a:pathLst>
                <a:path h="164719" w="1563243">
                  <a:moveTo>
                    <a:pt x="13335" y="0"/>
                  </a:moveTo>
                  <a:lnTo>
                    <a:pt x="1549908" y="0"/>
                  </a:lnTo>
                  <a:cubicBezTo>
                    <a:pt x="1557274" y="0"/>
                    <a:pt x="1563243" y="5969"/>
                    <a:pt x="1563243" y="13335"/>
                  </a:cubicBezTo>
                  <a:lnTo>
                    <a:pt x="1563243" y="151384"/>
                  </a:lnTo>
                  <a:cubicBezTo>
                    <a:pt x="1563243" y="158750"/>
                    <a:pt x="1557274" y="164719"/>
                    <a:pt x="1549908" y="164719"/>
                  </a:cubicBezTo>
                  <a:lnTo>
                    <a:pt x="13335" y="164719"/>
                  </a:lnTo>
                  <a:cubicBezTo>
                    <a:pt x="5969" y="164719"/>
                    <a:pt x="0" y="158750"/>
                    <a:pt x="0" y="151384"/>
                  </a:cubicBezTo>
                  <a:lnTo>
                    <a:pt x="0" y="13462"/>
                  </a:lnTo>
                  <a:cubicBezTo>
                    <a:pt x="0" y="6096"/>
                    <a:pt x="5969" y="127"/>
                    <a:pt x="13335" y="127"/>
                  </a:cubicBezTo>
                  <a:close/>
                </a:path>
              </a:pathLst>
            </a:custGeom>
            <a:solidFill>
              <a:srgbClr val="C9EAE1"/>
            </a:solidFill>
          </p:spPr>
        </p:sp>
      </p:grpSp>
      <p:grpSp>
        <p:nvGrpSpPr>
          <p:cNvPr name="Group 42" id="42"/>
          <p:cNvGrpSpPr>
            <a:grpSpLocks noChangeAspect="true"/>
          </p:cNvGrpSpPr>
          <p:nvPr/>
        </p:nvGrpSpPr>
        <p:grpSpPr>
          <a:xfrm rot="0">
            <a:off x="4627655" y="3650351"/>
            <a:ext cx="1620612" cy="482460"/>
            <a:chOff x="0" y="0"/>
            <a:chExt cx="1620609" cy="482460"/>
          </a:xfrm>
        </p:grpSpPr>
        <p:sp>
          <p:nvSpPr>
            <p:cNvPr name="Freeform 43" id="43"/>
            <p:cNvSpPr/>
            <p:nvPr/>
          </p:nvSpPr>
          <p:spPr>
            <a:xfrm flipH="false" flipV="false" rot="0">
              <a:off x="63627" y="195199"/>
              <a:ext cx="1493520" cy="62992"/>
            </a:xfrm>
            <a:custGeom>
              <a:avLst/>
              <a:gdLst/>
              <a:ahLst/>
              <a:cxnLst/>
              <a:rect r="r" b="b" t="t" l="l"/>
              <a:pathLst>
                <a:path h="62992" w="1493520">
                  <a:moveTo>
                    <a:pt x="9398" y="127"/>
                  </a:moveTo>
                  <a:cubicBezTo>
                    <a:pt x="9398" y="29464"/>
                    <a:pt x="11303" y="51943"/>
                    <a:pt x="12954" y="55372"/>
                  </a:cubicBezTo>
                  <a:cubicBezTo>
                    <a:pt x="13335" y="56261"/>
                    <a:pt x="12446" y="53467"/>
                    <a:pt x="9525" y="53467"/>
                  </a:cubicBezTo>
                  <a:lnTo>
                    <a:pt x="9525" y="58293"/>
                  </a:lnTo>
                  <a:lnTo>
                    <a:pt x="9525" y="53467"/>
                  </a:lnTo>
                  <a:lnTo>
                    <a:pt x="1483868" y="53467"/>
                  </a:lnTo>
                  <a:lnTo>
                    <a:pt x="1483868" y="58293"/>
                  </a:lnTo>
                  <a:lnTo>
                    <a:pt x="1483868" y="53467"/>
                  </a:lnTo>
                  <a:cubicBezTo>
                    <a:pt x="1480820" y="53467"/>
                    <a:pt x="1480058" y="56134"/>
                    <a:pt x="1480439" y="55245"/>
                  </a:cubicBezTo>
                  <a:cubicBezTo>
                    <a:pt x="1482090" y="51689"/>
                    <a:pt x="1483995" y="29337"/>
                    <a:pt x="1483995" y="0"/>
                  </a:cubicBezTo>
                  <a:lnTo>
                    <a:pt x="1493520" y="0"/>
                  </a:lnTo>
                  <a:cubicBezTo>
                    <a:pt x="1493520" y="28067"/>
                    <a:pt x="1491869" y="53467"/>
                    <a:pt x="1489075" y="59436"/>
                  </a:cubicBezTo>
                  <a:cubicBezTo>
                    <a:pt x="1488948" y="59690"/>
                    <a:pt x="1487551" y="62992"/>
                    <a:pt x="1483995"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44" id="44"/>
            <p:cNvSpPr/>
            <p:nvPr/>
          </p:nvSpPr>
          <p:spPr>
            <a:xfrm flipH="false" flipV="false" rot="0">
              <a:off x="425704" y="63500"/>
              <a:ext cx="739521" cy="355473"/>
            </a:xfrm>
            <a:custGeom>
              <a:avLst/>
              <a:gdLst/>
              <a:ahLst/>
              <a:cxnLst/>
              <a:rect r="r" b="b" t="t" l="l"/>
              <a:pathLst>
                <a:path h="355473" w="739521">
                  <a:moveTo>
                    <a:pt x="0" y="0"/>
                  </a:moveTo>
                  <a:lnTo>
                    <a:pt x="739521" y="0"/>
                  </a:lnTo>
                  <a:lnTo>
                    <a:pt x="739521" y="355473"/>
                  </a:lnTo>
                  <a:lnTo>
                    <a:pt x="0" y="355473"/>
                  </a:lnTo>
                  <a:close/>
                </a:path>
              </a:pathLst>
            </a:custGeom>
            <a:solidFill>
              <a:srgbClr val="FFFFFF"/>
            </a:solidFill>
          </p:spPr>
        </p:sp>
      </p:grpSp>
      <p:grpSp>
        <p:nvGrpSpPr>
          <p:cNvPr name="Group 45" id="45"/>
          <p:cNvGrpSpPr>
            <a:grpSpLocks noChangeAspect="true"/>
          </p:cNvGrpSpPr>
          <p:nvPr/>
        </p:nvGrpSpPr>
        <p:grpSpPr>
          <a:xfrm rot="0">
            <a:off x="6256992" y="3650351"/>
            <a:ext cx="2748944" cy="482460"/>
            <a:chOff x="0" y="0"/>
            <a:chExt cx="2748940" cy="482460"/>
          </a:xfrm>
        </p:grpSpPr>
        <p:sp>
          <p:nvSpPr>
            <p:cNvPr name="Freeform 46" id="46"/>
            <p:cNvSpPr/>
            <p:nvPr/>
          </p:nvSpPr>
          <p:spPr>
            <a:xfrm flipH="false" flipV="false" rot="0">
              <a:off x="63627" y="195199"/>
              <a:ext cx="2621915" cy="62992"/>
            </a:xfrm>
            <a:custGeom>
              <a:avLst/>
              <a:gdLst/>
              <a:ahLst/>
              <a:cxnLst/>
              <a:rect r="r" b="b" t="t" l="l"/>
              <a:pathLst>
                <a:path h="62992" w="2621915">
                  <a:moveTo>
                    <a:pt x="9398" y="127"/>
                  </a:moveTo>
                  <a:cubicBezTo>
                    <a:pt x="9398" y="29464"/>
                    <a:pt x="11303" y="51943"/>
                    <a:pt x="12954" y="55372"/>
                  </a:cubicBezTo>
                  <a:cubicBezTo>
                    <a:pt x="13335" y="56261"/>
                    <a:pt x="12446" y="53467"/>
                    <a:pt x="9525" y="53467"/>
                  </a:cubicBezTo>
                  <a:lnTo>
                    <a:pt x="9525" y="58293"/>
                  </a:lnTo>
                  <a:lnTo>
                    <a:pt x="9525" y="53467"/>
                  </a:lnTo>
                  <a:lnTo>
                    <a:pt x="2612263" y="53467"/>
                  </a:lnTo>
                  <a:lnTo>
                    <a:pt x="2612263" y="58293"/>
                  </a:lnTo>
                  <a:lnTo>
                    <a:pt x="2612263" y="53467"/>
                  </a:lnTo>
                  <a:cubicBezTo>
                    <a:pt x="2609215" y="53467"/>
                    <a:pt x="2608453" y="56134"/>
                    <a:pt x="2608834" y="55245"/>
                  </a:cubicBezTo>
                  <a:cubicBezTo>
                    <a:pt x="2610485" y="51689"/>
                    <a:pt x="2612390" y="29337"/>
                    <a:pt x="2612390" y="0"/>
                  </a:cubicBezTo>
                  <a:lnTo>
                    <a:pt x="2621915" y="0"/>
                  </a:lnTo>
                  <a:cubicBezTo>
                    <a:pt x="2621915" y="28067"/>
                    <a:pt x="2620264" y="53467"/>
                    <a:pt x="2617470" y="59436"/>
                  </a:cubicBezTo>
                  <a:cubicBezTo>
                    <a:pt x="2617343" y="59690"/>
                    <a:pt x="2615946" y="62992"/>
                    <a:pt x="2612390"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47" id="47"/>
            <p:cNvSpPr/>
            <p:nvPr/>
          </p:nvSpPr>
          <p:spPr>
            <a:xfrm flipH="false" flipV="false" rot="0">
              <a:off x="1001776" y="63500"/>
              <a:ext cx="665861" cy="355473"/>
            </a:xfrm>
            <a:custGeom>
              <a:avLst/>
              <a:gdLst/>
              <a:ahLst/>
              <a:cxnLst/>
              <a:rect r="r" b="b" t="t" l="l"/>
              <a:pathLst>
                <a:path h="355473" w="665861">
                  <a:moveTo>
                    <a:pt x="0" y="0"/>
                  </a:moveTo>
                  <a:lnTo>
                    <a:pt x="665861" y="0"/>
                  </a:lnTo>
                  <a:lnTo>
                    <a:pt x="665861" y="355473"/>
                  </a:lnTo>
                  <a:lnTo>
                    <a:pt x="0" y="355473"/>
                  </a:lnTo>
                  <a:close/>
                </a:path>
              </a:pathLst>
            </a:custGeom>
            <a:solidFill>
              <a:srgbClr val="FFFFFF"/>
            </a:solidFill>
          </p:spPr>
        </p:sp>
      </p:grpSp>
      <p:sp>
        <p:nvSpPr>
          <p:cNvPr name="Freeform 48" id="48"/>
          <p:cNvSpPr/>
          <p:nvPr/>
        </p:nvSpPr>
        <p:spPr>
          <a:xfrm flipH="false" flipV="false" rot="0">
            <a:off x="2718816" y="1866709"/>
            <a:ext cx="1071362" cy="327403"/>
          </a:xfrm>
          <a:custGeom>
            <a:avLst/>
            <a:gdLst/>
            <a:ahLst/>
            <a:cxnLst/>
            <a:rect r="r" b="b" t="t" l="l"/>
            <a:pathLst>
              <a:path h="327403" w="1071362">
                <a:moveTo>
                  <a:pt x="0" y="0"/>
                </a:moveTo>
                <a:lnTo>
                  <a:pt x="1071362" y="0"/>
                </a:lnTo>
                <a:lnTo>
                  <a:pt x="1071362" y="327403"/>
                </a:lnTo>
                <a:lnTo>
                  <a:pt x="0" y="3274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9" id="49"/>
          <p:cNvSpPr/>
          <p:nvPr/>
        </p:nvSpPr>
        <p:spPr>
          <a:xfrm flipH="false" flipV="false" rot="0">
            <a:off x="3173921" y="3650351"/>
            <a:ext cx="1441475" cy="482460"/>
          </a:xfrm>
          <a:custGeom>
            <a:avLst/>
            <a:gdLst/>
            <a:ahLst/>
            <a:cxnLst/>
            <a:rect r="r" b="b" t="t" l="l"/>
            <a:pathLst>
              <a:path h="482460" w="1441475">
                <a:moveTo>
                  <a:pt x="0" y="0"/>
                </a:moveTo>
                <a:lnTo>
                  <a:pt x="1441475" y="0"/>
                </a:lnTo>
                <a:lnTo>
                  <a:pt x="1441475" y="482461"/>
                </a:lnTo>
                <a:lnTo>
                  <a:pt x="0" y="4824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0" id="50"/>
          <p:cNvSpPr/>
          <p:nvPr/>
        </p:nvSpPr>
        <p:spPr>
          <a:xfrm flipH="false" flipV="false" rot="0">
            <a:off x="4483618" y="1873929"/>
            <a:ext cx="1874968" cy="534457"/>
          </a:xfrm>
          <a:custGeom>
            <a:avLst/>
            <a:gdLst/>
            <a:ahLst/>
            <a:cxnLst/>
            <a:rect r="r" b="b" t="t" l="l"/>
            <a:pathLst>
              <a:path h="534457" w="1874968">
                <a:moveTo>
                  <a:pt x="0" y="0"/>
                </a:moveTo>
                <a:lnTo>
                  <a:pt x="1874967" y="0"/>
                </a:lnTo>
                <a:lnTo>
                  <a:pt x="1874967" y="534458"/>
                </a:lnTo>
                <a:lnTo>
                  <a:pt x="0" y="5344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1" id="51"/>
          <p:cNvSpPr/>
          <p:nvPr/>
        </p:nvSpPr>
        <p:spPr>
          <a:xfrm flipH="false" flipV="false" rot="0">
            <a:off x="4483646" y="2659609"/>
            <a:ext cx="2965418" cy="981389"/>
          </a:xfrm>
          <a:custGeom>
            <a:avLst/>
            <a:gdLst/>
            <a:ahLst/>
            <a:cxnLst/>
            <a:rect r="r" b="b" t="t" l="l"/>
            <a:pathLst>
              <a:path h="981389" w="2965418">
                <a:moveTo>
                  <a:pt x="0" y="0"/>
                </a:moveTo>
                <a:lnTo>
                  <a:pt x="2965418" y="0"/>
                </a:lnTo>
                <a:lnTo>
                  <a:pt x="2965418" y="981389"/>
                </a:lnTo>
                <a:lnTo>
                  <a:pt x="0" y="9813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52" id="52"/>
          <p:cNvSpPr/>
          <p:nvPr/>
        </p:nvSpPr>
        <p:spPr>
          <a:xfrm flipH="false" flipV="false" rot="0">
            <a:off x="6441215" y="1631394"/>
            <a:ext cx="2559968" cy="963511"/>
          </a:xfrm>
          <a:custGeom>
            <a:avLst/>
            <a:gdLst/>
            <a:ahLst/>
            <a:cxnLst/>
            <a:rect r="r" b="b" t="t" l="l"/>
            <a:pathLst>
              <a:path h="963511" w="2559968">
                <a:moveTo>
                  <a:pt x="0" y="0"/>
                </a:moveTo>
                <a:lnTo>
                  <a:pt x="2559967" y="0"/>
                </a:lnTo>
                <a:lnTo>
                  <a:pt x="2559967" y="963511"/>
                </a:lnTo>
                <a:lnTo>
                  <a:pt x="0" y="96351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53" id="53"/>
          <p:cNvSpPr/>
          <p:nvPr/>
        </p:nvSpPr>
        <p:spPr>
          <a:xfrm flipH="false" flipV="false" rot="0">
            <a:off x="2501903" y="40640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14"/>
            <a:stretch>
              <a:fillRect l="0" t="0" r="0" b="0"/>
            </a:stretch>
          </a:blipFill>
        </p:spPr>
      </p:sp>
      <p:sp>
        <p:nvSpPr>
          <p:cNvPr name="Freeform 54" id="54"/>
          <p:cNvSpPr/>
          <p:nvPr/>
        </p:nvSpPr>
        <p:spPr>
          <a:xfrm flipH="false" flipV="false" rot="0">
            <a:off x="5295900" y="40640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14"/>
            <a:stretch>
              <a:fillRect l="0" t="0" r="0" b="0"/>
            </a:stretch>
          </a:blipFill>
        </p:spPr>
      </p:sp>
      <p:sp>
        <p:nvSpPr>
          <p:cNvPr name="Freeform 55" id="55"/>
          <p:cNvSpPr/>
          <p:nvPr/>
        </p:nvSpPr>
        <p:spPr>
          <a:xfrm flipH="false" flipV="false" rot="0">
            <a:off x="7480297" y="4064003"/>
            <a:ext cx="215903" cy="254003"/>
          </a:xfrm>
          <a:custGeom>
            <a:avLst/>
            <a:gdLst/>
            <a:ahLst/>
            <a:cxnLst/>
            <a:rect r="r" b="b" t="t" l="l"/>
            <a:pathLst>
              <a:path h="254003" w="215903">
                <a:moveTo>
                  <a:pt x="0" y="0"/>
                </a:moveTo>
                <a:lnTo>
                  <a:pt x="215903" y="0"/>
                </a:lnTo>
                <a:lnTo>
                  <a:pt x="215903" y="254003"/>
                </a:lnTo>
                <a:lnTo>
                  <a:pt x="0" y="254003"/>
                </a:lnTo>
                <a:lnTo>
                  <a:pt x="0" y="0"/>
                </a:lnTo>
                <a:close/>
              </a:path>
            </a:pathLst>
          </a:custGeom>
          <a:blipFill>
            <a:blip r:embed="rId15"/>
            <a:stretch>
              <a:fillRect l="0" t="0" r="0" b="0"/>
            </a:stretch>
          </a:blipFill>
        </p:spPr>
      </p:sp>
      <p:sp>
        <p:nvSpPr>
          <p:cNvPr name="Freeform 56" id="56"/>
          <p:cNvSpPr/>
          <p:nvPr/>
        </p:nvSpPr>
        <p:spPr>
          <a:xfrm flipH="false" flipV="false" rot="0">
            <a:off x="1371600" y="4064003"/>
            <a:ext cx="241297" cy="254003"/>
          </a:xfrm>
          <a:custGeom>
            <a:avLst/>
            <a:gdLst/>
            <a:ahLst/>
            <a:cxnLst/>
            <a:rect r="r" b="b" t="t" l="l"/>
            <a:pathLst>
              <a:path h="254003" w="241297">
                <a:moveTo>
                  <a:pt x="0" y="0"/>
                </a:moveTo>
                <a:lnTo>
                  <a:pt x="241297" y="0"/>
                </a:lnTo>
                <a:lnTo>
                  <a:pt x="241297" y="254003"/>
                </a:lnTo>
                <a:lnTo>
                  <a:pt x="0" y="254003"/>
                </a:lnTo>
                <a:lnTo>
                  <a:pt x="0" y="0"/>
                </a:lnTo>
                <a:close/>
              </a:path>
            </a:pathLst>
          </a:custGeom>
          <a:blipFill>
            <a:blip r:embed="rId3"/>
            <a:stretch>
              <a:fillRect l="0" t="0" r="0" b="0"/>
            </a:stretch>
          </a:blipFill>
        </p:spPr>
      </p:sp>
      <p:grpSp>
        <p:nvGrpSpPr>
          <p:cNvPr name="Group 57" id="57"/>
          <p:cNvGrpSpPr>
            <a:grpSpLocks noChangeAspect="true"/>
          </p:cNvGrpSpPr>
          <p:nvPr/>
        </p:nvGrpSpPr>
        <p:grpSpPr>
          <a:xfrm rot="0">
            <a:off x="986619" y="3650351"/>
            <a:ext cx="1072363" cy="482460"/>
            <a:chOff x="0" y="0"/>
            <a:chExt cx="1072363" cy="482460"/>
          </a:xfrm>
        </p:grpSpPr>
        <p:sp>
          <p:nvSpPr>
            <p:cNvPr name="Freeform 58" id="58"/>
            <p:cNvSpPr/>
            <p:nvPr/>
          </p:nvSpPr>
          <p:spPr>
            <a:xfrm flipH="false" flipV="false" rot="0">
              <a:off x="63627" y="195326"/>
              <a:ext cx="945261" cy="62992"/>
            </a:xfrm>
            <a:custGeom>
              <a:avLst/>
              <a:gdLst/>
              <a:ahLst/>
              <a:cxnLst/>
              <a:rect r="r" b="b" t="t" l="l"/>
              <a:pathLst>
                <a:path h="62992" w="945261">
                  <a:moveTo>
                    <a:pt x="9398" y="0"/>
                  </a:moveTo>
                  <a:cubicBezTo>
                    <a:pt x="9398" y="29337"/>
                    <a:pt x="11303" y="51816"/>
                    <a:pt x="12954" y="55245"/>
                  </a:cubicBezTo>
                  <a:cubicBezTo>
                    <a:pt x="13335" y="56134"/>
                    <a:pt x="12446" y="53467"/>
                    <a:pt x="9525" y="53467"/>
                  </a:cubicBezTo>
                  <a:lnTo>
                    <a:pt x="9525" y="58293"/>
                  </a:lnTo>
                  <a:lnTo>
                    <a:pt x="9525" y="53467"/>
                  </a:lnTo>
                  <a:lnTo>
                    <a:pt x="935609" y="53467"/>
                  </a:lnTo>
                  <a:lnTo>
                    <a:pt x="935609" y="58293"/>
                  </a:lnTo>
                  <a:lnTo>
                    <a:pt x="935609" y="53467"/>
                  </a:lnTo>
                  <a:cubicBezTo>
                    <a:pt x="932561" y="53467"/>
                    <a:pt x="931799" y="56134"/>
                    <a:pt x="932180" y="55245"/>
                  </a:cubicBezTo>
                  <a:cubicBezTo>
                    <a:pt x="933831" y="51689"/>
                    <a:pt x="935736" y="29337"/>
                    <a:pt x="935736" y="0"/>
                  </a:cubicBezTo>
                  <a:lnTo>
                    <a:pt x="945261" y="0"/>
                  </a:lnTo>
                  <a:cubicBezTo>
                    <a:pt x="945261" y="28067"/>
                    <a:pt x="943610" y="53467"/>
                    <a:pt x="940816" y="59436"/>
                  </a:cubicBezTo>
                  <a:cubicBezTo>
                    <a:pt x="940689" y="59690"/>
                    <a:pt x="939292" y="62992"/>
                    <a:pt x="935736"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59" id="59"/>
            <p:cNvSpPr/>
            <p:nvPr/>
          </p:nvSpPr>
          <p:spPr>
            <a:xfrm flipH="false" flipV="false" rot="0">
              <a:off x="170307" y="63500"/>
              <a:ext cx="739521" cy="355473"/>
            </a:xfrm>
            <a:custGeom>
              <a:avLst/>
              <a:gdLst/>
              <a:ahLst/>
              <a:cxnLst/>
              <a:rect r="r" b="b" t="t" l="l"/>
              <a:pathLst>
                <a:path h="355473" w="739521">
                  <a:moveTo>
                    <a:pt x="0" y="0"/>
                  </a:moveTo>
                  <a:lnTo>
                    <a:pt x="739521" y="0"/>
                  </a:lnTo>
                  <a:lnTo>
                    <a:pt x="739521" y="355473"/>
                  </a:lnTo>
                  <a:lnTo>
                    <a:pt x="0" y="355473"/>
                  </a:lnTo>
                  <a:close/>
                </a:path>
              </a:pathLst>
            </a:custGeom>
            <a:solidFill>
              <a:srgbClr val="FFFFFF"/>
            </a:solidFill>
          </p:spPr>
        </p:sp>
      </p:grpSp>
      <p:grpSp>
        <p:nvGrpSpPr>
          <p:cNvPr name="Group 60" id="60"/>
          <p:cNvGrpSpPr>
            <a:grpSpLocks noChangeAspect="true"/>
          </p:cNvGrpSpPr>
          <p:nvPr/>
        </p:nvGrpSpPr>
        <p:grpSpPr>
          <a:xfrm rot="0">
            <a:off x="6653127" y="2326681"/>
            <a:ext cx="123111" cy="123111"/>
            <a:chOff x="0" y="0"/>
            <a:chExt cx="123114" cy="123114"/>
          </a:xfrm>
        </p:grpSpPr>
        <p:sp>
          <p:nvSpPr>
            <p:cNvPr name="Freeform 61" id="61"/>
            <p:cNvSpPr/>
            <p:nvPr/>
          </p:nvSpPr>
          <p:spPr>
            <a:xfrm flipH="false" flipV="false" rot="0">
              <a:off x="-5969" y="-5969"/>
              <a:ext cx="135001" cy="135001"/>
            </a:xfrm>
            <a:custGeom>
              <a:avLst/>
              <a:gdLst/>
              <a:ahLst/>
              <a:cxnLst/>
              <a:rect r="r" b="b" t="t" l="l"/>
              <a:pathLst>
                <a:path h="135001" w="135001">
                  <a:moveTo>
                    <a:pt x="110998" y="24003"/>
                  </a:moveTo>
                  <a:cubicBezTo>
                    <a:pt x="135001" y="48006"/>
                    <a:pt x="135001" y="86995"/>
                    <a:pt x="110998" y="110998"/>
                  </a:cubicBezTo>
                  <a:cubicBezTo>
                    <a:pt x="86995" y="135001"/>
                    <a:pt x="48006" y="135001"/>
                    <a:pt x="24003" y="110998"/>
                  </a:cubicBezTo>
                  <a:cubicBezTo>
                    <a:pt x="0" y="86995"/>
                    <a:pt x="0" y="48006"/>
                    <a:pt x="24003" y="24003"/>
                  </a:cubicBezTo>
                  <a:cubicBezTo>
                    <a:pt x="48006" y="0"/>
                    <a:pt x="86995" y="0"/>
                    <a:pt x="110998" y="24003"/>
                  </a:cubicBezTo>
                  <a:close/>
                </a:path>
              </a:pathLst>
            </a:custGeom>
            <a:solidFill>
              <a:srgbClr val="EB248D"/>
            </a:solidFill>
          </p:spPr>
        </p:sp>
      </p:grpSp>
      <p:grpSp>
        <p:nvGrpSpPr>
          <p:cNvPr name="Group 62" id="62"/>
          <p:cNvGrpSpPr>
            <a:grpSpLocks noChangeAspect="true"/>
          </p:cNvGrpSpPr>
          <p:nvPr/>
        </p:nvGrpSpPr>
        <p:grpSpPr>
          <a:xfrm rot="0">
            <a:off x="6850951" y="2032892"/>
            <a:ext cx="222571" cy="359293"/>
            <a:chOff x="0" y="0"/>
            <a:chExt cx="222567" cy="359296"/>
          </a:xfrm>
        </p:grpSpPr>
        <p:sp>
          <p:nvSpPr>
            <p:cNvPr name="Freeform 63" id="63"/>
            <p:cNvSpPr/>
            <p:nvPr/>
          </p:nvSpPr>
          <p:spPr>
            <a:xfrm flipH="false" flipV="false" rot="0">
              <a:off x="97028" y="63500"/>
              <a:ext cx="28575" cy="132461"/>
            </a:xfrm>
            <a:custGeom>
              <a:avLst/>
              <a:gdLst/>
              <a:ahLst/>
              <a:cxnLst/>
              <a:rect r="r" b="b" t="t" l="l"/>
              <a:pathLst>
                <a:path h="132461" w="28575">
                  <a:moveTo>
                    <a:pt x="28575" y="0"/>
                  </a:moveTo>
                  <a:lnTo>
                    <a:pt x="28575" y="118237"/>
                  </a:lnTo>
                  <a:lnTo>
                    <a:pt x="14224" y="118237"/>
                  </a:lnTo>
                  <a:lnTo>
                    <a:pt x="28575" y="118237"/>
                  </a:lnTo>
                  <a:lnTo>
                    <a:pt x="28575" y="132461"/>
                  </a:lnTo>
                  <a:lnTo>
                    <a:pt x="0" y="132461"/>
                  </a:lnTo>
                  <a:lnTo>
                    <a:pt x="0" y="118237"/>
                  </a:lnTo>
                  <a:lnTo>
                    <a:pt x="0" y="0"/>
                  </a:lnTo>
                  <a:close/>
                </a:path>
              </a:pathLst>
            </a:custGeom>
            <a:solidFill>
              <a:srgbClr val="266252"/>
            </a:solidFill>
          </p:spPr>
        </p:sp>
        <p:sp>
          <p:nvSpPr>
            <p:cNvPr name="Freeform 64" id="64"/>
            <p:cNvSpPr/>
            <p:nvPr/>
          </p:nvSpPr>
          <p:spPr>
            <a:xfrm flipH="false" flipV="false" rot="0">
              <a:off x="63500" y="200279"/>
              <a:ext cx="95631" cy="95504"/>
            </a:xfrm>
            <a:custGeom>
              <a:avLst/>
              <a:gdLst/>
              <a:ahLst/>
              <a:cxnLst/>
              <a:rect r="r" b="b" t="t" l="l"/>
              <a:pathLst>
                <a:path h="95504" w="95631">
                  <a:moveTo>
                    <a:pt x="95631" y="0"/>
                  </a:moveTo>
                  <a:lnTo>
                    <a:pt x="47752" y="95504"/>
                  </a:lnTo>
                  <a:lnTo>
                    <a:pt x="0" y="0"/>
                  </a:lnTo>
                  <a:close/>
                </a:path>
              </a:pathLst>
            </a:custGeom>
            <a:solidFill>
              <a:srgbClr val="266252"/>
            </a:solidFill>
          </p:spPr>
        </p:sp>
      </p:grpSp>
      <p:sp>
        <p:nvSpPr>
          <p:cNvPr name="Freeform 65" id="65"/>
          <p:cNvSpPr/>
          <p:nvPr/>
        </p:nvSpPr>
        <p:spPr>
          <a:xfrm flipH="false" flipV="false" rot="0">
            <a:off x="6680197" y="2349503"/>
            <a:ext cx="76200" cy="76200"/>
          </a:xfrm>
          <a:custGeom>
            <a:avLst/>
            <a:gdLst/>
            <a:ahLst/>
            <a:cxnLst/>
            <a:rect r="r" b="b" t="t" l="l"/>
            <a:pathLst>
              <a:path h="76200" w="76200">
                <a:moveTo>
                  <a:pt x="0" y="0"/>
                </a:moveTo>
                <a:lnTo>
                  <a:pt x="76200" y="0"/>
                </a:lnTo>
                <a:lnTo>
                  <a:pt x="76200" y="76200"/>
                </a:lnTo>
                <a:lnTo>
                  <a:pt x="0" y="76200"/>
                </a:lnTo>
                <a:lnTo>
                  <a:pt x="0" y="0"/>
                </a:lnTo>
                <a:close/>
              </a:path>
            </a:pathLst>
          </a:custGeom>
          <a:blipFill>
            <a:blip r:embed="rId16"/>
            <a:stretch>
              <a:fillRect l="0" t="0" r="0" b="0"/>
            </a:stretch>
          </a:blipFill>
        </p:spPr>
      </p:sp>
      <p:grpSp>
        <p:nvGrpSpPr>
          <p:cNvPr name="Group 66" id="66"/>
          <p:cNvGrpSpPr>
            <a:grpSpLocks noChangeAspect="true"/>
          </p:cNvGrpSpPr>
          <p:nvPr/>
        </p:nvGrpSpPr>
        <p:grpSpPr>
          <a:xfrm rot="0">
            <a:off x="6557762" y="2720007"/>
            <a:ext cx="660559" cy="869852"/>
            <a:chOff x="0" y="0"/>
            <a:chExt cx="660552" cy="869848"/>
          </a:xfrm>
        </p:grpSpPr>
        <p:sp>
          <p:nvSpPr>
            <p:cNvPr name="Freeform 67" id="67"/>
            <p:cNvSpPr/>
            <p:nvPr/>
          </p:nvSpPr>
          <p:spPr>
            <a:xfrm flipH="false" flipV="false" rot="0">
              <a:off x="63500" y="63500"/>
              <a:ext cx="533654" cy="742950"/>
            </a:xfrm>
            <a:custGeom>
              <a:avLst/>
              <a:gdLst/>
              <a:ahLst/>
              <a:cxnLst/>
              <a:rect r="r" b="b" t="t" l="l"/>
              <a:pathLst>
                <a:path h="742950" w="533654">
                  <a:moveTo>
                    <a:pt x="69088" y="0"/>
                  </a:moveTo>
                  <a:lnTo>
                    <a:pt x="464566" y="0"/>
                  </a:lnTo>
                  <a:cubicBezTo>
                    <a:pt x="502666" y="0"/>
                    <a:pt x="533654" y="30861"/>
                    <a:pt x="533654" y="69088"/>
                  </a:cubicBezTo>
                  <a:lnTo>
                    <a:pt x="533654" y="673862"/>
                  </a:lnTo>
                  <a:cubicBezTo>
                    <a:pt x="533654" y="711962"/>
                    <a:pt x="502793" y="742950"/>
                    <a:pt x="464566" y="742950"/>
                  </a:cubicBezTo>
                  <a:lnTo>
                    <a:pt x="69088" y="742950"/>
                  </a:lnTo>
                  <a:cubicBezTo>
                    <a:pt x="30988" y="742950"/>
                    <a:pt x="0" y="712089"/>
                    <a:pt x="0" y="673862"/>
                  </a:cubicBezTo>
                  <a:lnTo>
                    <a:pt x="0" y="69088"/>
                  </a:lnTo>
                  <a:cubicBezTo>
                    <a:pt x="0" y="30861"/>
                    <a:pt x="30861" y="0"/>
                    <a:pt x="69088" y="0"/>
                  </a:cubicBezTo>
                  <a:close/>
                </a:path>
              </a:pathLst>
            </a:custGeom>
            <a:solidFill>
              <a:srgbClr val="E4F4F0"/>
            </a:solidFill>
          </p:spPr>
        </p:sp>
        <p:sp>
          <p:nvSpPr>
            <p:cNvPr name="Freeform 68" id="68"/>
            <p:cNvSpPr/>
            <p:nvPr/>
          </p:nvSpPr>
          <p:spPr>
            <a:xfrm flipH="false" flipV="false" rot="0">
              <a:off x="390144" y="416687"/>
              <a:ext cx="28575" cy="136144"/>
            </a:xfrm>
            <a:custGeom>
              <a:avLst/>
              <a:gdLst/>
              <a:ahLst/>
              <a:cxnLst/>
              <a:rect r="r" b="b" t="t" l="l"/>
              <a:pathLst>
                <a:path h="136144" w="28575">
                  <a:moveTo>
                    <a:pt x="28575" y="0"/>
                  </a:moveTo>
                  <a:lnTo>
                    <a:pt x="28575" y="121920"/>
                  </a:lnTo>
                  <a:lnTo>
                    <a:pt x="14351" y="121920"/>
                  </a:lnTo>
                  <a:lnTo>
                    <a:pt x="28575" y="121920"/>
                  </a:lnTo>
                  <a:lnTo>
                    <a:pt x="28575" y="136144"/>
                  </a:lnTo>
                  <a:lnTo>
                    <a:pt x="0" y="136144"/>
                  </a:lnTo>
                  <a:lnTo>
                    <a:pt x="0" y="121920"/>
                  </a:lnTo>
                  <a:lnTo>
                    <a:pt x="0" y="0"/>
                  </a:lnTo>
                  <a:close/>
                </a:path>
              </a:pathLst>
            </a:custGeom>
            <a:solidFill>
              <a:srgbClr val="266252"/>
            </a:solidFill>
          </p:spPr>
        </p:sp>
        <p:sp>
          <p:nvSpPr>
            <p:cNvPr name="Freeform 69" id="69"/>
            <p:cNvSpPr/>
            <p:nvPr/>
          </p:nvSpPr>
          <p:spPr>
            <a:xfrm flipH="false" flipV="false" rot="0">
              <a:off x="356743" y="557149"/>
              <a:ext cx="95504" cy="95631"/>
            </a:xfrm>
            <a:custGeom>
              <a:avLst/>
              <a:gdLst/>
              <a:ahLst/>
              <a:cxnLst/>
              <a:rect r="r" b="b" t="t" l="l"/>
              <a:pathLst>
                <a:path h="95631" w="95504">
                  <a:moveTo>
                    <a:pt x="95504" y="0"/>
                  </a:moveTo>
                  <a:lnTo>
                    <a:pt x="47752" y="95631"/>
                  </a:lnTo>
                  <a:lnTo>
                    <a:pt x="0" y="0"/>
                  </a:lnTo>
                  <a:close/>
                </a:path>
              </a:pathLst>
            </a:custGeom>
            <a:solidFill>
              <a:srgbClr val="266252"/>
            </a:solidFill>
          </p:spPr>
        </p:sp>
        <p:sp>
          <p:nvSpPr>
            <p:cNvPr name="Freeform 70" id="70"/>
            <p:cNvSpPr/>
            <p:nvPr/>
          </p:nvSpPr>
          <p:spPr>
            <a:xfrm flipH="false" flipV="false" rot="0">
              <a:off x="89408" y="644779"/>
              <a:ext cx="135001" cy="135001"/>
            </a:xfrm>
            <a:custGeom>
              <a:avLst/>
              <a:gdLst/>
              <a:ahLst/>
              <a:cxnLst/>
              <a:rect r="r" b="b" t="t" l="l"/>
              <a:pathLst>
                <a:path h="135001" w="135001">
                  <a:moveTo>
                    <a:pt x="110998" y="24003"/>
                  </a:moveTo>
                  <a:cubicBezTo>
                    <a:pt x="135001" y="48006"/>
                    <a:pt x="135001" y="86995"/>
                    <a:pt x="110998" y="110998"/>
                  </a:cubicBezTo>
                  <a:cubicBezTo>
                    <a:pt x="86995" y="135001"/>
                    <a:pt x="48006" y="135001"/>
                    <a:pt x="24003" y="110998"/>
                  </a:cubicBezTo>
                  <a:cubicBezTo>
                    <a:pt x="0" y="86995"/>
                    <a:pt x="0" y="48006"/>
                    <a:pt x="24003" y="24003"/>
                  </a:cubicBezTo>
                  <a:cubicBezTo>
                    <a:pt x="48006" y="0"/>
                    <a:pt x="86995" y="0"/>
                    <a:pt x="110998" y="24003"/>
                  </a:cubicBezTo>
                  <a:close/>
                </a:path>
              </a:pathLst>
            </a:custGeom>
            <a:solidFill>
              <a:srgbClr val="EB248D"/>
            </a:solidFill>
          </p:spPr>
        </p:sp>
      </p:grpSp>
      <p:sp>
        <p:nvSpPr>
          <p:cNvPr name="Freeform 71" id="71"/>
          <p:cNvSpPr/>
          <p:nvPr/>
        </p:nvSpPr>
        <p:spPr>
          <a:xfrm flipH="false" flipV="false" rot="0">
            <a:off x="6680197" y="3390900"/>
            <a:ext cx="76200" cy="83572"/>
          </a:xfrm>
          <a:custGeom>
            <a:avLst/>
            <a:gdLst/>
            <a:ahLst/>
            <a:cxnLst/>
            <a:rect r="r" b="b" t="t" l="l"/>
            <a:pathLst>
              <a:path h="83572" w="76200">
                <a:moveTo>
                  <a:pt x="0" y="0"/>
                </a:moveTo>
                <a:lnTo>
                  <a:pt x="76200" y="0"/>
                </a:lnTo>
                <a:lnTo>
                  <a:pt x="76200" y="83572"/>
                </a:lnTo>
                <a:lnTo>
                  <a:pt x="0" y="83572"/>
                </a:lnTo>
                <a:lnTo>
                  <a:pt x="0" y="0"/>
                </a:lnTo>
                <a:close/>
              </a:path>
            </a:pathLst>
          </a:custGeom>
          <a:blipFill>
            <a:blip r:embed="rId16"/>
            <a:stretch>
              <a:fillRect l="0" t="0" r="0" b="-6371"/>
            </a:stretch>
          </a:blipFill>
        </p:spPr>
      </p:sp>
      <p:grpSp>
        <p:nvGrpSpPr>
          <p:cNvPr name="Group 72" id="72"/>
          <p:cNvGrpSpPr>
            <a:grpSpLocks noChangeAspect="true"/>
          </p:cNvGrpSpPr>
          <p:nvPr/>
        </p:nvGrpSpPr>
        <p:grpSpPr>
          <a:xfrm rot="0">
            <a:off x="6441196" y="2961608"/>
            <a:ext cx="476641" cy="222571"/>
            <a:chOff x="0" y="0"/>
            <a:chExt cx="476644" cy="222567"/>
          </a:xfrm>
        </p:grpSpPr>
        <p:sp>
          <p:nvSpPr>
            <p:cNvPr name="Freeform 73" id="73"/>
            <p:cNvSpPr/>
            <p:nvPr/>
          </p:nvSpPr>
          <p:spPr>
            <a:xfrm flipH="false" flipV="false" rot="0">
              <a:off x="63500" y="96647"/>
              <a:ext cx="249682" cy="28829"/>
            </a:xfrm>
            <a:custGeom>
              <a:avLst/>
              <a:gdLst/>
              <a:ahLst/>
              <a:cxnLst/>
              <a:rect r="r" b="b" t="t" l="l"/>
              <a:pathLst>
                <a:path h="28829" w="249682">
                  <a:moveTo>
                    <a:pt x="0" y="0"/>
                  </a:moveTo>
                  <a:cubicBezTo>
                    <a:pt x="39243" y="0"/>
                    <a:pt x="78486" y="127"/>
                    <a:pt x="117729" y="127"/>
                  </a:cubicBezTo>
                  <a:cubicBezTo>
                    <a:pt x="156972" y="127"/>
                    <a:pt x="196215" y="254"/>
                    <a:pt x="235458" y="254"/>
                  </a:cubicBezTo>
                  <a:lnTo>
                    <a:pt x="235458" y="254"/>
                  </a:lnTo>
                  <a:lnTo>
                    <a:pt x="249682" y="254"/>
                  </a:lnTo>
                  <a:lnTo>
                    <a:pt x="249682" y="28829"/>
                  </a:lnTo>
                  <a:lnTo>
                    <a:pt x="235458" y="28829"/>
                  </a:lnTo>
                  <a:lnTo>
                    <a:pt x="235458" y="14605"/>
                  </a:lnTo>
                  <a:lnTo>
                    <a:pt x="235458" y="28829"/>
                  </a:lnTo>
                  <a:cubicBezTo>
                    <a:pt x="196215" y="28829"/>
                    <a:pt x="156972" y="28702"/>
                    <a:pt x="117729" y="28702"/>
                  </a:cubicBezTo>
                  <a:cubicBezTo>
                    <a:pt x="78486" y="28702"/>
                    <a:pt x="39243" y="28575"/>
                    <a:pt x="0" y="28575"/>
                  </a:cubicBezTo>
                  <a:close/>
                </a:path>
              </a:pathLst>
            </a:custGeom>
            <a:solidFill>
              <a:srgbClr val="266252"/>
            </a:solidFill>
          </p:spPr>
        </p:sp>
        <p:sp>
          <p:nvSpPr>
            <p:cNvPr name="Freeform 74" id="74"/>
            <p:cNvSpPr/>
            <p:nvPr/>
          </p:nvSpPr>
          <p:spPr>
            <a:xfrm flipH="false" flipV="false" rot="0">
              <a:off x="317500" y="63500"/>
              <a:ext cx="95631" cy="95504"/>
            </a:xfrm>
            <a:custGeom>
              <a:avLst/>
              <a:gdLst/>
              <a:ahLst/>
              <a:cxnLst/>
              <a:rect r="r" b="b" t="t" l="l"/>
              <a:pathLst>
                <a:path h="95504" w="95631">
                  <a:moveTo>
                    <a:pt x="127" y="0"/>
                  </a:moveTo>
                  <a:lnTo>
                    <a:pt x="95631" y="47879"/>
                  </a:lnTo>
                  <a:lnTo>
                    <a:pt x="0" y="95504"/>
                  </a:lnTo>
                  <a:close/>
                </a:path>
              </a:pathLst>
            </a:custGeom>
            <a:solidFill>
              <a:srgbClr val="266252"/>
            </a:solidFill>
          </p:spPr>
        </p:sp>
      </p:grpSp>
      <p:sp>
        <p:nvSpPr>
          <p:cNvPr name="TextBox 75" id="75"/>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3.1 </a:t>
            </a:r>
          </a:p>
        </p:txBody>
      </p:sp>
      <p:sp>
        <p:nvSpPr>
          <p:cNvPr name="TextBox 76" id="76"/>
          <p:cNvSpPr txBox="true"/>
          <p:nvPr/>
        </p:nvSpPr>
        <p:spPr>
          <a:xfrm rot="0">
            <a:off x="1244603" y="3780396"/>
            <a:ext cx="568309"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Network</a:t>
            </a:r>
          </a:p>
        </p:txBody>
      </p:sp>
      <p:sp>
        <p:nvSpPr>
          <p:cNvPr name="TextBox 77" id="77"/>
          <p:cNvSpPr txBox="true"/>
          <p:nvPr/>
        </p:nvSpPr>
        <p:spPr>
          <a:xfrm rot="0">
            <a:off x="495300" y="4831442"/>
            <a:ext cx="173820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Data Operations</a:t>
            </a:r>
          </a:p>
        </p:txBody>
      </p:sp>
      <p:sp>
        <p:nvSpPr>
          <p:cNvPr name="TextBox 78" id="78"/>
          <p:cNvSpPr txBox="true"/>
          <p:nvPr/>
        </p:nvSpPr>
        <p:spPr>
          <a:xfrm rot="0">
            <a:off x="2336797" y="3780396"/>
            <a:ext cx="589950"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Compute</a:t>
            </a:r>
          </a:p>
        </p:txBody>
      </p:sp>
      <p:sp>
        <p:nvSpPr>
          <p:cNvPr name="TextBox 79" id="79"/>
          <p:cNvSpPr txBox="true"/>
          <p:nvPr/>
        </p:nvSpPr>
        <p:spPr>
          <a:xfrm rot="0">
            <a:off x="1701803" y="1265796"/>
            <a:ext cx="1341091"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Elasticsearch Cluster</a:t>
            </a:r>
          </a:p>
        </p:txBody>
      </p:sp>
      <p:sp>
        <p:nvSpPr>
          <p:cNvPr name="TextBox 80" id="80"/>
          <p:cNvSpPr txBox="true"/>
          <p:nvPr/>
        </p:nvSpPr>
        <p:spPr>
          <a:xfrm rot="0">
            <a:off x="3619500" y="3780396"/>
            <a:ext cx="568309"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Network</a:t>
            </a:r>
          </a:p>
        </p:txBody>
      </p:sp>
      <p:sp>
        <p:nvSpPr>
          <p:cNvPr name="TextBox 81" id="81"/>
          <p:cNvSpPr txBox="true"/>
          <p:nvPr/>
        </p:nvSpPr>
        <p:spPr>
          <a:xfrm rot="0">
            <a:off x="5130803" y="3780396"/>
            <a:ext cx="589950"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Compute</a:t>
            </a:r>
          </a:p>
        </p:txBody>
      </p:sp>
      <p:sp>
        <p:nvSpPr>
          <p:cNvPr name="TextBox 82" id="82"/>
          <p:cNvSpPr txBox="true"/>
          <p:nvPr/>
        </p:nvSpPr>
        <p:spPr>
          <a:xfrm rot="0">
            <a:off x="7353300" y="3780396"/>
            <a:ext cx="491995"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Storage</a:t>
            </a:r>
          </a:p>
        </p:txBody>
      </p:sp>
      <p:sp>
        <p:nvSpPr>
          <p:cNvPr name="TextBox 83" id="83"/>
          <p:cNvSpPr txBox="true"/>
          <p:nvPr/>
        </p:nvSpPr>
        <p:spPr>
          <a:xfrm rot="0">
            <a:off x="431797" y="327717"/>
            <a:ext cx="6113364"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Index Operations: Data Processing Flow</a:t>
            </a:r>
          </a:p>
        </p:txBody>
      </p:sp>
      <p:sp>
        <p:nvSpPr>
          <p:cNvPr name="TextBox 84" id="84"/>
          <p:cNvSpPr txBox="true"/>
          <p:nvPr/>
        </p:nvSpPr>
        <p:spPr>
          <a:xfrm rot="0">
            <a:off x="571500" y="1948624"/>
            <a:ext cx="30363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Client</a:t>
            </a:r>
          </a:p>
        </p:txBody>
      </p:sp>
      <p:sp>
        <p:nvSpPr>
          <p:cNvPr name="TextBox 85" id="85"/>
          <p:cNvSpPr txBox="true"/>
          <p:nvPr/>
        </p:nvSpPr>
        <p:spPr>
          <a:xfrm rot="0">
            <a:off x="2463803" y="2926528"/>
            <a:ext cx="318716" cy="284778"/>
          </a:xfrm>
          <a:prstGeom prst="rect">
            <a:avLst/>
          </a:prstGeom>
        </p:spPr>
        <p:txBody>
          <a:bodyPr anchor="t" rtlCol="false" tIns="0" lIns="0" bIns="0" rIns="0">
            <a:spAutoFit/>
          </a:bodyPr>
          <a:lstStyle/>
          <a:p>
            <a:pPr algn="ctr">
              <a:lnSpc>
                <a:spcPts val="1100"/>
              </a:lnSpc>
            </a:pPr>
            <a:r>
              <a:rPr lang="en-US" b="true" sz="800">
                <a:solidFill>
                  <a:srgbClr val="FFFFFF"/>
                </a:solidFill>
                <a:latin typeface="Open Sans Bold"/>
                <a:ea typeface="Open Sans Bold"/>
                <a:cs typeface="Open Sans Bold"/>
                <a:sym typeface="Open Sans Bold"/>
              </a:rPr>
              <a:t>Ingest Node</a:t>
            </a:r>
          </a:p>
        </p:txBody>
      </p:sp>
      <p:sp>
        <p:nvSpPr>
          <p:cNvPr name="TextBox 86" id="86"/>
          <p:cNvSpPr txBox="true"/>
          <p:nvPr/>
        </p:nvSpPr>
        <p:spPr>
          <a:xfrm rot="0">
            <a:off x="4140203" y="1885121"/>
            <a:ext cx="275234" cy="284778"/>
          </a:xfrm>
          <a:prstGeom prst="rect">
            <a:avLst/>
          </a:prstGeom>
        </p:spPr>
        <p:txBody>
          <a:bodyPr anchor="t" rtlCol="false" tIns="0" lIns="0" bIns="0" rIns="0">
            <a:spAutoFit/>
          </a:bodyPr>
          <a:lstStyle/>
          <a:p>
            <a:pPr algn="ctr">
              <a:lnSpc>
                <a:spcPts val="1100"/>
              </a:lnSpc>
            </a:pPr>
            <a:r>
              <a:rPr lang="en-US" b="true" sz="800">
                <a:solidFill>
                  <a:srgbClr val="FFFFFF"/>
                </a:solidFill>
                <a:latin typeface="Open Sans Bold"/>
                <a:ea typeface="Open Sans Bold"/>
                <a:cs typeface="Open Sans Bold"/>
                <a:sym typeface="Open Sans Bold"/>
              </a:rPr>
              <a:t>Data Node</a:t>
            </a:r>
          </a:p>
        </p:txBody>
      </p:sp>
      <p:sp>
        <p:nvSpPr>
          <p:cNvPr name="TextBox 87" id="87"/>
          <p:cNvSpPr txBox="true"/>
          <p:nvPr/>
        </p:nvSpPr>
        <p:spPr>
          <a:xfrm rot="0">
            <a:off x="4140203" y="2926528"/>
            <a:ext cx="275234" cy="284778"/>
          </a:xfrm>
          <a:prstGeom prst="rect">
            <a:avLst/>
          </a:prstGeom>
        </p:spPr>
        <p:txBody>
          <a:bodyPr anchor="t" rtlCol="false" tIns="0" lIns="0" bIns="0" rIns="0">
            <a:spAutoFit/>
          </a:bodyPr>
          <a:lstStyle/>
          <a:p>
            <a:pPr algn="ctr">
              <a:lnSpc>
                <a:spcPts val="1100"/>
              </a:lnSpc>
            </a:pPr>
            <a:r>
              <a:rPr lang="en-US" b="true" sz="800">
                <a:solidFill>
                  <a:srgbClr val="FFFFFF"/>
                </a:solidFill>
                <a:latin typeface="Open Sans Bold"/>
                <a:ea typeface="Open Sans Bold"/>
                <a:cs typeface="Open Sans Bold"/>
                <a:sym typeface="Open Sans Bold"/>
              </a:rPr>
              <a:t>Data Node</a:t>
            </a:r>
          </a:p>
        </p:txBody>
      </p:sp>
      <p:sp>
        <p:nvSpPr>
          <p:cNvPr name="TextBox 88" id="88"/>
          <p:cNvSpPr txBox="true"/>
          <p:nvPr/>
        </p:nvSpPr>
        <p:spPr>
          <a:xfrm rot="0">
            <a:off x="4826003" y="1730283"/>
            <a:ext cx="669798" cy="147523"/>
          </a:xfrm>
          <a:prstGeom prst="rect">
            <a:avLst/>
          </a:prstGeom>
        </p:spPr>
        <p:txBody>
          <a:bodyPr anchor="t" rtlCol="false" tIns="0" lIns="0" bIns="0" rIns="0">
            <a:spAutoFit/>
          </a:bodyPr>
          <a:lstStyle/>
          <a:p>
            <a:pPr algn="l">
              <a:lnSpc>
                <a:spcPts val="1120"/>
              </a:lnSpc>
            </a:pPr>
            <a:r>
              <a:rPr lang="en-US" b="true" sz="800">
                <a:solidFill>
                  <a:srgbClr val="359B86"/>
                </a:solidFill>
                <a:latin typeface="Open Sans Bold"/>
                <a:ea typeface="Open Sans Bold"/>
                <a:cs typeface="Open Sans Bold"/>
                <a:sym typeface="Open Sans Bold"/>
              </a:rPr>
              <a:t>Lucene</a:t>
            </a:r>
            <a:r>
              <a:rPr lang="en-US" sz="800">
                <a:solidFill>
                  <a:srgbClr val="359B86"/>
                </a:solidFill>
                <a:latin typeface="Open Sans Light"/>
                <a:ea typeface="Open Sans Light"/>
                <a:cs typeface="Open Sans Light"/>
                <a:sym typeface="Open Sans Light"/>
              </a:rPr>
              <a:t> Shard</a:t>
            </a:r>
          </a:p>
        </p:txBody>
      </p:sp>
      <p:sp>
        <p:nvSpPr>
          <p:cNvPr name="TextBox 89" id="89"/>
          <p:cNvSpPr txBox="true"/>
          <p:nvPr/>
        </p:nvSpPr>
        <p:spPr>
          <a:xfrm rot="0">
            <a:off x="4826003" y="2784386"/>
            <a:ext cx="728405" cy="147523"/>
          </a:xfrm>
          <a:prstGeom prst="rect">
            <a:avLst/>
          </a:prstGeom>
        </p:spPr>
        <p:txBody>
          <a:bodyPr anchor="t" rtlCol="false" tIns="0" lIns="0" bIns="0" rIns="0">
            <a:spAutoFit/>
          </a:bodyPr>
          <a:lstStyle/>
          <a:p>
            <a:pPr algn="l">
              <a:lnSpc>
                <a:spcPts val="1120"/>
              </a:lnSpc>
            </a:pPr>
            <a:r>
              <a:rPr lang="en-US" b="true" sz="800">
                <a:solidFill>
                  <a:srgbClr val="359B86"/>
                </a:solidFill>
                <a:latin typeface="Open Sans Bold"/>
                <a:ea typeface="Open Sans Bold"/>
                <a:cs typeface="Open Sans Bold"/>
                <a:sym typeface="Open Sans Bold"/>
              </a:rPr>
              <a:t>Lucene</a:t>
            </a:r>
            <a:r>
              <a:rPr lang="en-US" sz="800">
                <a:solidFill>
                  <a:srgbClr val="359B86"/>
                </a:solidFill>
                <a:latin typeface="Open Sans Light"/>
                <a:ea typeface="Open Sans Light"/>
                <a:cs typeface="Open Sans Light"/>
                <a:sym typeface="Open Sans Light"/>
              </a:rPr>
              <a:t> Replica</a:t>
            </a:r>
          </a:p>
        </p:txBody>
      </p:sp>
      <p:sp>
        <p:nvSpPr>
          <p:cNvPr name="TextBox 90" id="90"/>
          <p:cNvSpPr txBox="true"/>
          <p:nvPr/>
        </p:nvSpPr>
        <p:spPr>
          <a:xfrm rot="0">
            <a:off x="7569203" y="1692183"/>
            <a:ext cx="1198369" cy="804196"/>
          </a:xfrm>
          <a:prstGeom prst="rect">
            <a:avLst/>
          </a:prstGeom>
        </p:spPr>
        <p:txBody>
          <a:bodyPr anchor="t" rtlCol="false" tIns="0" lIns="0" bIns="0" rIns="0">
            <a:spAutoFit/>
          </a:bodyPr>
          <a:lstStyle/>
          <a:p>
            <a:pPr algn="l">
              <a:lnSpc>
                <a:spcPts val="1120"/>
              </a:lnSpc>
            </a:pPr>
            <a:r>
              <a:rPr lang="en-US" sz="800">
                <a:solidFill>
                  <a:srgbClr val="359B86"/>
                </a:solidFill>
                <a:latin typeface="Open Sans Light"/>
                <a:ea typeface="Open Sans Light"/>
                <a:cs typeface="Open Sans Light"/>
                <a:sym typeface="Open Sans Light"/>
              </a:rPr>
              <a:t>/var/lib/elasticsearch/data</a:t>
            </a:r>
          </a:p>
          <a:p>
            <a:pPr algn="l">
              <a:lnSpc>
                <a:spcPts val="1700"/>
              </a:lnSpc>
            </a:pPr>
            <a:r>
              <a:rPr lang="en-US" b="true" sz="699">
                <a:solidFill>
                  <a:srgbClr val="FFFFFF"/>
                </a:solidFill>
                <a:latin typeface="Open Sans Bold"/>
                <a:ea typeface="Open Sans Bold"/>
                <a:cs typeface="Open Sans Bold"/>
                <a:sym typeface="Open Sans Bold"/>
              </a:rPr>
              <a:t>Shard 1 Replica 1</a:t>
            </a:r>
          </a:p>
          <a:p>
            <a:pPr algn="l">
              <a:lnSpc>
                <a:spcPts val="1500"/>
              </a:lnSpc>
            </a:pPr>
            <a:r>
              <a:rPr lang="en-US" b="true" sz="699">
                <a:solidFill>
                  <a:srgbClr val="FFFFFF"/>
                </a:solidFill>
                <a:latin typeface="Open Sans Bold"/>
                <a:ea typeface="Open Sans Bold"/>
                <a:cs typeface="Open Sans Bold"/>
                <a:sym typeface="Open Sans Bold"/>
              </a:rPr>
              <a:t>Replica 2</a:t>
            </a:r>
          </a:p>
        </p:txBody>
      </p:sp>
      <p:sp>
        <p:nvSpPr>
          <p:cNvPr name="TextBox 91" id="91"/>
          <p:cNvSpPr txBox="true"/>
          <p:nvPr/>
        </p:nvSpPr>
        <p:spPr>
          <a:xfrm rot="0">
            <a:off x="7569203" y="2746286"/>
            <a:ext cx="1198369" cy="145085"/>
          </a:xfrm>
          <a:prstGeom prst="rect">
            <a:avLst/>
          </a:prstGeom>
        </p:spPr>
        <p:txBody>
          <a:bodyPr anchor="t" rtlCol="false" tIns="0" lIns="0" bIns="0" rIns="0">
            <a:spAutoFit/>
          </a:bodyPr>
          <a:lstStyle/>
          <a:p>
            <a:pPr algn="l">
              <a:lnSpc>
                <a:spcPts val="1120"/>
              </a:lnSpc>
            </a:pPr>
            <a:r>
              <a:rPr lang="en-US" sz="800">
                <a:solidFill>
                  <a:srgbClr val="359B86"/>
                </a:solidFill>
                <a:latin typeface="Open Sans Light"/>
                <a:ea typeface="Open Sans Light"/>
                <a:cs typeface="Open Sans Light"/>
                <a:sym typeface="Open Sans Light"/>
              </a:rPr>
              <a:t>/var/lib/elasticsearch/data</a:t>
            </a:r>
          </a:p>
        </p:txBody>
      </p:sp>
      <p:sp>
        <p:nvSpPr>
          <p:cNvPr name="TextBox 92" id="92"/>
          <p:cNvSpPr txBox="true"/>
          <p:nvPr/>
        </p:nvSpPr>
        <p:spPr>
          <a:xfrm rot="0">
            <a:off x="1155697" y="1971056"/>
            <a:ext cx="152552"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PUT</a:t>
            </a:r>
          </a:p>
        </p:txBody>
      </p:sp>
      <p:sp>
        <p:nvSpPr>
          <p:cNvPr name="TextBox 93" id="93"/>
          <p:cNvSpPr txBox="true"/>
          <p:nvPr/>
        </p:nvSpPr>
        <p:spPr>
          <a:xfrm rot="0">
            <a:off x="1663703" y="1971056"/>
            <a:ext cx="467582" cy="104051"/>
          </a:xfrm>
          <a:prstGeom prst="rect">
            <a:avLst/>
          </a:prstGeom>
        </p:spPr>
        <p:txBody>
          <a:bodyPr anchor="t" rtlCol="false" tIns="0" lIns="0" bIns="0" rIns="0">
            <a:spAutoFit/>
          </a:bodyPr>
          <a:lstStyle/>
          <a:p>
            <a:pPr algn="l">
              <a:lnSpc>
                <a:spcPts val="839"/>
              </a:lnSpc>
            </a:pPr>
            <a:r>
              <a:rPr lang="en-US" b="true" sz="600">
                <a:solidFill>
                  <a:srgbClr val="FFFFFF"/>
                </a:solidFill>
                <a:latin typeface="Open Sans Bold"/>
                <a:ea typeface="Open Sans Bold"/>
                <a:cs typeface="Open Sans Bold"/>
                <a:sym typeface="Open Sans Bold"/>
              </a:rPr>
              <a:t>Coordinator</a:t>
            </a:r>
          </a:p>
        </p:txBody>
      </p:sp>
      <p:sp>
        <p:nvSpPr>
          <p:cNvPr name="TextBox 94" id="94"/>
          <p:cNvSpPr txBox="true"/>
          <p:nvPr/>
        </p:nvSpPr>
        <p:spPr>
          <a:xfrm rot="0">
            <a:off x="2565397" y="2401024"/>
            <a:ext cx="11604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Yes</a:t>
            </a:r>
          </a:p>
        </p:txBody>
      </p:sp>
      <p:sp>
        <p:nvSpPr>
          <p:cNvPr name="TextBox 95" id="95"/>
          <p:cNvSpPr txBox="true"/>
          <p:nvPr/>
        </p:nvSpPr>
        <p:spPr>
          <a:xfrm rot="0">
            <a:off x="2476500" y="1927955"/>
            <a:ext cx="308324" cy="196120"/>
          </a:xfrm>
          <a:prstGeom prst="rect">
            <a:avLst/>
          </a:prstGeom>
        </p:spPr>
        <p:txBody>
          <a:bodyPr anchor="t" rtlCol="false" tIns="0" lIns="0" bIns="0" rIns="0">
            <a:spAutoFit/>
          </a:bodyPr>
          <a:lstStyle/>
          <a:p>
            <a:pPr algn="ctr">
              <a:lnSpc>
                <a:spcPts val="799"/>
              </a:lnSpc>
            </a:pPr>
            <a:r>
              <a:rPr lang="en-US" sz="600">
                <a:solidFill>
                  <a:srgbClr val="000000"/>
                </a:solidFill>
                <a:latin typeface="Open Sans Light"/>
                <a:ea typeface="Open Sans Light"/>
                <a:cs typeface="Open Sans Light"/>
                <a:sym typeface="Open Sans Light"/>
              </a:rPr>
              <a:t>Ingest Pipeline?</a:t>
            </a:r>
          </a:p>
        </p:txBody>
      </p:sp>
      <p:sp>
        <p:nvSpPr>
          <p:cNvPr name="TextBox 96" id="96"/>
          <p:cNvSpPr txBox="true"/>
          <p:nvPr/>
        </p:nvSpPr>
        <p:spPr>
          <a:xfrm rot="0">
            <a:off x="3048000" y="1969227"/>
            <a:ext cx="10160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No</a:t>
            </a:r>
          </a:p>
        </p:txBody>
      </p:sp>
      <p:sp>
        <p:nvSpPr>
          <p:cNvPr name="TextBox 97" id="97"/>
          <p:cNvSpPr txBox="true"/>
          <p:nvPr/>
        </p:nvSpPr>
        <p:spPr>
          <a:xfrm rot="0">
            <a:off x="3454403" y="1971056"/>
            <a:ext cx="230200"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Route</a:t>
            </a:r>
          </a:p>
        </p:txBody>
      </p:sp>
      <p:sp>
        <p:nvSpPr>
          <p:cNvPr name="TextBox 98" id="98"/>
          <p:cNvSpPr txBox="true"/>
          <p:nvPr/>
        </p:nvSpPr>
        <p:spPr>
          <a:xfrm rot="0">
            <a:off x="4102103" y="2402853"/>
            <a:ext cx="360445"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Replicate</a:t>
            </a:r>
          </a:p>
        </p:txBody>
      </p:sp>
      <p:sp>
        <p:nvSpPr>
          <p:cNvPr name="TextBox 99" id="99"/>
          <p:cNvSpPr txBox="true"/>
          <p:nvPr/>
        </p:nvSpPr>
        <p:spPr>
          <a:xfrm rot="0">
            <a:off x="4864103" y="1971056"/>
            <a:ext cx="215617"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Parse</a:t>
            </a:r>
          </a:p>
        </p:txBody>
      </p:sp>
      <p:sp>
        <p:nvSpPr>
          <p:cNvPr name="TextBox 100" id="100"/>
          <p:cNvSpPr txBox="true"/>
          <p:nvPr/>
        </p:nvSpPr>
        <p:spPr>
          <a:xfrm rot="0">
            <a:off x="4864103" y="3012453"/>
            <a:ext cx="215617"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Parse</a:t>
            </a:r>
          </a:p>
        </p:txBody>
      </p:sp>
      <p:sp>
        <p:nvSpPr>
          <p:cNvPr name="TextBox 101" id="101"/>
          <p:cNvSpPr txBox="true"/>
          <p:nvPr/>
        </p:nvSpPr>
        <p:spPr>
          <a:xfrm rot="0">
            <a:off x="5384797" y="1969227"/>
            <a:ext cx="173860"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Text?</a:t>
            </a:r>
          </a:p>
        </p:txBody>
      </p:sp>
      <p:sp>
        <p:nvSpPr>
          <p:cNvPr name="TextBox 102" id="102"/>
          <p:cNvSpPr txBox="true"/>
          <p:nvPr/>
        </p:nvSpPr>
        <p:spPr>
          <a:xfrm rot="0">
            <a:off x="5384797" y="3010624"/>
            <a:ext cx="173860"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Text?</a:t>
            </a:r>
          </a:p>
        </p:txBody>
      </p:sp>
      <p:sp>
        <p:nvSpPr>
          <p:cNvPr name="TextBox 103" id="103"/>
          <p:cNvSpPr txBox="true"/>
          <p:nvPr/>
        </p:nvSpPr>
        <p:spPr>
          <a:xfrm rot="0">
            <a:off x="5460997" y="2210524"/>
            <a:ext cx="11604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Yes</a:t>
            </a:r>
          </a:p>
        </p:txBody>
      </p:sp>
      <p:sp>
        <p:nvSpPr>
          <p:cNvPr name="TextBox 104" id="104"/>
          <p:cNvSpPr txBox="true"/>
          <p:nvPr/>
        </p:nvSpPr>
        <p:spPr>
          <a:xfrm rot="0">
            <a:off x="5460997" y="3251930"/>
            <a:ext cx="11604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Yes</a:t>
            </a:r>
          </a:p>
        </p:txBody>
      </p:sp>
      <p:sp>
        <p:nvSpPr>
          <p:cNvPr name="TextBox 105" id="105"/>
          <p:cNvSpPr txBox="true"/>
          <p:nvPr/>
        </p:nvSpPr>
        <p:spPr>
          <a:xfrm rot="0">
            <a:off x="5854703" y="1969227"/>
            <a:ext cx="10160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No</a:t>
            </a:r>
          </a:p>
        </p:txBody>
      </p:sp>
      <p:sp>
        <p:nvSpPr>
          <p:cNvPr name="TextBox 106" id="106"/>
          <p:cNvSpPr txBox="true"/>
          <p:nvPr/>
        </p:nvSpPr>
        <p:spPr>
          <a:xfrm rot="0">
            <a:off x="5854703" y="3010624"/>
            <a:ext cx="10160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No</a:t>
            </a:r>
          </a:p>
        </p:txBody>
      </p:sp>
      <p:sp>
        <p:nvSpPr>
          <p:cNvPr name="TextBox 107" id="107"/>
          <p:cNvSpPr txBox="true"/>
          <p:nvPr/>
        </p:nvSpPr>
        <p:spPr>
          <a:xfrm rot="0">
            <a:off x="5765797" y="2326653"/>
            <a:ext cx="303428"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Analyze</a:t>
            </a:r>
          </a:p>
        </p:txBody>
      </p:sp>
      <p:sp>
        <p:nvSpPr>
          <p:cNvPr name="TextBox 108" id="108"/>
          <p:cNvSpPr txBox="true"/>
          <p:nvPr/>
        </p:nvSpPr>
        <p:spPr>
          <a:xfrm rot="0">
            <a:off x="5765797" y="3368059"/>
            <a:ext cx="303428"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Analyze</a:t>
            </a:r>
          </a:p>
        </p:txBody>
      </p:sp>
      <p:sp>
        <p:nvSpPr>
          <p:cNvPr name="TextBox 109" id="109"/>
          <p:cNvSpPr txBox="true"/>
          <p:nvPr/>
        </p:nvSpPr>
        <p:spPr>
          <a:xfrm rot="0">
            <a:off x="6261097" y="1971056"/>
            <a:ext cx="244640"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Buffer</a:t>
            </a:r>
          </a:p>
        </p:txBody>
      </p:sp>
      <p:sp>
        <p:nvSpPr>
          <p:cNvPr name="TextBox 110" id="110"/>
          <p:cNvSpPr txBox="true"/>
          <p:nvPr/>
        </p:nvSpPr>
        <p:spPr>
          <a:xfrm rot="0">
            <a:off x="6261097" y="3012453"/>
            <a:ext cx="244640"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Buffer</a:t>
            </a:r>
          </a:p>
        </p:txBody>
      </p:sp>
      <p:sp>
        <p:nvSpPr>
          <p:cNvPr name="TextBox 111" id="111"/>
          <p:cNvSpPr txBox="true"/>
          <p:nvPr/>
        </p:nvSpPr>
        <p:spPr>
          <a:xfrm rot="0">
            <a:off x="6731003" y="1743799"/>
            <a:ext cx="308829" cy="151676"/>
          </a:xfrm>
          <a:prstGeom prst="rect">
            <a:avLst/>
          </a:prstGeom>
        </p:spPr>
        <p:txBody>
          <a:bodyPr anchor="t" rtlCol="false" tIns="0" lIns="0" bIns="0" rIns="0">
            <a:spAutoFit/>
          </a:bodyPr>
          <a:lstStyle/>
          <a:p>
            <a:pPr algn="l">
              <a:lnSpc>
                <a:spcPts val="1399"/>
              </a:lnSpc>
            </a:pPr>
            <a:r>
              <a:rPr lang="en-US" sz="600">
                <a:solidFill>
                  <a:srgbClr val="359B86"/>
                </a:solidFill>
                <a:latin typeface="Open Sans Light"/>
                <a:ea typeface="Open Sans Light"/>
                <a:cs typeface="Open Sans Light"/>
                <a:sym typeface="Open Sans Light"/>
              </a:rPr>
              <a:t>Segment</a:t>
            </a:r>
          </a:p>
        </p:txBody>
      </p:sp>
      <p:sp>
        <p:nvSpPr>
          <p:cNvPr name="TextBox 112" id="112"/>
          <p:cNvSpPr txBox="true"/>
          <p:nvPr/>
        </p:nvSpPr>
        <p:spPr>
          <a:xfrm rot="0">
            <a:off x="6858000" y="1923431"/>
            <a:ext cx="207074" cy="151676"/>
          </a:xfrm>
          <a:prstGeom prst="rect">
            <a:avLst/>
          </a:prstGeom>
        </p:spPr>
        <p:txBody>
          <a:bodyPr anchor="t" rtlCol="false" tIns="0" lIns="0" bIns="0" rIns="0">
            <a:spAutoFit/>
          </a:bodyPr>
          <a:lstStyle/>
          <a:p>
            <a:pPr algn="l">
              <a:lnSpc>
                <a:spcPts val="1399"/>
              </a:lnSpc>
            </a:pPr>
            <a:r>
              <a:rPr lang="en-US" b="true" sz="600">
                <a:solidFill>
                  <a:srgbClr val="000000"/>
                </a:solidFill>
                <a:latin typeface="Open Sans Bold"/>
                <a:ea typeface="Open Sans Bold"/>
                <a:cs typeface="Open Sans Bold"/>
                <a:sym typeface="Open Sans Bold"/>
              </a:rPr>
              <a:t>Flush</a:t>
            </a:r>
          </a:p>
        </p:txBody>
      </p:sp>
      <p:sp>
        <p:nvSpPr>
          <p:cNvPr name="TextBox 113" id="113"/>
          <p:cNvSpPr txBox="true"/>
          <p:nvPr/>
        </p:nvSpPr>
        <p:spPr>
          <a:xfrm rot="0">
            <a:off x="6731003" y="2797902"/>
            <a:ext cx="308829" cy="151676"/>
          </a:xfrm>
          <a:prstGeom prst="rect">
            <a:avLst/>
          </a:prstGeom>
        </p:spPr>
        <p:txBody>
          <a:bodyPr anchor="t" rtlCol="false" tIns="0" lIns="0" bIns="0" rIns="0">
            <a:spAutoFit/>
          </a:bodyPr>
          <a:lstStyle/>
          <a:p>
            <a:pPr algn="l">
              <a:lnSpc>
                <a:spcPts val="1300"/>
              </a:lnSpc>
            </a:pPr>
            <a:r>
              <a:rPr lang="en-US" sz="600">
                <a:solidFill>
                  <a:srgbClr val="359B86"/>
                </a:solidFill>
                <a:latin typeface="Open Sans Light"/>
                <a:ea typeface="Open Sans Light"/>
                <a:cs typeface="Open Sans Light"/>
                <a:sym typeface="Open Sans Light"/>
              </a:rPr>
              <a:t>Segment</a:t>
            </a:r>
          </a:p>
        </p:txBody>
      </p:sp>
      <p:sp>
        <p:nvSpPr>
          <p:cNvPr name="TextBox 114" id="114"/>
          <p:cNvSpPr txBox="true"/>
          <p:nvPr/>
        </p:nvSpPr>
        <p:spPr>
          <a:xfrm rot="0">
            <a:off x="6858000" y="2964828"/>
            <a:ext cx="207074" cy="151676"/>
          </a:xfrm>
          <a:prstGeom prst="rect">
            <a:avLst/>
          </a:prstGeom>
        </p:spPr>
        <p:txBody>
          <a:bodyPr anchor="t" rtlCol="false" tIns="0" lIns="0" bIns="0" rIns="0">
            <a:spAutoFit/>
          </a:bodyPr>
          <a:lstStyle/>
          <a:p>
            <a:pPr algn="l">
              <a:lnSpc>
                <a:spcPts val="1300"/>
              </a:lnSpc>
            </a:pPr>
            <a:r>
              <a:rPr lang="en-US" b="true" sz="600">
                <a:solidFill>
                  <a:srgbClr val="000000"/>
                </a:solidFill>
                <a:latin typeface="Open Sans Bold"/>
                <a:ea typeface="Open Sans Bold"/>
                <a:cs typeface="Open Sans Bold"/>
                <a:sym typeface="Open Sans Bold"/>
              </a:rPr>
              <a:t>Flush</a:t>
            </a:r>
          </a:p>
        </p:txBody>
      </p:sp>
      <p:sp>
        <p:nvSpPr>
          <p:cNvPr name="TextBox 115" id="115"/>
          <p:cNvSpPr txBox="true"/>
          <p:nvPr/>
        </p:nvSpPr>
        <p:spPr>
          <a:xfrm rot="0">
            <a:off x="6807203" y="2339359"/>
            <a:ext cx="307791"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Commit</a:t>
            </a:r>
          </a:p>
        </p:txBody>
      </p:sp>
      <p:sp>
        <p:nvSpPr>
          <p:cNvPr name="TextBox 116" id="116"/>
          <p:cNvSpPr txBox="true"/>
          <p:nvPr/>
        </p:nvSpPr>
        <p:spPr>
          <a:xfrm rot="0">
            <a:off x="6807203" y="3380756"/>
            <a:ext cx="307791"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Commit</a:t>
            </a:r>
          </a:p>
        </p:txBody>
      </p:sp>
      <p:sp>
        <p:nvSpPr>
          <p:cNvPr name="TextBox 117" id="117"/>
          <p:cNvSpPr txBox="true"/>
          <p:nvPr/>
        </p:nvSpPr>
        <p:spPr>
          <a:xfrm rot="0">
            <a:off x="7480297" y="1882054"/>
            <a:ext cx="350072" cy="615105"/>
          </a:xfrm>
          <a:prstGeom prst="rect">
            <a:avLst/>
          </a:prstGeom>
        </p:spPr>
        <p:txBody>
          <a:bodyPr anchor="t" rtlCol="false" tIns="0" lIns="0" bIns="0" rIns="0">
            <a:spAutoFit/>
          </a:bodyPr>
          <a:lstStyle/>
          <a:p>
            <a:pPr algn="just">
              <a:lnSpc>
                <a:spcPts val="1700"/>
              </a:lnSpc>
            </a:pPr>
            <a:r>
              <a:rPr lang="en-US" b="true" sz="699">
                <a:solidFill>
                  <a:srgbClr val="FFFFFF"/>
                </a:solidFill>
                <a:latin typeface="Open Sans Bold"/>
                <a:ea typeface="Open Sans Bold"/>
                <a:cs typeface="Open Sans Bold"/>
                <a:sym typeface="Open Sans Bold"/>
              </a:rPr>
              <a:t>Index 1 Index 2 </a:t>
            </a:r>
          </a:p>
          <a:p>
            <a:pPr algn="just">
              <a:lnSpc>
                <a:spcPts val="1500"/>
              </a:lnSpc>
            </a:pPr>
            <a:r>
              <a:rPr lang="en-US" b="true" sz="699">
                <a:solidFill>
                  <a:srgbClr val="FFFFFF"/>
                </a:solidFill>
                <a:latin typeface="Open Sans Bold"/>
                <a:ea typeface="Open Sans Bold"/>
                <a:cs typeface="Open Sans Bold"/>
                <a:sym typeface="Open Sans Bold"/>
              </a:rPr>
              <a:t>Index 1 </a:t>
            </a:r>
          </a:p>
        </p:txBody>
      </p:sp>
      <p:sp>
        <p:nvSpPr>
          <p:cNvPr name="TextBox 118" id="118"/>
          <p:cNvSpPr txBox="true"/>
          <p:nvPr/>
        </p:nvSpPr>
        <p:spPr>
          <a:xfrm rot="0">
            <a:off x="7480297" y="2923451"/>
            <a:ext cx="350072" cy="627802"/>
          </a:xfrm>
          <a:prstGeom prst="rect">
            <a:avLst/>
          </a:prstGeom>
        </p:spPr>
        <p:txBody>
          <a:bodyPr anchor="t" rtlCol="false" tIns="0" lIns="0" bIns="0" rIns="0">
            <a:spAutoFit/>
          </a:bodyPr>
          <a:lstStyle/>
          <a:p>
            <a:pPr algn="just">
              <a:lnSpc>
                <a:spcPts val="1700"/>
              </a:lnSpc>
            </a:pPr>
            <a:r>
              <a:rPr lang="en-US" b="true" sz="699">
                <a:solidFill>
                  <a:srgbClr val="FFFFFF"/>
                </a:solidFill>
                <a:latin typeface="Open Sans Bold"/>
                <a:ea typeface="Open Sans Bold"/>
                <a:cs typeface="Open Sans Bold"/>
                <a:sym typeface="Open Sans Bold"/>
              </a:rPr>
              <a:t>Index 1 Index 2 Index 1 </a:t>
            </a:r>
          </a:p>
        </p:txBody>
      </p:sp>
      <p:sp>
        <p:nvSpPr>
          <p:cNvPr name="TextBox 119" id="119"/>
          <p:cNvSpPr txBox="true"/>
          <p:nvPr/>
        </p:nvSpPr>
        <p:spPr>
          <a:xfrm rot="0">
            <a:off x="7996238" y="2923451"/>
            <a:ext cx="402898" cy="627802"/>
          </a:xfrm>
          <a:prstGeom prst="rect">
            <a:avLst/>
          </a:prstGeom>
        </p:spPr>
        <p:txBody>
          <a:bodyPr anchor="t" rtlCol="false" tIns="0" lIns="0" bIns="0" rIns="0">
            <a:spAutoFit/>
          </a:bodyPr>
          <a:lstStyle/>
          <a:p>
            <a:pPr algn="just">
              <a:lnSpc>
                <a:spcPts val="1700"/>
              </a:lnSpc>
            </a:pPr>
            <a:r>
              <a:rPr lang="en-US" b="true" sz="699">
                <a:solidFill>
                  <a:srgbClr val="FFFFFF"/>
                </a:solidFill>
                <a:latin typeface="Open Sans Bold"/>
                <a:ea typeface="Open Sans Bold"/>
                <a:cs typeface="Open Sans Bold"/>
                <a:sym typeface="Open Sans Bold"/>
              </a:rPr>
              <a:t>Replica 1 Shard 1 Shard 2</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Freeform 3" id="3"/>
          <p:cNvSpPr/>
          <p:nvPr/>
        </p:nvSpPr>
        <p:spPr>
          <a:xfrm flipH="false" flipV="false" rot="0">
            <a:off x="379190" y="1133456"/>
            <a:ext cx="7185136" cy="2999356"/>
          </a:xfrm>
          <a:custGeom>
            <a:avLst/>
            <a:gdLst/>
            <a:ahLst/>
            <a:cxnLst/>
            <a:rect r="r" b="b" t="t" l="l"/>
            <a:pathLst>
              <a:path h="2999356" w="7185136">
                <a:moveTo>
                  <a:pt x="0" y="0"/>
                </a:moveTo>
                <a:lnTo>
                  <a:pt x="7185136" y="0"/>
                </a:lnTo>
                <a:lnTo>
                  <a:pt x="7185136" y="2999356"/>
                </a:lnTo>
                <a:lnTo>
                  <a:pt x="0" y="29993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54703" y="4064003"/>
            <a:ext cx="215903" cy="254003"/>
          </a:xfrm>
          <a:custGeom>
            <a:avLst/>
            <a:gdLst/>
            <a:ahLst/>
            <a:cxnLst/>
            <a:rect r="r" b="b" t="t" l="l"/>
            <a:pathLst>
              <a:path h="254003" w="215903">
                <a:moveTo>
                  <a:pt x="0" y="0"/>
                </a:moveTo>
                <a:lnTo>
                  <a:pt x="215903" y="0"/>
                </a:lnTo>
                <a:lnTo>
                  <a:pt x="215903" y="254003"/>
                </a:lnTo>
                <a:lnTo>
                  <a:pt x="0" y="254003"/>
                </a:lnTo>
                <a:lnTo>
                  <a:pt x="0" y="0"/>
                </a:lnTo>
                <a:close/>
              </a:path>
            </a:pathLst>
          </a:custGeom>
          <a:blipFill>
            <a:blip r:embed="rId5"/>
            <a:stretch>
              <a:fillRect l="0" t="0" r="0" b="0"/>
            </a:stretch>
          </a:blipFill>
        </p:spPr>
      </p:sp>
      <p:sp>
        <p:nvSpPr>
          <p:cNvPr name="Freeform 5" id="5"/>
          <p:cNvSpPr/>
          <p:nvPr/>
        </p:nvSpPr>
        <p:spPr>
          <a:xfrm flipH="false" flipV="false" rot="0">
            <a:off x="2388422" y="1930203"/>
            <a:ext cx="325126" cy="200396"/>
          </a:xfrm>
          <a:custGeom>
            <a:avLst/>
            <a:gdLst/>
            <a:ahLst/>
            <a:cxnLst/>
            <a:rect r="r" b="b" t="t" l="l"/>
            <a:pathLst>
              <a:path h="200396" w="325126">
                <a:moveTo>
                  <a:pt x="0" y="0"/>
                </a:moveTo>
                <a:lnTo>
                  <a:pt x="325127" y="0"/>
                </a:lnTo>
                <a:lnTo>
                  <a:pt x="325127" y="200397"/>
                </a:lnTo>
                <a:lnTo>
                  <a:pt x="0" y="200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466014" y="1921373"/>
            <a:ext cx="1311459" cy="222571"/>
          </a:xfrm>
          <a:custGeom>
            <a:avLst/>
            <a:gdLst/>
            <a:ahLst/>
            <a:cxnLst/>
            <a:rect r="r" b="b" t="t" l="l"/>
            <a:pathLst>
              <a:path h="222571" w="1311459">
                <a:moveTo>
                  <a:pt x="0" y="0"/>
                </a:moveTo>
                <a:lnTo>
                  <a:pt x="1311459" y="0"/>
                </a:lnTo>
                <a:lnTo>
                  <a:pt x="1311459" y="222571"/>
                </a:lnTo>
                <a:lnTo>
                  <a:pt x="0" y="2225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66043" y="2913212"/>
            <a:ext cx="1311431" cy="320326"/>
          </a:xfrm>
          <a:custGeom>
            <a:avLst/>
            <a:gdLst/>
            <a:ahLst/>
            <a:cxnLst/>
            <a:rect r="r" b="b" t="t" l="l"/>
            <a:pathLst>
              <a:path h="320326" w="1311431">
                <a:moveTo>
                  <a:pt x="0" y="0"/>
                </a:moveTo>
                <a:lnTo>
                  <a:pt x="1311430" y="0"/>
                </a:lnTo>
                <a:lnTo>
                  <a:pt x="1311430" y="320325"/>
                </a:lnTo>
                <a:lnTo>
                  <a:pt x="0" y="3203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903070" y="2677487"/>
            <a:ext cx="985333" cy="909037"/>
          </a:xfrm>
          <a:custGeom>
            <a:avLst/>
            <a:gdLst/>
            <a:ahLst/>
            <a:cxnLst/>
            <a:rect r="r" b="b" t="t" l="l"/>
            <a:pathLst>
              <a:path h="909037" w="985333">
                <a:moveTo>
                  <a:pt x="0" y="0"/>
                </a:moveTo>
                <a:lnTo>
                  <a:pt x="985333" y="0"/>
                </a:lnTo>
                <a:lnTo>
                  <a:pt x="985333" y="909037"/>
                </a:lnTo>
                <a:lnTo>
                  <a:pt x="0" y="9090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4903003" y="1631394"/>
            <a:ext cx="2537508" cy="963511"/>
          </a:xfrm>
          <a:custGeom>
            <a:avLst/>
            <a:gdLst/>
            <a:ahLst/>
            <a:cxnLst/>
            <a:rect r="r" b="b" t="t" l="l"/>
            <a:pathLst>
              <a:path h="963511" w="2537508">
                <a:moveTo>
                  <a:pt x="0" y="0"/>
                </a:moveTo>
                <a:lnTo>
                  <a:pt x="2537508" y="0"/>
                </a:lnTo>
                <a:lnTo>
                  <a:pt x="2537508" y="963511"/>
                </a:lnTo>
                <a:lnTo>
                  <a:pt x="0" y="96351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133600" y="40640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16"/>
            <a:stretch>
              <a:fillRect l="0" t="0" r="0" b="0"/>
            </a:stretch>
          </a:blipFill>
        </p:spPr>
      </p:sp>
      <p:grpSp>
        <p:nvGrpSpPr>
          <p:cNvPr name="Group 11" id="11"/>
          <p:cNvGrpSpPr>
            <a:grpSpLocks noChangeAspect="true"/>
          </p:cNvGrpSpPr>
          <p:nvPr/>
        </p:nvGrpSpPr>
        <p:grpSpPr>
          <a:xfrm rot="0">
            <a:off x="985152" y="3650351"/>
            <a:ext cx="2605754" cy="482460"/>
            <a:chOff x="0" y="0"/>
            <a:chExt cx="2605761" cy="482460"/>
          </a:xfrm>
        </p:grpSpPr>
        <p:sp>
          <p:nvSpPr>
            <p:cNvPr name="Freeform 12" id="12"/>
            <p:cNvSpPr/>
            <p:nvPr/>
          </p:nvSpPr>
          <p:spPr>
            <a:xfrm flipH="false" flipV="false" rot="0">
              <a:off x="63627" y="195199"/>
              <a:ext cx="2478659" cy="62992"/>
            </a:xfrm>
            <a:custGeom>
              <a:avLst/>
              <a:gdLst/>
              <a:ahLst/>
              <a:cxnLst/>
              <a:rect r="r" b="b" t="t" l="l"/>
              <a:pathLst>
                <a:path h="62992" w="2478659">
                  <a:moveTo>
                    <a:pt x="9398" y="127"/>
                  </a:moveTo>
                  <a:cubicBezTo>
                    <a:pt x="9398" y="29464"/>
                    <a:pt x="11303" y="51943"/>
                    <a:pt x="12954" y="55372"/>
                  </a:cubicBezTo>
                  <a:cubicBezTo>
                    <a:pt x="13335" y="56261"/>
                    <a:pt x="12446" y="53467"/>
                    <a:pt x="9525" y="53467"/>
                  </a:cubicBezTo>
                  <a:lnTo>
                    <a:pt x="9525" y="58293"/>
                  </a:lnTo>
                  <a:lnTo>
                    <a:pt x="9525" y="53467"/>
                  </a:lnTo>
                  <a:lnTo>
                    <a:pt x="2469007" y="53467"/>
                  </a:lnTo>
                  <a:lnTo>
                    <a:pt x="2469007" y="58293"/>
                  </a:lnTo>
                  <a:lnTo>
                    <a:pt x="2469007" y="53467"/>
                  </a:lnTo>
                  <a:cubicBezTo>
                    <a:pt x="2465959" y="53467"/>
                    <a:pt x="2465197" y="56134"/>
                    <a:pt x="2465578" y="55245"/>
                  </a:cubicBezTo>
                  <a:cubicBezTo>
                    <a:pt x="2467229" y="51689"/>
                    <a:pt x="2469134" y="29337"/>
                    <a:pt x="2469134" y="0"/>
                  </a:cubicBezTo>
                  <a:lnTo>
                    <a:pt x="2478659" y="0"/>
                  </a:lnTo>
                  <a:cubicBezTo>
                    <a:pt x="2478659" y="28067"/>
                    <a:pt x="2477008" y="53467"/>
                    <a:pt x="2474214" y="59436"/>
                  </a:cubicBezTo>
                  <a:cubicBezTo>
                    <a:pt x="2474087" y="59690"/>
                    <a:pt x="2472690" y="62992"/>
                    <a:pt x="2469134"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13" id="13"/>
            <p:cNvSpPr/>
            <p:nvPr/>
          </p:nvSpPr>
          <p:spPr>
            <a:xfrm flipH="false" flipV="false" rot="0">
              <a:off x="941959" y="63500"/>
              <a:ext cx="739521" cy="355473"/>
            </a:xfrm>
            <a:custGeom>
              <a:avLst/>
              <a:gdLst/>
              <a:ahLst/>
              <a:cxnLst/>
              <a:rect r="r" b="b" t="t" l="l"/>
              <a:pathLst>
                <a:path h="355473" w="739521">
                  <a:moveTo>
                    <a:pt x="0" y="0"/>
                  </a:moveTo>
                  <a:lnTo>
                    <a:pt x="739521" y="0"/>
                  </a:lnTo>
                  <a:lnTo>
                    <a:pt x="739521" y="355473"/>
                  </a:lnTo>
                  <a:lnTo>
                    <a:pt x="0" y="355473"/>
                  </a:lnTo>
                  <a:close/>
                </a:path>
              </a:pathLst>
            </a:custGeom>
            <a:solidFill>
              <a:srgbClr val="FFFFFF"/>
            </a:solidFill>
          </p:spPr>
        </p:sp>
      </p:grpSp>
      <p:grpSp>
        <p:nvGrpSpPr>
          <p:cNvPr name="Group 14" id="14"/>
          <p:cNvGrpSpPr>
            <a:grpSpLocks noChangeAspect="true"/>
          </p:cNvGrpSpPr>
          <p:nvPr/>
        </p:nvGrpSpPr>
        <p:grpSpPr>
          <a:xfrm rot="0">
            <a:off x="3776310" y="1934061"/>
            <a:ext cx="706441" cy="193319"/>
            <a:chOff x="0" y="0"/>
            <a:chExt cx="706438" cy="193319"/>
          </a:xfrm>
        </p:grpSpPr>
        <p:sp>
          <p:nvSpPr>
            <p:cNvPr name="Freeform 15" id="15"/>
            <p:cNvSpPr/>
            <p:nvPr/>
          </p:nvSpPr>
          <p:spPr>
            <a:xfrm flipH="false" flipV="false" rot="0">
              <a:off x="0" y="0"/>
              <a:ext cx="706501" cy="193294"/>
            </a:xfrm>
            <a:custGeom>
              <a:avLst/>
              <a:gdLst/>
              <a:ahLst/>
              <a:cxnLst/>
              <a:rect r="r" b="b" t="t" l="l"/>
              <a:pathLst>
                <a:path h="193294" w="706501">
                  <a:moveTo>
                    <a:pt x="0" y="0"/>
                  </a:moveTo>
                  <a:lnTo>
                    <a:pt x="706501" y="0"/>
                  </a:lnTo>
                  <a:lnTo>
                    <a:pt x="706501" y="193294"/>
                  </a:lnTo>
                  <a:lnTo>
                    <a:pt x="0" y="193294"/>
                  </a:lnTo>
                  <a:close/>
                </a:path>
              </a:pathLst>
            </a:custGeom>
            <a:solidFill>
              <a:srgbClr val="C9EAE1"/>
            </a:solidFill>
          </p:spPr>
        </p:sp>
      </p:grpSp>
      <p:grpSp>
        <p:nvGrpSpPr>
          <p:cNvPr name="Group 16" id="16"/>
          <p:cNvGrpSpPr>
            <a:grpSpLocks noChangeAspect="true"/>
          </p:cNvGrpSpPr>
          <p:nvPr/>
        </p:nvGrpSpPr>
        <p:grpSpPr>
          <a:xfrm rot="0">
            <a:off x="5084540" y="2321976"/>
            <a:ext cx="123111" cy="123111"/>
            <a:chOff x="0" y="0"/>
            <a:chExt cx="123114" cy="123114"/>
          </a:xfrm>
        </p:grpSpPr>
        <p:sp>
          <p:nvSpPr>
            <p:cNvPr name="Freeform 17" id="17"/>
            <p:cNvSpPr/>
            <p:nvPr/>
          </p:nvSpPr>
          <p:spPr>
            <a:xfrm flipH="false" flipV="false" rot="0">
              <a:off x="-5969" y="-5969"/>
              <a:ext cx="135001" cy="135001"/>
            </a:xfrm>
            <a:custGeom>
              <a:avLst/>
              <a:gdLst/>
              <a:ahLst/>
              <a:cxnLst/>
              <a:rect r="r" b="b" t="t" l="l"/>
              <a:pathLst>
                <a:path h="135001" w="135001">
                  <a:moveTo>
                    <a:pt x="110998" y="24003"/>
                  </a:moveTo>
                  <a:cubicBezTo>
                    <a:pt x="135001" y="48006"/>
                    <a:pt x="135001" y="86995"/>
                    <a:pt x="110998" y="110998"/>
                  </a:cubicBezTo>
                  <a:cubicBezTo>
                    <a:pt x="86995" y="135001"/>
                    <a:pt x="48006" y="135001"/>
                    <a:pt x="24003" y="110998"/>
                  </a:cubicBezTo>
                  <a:cubicBezTo>
                    <a:pt x="0" y="86995"/>
                    <a:pt x="0" y="48006"/>
                    <a:pt x="24003" y="24003"/>
                  </a:cubicBezTo>
                  <a:cubicBezTo>
                    <a:pt x="48006" y="0"/>
                    <a:pt x="86995" y="0"/>
                    <a:pt x="110998" y="24003"/>
                  </a:cubicBezTo>
                  <a:close/>
                </a:path>
              </a:pathLst>
            </a:custGeom>
            <a:solidFill>
              <a:srgbClr val="EB248D"/>
            </a:solidFill>
          </p:spPr>
        </p:sp>
      </p:grpSp>
      <p:grpSp>
        <p:nvGrpSpPr>
          <p:cNvPr name="Group 18" id="18"/>
          <p:cNvGrpSpPr>
            <a:grpSpLocks noChangeAspect="true"/>
          </p:cNvGrpSpPr>
          <p:nvPr/>
        </p:nvGrpSpPr>
        <p:grpSpPr>
          <a:xfrm rot="0">
            <a:off x="5282375" y="2029901"/>
            <a:ext cx="222571" cy="357578"/>
            <a:chOff x="0" y="0"/>
            <a:chExt cx="222567" cy="357581"/>
          </a:xfrm>
        </p:grpSpPr>
        <p:sp>
          <p:nvSpPr>
            <p:cNvPr name="Freeform 19" id="19"/>
            <p:cNvSpPr/>
            <p:nvPr/>
          </p:nvSpPr>
          <p:spPr>
            <a:xfrm flipH="false" flipV="false" rot="0">
              <a:off x="97028" y="63500"/>
              <a:ext cx="28575" cy="130810"/>
            </a:xfrm>
            <a:custGeom>
              <a:avLst/>
              <a:gdLst/>
              <a:ahLst/>
              <a:cxnLst/>
              <a:rect r="r" b="b" t="t" l="l"/>
              <a:pathLst>
                <a:path h="130810" w="28575">
                  <a:moveTo>
                    <a:pt x="28575" y="0"/>
                  </a:moveTo>
                  <a:lnTo>
                    <a:pt x="28575" y="116459"/>
                  </a:lnTo>
                  <a:lnTo>
                    <a:pt x="14224" y="116459"/>
                  </a:lnTo>
                  <a:lnTo>
                    <a:pt x="28575" y="116459"/>
                  </a:lnTo>
                  <a:lnTo>
                    <a:pt x="28575" y="130810"/>
                  </a:lnTo>
                  <a:lnTo>
                    <a:pt x="0" y="130810"/>
                  </a:lnTo>
                  <a:lnTo>
                    <a:pt x="0" y="116459"/>
                  </a:lnTo>
                  <a:lnTo>
                    <a:pt x="0" y="0"/>
                  </a:lnTo>
                  <a:close/>
                </a:path>
              </a:pathLst>
            </a:custGeom>
            <a:solidFill>
              <a:srgbClr val="266252"/>
            </a:solidFill>
          </p:spPr>
        </p:sp>
        <p:sp>
          <p:nvSpPr>
            <p:cNvPr name="Freeform 20" id="20"/>
            <p:cNvSpPr/>
            <p:nvPr/>
          </p:nvSpPr>
          <p:spPr>
            <a:xfrm flipH="false" flipV="false" rot="0">
              <a:off x="63500" y="198501"/>
              <a:ext cx="95504" cy="95631"/>
            </a:xfrm>
            <a:custGeom>
              <a:avLst/>
              <a:gdLst/>
              <a:ahLst/>
              <a:cxnLst/>
              <a:rect r="r" b="b" t="t" l="l"/>
              <a:pathLst>
                <a:path h="95631" w="95504">
                  <a:moveTo>
                    <a:pt x="95504" y="0"/>
                  </a:moveTo>
                  <a:lnTo>
                    <a:pt x="47752" y="95631"/>
                  </a:lnTo>
                  <a:lnTo>
                    <a:pt x="0" y="0"/>
                  </a:lnTo>
                  <a:close/>
                </a:path>
              </a:pathLst>
            </a:custGeom>
            <a:solidFill>
              <a:srgbClr val="266252"/>
            </a:solidFill>
          </p:spPr>
        </p:sp>
      </p:grpSp>
      <p:sp>
        <p:nvSpPr>
          <p:cNvPr name="Freeform 21" id="21"/>
          <p:cNvSpPr/>
          <p:nvPr/>
        </p:nvSpPr>
        <p:spPr>
          <a:xfrm flipH="false" flipV="false" rot="0">
            <a:off x="5106505" y="2341921"/>
            <a:ext cx="83772" cy="83772"/>
          </a:xfrm>
          <a:custGeom>
            <a:avLst/>
            <a:gdLst/>
            <a:ahLst/>
            <a:cxnLst/>
            <a:rect r="r" b="b" t="t" l="l"/>
            <a:pathLst>
              <a:path h="83772" w="83772">
                <a:moveTo>
                  <a:pt x="0" y="0"/>
                </a:moveTo>
                <a:lnTo>
                  <a:pt x="83772" y="0"/>
                </a:lnTo>
                <a:lnTo>
                  <a:pt x="83772" y="83773"/>
                </a:lnTo>
                <a:lnTo>
                  <a:pt x="0" y="83773"/>
                </a:lnTo>
                <a:lnTo>
                  <a:pt x="0" y="0"/>
                </a:lnTo>
                <a:close/>
              </a:path>
            </a:pathLst>
          </a:custGeom>
          <a:blipFill>
            <a:blip r:embed="rId17"/>
            <a:stretch>
              <a:fillRect l="-1318" t="-6105" r="-4798" b="-11"/>
            </a:stretch>
          </a:blipFill>
        </p:spPr>
      </p:sp>
      <p:grpSp>
        <p:nvGrpSpPr>
          <p:cNvPr name="Group 22" id="22"/>
          <p:cNvGrpSpPr>
            <a:grpSpLocks noChangeAspect="true"/>
          </p:cNvGrpSpPr>
          <p:nvPr/>
        </p:nvGrpSpPr>
        <p:grpSpPr>
          <a:xfrm rot="0">
            <a:off x="5084540" y="3368278"/>
            <a:ext cx="123111" cy="123111"/>
            <a:chOff x="0" y="0"/>
            <a:chExt cx="123114" cy="123114"/>
          </a:xfrm>
        </p:grpSpPr>
        <p:sp>
          <p:nvSpPr>
            <p:cNvPr name="Freeform 23" id="23"/>
            <p:cNvSpPr/>
            <p:nvPr/>
          </p:nvSpPr>
          <p:spPr>
            <a:xfrm flipH="false" flipV="false" rot="0">
              <a:off x="-5969" y="-5969"/>
              <a:ext cx="135001" cy="135001"/>
            </a:xfrm>
            <a:custGeom>
              <a:avLst/>
              <a:gdLst/>
              <a:ahLst/>
              <a:cxnLst/>
              <a:rect r="r" b="b" t="t" l="l"/>
              <a:pathLst>
                <a:path h="135001" w="135001">
                  <a:moveTo>
                    <a:pt x="110998" y="24003"/>
                  </a:moveTo>
                  <a:cubicBezTo>
                    <a:pt x="135001" y="48006"/>
                    <a:pt x="135001" y="86995"/>
                    <a:pt x="110998" y="110998"/>
                  </a:cubicBezTo>
                  <a:cubicBezTo>
                    <a:pt x="86995" y="135001"/>
                    <a:pt x="48006" y="135001"/>
                    <a:pt x="24003" y="110998"/>
                  </a:cubicBezTo>
                  <a:cubicBezTo>
                    <a:pt x="0" y="86995"/>
                    <a:pt x="0" y="48006"/>
                    <a:pt x="24003" y="24003"/>
                  </a:cubicBezTo>
                  <a:cubicBezTo>
                    <a:pt x="48006" y="0"/>
                    <a:pt x="86995" y="0"/>
                    <a:pt x="110998" y="24003"/>
                  </a:cubicBezTo>
                  <a:close/>
                </a:path>
              </a:pathLst>
            </a:custGeom>
            <a:solidFill>
              <a:srgbClr val="EB248D"/>
            </a:solidFill>
          </p:spPr>
        </p:sp>
      </p:grpSp>
      <p:grpSp>
        <p:nvGrpSpPr>
          <p:cNvPr name="Group 24" id="24"/>
          <p:cNvGrpSpPr>
            <a:grpSpLocks noChangeAspect="true"/>
          </p:cNvGrpSpPr>
          <p:nvPr/>
        </p:nvGrpSpPr>
        <p:grpSpPr>
          <a:xfrm rot="0">
            <a:off x="5282375" y="3072908"/>
            <a:ext cx="222571" cy="360874"/>
            <a:chOff x="0" y="0"/>
            <a:chExt cx="222567" cy="360870"/>
          </a:xfrm>
        </p:grpSpPr>
        <p:sp>
          <p:nvSpPr>
            <p:cNvPr name="Freeform 25" id="25"/>
            <p:cNvSpPr/>
            <p:nvPr/>
          </p:nvSpPr>
          <p:spPr>
            <a:xfrm flipH="false" flipV="false" rot="0">
              <a:off x="97028" y="63500"/>
              <a:ext cx="28575" cy="133985"/>
            </a:xfrm>
            <a:custGeom>
              <a:avLst/>
              <a:gdLst/>
              <a:ahLst/>
              <a:cxnLst/>
              <a:rect r="r" b="b" t="t" l="l"/>
              <a:pathLst>
                <a:path h="133985" w="28575">
                  <a:moveTo>
                    <a:pt x="28575" y="0"/>
                  </a:moveTo>
                  <a:lnTo>
                    <a:pt x="28575" y="119761"/>
                  </a:lnTo>
                  <a:lnTo>
                    <a:pt x="14224" y="119761"/>
                  </a:lnTo>
                  <a:lnTo>
                    <a:pt x="28575" y="119761"/>
                  </a:lnTo>
                  <a:lnTo>
                    <a:pt x="28575" y="133985"/>
                  </a:lnTo>
                  <a:lnTo>
                    <a:pt x="0" y="133985"/>
                  </a:lnTo>
                  <a:lnTo>
                    <a:pt x="0" y="119761"/>
                  </a:lnTo>
                  <a:lnTo>
                    <a:pt x="0" y="0"/>
                  </a:lnTo>
                  <a:close/>
                </a:path>
              </a:pathLst>
            </a:custGeom>
            <a:solidFill>
              <a:srgbClr val="266252"/>
            </a:solidFill>
          </p:spPr>
        </p:sp>
        <p:sp>
          <p:nvSpPr>
            <p:cNvPr name="Freeform 26" id="26"/>
            <p:cNvSpPr/>
            <p:nvPr/>
          </p:nvSpPr>
          <p:spPr>
            <a:xfrm flipH="false" flipV="false" rot="0">
              <a:off x="63500" y="201803"/>
              <a:ext cx="95504" cy="95631"/>
            </a:xfrm>
            <a:custGeom>
              <a:avLst/>
              <a:gdLst/>
              <a:ahLst/>
              <a:cxnLst/>
              <a:rect r="r" b="b" t="t" l="l"/>
              <a:pathLst>
                <a:path h="95631" w="95504">
                  <a:moveTo>
                    <a:pt x="95504" y="0"/>
                  </a:moveTo>
                  <a:lnTo>
                    <a:pt x="47752" y="95631"/>
                  </a:lnTo>
                  <a:lnTo>
                    <a:pt x="0" y="0"/>
                  </a:lnTo>
                  <a:close/>
                </a:path>
              </a:pathLst>
            </a:custGeom>
            <a:solidFill>
              <a:srgbClr val="266252"/>
            </a:solidFill>
          </p:spPr>
        </p:sp>
      </p:grpSp>
      <p:sp>
        <p:nvSpPr>
          <p:cNvPr name="Freeform 27" id="27"/>
          <p:cNvSpPr/>
          <p:nvPr/>
        </p:nvSpPr>
        <p:spPr>
          <a:xfrm flipH="false" flipV="false" rot="0">
            <a:off x="5106505" y="3390900"/>
            <a:ext cx="83772" cy="76200"/>
          </a:xfrm>
          <a:custGeom>
            <a:avLst/>
            <a:gdLst/>
            <a:ahLst/>
            <a:cxnLst/>
            <a:rect r="r" b="b" t="t" l="l"/>
            <a:pathLst>
              <a:path h="76200" w="83772">
                <a:moveTo>
                  <a:pt x="0" y="0"/>
                </a:moveTo>
                <a:lnTo>
                  <a:pt x="83772" y="0"/>
                </a:lnTo>
                <a:lnTo>
                  <a:pt x="83772" y="76200"/>
                </a:lnTo>
                <a:lnTo>
                  <a:pt x="0" y="76200"/>
                </a:lnTo>
                <a:lnTo>
                  <a:pt x="0" y="0"/>
                </a:lnTo>
                <a:close/>
              </a:path>
            </a:pathLst>
          </a:custGeom>
          <a:blipFill>
            <a:blip r:embed="rId17"/>
            <a:stretch>
              <a:fillRect l="-1318" t="0" r="-4798" b="0"/>
            </a:stretch>
          </a:blipFill>
        </p:spPr>
      </p:sp>
      <p:sp>
        <p:nvSpPr>
          <p:cNvPr name="TextBox 28" id="28"/>
          <p:cNvSpPr txBox="true"/>
          <p:nvPr/>
        </p:nvSpPr>
        <p:spPr>
          <a:xfrm rot="0">
            <a:off x="431797" y="327717"/>
            <a:ext cx="6263183"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Delete Operations: Data Processing Flow</a:t>
            </a:r>
          </a:p>
        </p:txBody>
      </p:sp>
      <p:sp>
        <p:nvSpPr>
          <p:cNvPr name="TextBox 29" id="29"/>
          <p:cNvSpPr txBox="true"/>
          <p:nvPr/>
        </p:nvSpPr>
        <p:spPr>
          <a:xfrm rot="0">
            <a:off x="571500" y="1948624"/>
            <a:ext cx="30363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Client</a:t>
            </a:r>
          </a:p>
        </p:txBody>
      </p:sp>
      <p:sp>
        <p:nvSpPr>
          <p:cNvPr name="TextBox 30" id="30"/>
          <p:cNvSpPr txBox="true"/>
          <p:nvPr/>
        </p:nvSpPr>
        <p:spPr>
          <a:xfrm rot="0">
            <a:off x="3124200" y="1885121"/>
            <a:ext cx="275234" cy="284778"/>
          </a:xfrm>
          <a:prstGeom prst="rect">
            <a:avLst/>
          </a:prstGeom>
        </p:spPr>
        <p:txBody>
          <a:bodyPr anchor="t" rtlCol="false" tIns="0" lIns="0" bIns="0" rIns="0">
            <a:spAutoFit/>
          </a:bodyPr>
          <a:lstStyle/>
          <a:p>
            <a:pPr algn="ctr">
              <a:lnSpc>
                <a:spcPts val="1100"/>
              </a:lnSpc>
            </a:pPr>
            <a:r>
              <a:rPr lang="en-US" b="true" sz="800">
                <a:solidFill>
                  <a:srgbClr val="FFFFFF"/>
                </a:solidFill>
                <a:latin typeface="Open Sans Bold"/>
                <a:ea typeface="Open Sans Bold"/>
                <a:cs typeface="Open Sans Bold"/>
                <a:sym typeface="Open Sans Bold"/>
              </a:rPr>
              <a:t>Data Node</a:t>
            </a:r>
          </a:p>
        </p:txBody>
      </p:sp>
      <p:sp>
        <p:nvSpPr>
          <p:cNvPr name="TextBox 31" id="31"/>
          <p:cNvSpPr txBox="true"/>
          <p:nvPr/>
        </p:nvSpPr>
        <p:spPr>
          <a:xfrm rot="0">
            <a:off x="3124200" y="2926528"/>
            <a:ext cx="275234" cy="284778"/>
          </a:xfrm>
          <a:prstGeom prst="rect">
            <a:avLst/>
          </a:prstGeom>
        </p:spPr>
        <p:txBody>
          <a:bodyPr anchor="t" rtlCol="false" tIns="0" lIns="0" bIns="0" rIns="0">
            <a:spAutoFit/>
          </a:bodyPr>
          <a:lstStyle/>
          <a:p>
            <a:pPr algn="ctr">
              <a:lnSpc>
                <a:spcPts val="1100"/>
              </a:lnSpc>
            </a:pPr>
            <a:r>
              <a:rPr lang="en-US" b="true" sz="800">
                <a:solidFill>
                  <a:srgbClr val="FFFFFF"/>
                </a:solidFill>
                <a:latin typeface="Open Sans Bold"/>
                <a:ea typeface="Open Sans Bold"/>
                <a:cs typeface="Open Sans Bold"/>
                <a:sym typeface="Open Sans Bold"/>
              </a:rPr>
              <a:t>Data Node</a:t>
            </a:r>
          </a:p>
        </p:txBody>
      </p:sp>
      <p:sp>
        <p:nvSpPr>
          <p:cNvPr name="TextBox 32" id="32"/>
          <p:cNvSpPr txBox="true"/>
          <p:nvPr/>
        </p:nvSpPr>
        <p:spPr>
          <a:xfrm rot="0">
            <a:off x="3810000" y="1730283"/>
            <a:ext cx="669798" cy="343281"/>
          </a:xfrm>
          <a:prstGeom prst="rect">
            <a:avLst/>
          </a:prstGeom>
        </p:spPr>
        <p:txBody>
          <a:bodyPr anchor="t" rtlCol="false" tIns="0" lIns="0" bIns="0" rIns="0">
            <a:spAutoFit/>
          </a:bodyPr>
          <a:lstStyle/>
          <a:p>
            <a:pPr algn="ctr">
              <a:lnSpc>
                <a:spcPts val="1120"/>
              </a:lnSpc>
            </a:pPr>
            <a:r>
              <a:rPr lang="en-US" b="true" sz="800">
                <a:solidFill>
                  <a:srgbClr val="359B86"/>
                </a:solidFill>
                <a:latin typeface="Open Sans Bold"/>
                <a:ea typeface="Open Sans Bold"/>
                <a:cs typeface="Open Sans Bold"/>
                <a:sym typeface="Open Sans Bold"/>
              </a:rPr>
              <a:t>Lucene</a:t>
            </a:r>
            <a:r>
              <a:rPr lang="en-US" sz="800">
                <a:solidFill>
                  <a:srgbClr val="359B86"/>
                </a:solidFill>
                <a:latin typeface="Open Sans Light"/>
                <a:ea typeface="Open Sans Light"/>
                <a:cs typeface="Open Sans Light"/>
                <a:sym typeface="Open Sans Light"/>
              </a:rPr>
              <a:t> Shard</a:t>
            </a:r>
          </a:p>
          <a:p>
            <a:pPr algn="ctr">
              <a:lnSpc>
                <a:spcPts val="839"/>
              </a:lnSpc>
            </a:pPr>
            <a:r>
              <a:rPr lang="en-US" b="true" sz="600">
                <a:solidFill>
                  <a:srgbClr val="000000"/>
                </a:solidFill>
                <a:latin typeface="Open Sans Bold"/>
                <a:ea typeface="Open Sans Bold"/>
                <a:cs typeface="Open Sans Bold"/>
                <a:sym typeface="Open Sans Bold"/>
              </a:rPr>
              <a:t>Mark as Deleted</a:t>
            </a:r>
          </a:p>
        </p:txBody>
      </p:sp>
      <p:sp>
        <p:nvSpPr>
          <p:cNvPr name="TextBox 33" id="33"/>
          <p:cNvSpPr txBox="true"/>
          <p:nvPr/>
        </p:nvSpPr>
        <p:spPr>
          <a:xfrm rot="0">
            <a:off x="3810000" y="2784386"/>
            <a:ext cx="728405" cy="147523"/>
          </a:xfrm>
          <a:prstGeom prst="rect">
            <a:avLst/>
          </a:prstGeom>
        </p:spPr>
        <p:txBody>
          <a:bodyPr anchor="t" rtlCol="false" tIns="0" lIns="0" bIns="0" rIns="0">
            <a:spAutoFit/>
          </a:bodyPr>
          <a:lstStyle/>
          <a:p>
            <a:pPr algn="l">
              <a:lnSpc>
                <a:spcPts val="1120"/>
              </a:lnSpc>
            </a:pPr>
            <a:r>
              <a:rPr lang="en-US" b="true" sz="800">
                <a:solidFill>
                  <a:srgbClr val="359B86"/>
                </a:solidFill>
                <a:latin typeface="Open Sans Bold"/>
                <a:ea typeface="Open Sans Bold"/>
                <a:cs typeface="Open Sans Bold"/>
                <a:sym typeface="Open Sans Bold"/>
              </a:rPr>
              <a:t>Lucene</a:t>
            </a:r>
            <a:r>
              <a:rPr lang="en-US" sz="800">
                <a:solidFill>
                  <a:srgbClr val="359B86"/>
                </a:solidFill>
                <a:latin typeface="Open Sans Light"/>
                <a:ea typeface="Open Sans Light"/>
                <a:cs typeface="Open Sans Light"/>
                <a:sym typeface="Open Sans Light"/>
              </a:rPr>
              <a:t> Replica</a:t>
            </a:r>
          </a:p>
        </p:txBody>
      </p:sp>
      <p:sp>
        <p:nvSpPr>
          <p:cNvPr name="TextBox 34" id="34"/>
          <p:cNvSpPr txBox="true"/>
          <p:nvPr/>
        </p:nvSpPr>
        <p:spPr>
          <a:xfrm rot="0">
            <a:off x="6007103" y="1692183"/>
            <a:ext cx="1198369" cy="804196"/>
          </a:xfrm>
          <a:prstGeom prst="rect">
            <a:avLst/>
          </a:prstGeom>
        </p:spPr>
        <p:txBody>
          <a:bodyPr anchor="t" rtlCol="false" tIns="0" lIns="0" bIns="0" rIns="0">
            <a:spAutoFit/>
          </a:bodyPr>
          <a:lstStyle/>
          <a:p>
            <a:pPr algn="l">
              <a:lnSpc>
                <a:spcPts val="1120"/>
              </a:lnSpc>
            </a:pPr>
            <a:r>
              <a:rPr lang="en-US" sz="800">
                <a:solidFill>
                  <a:srgbClr val="359B86"/>
                </a:solidFill>
                <a:latin typeface="Open Sans Light"/>
                <a:ea typeface="Open Sans Light"/>
                <a:cs typeface="Open Sans Light"/>
                <a:sym typeface="Open Sans Light"/>
              </a:rPr>
              <a:t>/var/lib/elasticsearch/data</a:t>
            </a:r>
          </a:p>
          <a:p>
            <a:pPr algn="l">
              <a:lnSpc>
                <a:spcPts val="1700"/>
              </a:lnSpc>
            </a:pPr>
            <a:r>
              <a:rPr lang="en-US" b="true" sz="699">
                <a:solidFill>
                  <a:srgbClr val="FFFFFF"/>
                </a:solidFill>
                <a:latin typeface="Open Sans Bold"/>
                <a:ea typeface="Open Sans Bold"/>
                <a:cs typeface="Open Sans Bold"/>
                <a:sym typeface="Open Sans Bold"/>
              </a:rPr>
              <a:t>Shard 1 Replica 1</a:t>
            </a:r>
          </a:p>
          <a:p>
            <a:pPr algn="l">
              <a:lnSpc>
                <a:spcPts val="1500"/>
              </a:lnSpc>
            </a:pPr>
            <a:r>
              <a:rPr lang="en-US" b="true" sz="699">
                <a:solidFill>
                  <a:srgbClr val="FFFFFF"/>
                </a:solidFill>
                <a:latin typeface="Open Sans Bold"/>
                <a:ea typeface="Open Sans Bold"/>
                <a:cs typeface="Open Sans Bold"/>
                <a:sym typeface="Open Sans Bold"/>
              </a:rPr>
              <a:t>Replica 2</a:t>
            </a:r>
          </a:p>
        </p:txBody>
      </p:sp>
      <p:sp>
        <p:nvSpPr>
          <p:cNvPr name="TextBox 35" id="35"/>
          <p:cNvSpPr txBox="true"/>
          <p:nvPr/>
        </p:nvSpPr>
        <p:spPr>
          <a:xfrm rot="0">
            <a:off x="6007103" y="2746286"/>
            <a:ext cx="1198369" cy="145085"/>
          </a:xfrm>
          <a:prstGeom prst="rect">
            <a:avLst/>
          </a:prstGeom>
        </p:spPr>
        <p:txBody>
          <a:bodyPr anchor="t" rtlCol="false" tIns="0" lIns="0" bIns="0" rIns="0">
            <a:spAutoFit/>
          </a:bodyPr>
          <a:lstStyle/>
          <a:p>
            <a:pPr algn="l">
              <a:lnSpc>
                <a:spcPts val="1120"/>
              </a:lnSpc>
            </a:pPr>
            <a:r>
              <a:rPr lang="en-US" sz="800">
                <a:solidFill>
                  <a:srgbClr val="359B86"/>
                </a:solidFill>
                <a:latin typeface="Open Sans Light"/>
                <a:ea typeface="Open Sans Light"/>
                <a:cs typeface="Open Sans Light"/>
                <a:sym typeface="Open Sans Light"/>
              </a:rPr>
              <a:t>/var/lib/elasticsearch/data</a:t>
            </a:r>
          </a:p>
        </p:txBody>
      </p:sp>
      <p:sp>
        <p:nvSpPr>
          <p:cNvPr name="TextBox 36" id="36"/>
          <p:cNvSpPr txBox="true"/>
          <p:nvPr/>
        </p:nvSpPr>
        <p:spPr>
          <a:xfrm rot="0">
            <a:off x="1104900" y="1971056"/>
            <a:ext cx="277082"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DELETE</a:t>
            </a:r>
          </a:p>
        </p:txBody>
      </p:sp>
      <p:sp>
        <p:nvSpPr>
          <p:cNvPr name="TextBox 37" id="37"/>
          <p:cNvSpPr txBox="true"/>
          <p:nvPr/>
        </p:nvSpPr>
        <p:spPr>
          <a:xfrm rot="0">
            <a:off x="1663703" y="1971056"/>
            <a:ext cx="467582" cy="104051"/>
          </a:xfrm>
          <a:prstGeom prst="rect">
            <a:avLst/>
          </a:prstGeom>
        </p:spPr>
        <p:txBody>
          <a:bodyPr anchor="t" rtlCol="false" tIns="0" lIns="0" bIns="0" rIns="0">
            <a:spAutoFit/>
          </a:bodyPr>
          <a:lstStyle/>
          <a:p>
            <a:pPr algn="l">
              <a:lnSpc>
                <a:spcPts val="839"/>
              </a:lnSpc>
            </a:pPr>
            <a:r>
              <a:rPr lang="en-US" b="true" sz="600">
                <a:solidFill>
                  <a:srgbClr val="FFFFFF"/>
                </a:solidFill>
                <a:latin typeface="Open Sans Bold"/>
                <a:ea typeface="Open Sans Bold"/>
                <a:cs typeface="Open Sans Bold"/>
                <a:sym typeface="Open Sans Bold"/>
              </a:rPr>
              <a:t>Coordinator</a:t>
            </a:r>
          </a:p>
        </p:txBody>
      </p:sp>
      <p:sp>
        <p:nvSpPr>
          <p:cNvPr name="TextBox 38" id="38"/>
          <p:cNvSpPr txBox="true"/>
          <p:nvPr/>
        </p:nvSpPr>
        <p:spPr>
          <a:xfrm rot="0">
            <a:off x="2438400" y="1971056"/>
            <a:ext cx="230200"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Route</a:t>
            </a:r>
          </a:p>
        </p:txBody>
      </p:sp>
      <p:sp>
        <p:nvSpPr>
          <p:cNvPr name="TextBox 39" id="39"/>
          <p:cNvSpPr txBox="true"/>
          <p:nvPr/>
        </p:nvSpPr>
        <p:spPr>
          <a:xfrm rot="0">
            <a:off x="3073403" y="2402853"/>
            <a:ext cx="360445"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Replicate</a:t>
            </a:r>
          </a:p>
        </p:txBody>
      </p:sp>
      <p:sp>
        <p:nvSpPr>
          <p:cNvPr name="TextBox 40" id="40"/>
          <p:cNvSpPr txBox="true"/>
          <p:nvPr/>
        </p:nvSpPr>
        <p:spPr>
          <a:xfrm rot="0">
            <a:off x="3822697" y="3012453"/>
            <a:ext cx="631641"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Mark as Deleted</a:t>
            </a:r>
          </a:p>
        </p:txBody>
      </p:sp>
      <p:sp>
        <p:nvSpPr>
          <p:cNvPr name="TextBox 41" id="41"/>
          <p:cNvSpPr txBox="true"/>
          <p:nvPr/>
        </p:nvSpPr>
        <p:spPr>
          <a:xfrm rot="0">
            <a:off x="4724400" y="1971056"/>
            <a:ext cx="244640"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Buffer</a:t>
            </a:r>
          </a:p>
        </p:txBody>
      </p:sp>
      <p:sp>
        <p:nvSpPr>
          <p:cNvPr name="TextBox 42" id="42"/>
          <p:cNvSpPr txBox="true"/>
          <p:nvPr/>
        </p:nvSpPr>
        <p:spPr>
          <a:xfrm rot="0">
            <a:off x="4724400" y="3012453"/>
            <a:ext cx="244640"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Buffer</a:t>
            </a:r>
          </a:p>
        </p:txBody>
      </p:sp>
      <p:sp>
        <p:nvSpPr>
          <p:cNvPr name="TextBox 43" id="43"/>
          <p:cNvSpPr txBox="true"/>
          <p:nvPr/>
        </p:nvSpPr>
        <p:spPr>
          <a:xfrm rot="0">
            <a:off x="5168903" y="1743799"/>
            <a:ext cx="308829" cy="151676"/>
          </a:xfrm>
          <a:prstGeom prst="rect">
            <a:avLst/>
          </a:prstGeom>
        </p:spPr>
        <p:txBody>
          <a:bodyPr anchor="t" rtlCol="false" tIns="0" lIns="0" bIns="0" rIns="0">
            <a:spAutoFit/>
          </a:bodyPr>
          <a:lstStyle/>
          <a:p>
            <a:pPr algn="l">
              <a:lnSpc>
                <a:spcPts val="1399"/>
              </a:lnSpc>
            </a:pPr>
            <a:r>
              <a:rPr lang="en-US" sz="600">
                <a:solidFill>
                  <a:srgbClr val="359B86"/>
                </a:solidFill>
                <a:latin typeface="Open Sans Light"/>
                <a:ea typeface="Open Sans Light"/>
                <a:cs typeface="Open Sans Light"/>
                <a:sym typeface="Open Sans Light"/>
              </a:rPr>
              <a:t>Segment</a:t>
            </a:r>
          </a:p>
        </p:txBody>
      </p:sp>
      <p:sp>
        <p:nvSpPr>
          <p:cNvPr name="TextBox 44" id="44"/>
          <p:cNvSpPr txBox="true"/>
          <p:nvPr/>
        </p:nvSpPr>
        <p:spPr>
          <a:xfrm rot="0">
            <a:off x="5295900" y="1923431"/>
            <a:ext cx="207074" cy="151676"/>
          </a:xfrm>
          <a:prstGeom prst="rect">
            <a:avLst/>
          </a:prstGeom>
        </p:spPr>
        <p:txBody>
          <a:bodyPr anchor="t" rtlCol="false" tIns="0" lIns="0" bIns="0" rIns="0">
            <a:spAutoFit/>
          </a:bodyPr>
          <a:lstStyle/>
          <a:p>
            <a:pPr algn="l">
              <a:lnSpc>
                <a:spcPts val="1399"/>
              </a:lnSpc>
            </a:pPr>
            <a:r>
              <a:rPr lang="en-US" b="true" sz="600">
                <a:solidFill>
                  <a:srgbClr val="000000"/>
                </a:solidFill>
                <a:latin typeface="Open Sans Bold"/>
                <a:ea typeface="Open Sans Bold"/>
                <a:cs typeface="Open Sans Bold"/>
                <a:sym typeface="Open Sans Bold"/>
              </a:rPr>
              <a:t>Flush</a:t>
            </a:r>
          </a:p>
        </p:txBody>
      </p:sp>
      <p:sp>
        <p:nvSpPr>
          <p:cNvPr name="TextBox 45" id="45"/>
          <p:cNvSpPr txBox="true"/>
          <p:nvPr/>
        </p:nvSpPr>
        <p:spPr>
          <a:xfrm rot="0">
            <a:off x="5168903" y="2797902"/>
            <a:ext cx="308829" cy="151676"/>
          </a:xfrm>
          <a:prstGeom prst="rect">
            <a:avLst/>
          </a:prstGeom>
        </p:spPr>
        <p:txBody>
          <a:bodyPr anchor="t" rtlCol="false" tIns="0" lIns="0" bIns="0" rIns="0">
            <a:spAutoFit/>
          </a:bodyPr>
          <a:lstStyle/>
          <a:p>
            <a:pPr algn="l">
              <a:lnSpc>
                <a:spcPts val="1300"/>
              </a:lnSpc>
            </a:pPr>
            <a:r>
              <a:rPr lang="en-US" sz="600">
                <a:solidFill>
                  <a:srgbClr val="359B86"/>
                </a:solidFill>
                <a:latin typeface="Open Sans Light"/>
                <a:ea typeface="Open Sans Light"/>
                <a:cs typeface="Open Sans Light"/>
                <a:sym typeface="Open Sans Light"/>
              </a:rPr>
              <a:t>Segment</a:t>
            </a:r>
          </a:p>
        </p:txBody>
      </p:sp>
      <p:sp>
        <p:nvSpPr>
          <p:cNvPr name="TextBox 46" id="46"/>
          <p:cNvSpPr txBox="true"/>
          <p:nvPr/>
        </p:nvSpPr>
        <p:spPr>
          <a:xfrm rot="0">
            <a:off x="5295900" y="2964828"/>
            <a:ext cx="207074" cy="151676"/>
          </a:xfrm>
          <a:prstGeom prst="rect">
            <a:avLst/>
          </a:prstGeom>
        </p:spPr>
        <p:txBody>
          <a:bodyPr anchor="t" rtlCol="false" tIns="0" lIns="0" bIns="0" rIns="0">
            <a:spAutoFit/>
          </a:bodyPr>
          <a:lstStyle/>
          <a:p>
            <a:pPr algn="l">
              <a:lnSpc>
                <a:spcPts val="1300"/>
              </a:lnSpc>
            </a:pPr>
            <a:r>
              <a:rPr lang="en-US" b="true" sz="600">
                <a:solidFill>
                  <a:srgbClr val="000000"/>
                </a:solidFill>
                <a:latin typeface="Open Sans Bold"/>
                <a:ea typeface="Open Sans Bold"/>
                <a:cs typeface="Open Sans Bold"/>
                <a:sym typeface="Open Sans Bold"/>
              </a:rPr>
              <a:t>Flush</a:t>
            </a:r>
          </a:p>
        </p:txBody>
      </p:sp>
      <p:sp>
        <p:nvSpPr>
          <p:cNvPr name="TextBox 47" id="47"/>
          <p:cNvSpPr txBox="true"/>
          <p:nvPr/>
        </p:nvSpPr>
        <p:spPr>
          <a:xfrm rot="0">
            <a:off x="5245103" y="2326653"/>
            <a:ext cx="307791"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Commit</a:t>
            </a:r>
          </a:p>
        </p:txBody>
      </p:sp>
      <p:sp>
        <p:nvSpPr>
          <p:cNvPr name="TextBox 48" id="48"/>
          <p:cNvSpPr txBox="true"/>
          <p:nvPr/>
        </p:nvSpPr>
        <p:spPr>
          <a:xfrm rot="0">
            <a:off x="5245103" y="3380756"/>
            <a:ext cx="307791"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Commit</a:t>
            </a:r>
          </a:p>
        </p:txBody>
      </p:sp>
      <p:sp>
        <p:nvSpPr>
          <p:cNvPr name="TextBox 49" id="49"/>
          <p:cNvSpPr txBox="true"/>
          <p:nvPr/>
        </p:nvSpPr>
        <p:spPr>
          <a:xfrm rot="0">
            <a:off x="5918197" y="1882054"/>
            <a:ext cx="350072" cy="615105"/>
          </a:xfrm>
          <a:prstGeom prst="rect">
            <a:avLst/>
          </a:prstGeom>
        </p:spPr>
        <p:txBody>
          <a:bodyPr anchor="t" rtlCol="false" tIns="0" lIns="0" bIns="0" rIns="0">
            <a:spAutoFit/>
          </a:bodyPr>
          <a:lstStyle/>
          <a:p>
            <a:pPr algn="just">
              <a:lnSpc>
                <a:spcPts val="1700"/>
              </a:lnSpc>
            </a:pPr>
            <a:r>
              <a:rPr lang="en-US" b="true" sz="699">
                <a:solidFill>
                  <a:srgbClr val="FFFFFF"/>
                </a:solidFill>
                <a:latin typeface="Open Sans Bold"/>
                <a:ea typeface="Open Sans Bold"/>
                <a:cs typeface="Open Sans Bold"/>
                <a:sym typeface="Open Sans Bold"/>
              </a:rPr>
              <a:t>Index 1 Index 2 </a:t>
            </a:r>
          </a:p>
          <a:p>
            <a:pPr algn="just">
              <a:lnSpc>
                <a:spcPts val="1500"/>
              </a:lnSpc>
            </a:pPr>
            <a:r>
              <a:rPr lang="en-US" b="true" sz="699">
                <a:solidFill>
                  <a:srgbClr val="FFFFFF"/>
                </a:solidFill>
                <a:latin typeface="Open Sans Bold"/>
                <a:ea typeface="Open Sans Bold"/>
                <a:cs typeface="Open Sans Bold"/>
                <a:sym typeface="Open Sans Bold"/>
              </a:rPr>
              <a:t>Index 1 </a:t>
            </a:r>
          </a:p>
        </p:txBody>
      </p:sp>
      <p:sp>
        <p:nvSpPr>
          <p:cNvPr name="TextBox 50" id="50"/>
          <p:cNvSpPr txBox="true"/>
          <p:nvPr/>
        </p:nvSpPr>
        <p:spPr>
          <a:xfrm rot="0">
            <a:off x="5918197" y="2923451"/>
            <a:ext cx="350072" cy="627802"/>
          </a:xfrm>
          <a:prstGeom prst="rect">
            <a:avLst/>
          </a:prstGeom>
        </p:spPr>
        <p:txBody>
          <a:bodyPr anchor="t" rtlCol="false" tIns="0" lIns="0" bIns="0" rIns="0">
            <a:spAutoFit/>
          </a:bodyPr>
          <a:lstStyle/>
          <a:p>
            <a:pPr algn="just">
              <a:lnSpc>
                <a:spcPts val="1700"/>
              </a:lnSpc>
            </a:pPr>
            <a:r>
              <a:rPr lang="en-US" b="true" sz="699">
                <a:solidFill>
                  <a:srgbClr val="FFFFFF"/>
                </a:solidFill>
                <a:latin typeface="Open Sans Bold"/>
                <a:ea typeface="Open Sans Bold"/>
                <a:cs typeface="Open Sans Bold"/>
                <a:sym typeface="Open Sans Bold"/>
              </a:rPr>
              <a:t>Index 1 Index 2 Index 1 </a:t>
            </a:r>
          </a:p>
        </p:txBody>
      </p:sp>
      <p:sp>
        <p:nvSpPr>
          <p:cNvPr name="TextBox 51" id="51"/>
          <p:cNvSpPr txBox="true"/>
          <p:nvPr/>
        </p:nvSpPr>
        <p:spPr>
          <a:xfrm rot="0">
            <a:off x="6434138" y="2923451"/>
            <a:ext cx="402898" cy="627802"/>
          </a:xfrm>
          <a:prstGeom prst="rect">
            <a:avLst/>
          </a:prstGeom>
        </p:spPr>
        <p:txBody>
          <a:bodyPr anchor="t" rtlCol="false" tIns="0" lIns="0" bIns="0" rIns="0">
            <a:spAutoFit/>
          </a:bodyPr>
          <a:lstStyle/>
          <a:p>
            <a:pPr algn="just">
              <a:lnSpc>
                <a:spcPts val="1700"/>
              </a:lnSpc>
            </a:pPr>
            <a:r>
              <a:rPr lang="en-US" b="true" sz="699">
                <a:solidFill>
                  <a:srgbClr val="FFFFFF"/>
                </a:solidFill>
                <a:latin typeface="Open Sans Bold"/>
                <a:ea typeface="Open Sans Bold"/>
                <a:cs typeface="Open Sans Bold"/>
                <a:sym typeface="Open Sans Bold"/>
              </a:rPr>
              <a:t>Replica 1 Shard 1 Shard 2</a:t>
            </a:r>
          </a:p>
        </p:txBody>
      </p:sp>
      <p:sp>
        <p:nvSpPr>
          <p:cNvPr name="TextBox 52" id="52"/>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3.2 </a:t>
            </a:r>
          </a:p>
        </p:txBody>
      </p:sp>
      <p:sp>
        <p:nvSpPr>
          <p:cNvPr name="TextBox 53" id="53"/>
          <p:cNvSpPr txBox="true"/>
          <p:nvPr/>
        </p:nvSpPr>
        <p:spPr>
          <a:xfrm rot="0">
            <a:off x="495300" y="4831442"/>
            <a:ext cx="173820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Data Operations</a:t>
            </a:r>
          </a:p>
        </p:txBody>
      </p:sp>
      <p:sp>
        <p:nvSpPr>
          <p:cNvPr name="TextBox 54" id="54"/>
          <p:cNvSpPr txBox="true"/>
          <p:nvPr/>
        </p:nvSpPr>
        <p:spPr>
          <a:xfrm rot="0">
            <a:off x="2019300" y="3780396"/>
            <a:ext cx="568309"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Network</a:t>
            </a:r>
          </a:p>
        </p:txBody>
      </p:sp>
      <p:sp>
        <p:nvSpPr>
          <p:cNvPr name="TextBox 55" id="55"/>
          <p:cNvSpPr txBox="true"/>
          <p:nvPr/>
        </p:nvSpPr>
        <p:spPr>
          <a:xfrm rot="0">
            <a:off x="1701803" y="1265796"/>
            <a:ext cx="1341091"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Elasticsearch Cluster</a:t>
            </a:r>
          </a:p>
        </p:txBody>
      </p:sp>
      <p:sp>
        <p:nvSpPr>
          <p:cNvPr name="TextBox 56" id="56"/>
          <p:cNvSpPr txBox="true"/>
          <p:nvPr/>
        </p:nvSpPr>
        <p:spPr>
          <a:xfrm rot="0">
            <a:off x="5715000" y="3780396"/>
            <a:ext cx="491995"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Storage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175385"/>
            <a:ext cx="8379533" cy="1414348"/>
          </a:xfrm>
          <a:prstGeom prst="rect">
            <a:avLst/>
          </a:prstGeom>
        </p:spPr>
        <p:txBody>
          <a:bodyPr anchor="t" rtlCol="false" tIns="0" lIns="0" bIns="0" rIns="0">
            <a:spAutoFit/>
          </a:bodyPr>
          <a:lstStyle/>
          <a:p>
            <a:pPr algn="l">
              <a:lnSpc>
                <a:spcPts val="2867"/>
              </a:lnSpc>
            </a:pPr>
            <a:r>
              <a:rPr lang="en-US" b="true" sz="1399">
                <a:solidFill>
                  <a:srgbClr val="000000"/>
                </a:solidFill>
                <a:latin typeface="Open Sans Bold"/>
                <a:ea typeface="Open Sans Bold"/>
                <a:cs typeface="Open Sans Bold"/>
                <a:sym typeface="Open Sans Bold"/>
              </a:rPr>
              <a:t>Documents are immutable</a:t>
            </a:r>
            <a:r>
              <a:rPr lang="en-US" sz="1399">
                <a:solidFill>
                  <a:srgbClr val="000000"/>
                </a:solidFill>
                <a:latin typeface="Open Sans Light"/>
                <a:ea typeface="Open Sans Light"/>
                <a:cs typeface="Open Sans Light"/>
                <a:sym typeface="Open Sans Light"/>
              </a:rPr>
              <a:t> in Elasticsearch. When Elasticsearch updates a document, it deletes the original document and indexes the new, updated document.1 The two operations are performed atomically in each Lucene shard.3 This incurs the costs of a </a:t>
            </a:r>
            <a:r>
              <a:rPr lang="en-US" b="true" sz="1399">
                <a:solidFill>
                  <a:srgbClr val="000000"/>
                </a:solidFill>
                <a:latin typeface="Open Sans Bold"/>
                <a:ea typeface="Open Sans Bold"/>
                <a:cs typeface="Open Sans Bold"/>
                <a:sym typeface="Open Sans Bold"/>
              </a:rPr>
              <a:t>delete </a:t>
            </a:r>
            <a:r>
              <a:rPr lang="en-US" sz="1399">
                <a:solidFill>
                  <a:srgbClr val="000000"/>
                </a:solidFill>
                <a:latin typeface="Open Sans Light"/>
                <a:ea typeface="Open Sans Light"/>
                <a:cs typeface="Open Sans Light"/>
                <a:sym typeface="Open Sans Light"/>
              </a:rPr>
              <a:t>and </a:t>
            </a:r>
            <a:r>
              <a:rPr lang="en-US" b="true" sz="1399">
                <a:solidFill>
                  <a:srgbClr val="000000"/>
                </a:solidFill>
                <a:latin typeface="Open Sans Bold"/>
                <a:ea typeface="Open Sans Bold"/>
                <a:cs typeface="Open Sans Bold"/>
                <a:sym typeface="Open Sans Bold"/>
              </a:rPr>
              <a:t>index</a:t>
            </a:r>
            <a:r>
              <a:rPr lang="en-US" sz="1399">
                <a:solidFill>
                  <a:srgbClr val="000000"/>
                </a:solidFill>
                <a:latin typeface="Open Sans Light"/>
                <a:ea typeface="Open Sans Light"/>
                <a:cs typeface="Open Sans Light"/>
                <a:sym typeface="Open Sans Light"/>
              </a:rPr>
              <a:t> operation, except it does </a:t>
            </a:r>
          </a:p>
          <a:p>
            <a:pPr algn="l">
              <a:lnSpc>
                <a:spcPts val="2599"/>
              </a:lnSpc>
            </a:pPr>
            <a:r>
              <a:rPr lang="en-US" sz="1399">
                <a:solidFill>
                  <a:srgbClr val="000000"/>
                </a:solidFill>
                <a:latin typeface="Open Sans Light"/>
                <a:ea typeface="Open Sans Light"/>
                <a:cs typeface="Open Sans Light"/>
                <a:sym typeface="Open Sans Light"/>
              </a:rPr>
              <a:t>not invoke any ingest pipelines. </a:t>
            </a:r>
          </a:p>
        </p:txBody>
      </p:sp>
      <p:sp>
        <p:nvSpPr>
          <p:cNvPr name="TextBox 4" id="4"/>
          <p:cNvSpPr txBox="true"/>
          <p:nvPr/>
        </p:nvSpPr>
        <p:spPr>
          <a:xfrm rot="0">
            <a:off x="2286000" y="3436668"/>
            <a:ext cx="4831909" cy="312144"/>
          </a:xfrm>
          <a:prstGeom prst="rect">
            <a:avLst/>
          </a:prstGeom>
        </p:spPr>
        <p:txBody>
          <a:bodyPr anchor="t" rtlCol="false" tIns="0" lIns="0" bIns="0" rIns="0">
            <a:spAutoFit/>
          </a:bodyPr>
          <a:lstStyle/>
          <a:p>
            <a:pPr algn="l">
              <a:lnSpc>
                <a:spcPts val="2520"/>
              </a:lnSpc>
            </a:pPr>
            <a:r>
              <a:rPr lang="en-US" b="true" sz="1800">
                <a:solidFill>
                  <a:srgbClr val="000000"/>
                </a:solidFill>
                <a:latin typeface="Open Sans Bold"/>
                <a:ea typeface="Open Sans Bold"/>
                <a:cs typeface="Open Sans Bold"/>
                <a:sym typeface="Open Sans Bold"/>
              </a:rPr>
              <a:t>Update = Delete + (Index - Ingest Pipeline)</a:t>
            </a:r>
          </a:p>
        </p:txBody>
      </p:sp>
      <p:sp>
        <p:nvSpPr>
          <p:cNvPr name="TextBox 5" id="5"/>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3.3 </a:t>
            </a:r>
          </a:p>
        </p:txBody>
      </p:sp>
      <p:sp>
        <p:nvSpPr>
          <p:cNvPr name="TextBox 6" id="6"/>
          <p:cNvSpPr txBox="true"/>
          <p:nvPr/>
        </p:nvSpPr>
        <p:spPr>
          <a:xfrm rot="0">
            <a:off x="495300" y="4831442"/>
            <a:ext cx="173820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Data Operations</a:t>
            </a:r>
          </a:p>
        </p:txBody>
      </p:sp>
      <p:sp>
        <p:nvSpPr>
          <p:cNvPr name="TextBox 7" id="7"/>
          <p:cNvSpPr txBox="true"/>
          <p:nvPr/>
        </p:nvSpPr>
        <p:spPr>
          <a:xfrm rot="0">
            <a:off x="431797" y="327717"/>
            <a:ext cx="6387074"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Update Operations: Data Processing Flow</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3432810"/>
            <a:ext cx="8260499" cy="253394"/>
          </a:xfrm>
          <a:prstGeom prst="rect">
            <a:avLst/>
          </a:prstGeom>
        </p:spPr>
        <p:txBody>
          <a:bodyPr anchor="t" rtlCol="false" tIns="0" lIns="0" bIns="0" rIns="0">
            <a:spAutoFit/>
          </a:bodyPr>
          <a:lstStyle/>
          <a:p>
            <a:pPr algn="l">
              <a:lnSpc>
                <a:spcPts val="1959"/>
              </a:lnSpc>
            </a:pPr>
            <a:r>
              <a:rPr lang="en-US" sz="1399">
                <a:solidFill>
                  <a:srgbClr val="000000"/>
                </a:solidFill>
                <a:latin typeface="Open Sans Light"/>
                <a:ea typeface="Open Sans Light"/>
                <a:cs typeface="Open Sans Light"/>
                <a:sym typeface="Open Sans Light"/>
              </a:rPr>
              <a:t>Elasticsearch executes searches in phases known informally as </a:t>
            </a:r>
            <a:r>
              <a:rPr lang="en-US" b="true" sz="1399">
                <a:solidFill>
                  <a:srgbClr val="000000"/>
                </a:solidFill>
                <a:latin typeface="Open Sans Bold"/>
                <a:ea typeface="Open Sans Bold"/>
                <a:cs typeface="Open Sans Bold"/>
                <a:sym typeface="Open Sans Bold"/>
              </a:rPr>
              <a:t>scatter, search, gather, and merge</a:t>
            </a:r>
            <a:r>
              <a:rPr lang="en-US" sz="1399">
                <a:solidFill>
                  <a:srgbClr val="000000"/>
                </a:solidFill>
                <a:latin typeface="Open Sans Light"/>
                <a:ea typeface="Open Sans Light"/>
                <a:cs typeface="Open Sans Light"/>
                <a:sym typeface="Open Sans Light"/>
              </a:rPr>
              <a:t>.</a:t>
            </a:r>
          </a:p>
        </p:txBody>
      </p:sp>
      <p:sp>
        <p:nvSpPr>
          <p:cNvPr name="TextBox 4" id="4"/>
          <p:cNvSpPr txBox="true"/>
          <p:nvPr/>
        </p:nvSpPr>
        <p:spPr>
          <a:xfrm rot="0">
            <a:off x="431797" y="1175385"/>
            <a:ext cx="8633174" cy="1786919"/>
          </a:xfrm>
          <a:prstGeom prst="rect">
            <a:avLst/>
          </a:prstGeom>
        </p:spPr>
        <p:txBody>
          <a:bodyPr anchor="t" rtlCol="false" tIns="0" lIns="0" bIns="0" rIns="0">
            <a:spAutoFit/>
          </a:bodyPr>
          <a:lstStyle/>
          <a:p>
            <a:pPr algn="l">
              <a:lnSpc>
                <a:spcPts val="2867"/>
              </a:lnSpc>
            </a:pPr>
            <a:r>
              <a:rPr lang="en-US" b="true" sz="1399">
                <a:solidFill>
                  <a:srgbClr val="000000"/>
                </a:solidFill>
                <a:latin typeface="Open Sans Bold"/>
                <a:ea typeface="Open Sans Bold"/>
                <a:cs typeface="Open Sans Bold"/>
                <a:sym typeface="Open Sans Bold"/>
              </a:rPr>
              <a:t>“Search” is a generic term for information retrieval.</a:t>
            </a:r>
            <a:r>
              <a:rPr lang="en-US" sz="1399">
                <a:solidFill>
                  <a:srgbClr val="000000"/>
                </a:solidFill>
                <a:latin typeface="Open Sans Light"/>
                <a:ea typeface="Open Sans Light"/>
                <a:cs typeface="Open Sans Light"/>
                <a:sym typeface="Open Sans Light"/>
              </a:rPr>
              <a:t> Elasticsearch has various retrieval capabilities, including but not limited to full-text searches, range searches, scripted searches, and aggregations. Search speed and throughput are affected by many variables including the configurations of the cluster, indices, </a:t>
            </a:r>
          </a:p>
          <a:p>
            <a:pPr algn="l">
              <a:lnSpc>
                <a:spcPts val="2599"/>
              </a:lnSpc>
            </a:pPr>
            <a:r>
              <a:rPr lang="en-US" sz="1399">
                <a:solidFill>
                  <a:srgbClr val="000000"/>
                </a:solidFill>
                <a:latin typeface="Open Sans Light"/>
                <a:ea typeface="Open Sans Light"/>
                <a:cs typeface="Open Sans Light"/>
                <a:sym typeface="Open Sans Light"/>
              </a:rPr>
              <a:t>queries, and hardware. Realistic capacity planning depends on </a:t>
            </a:r>
            <a:r>
              <a:rPr lang="en-US" b="true" sz="1399">
                <a:solidFill>
                  <a:srgbClr val="000000"/>
                </a:solidFill>
                <a:latin typeface="Open Sans Bold"/>
                <a:ea typeface="Open Sans Bold"/>
                <a:cs typeface="Open Sans Bold"/>
                <a:sym typeface="Open Sans Bold"/>
              </a:rPr>
              <a:t>empirical testing</a:t>
            </a:r>
            <a:r>
              <a:rPr lang="en-US" sz="1399">
                <a:solidFill>
                  <a:srgbClr val="000000"/>
                </a:solidFill>
                <a:latin typeface="Open Sans Light"/>
                <a:ea typeface="Open Sans Light"/>
                <a:cs typeface="Open Sans Light"/>
                <a:sym typeface="Open Sans Light"/>
              </a:rPr>
              <a:t> after applying the </a:t>
            </a:r>
            <a:r>
              <a:rPr lang="en-US" b="true" sz="1399">
                <a:solidFill>
                  <a:srgbClr val="000000"/>
                </a:solidFill>
                <a:latin typeface="Open Sans Bold"/>
                <a:ea typeface="Open Sans Bold"/>
                <a:cs typeface="Open Sans Bold"/>
                <a:sym typeface="Open Sans Bold"/>
              </a:rPr>
              <a:t>best </a:t>
            </a:r>
          </a:p>
          <a:p>
            <a:pPr algn="l">
              <a:lnSpc>
                <a:spcPts val="3200"/>
              </a:lnSpc>
            </a:pPr>
            <a:r>
              <a:rPr lang="en-US" b="true" sz="1399">
                <a:solidFill>
                  <a:srgbClr val="000000"/>
                </a:solidFill>
                <a:latin typeface="Open Sans Bold"/>
                <a:ea typeface="Open Sans Bold"/>
                <a:cs typeface="Open Sans Bold"/>
                <a:sym typeface="Open Sans Bold"/>
              </a:rPr>
              <a:t>practices</a:t>
            </a:r>
            <a:r>
              <a:rPr lang="en-US" sz="1399">
                <a:solidFill>
                  <a:srgbClr val="000000"/>
                </a:solidFill>
                <a:latin typeface="Open Sans Light"/>
                <a:ea typeface="Open Sans Light"/>
                <a:cs typeface="Open Sans Light"/>
                <a:sym typeface="Open Sans Light"/>
              </a:rPr>
              <a:t> for optimizing those configurations. </a:t>
            </a:r>
          </a:p>
        </p:txBody>
      </p:sp>
      <p:sp>
        <p:nvSpPr>
          <p:cNvPr name="TextBox 5" id="5"/>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3.4 </a:t>
            </a:r>
          </a:p>
        </p:txBody>
      </p:sp>
      <p:sp>
        <p:nvSpPr>
          <p:cNvPr name="TextBox 6" id="6"/>
          <p:cNvSpPr txBox="true"/>
          <p:nvPr/>
        </p:nvSpPr>
        <p:spPr>
          <a:xfrm rot="0">
            <a:off x="495300" y="4831442"/>
            <a:ext cx="173820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Data Operations</a:t>
            </a:r>
          </a:p>
        </p:txBody>
      </p:sp>
      <p:sp>
        <p:nvSpPr>
          <p:cNvPr name="TextBox 7" id="7"/>
          <p:cNvSpPr txBox="true"/>
          <p:nvPr/>
        </p:nvSpPr>
        <p:spPr>
          <a:xfrm rot="0">
            <a:off x="431797" y="327717"/>
            <a:ext cx="2854366"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Search Operations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1485043" y="1555118"/>
            <a:ext cx="7576461" cy="2155622"/>
            <a:chOff x="0" y="0"/>
            <a:chExt cx="7576452" cy="2155622"/>
          </a:xfrm>
        </p:grpSpPr>
        <p:sp>
          <p:nvSpPr>
            <p:cNvPr name="Freeform 4" id="4"/>
            <p:cNvSpPr/>
            <p:nvPr/>
          </p:nvSpPr>
          <p:spPr>
            <a:xfrm flipH="false" flipV="false" rot="0">
              <a:off x="0" y="0"/>
              <a:ext cx="7576438" cy="2155571"/>
            </a:xfrm>
            <a:custGeom>
              <a:avLst/>
              <a:gdLst/>
              <a:ahLst/>
              <a:cxnLst/>
              <a:rect r="r" b="b" t="t" l="l"/>
              <a:pathLst>
                <a:path h="2155571" w="7576438">
                  <a:moveTo>
                    <a:pt x="106807" y="0"/>
                  </a:moveTo>
                  <a:lnTo>
                    <a:pt x="7469632" y="0"/>
                  </a:lnTo>
                  <a:cubicBezTo>
                    <a:pt x="7528687" y="0"/>
                    <a:pt x="7576438" y="47879"/>
                    <a:pt x="7576438" y="106807"/>
                  </a:cubicBezTo>
                  <a:lnTo>
                    <a:pt x="7576438" y="2048764"/>
                  </a:lnTo>
                  <a:cubicBezTo>
                    <a:pt x="7576438" y="2107819"/>
                    <a:pt x="7528559" y="2155571"/>
                    <a:pt x="7469632" y="2155571"/>
                  </a:cubicBezTo>
                  <a:lnTo>
                    <a:pt x="106807" y="2155571"/>
                  </a:lnTo>
                  <a:cubicBezTo>
                    <a:pt x="47752" y="2155571"/>
                    <a:pt x="0" y="2107692"/>
                    <a:pt x="0" y="2048764"/>
                  </a:cubicBezTo>
                  <a:lnTo>
                    <a:pt x="0" y="106807"/>
                  </a:lnTo>
                  <a:cubicBezTo>
                    <a:pt x="0" y="47879"/>
                    <a:pt x="47879" y="0"/>
                    <a:pt x="106807" y="0"/>
                  </a:cubicBezTo>
                  <a:close/>
                </a:path>
              </a:pathLst>
            </a:custGeom>
            <a:solidFill>
              <a:srgbClr val="C9EAE1"/>
            </a:solidFill>
          </p:spPr>
        </p:sp>
      </p:grpSp>
      <p:sp>
        <p:nvSpPr>
          <p:cNvPr name="Freeform 5" id="5"/>
          <p:cNvSpPr/>
          <p:nvPr/>
        </p:nvSpPr>
        <p:spPr>
          <a:xfrm flipH="false" flipV="false" rot="0">
            <a:off x="1917697" y="40640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3"/>
            <a:stretch>
              <a:fillRect l="0" t="0" r="0" b="0"/>
            </a:stretch>
          </a:blipFill>
        </p:spPr>
      </p:sp>
      <p:sp>
        <p:nvSpPr>
          <p:cNvPr name="Freeform 6" id="6"/>
          <p:cNvSpPr/>
          <p:nvPr/>
        </p:nvSpPr>
        <p:spPr>
          <a:xfrm flipH="false" flipV="false" rot="0">
            <a:off x="1047969" y="2625766"/>
            <a:ext cx="123111" cy="123111"/>
          </a:xfrm>
          <a:custGeom>
            <a:avLst/>
            <a:gdLst/>
            <a:ahLst/>
            <a:cxnLst/>
            <a:rect r="r" b="b" t="t" l="l"/>
            <a:pathLst>
              <a:path h="123111" w="123111">
                <a:moveTo>
                  <a:pt x="0" y="0"/>
                </a:moveTo>
                <a:lnTo>
                  <a:pt x="123111" y="0"/>
                </a:lnTo>
                <a:lnTo>
                  <a:pt x="123111" y="123111"/>
                </a:lnTo>
                <a:lnTo>
                  <a:pt x="0" y="1231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79190" y="1133456"/>
            <a:ext cx="8676542" cy="2569331"/>
          </a:xfrm>
          <a:custGeom>
            <a:avLst/>
            <a:gdLst/>
            <a:ahLst/>
            <a:cxnLst/>
            <a:rect r="r" b="b" t="t" l="l"/>
            <a:pathLst>
              <a:path h="2569331" w="8676542">
                <a:moveTo>
                  <a:pt x="0" y="0"/>
                </a:moveTo>
                <a:lnTo>
                  <a:pt x="8676542" y="0"/>
                </a:lnTo>
                <a:lnTo>
                  <a:pt x="8676542" y="2569331"/>
                </a:lnTo>
                <a:lnTo>
                  <a:pt x="0" y="25693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69934" y="2645702"/>
            <a:ext cx="83772" cy="83772"/>
          </a:xfrm>
          <a:custGeom>
            <a:avLst/>
            <a:gdLst/>
            <a:ahLst/>
            <a:cxnLst/>
            <a:rect r="r" b="b" t="t" l="l"/>
            <a:pathLst>
              <a:path h="83772" w="83772">
                <a:moveTo>
                  <a:pt x="0" y="0"/>
                </a:moveTo>
                <a:lnTo>
                  <a:pt x="83772" y="0"/>
                </a:lnTo>
                <a:lnTo>
                  <a:pt x="83772" y="83772"/>
                </a:lnTo>
                <a:lnTo>
                  <a:pt x="0" y="83772"/>
                </a:lnTo>
                <a:lnTo>
                  <a:pt x="0" y="0"/>
                </a:lnTo>
                <a:close/>
              </a:path>
            </a:pathLst>
          </a:custGeom>
          <a:blipFill>
            <a:blip r:embed="rId8"/>
            <a:stretch>
              <a:fillRect l="-3740" t="-4900" r="-2376" b="-1216"/>
            </a:stretch>
          </a:blipFill>
        </p:spPr>
      </p:sp>
      <p:grpSp>
        <p:nvGrpSpPr>
          <p:cNvPr name="Group 9" id="9"/>
          <p:cNvGrpSpPr>
            <a:grpSpLocks noChangeAspect="true"/>
          </p:cNvGrpSpPr>
          <p:nvPr/>
        </p:nvGrpSpPr>
        <p:grpSpPr>
          <a:xfrm rot="0">
            <a:off x="1515504" y="3650351"/>
            <a:ext cx="1072363" cy="482460"/>
            <a:chOff x="0" y="0"/>
            <a:chExt cx="1072363" cy="482460"/>
          </a:xfrm>
        </p:grpSpPr>
        <p:sp>
          <p:nvSpPr>
            <p:cNvPr name="Freeform 10" id="10"/>
            <p:cNvSpPr/>
            <p:nvPr/>
          </p:nvSpPr>
          <p:spPr>
            <a:xfrm flipH="false" flipV="false" rot="0">
              <a:off x="63627" y="195326"/>
              <a:ext cx="945261" cy="62992"/>
            </a:xfrm>
            <a:custGeom>
              <a:avLst/>
              <a:gdLst/>
              <a:ahLst/>
              <a:cxnLst/>
              <a:rect r="r" b="b" t="t" l="l"/>
              <a:pathLst>
                <a:path h="62992" w="945261">
                  <a:moveTo>
                    <a:pt x="9398" y="0"/>
                  </a:moveTo>
                  <a:cubicBezTo>
                    <a:pt x="9398" y="29337"/>
                    <a:pt x="11303" y="51816"/>
                    <a:pt x="12954" y="55245"/>
                  </a:cubicBezTo>
                  <a:cubicBezTo>
                    <a:pt x="13335" y="56134"/>
                    <a:pt x="12446" y="53467"/>
                    <a:pt x="9525" y="53467"/>
                  </a:cubicBezTo>
                  <a:lnTo>
                    <a:pt x="9525" y="58293"/>
                  </a:lnTo>
                  <a:lnTo>
                    <a:pt x="9525" y="53467"/>
                  </a:lnTo>
                  <a:lnTo>
                    <a:pt x="935609" y="53467"/>
                  </a:lnTo>
                  <a:lnTo>
                    <a:pt x="935609" y="58293"/>
                  </a:lnTo>
                  <a:lnTo>
                    <a:pt x="935609" y="53467"/>
                  </a:lnTo>
                  <a:cubicBezTo>
                    <a:pt x="932561" y="53467"/>
                    <a:pt x="931799" y="56134"/>
                    <a:pt x="932180" y="55245"/>
                  </a:cubicBezTo>
                  <a:cubicBezTo>
                    <a:pt x="933831" y="51689"/>
                    <a:pt x="935736" y="29337"/>
                    <a:pt x="935736" y="0"/>
                  </a:cubicBezTo>
                  <a:lnTo>
                    <a:pt x="945261" y="0"/>
                  </a:lnTo>
                  <a:cubicBezTo>
                    <a:pt x="945261" y="28067"/>
                    <a:pt x="943610" y="53467"/>
                    <a:pt x="940816" y="59436"/>
                  </a:cubicBezTo>
                  <a:cubicBezTo>
                    <a:pt x="940689" y="59690"/>
                    <a:pt x="939292" y="62992"/>
                    <a:pt x="935736"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11" id="11"/>
            <p:cNvSpPr/>
            <p:nvPr/>
          </p:nvSpPr>
          <p:spPr>
            <a:xfrm flipH="false" flipV="false" rot="0">
              <a:off x="166370" y="63500"/>
              <a:ext cx="739648" cy="355473"/>
            </a:xfrm>
            <a:custGeom>
              <a:avLst/>
              <a:gdLst/>
              <a:ahLst/>
              <a:cxnLst/>
              <a:rect r="r" b="b" t="t" l="l"/>
              <a:pathLst>
                <a:path h="355473" w="739648">
                  <a:moveTo>
                    <a:pt x="0" y="0"/>
                  </a:moveTo>
                  <a:lnTo>
                    <a:pt x="739648" y="0"/>
                  </a:lnTo>
                  <a:lnTo>
                    <a:pt x="739648" y="355473"/>
                  </a:lnTo>
                  <a:lnTo>
                    <a:pt x="0" y="355473"/>
                  </a:lnTo>
                  <a:close/>
                </a:path>
              </a:pathLst>
            </a:custGeom>
            <a:solidFill>
              <a:srgbClr val="FFFFFF"/>
            </a:solidFill>
          </p:spPr>
        </p:sp>
      </p:grpSp>
      <p:grpSp>
        <p:nvGrpSpPr>
          <p:cNvPr name="Group 12" id="12"/>
          <p:cNvGrpSpPr>
            <a:grpSpLocks noChangeAspect="true"/>
          </p:cNvGrpSpPr>
          <p:nvPr/>
        </p:nvGrpSpPr>
        <p:grpSpPr>
          <a:xfrm rot="0">
            <a:off x="653510" y="2154526"/>
            <a:ext cx="2491854" cy="995563"/>
            <a:chOff x="0" y="0"/>
            <a:chExt cx="2491854" cy="995566"/>
          </a:xfrm>
        </p:grpSpPr>
        <p:sp>
          <p:nvSpPr>
            <p:cNvPr name="Freeform 13" id="13"/>
            <p:cNvSpPr/>
            <p:nvPr/>
          </p:nvSpPr>
          <p:spPr>
            <a:xfrm flipH="false" flipV="false" rot="0">
              <a:off x="1050925" y="370967"/>
              <a:ext cx="382524" cy="200406"/>
            </a:xfrm>
            <a:custGeom>
              <a:avLst/>
              <a:gdLst/>
              <a:ahLst/>
              <a:cxnLst/>
              <a:rect r="r" b="b" t="t" l="l"/>
              <a:pathLst>
                <a:path h="200406" w="382524">
                  <a:moveTo>
                    <a:pt x="0" y="0"/>
                  </a:moveTo>
                  <a:lnTo>
                    <a:pt x="382524" y="0"/>
                  </a:lnTo>
                  <a:lnTo>
                    <a:pt x="382524" y="200406"/>
                  </a:lnTo>
                  <a:lnTo>
                    <a:pt x="0" y="200406"/>
                  </a:lnTo>
                  <a:close/>
                </a:path>
              </a:pathLst>
            </a:custGeom>
            <a:solidFill>
              <a:srgbClr val="C9EAE1"/>
            </a:solidFill>
          </p:spPr>
        </p:sp>
        <p:sp>
          <p:nvSpPr>
            <p:cNvPr name="Freeform 14" id="14"/>
            <p:cNvSpPr/>
            <p:nvPr/>
          </p:nvSpPr>
          <p:spPr>
            <a:xfrm flipH="false" flipV="false" rot="0">
              <a:off x="1220470" y="150241"/>
              <a:ext cx="41275" cy="220853"/>
            </a:xfrm>
            <a:custGeom>
              <a:avLst/>
              <a:gdLst/>
              <a:ahLst/>
              <a:cxnLst/>
              <a:rect r="r" b="b" t="t" l="l"/>
              <a:pathLst>
                <a:path h="220853" w="41275">
                  <a:moveTo>
                    <a:pt x="28575" y="0"/>
                  </a:moveTo>
                  <a:cubicBezTo>
                    <a:pt x="28575" y="50292"/>
                    <a:pt x="31242" y="97155"/>
                    <a:pt x="33401" y="104648"/>
                  </a:cubicBezTo>
                  <a:lnTo>
                    <a:pt x="33401" y="104648"/>
                  </a:lnTo>
                  <a:lnTo>
                    <a:pt x="33401" y="104648"/>
                  </a:lnTo>
                  <a:lnTo>
                    <a:pt x="33401" y="104648"/>
                  </a:lnTo>
                  <a:cubicBezTo>
                    <a:pt x="35306" y="111506"/>
                    <a:pt x="33655" y="96012"/>
                    <a:pt x="20701" y="96012"/>
                  </a:cubicBezTo>
                  <a:lnTo>
                    <a:pt x="20701" y="110236"/>
                  </a:lnTo>
                  <a:lnTo>
                    <a:pt x="20701" y="96012"/>
                  </a:lnTo>
                  <a:cubicBezTo>
                    <a:pt x="34417" y="96012"/>
                    <a:pt x="36703" y="112649"/>
                    <a:pt x="35433" y="108204"/>
                  </a:cubicBezTo>
                  <a:lnTo>
                    <a:pt x="21717" y="112141"/>
                  </a:lnTo>
                  <a:lnTo>
                    <a:pt x="35560" y="108712"/>
                  </a:lnTo>
                  <a:lnTo>
                    <a:pt x="35433" y="108331"/>
                  </a:lnTo>
                  <a:cubicBezTo>
                    <a:pt x="38862" y="120650"/>
                    <a:pt x="41275" y="172339"/>
                    <a:pt x="41275" y="220853"/>
                  </a:cubicBezTo>
                  <a:lnTo>
                    <a:pt x="12700" y="220853"/>
                  </a:lnTo>
                  <a:cubicBezTo>
                    <a:pt x="12700" y="170561"/>
                    <a:pt x="10033" y="123698"/>
                    <a:pt x="7874" y="116205"/>
                  </a:cubicBezTo>
                  <a:lnTo>
                    <a:pt x="7747" y="115824"/>
                  </a:lnTo>
                  <a:lnTo>
                    <a:pt x="21590" y="112395"/>
                  </a:lnTo>
                  <a:lnTo>
                    <a:pt x="7874" y="116332"/>
                  </a:lnTo>
                  <a:cubicBezTo>
                    <a:pt x="5969" y="109474"/>
                    <a:pt x="7620" y="124968"/>
                    <a:pt x="20574" y="124968"/>
                  </a:cubicBezTo>
                  <a:cubicBezTo>
                    <a:pt x="6858" y="124968"/>
                    <a:pt x="4572" y="108331"/>
                    <a:pt x="5842" y="112776"/>
                  </a:cubicBezTo>
                  <a:lnTo>
                    <a:pt x="5842" y="112776"/>
                  </a:lnTo>
                  <a:lnTo>
                    <a:pt x="5842" y="112776"/>
                  </a:lnTo>
                  <a:lnTo>
                    <a:pt x="5842" y="112776"/>
                  </a:lnTo>
                  <a:cubicBezTo>
                    <a:pt x="2413" y="100457"/>
                    <a:pt x="0" y="48768"/>
                    <a:pt x="0" y="254"/>
                  </a:cubicBezTo>
                  <a:close/>
                </a:path>
              </a:pathLst>
            </a:custGeom>
            <a:solidFill>
              <a:srgbClr val="EB248D"/>
            </a:solidFill>
          </p:spPr>
        </p:sp>
        <p:sp>
          <p:nvSpPr>
            <p:cNvPr name="Freeform 15" id="15"/>
            <p:cNvSpPr/>
            <p:nvPr/>
          </p:nvSpPr>
          <p:spPr>
            <a:xfrm flipH="false" flipV="false" rot="0">
              <a:off x="967613" y="543433"/>
              <a:ext cx="288798" cy="172212"/>
            </a:xfrm>
            <a:custGeom>
              <a:avLst/>
              <a:gdLst/>
              <a:ahLst/>
              <a:cxnLst/>
              <a:rect r="r" b="b" t="t" l="l"/>
              <a:pathLst>
                <a:path h="172212" w="288798">
                  <a:moveTo>
                    <a:pt x="288798" y="27940"/>
                  </a:moveTo>
                  <a:cubicBezTo>
                    <a:pt x="288798" y="100838"/>
                    <a:pt x="217297" y="172212"/>
                    <a:pt x="144399" y="172212"/>
                  </a:cubicBezTo>
                  <a:lnTo>
                    <a:pt x="144399" y="157988"/>
                  </a:lnTo>
                  <a:lnTo>
                    <a:pt x="144399" y="172212"/>
                  </a:lnTo>
                  <a:cubicBezTo>
                    <a:pt x="73152" y="172212"/>
                    <a:pt x="0" y="109855"/>
                    <a:pt x="0" y="42799"/>
                  </a:cubicBezTo>
                  <a:lnTo>
                    <a:pt x="14224" y="42799"/>
                  </a:lnTo>
                  <a:lnTo>
                    <a:pt x="127" y="42799"/>
                  </a:lnTo>
                  <a:cubicBezTo>
                    <a:pt x="127" y="34417"/>
                    <a:pt x="762" y="26035"/>
                    <a:pt x="2032" y="17780"/>
                  </a:cubicBezTo>
                  <a:cubicBezTo>
                    <a:pt x="2413" y="15494"/>
                    <a:pt x="3302" y="13335"/>
                    <a:pt x="4572" y="11557"/>
                  </a:cubicBezTo>
                  <a:lnTo>
                    <a:pt x="12954" y="0"/>
                  </a:lnTo>
                  <a:lnTo>
                    <a:pt x="36068" y="16764"/>
                  </a:lnTo>
                  <a:lnTo>
                    <a:pt x="27686" y="28321"/>
                  </a:lnTo>
                  <a:lnTo>
                    <a:pt x="16129" y="19939"/>
                  </a:lnTo>
                  <a:lnTo>
                    <a:pt x="30226" y="22098"/>
                  </a:lnTo>
                  <a:cubicBezTo>
                    <a:pt x="29210" y="28956"/>
                    <a:pt x="28575" y="35941"/>
                    <a:pt x="28575" y="42799"/>
                  </a:cubicBezTo>
                  <a:cubicBezTo>
                    <a:pt x="28575" y="90932"/>
                    <a:pt x="85471" y="143637"/>
                    <a:pt x="144399" y="143637"/>
                  </a:cubicBezTo>
                  <a:cubicBezTo>
                    <a:pt x="201549" y="143637"/>
                    <a:pt x="260223" y="84963"/>
                    <a:pt x="260223" y="27940"/>
                  </a:cubicBezTo>
                  <a:close/>
                </a:path>
              </a:pathLst>
            </a:custGeom>
            <a:solidFill>
              <a:srgbClr val="EB248D"/>
            </a:solidFill>
          </p:spPr>
        </p:sp>
        <p:sp>
          <p:nvSpPr>
            <p:cNvPr name="Freeform 16" id="16"/>
            <p:cNvSpPr/>
            <p:nvPr/>
          </p:nvSpPr>
          <p:spPr>
            <a:xfrm flipH="false" flipV="false" rot="0">
              <a:off x="956056" y="471170"/>
              <a:ext cx="94869" cy="105410"/>
            </a:xfrm>
            <a:custGeom>
              <a:avLst/>
              <a:gdLst/>
              <a:ahLst/>
              <a:cxnLst/>
              <a:rect r="r" b="b" t="t" l="l"/>
              <a:pathLst>
                <a:path h="105410" w="94869">
                  <a:moveTo>
                    <a:pt x="77216" y="105410"/>
                  </a:moveTo>
                  <a:lnTo>
                    <a:pt x="94869" y="0"/>
                  </a:lnTo>
                  <a:lnTo>
                    <a:pt x="0" y="49149"/>
                  </a:lnTo>
                  <a:close/>
                </a:path>
              </a:pathLst>
            </a:custGeom>
            <a:solidFill>
              <a:srgbClr val="EB248D"/>
            </a:solidFill>
          </p:spPr>
        </p:sp>
        <p:sp>
          <p:nvSpPr>
            <p:cNvPr name="Freeform 17" id="17"/>
            <p:cNvSpPr/>
            <p:nvPr/>
          </p:nvSpPr>
          <p:spPr>
            <a:xfrm flipH="false" flipV="false" rot="0">
              <a:off x="1463675" y="63500"/>
              <a:ext cx="964692" cy="316357"/>
            </a:xfrm>
            <a:custGeom>
              <a:avLst/>
              <a:gdLst/>
              <a:ahLst/>
              <a:cxnLst/>
              <a:rect r="r" b="b" t="t" l="l"/>
              <a:pathLst>
                <a:path h="316357" w="964692">
                  <a:moveTo>
                    <a:pt x="964692" y="0"/>
                  </a:moveTo>
                  <a:cubicBezTo>
                    <a:pt x="964692" y="164338"/>
                    <a:pt x="708025" y="316357"/>
                    <a:pt x="463550" y="316357"/>
                  </a:cubicBezTo>
                  <a:lnTo>
                    <a:pt x="463550" y="302133"/>
                  </a:lnTo>
                  <a:lnTo>
                    <a:pt x="463550" y="316357"/>
                  </a:lnTo>
                  <a:cubicBezTo>
                    <a:pt x="277749" y="316357"/>
                    <a:pt x="90424" y="233807"/>
                    <a:pt x="7239" y="127762"/>
                  </a:cubicBezTo>
                  <a:cubicBezTo>
                    <a:pt x="6350" y="126619"/>
                    <a:pt x="5715" y="125476"/>
                    <a:pt x="5207" y="124206"/>
                  </a:cubicBezTo>
                  <a:lnTo>
                    <a:pt x="0" y="110871"/>
                  </a:lnTo>
                  <a:lnTo>
                    <a:pt x="26543" y="100457"/>
                  </a:lnTo>
                  <a:lnTo>
                    <a:pt x="31750" y="113792"/>
                  </a:lnTo>
                  <a:lnTo>
                    <a:pt x="18415" y="118999"/>
                  </a:lnTo>
                  <a:lnTo>
                    <a:pt x="29718" y="110236"/>
                  </a:lnTo>
                  <a:cubicBezTo>
                    <a:pt x="106172" y="207645"/>
                    <a:pt x="284099" y="287909"/>
                    <a:pt x="463550" y="287909"/>
                  </a:cubicBezTo>
                  <a:cubicBezTo>
                    <a:pt x="705993" y="287909"/>
                    <a:pt x="936117" y="137795"/>
                    <a:pt x="936117" y="127"/>
                  </a:cubicBezTo>
                  <a:close/>
                </a:path>
              </a:pathLst>
            </a:custGeom>
            <a:solidFill>
              <a:srgbClr val="EB248D"/>
            </a:solidFill>
          </p:spPr>
        </p:sp>
        <p:sp>
          <p:nvSpPr>
            <p:cNvPr name="Freeform 18" id="18"/>
            <p:cNvSpPr/>
            <p:nvPr/>
          </p:nvSpPr>
          <p:spPr>
            <a:xfrm flipH="false" flipV="false" rot="0">
              <a:off x="1430909" y="76200"/>
              <a:ext cx="88900" cy="106426"/>
            </a:xfrm>
            <a:custGeom>
              <a:avLst/>
              <a:gdLst/>
              <a:ahLst/>
              <a:cxnLst/>
              <a:rect r="r" b="b" t="t" l="l"/>
              <a:pathLst>
                <a:path h="106426" w="88900">
                  <a:moveTo>
                    <a:pt x="0" y="106426"/>
                  </a:moveTo>
                  <a:lnTo>
                    <a:pt x="9398" y="0"/>
                  </a:lnTo>
                  <a:lnTo>
                    <a:pt x="88900" y="71374"/>
                  </a:lnTo>
                  <a:close/>
                </a:path>
              </a:pathLst>
            </a:custGeom>
            <a:solidFill>
              <a:srgbClr val="EB248D"/>
            </a:solidFill>
          </p:spPr>
        </p:sp>
        <p:sp>
          <p:nvSpPr>
            <p:cNvPr name="Freeform 19" id="19"/>
            <p:cNvSpPr/>
            <p:nvPr/>
          </p:nvSpPr>
          <p:spPr>
            <a:xfrm flipH="false" flipV="false" rot="0">
              <a:off x="101854" y="69850"/>
              <a:ext cx="958469" cy="323215"/>
            </a:xfrm>
            <a:custGeom>
              <a:avLst/>
              <a:gdLst/>
              <a:ahLst/>
              <a:cxnLst/>
              <a:rect r="r" b="b" t="t" l="l"/>
              <a:pathLst>
                <a:path h="323215" w="958469">
                  <a:moveTo>
                    <a:pt x="958469" y="0"/>
                  </a:moveTo>
                  <a:cubicBezTo>
                    <a:pt x="958469" y="167640"/>
                    <a:pt x="699770" y="323215"/>
                    <a:pt x="452882" y="323215"/>
                  </a:cubicBezTo>
                  <a:lnTo>
                    <a:pt x="452882" y="308991"/>
                  </a:lnTo>
                  <a:lnTo>
                    <a:pt x="452882" y="323215"/>
                  </a:lnTo>
                  <a:cubicBezTo>
                    <a:pt x="277495" y="323215"/>
                    <a:pt x="100838" y="265938"/>
                    <a:pt x="10287" y="189611"/>
                  </a:cubicBezTo>
                  <a:cubicBezTo>
                    <a:pt x="9017" y="188595"/>
                    <a:pt x="8001" y="187325"/>
                    <a:pt x="7239" y="185928"/>
                  </a:cubicBezTo>
                  <a:lnTo>
                    <a:pt x="0" y="173609"/>
                  </a:lnTo>
                  <a:lnTo>
                    <a:pt x="24638" y="159131"/>
                  </a:lnTo>
                  <a:lnTo>
                    <a:pt x="31877" y="171450"/>
                  </a:lnTo>
                  <a:lnTo>
                    <a:pt x="19558" y="178689"/>
                  </a:lnTo>
                  <a:lnTo>
                    <a:pt x="28829" y="167767"/>
                  </a:lnTo>
                  <a:cubicBezTo>
                    <a:pt x="112649" y="238506"/>
                    <a:pt x="282067" y="294640"/>
                    <a:pt x="453009" y="294640"/>
                  </a:cubicBezTo>
                  <a:cubicBezTo>
                    <a:pt x="697357" y="294640"/>
                    <a:pt x="930021" y="141224"/>
                    <a:pt x="930021" y="0"/>
                  </a:cubicBezTo>
                  <a:close/>
                </a:path>
              </a:pathLst>
            </a:custGeom>
            <a:solidFill>
              <a:srgbClr val="EB248D"/>
            </a:solidFill>
          </p:spPr>
        </p:sp>
        <p:sp>
          <p:nvSpPr>
            <p:cNvPr name="Freeform 20" id="20"/>
            <p:cNvSpPr/>
            <p:nvPr/>
          </p:nvSpPr>
          <p:spPr>
            <a:xfrm flipH="false" flipV="false" rot="0">
              <a:off x="63500" y="150241"/>
              <a:ext cx="89662" cy="106553"/>
            </a:xfrm>
            <a:custGeom>
              <a:avLst/>
              <a:gdLst/>
              <a:ahLst/>
              <a:cxnLst/>
              <a:rect r="r" b="b" t="t" l="l"/>
              <a:pathLst>
                <a:path h="106553" w="89662">
                  <a:moveTo>
                    <a:pt x="7366" y="106553"/>
                  </a:moveTo>
                  <a:lnTo>
                    <a:pt x="0" y="0"/>
                  </a:lnTo>
                  <a:lnTo>
                    <a:pt x="89662" y="58039"/>
                  </a:lnTo>
                  <a:close/>
                </a:path>
              </a:pathLst>
            </a:custGeom>
            <a:solidFill>
              <a:srgbClr val="EB248D"/>
            </a:solidFill>
          </p:spPr>
        </p:sp>
        <p:sp>
          <p:nvSpPr>
            <p:cNvPr name="Freeform 21" id="21"/>
            <p:cNvSpPr/>
            <p:nvPr/>
          </p:nvSpPr>
          <p:spPr>
            <a:xfrm flipH="false" flipV="false" rot="0">
              <a:off x="254254" y="262128"/>
              <a:ext cx="424053" cy="200406"/>
            </a:xfrm>
            <a:custGeom>
              <a:avLst/>
              <a:gdLst/>
              <a:ahLst/>
              <a:cxnLst/>
              <a:rect r="r" b="b" t="t" l="l"/>
              <a:pathLst>
                <a:path h="200406" w="424053">
                  <a:moveTo>
                    <a:pt x="0" y="0"/>
                  </a:moveTo>
                  <a:lnTo>
                    <a:pt x="424053" y="0"/>
                  </a:lnTo>
                  <a:lnTo>
                    <a:pt x="424053" y="200406"/>
                  </a:lnTo>
                  <a:lnTo>
                    <a:pt x="0" y="200406"/>
                  </a:lnTo>
                  <a:close/>
                </a:path>
              </a:pathLst>
            </a:custGeom>
            <a:solidFill>
              <a:srgbClr val="FFFFFF"/>
            </a:solidFill>
          </p:spPr>
        </p:sp>
        <p:sp>
          <p:nvSpPr>
            <p:cNvPr name="Freeform 22" id="22"/>
            <p:cNvSpPr/>
            <p:nvPr/>
          </p:nvSpPr>
          <p:spPr>
            <a:xfrm flipH="false" flipV="false" rot="0">
              <a:off x="1429004" y="167894"/>
              <a:ext cx="898525" cy="764159"/>
            </a:xfrm>
            <a:custGeom>
              <a:avLst/>
              <a:gdLst/>
              <a:ahLst/>
              <a:cxnLst/>
              <a:rect r="r" b="b" t="t" l="l"/>
              <a:pathLst>
                <a:path h="764159" w="898525">
                  <a:moveTo>
                    <a:pt x="898398" y="764159"/>
                  </a:moveTo>
                  <a:cubicBezTo>
                    <a:pt x="484759" y="764159"/>
                    <a:pt x="72263" y="407670"/>
                    <a:pt x="1397" y="18161"/>
                  </a:cubicBezTo>
                  <a:lnTo>
                    <a:pt x="1270" y="16891"/>
                  </a:lnTo>
                  <a:lnTo>
                    <a:pt x="0" y="2667"/>
                  </a:lnTo>
                  <a:lnTo>
                    <a:pt x="28448" y="0"/>
                  </a:lnTo>
                  <a:lnTo>
                    <a:pt x="29718" y="14224"/>
                  </a:lnTo>
                  <a:lnTo>
                    <a:pt x="15494" y="15494"/>
                  </a:lnTo>
                  <a:lnTo>
                    <a:pt x="29591" y="12954"/>
                  </a:lnTo>
                  <a:cubicBezTo>
                    <a:pt x="97917" y="389128"/>
                    <a:pt x="498856" y="735584"/>
                    <a:pt x="898525" y="735584"/>
                  </a:cubicBezTo>
                  <a:close/>
                </a:path>
              </a:pathLst>
            </a:custGeom>
            <a:solidFill>
              <a:srgbClr val="EB248D"/>
            </a:solidFill>
          </p:spPr>
        </p:sp>
        <p:sp>
          <p:nvSpPr>
            <p:cNvPr name="Freeform 23" id="23"/>
            <p:cNvSpPr/>
            <p:nvPr/>
          </p:nvSpPr>
          <p:spPr>
            <a:xfrm flipH="false" flipV="false" rot="0">
              <a:off x="1395222" y="69850"/>
              <a:ext cx="95123" cy="99568"/>
            </a:xfrm>
            <a:custGeom>
              <a:avLst/>
              <a:gdLst/>
              <a:ahLst/>
              <a:cxnLst/>
              <a:rect r="r" b="b" t="t" l="l"/>
              <a:pathLst>
                <a:path h="99568" w="95123">
                  <a:moveTo>
                    <a:pt x="0" y="99568"/>
                  </a:moveTo>
                  <a:lnTo>
                    <a:pt x="38862" y="0"/>
                  </a:lnTo>
                  <a:lnTo>
                    <a:pt x="95123" y="90805"/>
                  </a:lnTo>
                  <a:close/>
                </a:path>
              </a:pathLst>
            </a:custGeom>
            <a:solidFill>
              <a:srgbClr val="EB248D"/>
            </a:solidFill>
          </p:spPr>
        </p:sp>
      </p:grpSp>
      <p:grpSp>
        <p:nvGrpSpPr>
          <p:cNvPr name="Group 24" id="24"/>
          <p:cNvGrpSpPr>
            <a:grpSpLocks noChangeAspect="true"/>
          </p:cNvGrpSpPr>
          <p:nvPr/>
        </p:nvGrpSpPr>
        <p:grpSpPr>
          <a:xfrm rot="0">
            <a:off x="3385671" y="2066715"/>
            <a:ext cx="2323176" cy="544401"/>
            <a:chOff x="0" y="0"/>
            <a:chExt cx="2323173" cy="544398"/>
          </a:xfrm>
        </p:grpSpPr>
        <p:sp>
          <p:nvSpPr>
            <p:cNvPr name="Freeform 25" id="25"/>
            <p:cNvSpPr/>
            <p:nvPr/>
          </p:nvSpPr>
          <p:spPr>
            <a:xfrm flipH="false" flipV="false" rot="0">
              <a:off x="108204" y="63373"/>
              <a:ext cx="2151507" cy="417576"/>
            </a:xfrm>
            <a:custGeom>
              <a:avLst/>
              <a:gdLst/>
              <a:ahLst/>
              <a:cxnLst/>
              <a:rect r="r" b="b" t="t" l="l"/>
              <a:pathLst>
                <a:path h="417576" w="2151507">
                  <a:moveTo>
                    <a:pt x="2151507" y="127"/>
                  </a:moveTo>
                  <a:cubicBezTo>
                    <a:pt x="2151507" y="218313"/>
                    <a:pt x="1585849" y="417576"/>
                    <a:pt x="1046226" y="417576"/>
                  </a:cubicBezTo>
                  <a:lnTo>
                    <a:pt x="1046226" y="403225"/>
                  </a:lnTo>
                  <a:lnTo>
                    <a:pt x="1046226" y="417449"/>
                  </a:lnTo>
                  <a:cubicBezTo>
                    <a:pt x="612521" y="417449"/>
                    <a:pt x="175260" y="320167"/>
                    <a:pt x="11430" y="199771"/>
                  </a:cubicBezTo>
                  <a:cubicBezTo>
                    <a:pt x="10160" y="198882"/>
                    <a:pt x="9017" y="197612"/>
                    <a:pt x="8128" y="196342"/>
                  </a:cubicBezTo>
                  <a:lnTo>
                    <a:pt x="0" y="184531"/>
                  </a:lnTo>
                  <a:lnTo>
                    <a:pt x="23495" y="168402"/>
                  </a:lnTo>
                  <a:lnTo>
                    <a:pt x="31623" y="180213"/>
                  </a:lnTo>
                  <a:lnTo>
                    <a:pt x="19812" y="188341"/>
                  </a:lnTo>
                  <a:lnTo>
                    <a:pt x="28321" y="176784"/>
                  </a:lnTo>
                  <a:cubicBezTo>
                    <a:pt x="184404" y="291465"/>
                    <a:pt x="613664" y="388874"/>
                    <a:pt x="1046226" y="388874"/>
                  </a:cubicBezTo>
                  <a:cubicBezTo>
                    <a:pt x="1597533" y="388874"/>
                    <a:pt x="2122932" y="184912"/>
                    <a:pt x="2122932" y="0"/>
                  </a:cubicBezTo>
                  <a:close/>
                </a:path>
              </a:pathLst>
            </a:custGeom>
            <a:solidFill>
              <a:srgbClr val="EB248D"/>
            </a:solidFill>
          </p:spPr>
        </p:sp>
        <p:sp>
          <p:nvSpPr>
            <p:cNvPr name="Freeform 26" id="26"/>
            <p:cNvSpPr/>
            <p:nvPr/>
          </p:nvSpPr>
          <p:spPr>
            <a:xfrm flipH="false" flipV="false" rot="0">
              <a:off x="63500" y="157607"/>
              <a:ext cx="93472" cy="105918"/>
            </a:xfrm>
            <a:custGeom>
              <a:avLst/>
              <a:gdLst/>
              <a:ahLst/>
              <a:cxnLst/>
              <a:rect r="r" b="b" t="t" l="l"/>
              <a:pathLst>
                <a:path h="105918" w="93472">
                  <a:moveTo>
                    <a:pt x="14732" y="105918"/>
                  </a:moveTo>
                  <a:lnTo>
                    <a:pt x="0" y="0"/>
                  </a:lnTo>
                  <a:lnTo>
                    <a:pt x="93472" y="51689"/>
                  </a:lnTo>
                  <a:close/>
                </a:path>
              </a:pathLst>
            </a:custGeom>
            <a:solidFill>
              <a:srgbClr val="EB248D"/>
            </a:solidFill>
          </p:spPr>
        </p:sp>
      </p:grpSp>
      <p:grpSp>
        <p:nvGrpSpPr>
          <p:cNvPr name="Group 27" id="27"/>
          <p:cNvGrpSpPr>
            <a:grpSpLocks noChangeAspect="true"/>
          </p:cNvGrpSpPr>
          <p:nvPr/>
        </p:nvGrpSpPr>
        <p:grpSpPr>
          <a:xfrm rot="0">
            <a:off x="3385671" y="3086557"/>
            <a:ext cx="2323176" cy="566471"/>
            <a:chOff x="0" y="0"/>
            <a:chExt cx="2323173" cy="566471"/>
          </a:xfrm>
        </p:grpSpPr>
        <p:sp>
          <p:nvSpPr>
            <p:cNvPr name="Freeform 28" id="28"/>
            <p:cNvSpPr/>
            <p:nvPr/>
          </p:nvSpPr>
          <p:spPr>
            <a:xfrm flipH="false" flipV="false" rot="0">
              <a:off x="108204" y="63500"/>
              <a:ext cx="2151507" cy="439420"/>
            </a:xfrm>
            <a:custGeom>
              <a:avLst/>
              <a:gdLst/>
              <a:ahLst/>
              <a:cxnLst/>
              <a:rect r="r" b="b" t="t" l="l"/>
              <a:pathLst>
                <a:path h="439420" w="2151507">
                  <a:moveTo>
                    <a:pt x="2151507" y="0"/>
                  </a:moveTo>
                  <a:cubicBezTo>
                    <a:pt x="2151507" y="228981"/>
                    <a:pt x="1586484" y="439420"/>
                    <a:pt x="1046226" y="439420"/>
                  </a:cubicBezTo>
                  <a:lnTo>
                    <a:pt x="1046226" y="425196"/>
                  </a:lnTo>
                  <a:lnTo>
                    <a:pt x="1046226" y="439420"/>
                  </a:lnTo>
                  <a:cubicBezTo>
                    <a:pt x="612521" y="439420"/>
                    <a:pt x="175260" y="342138"/>
                    <a:pt x="11430" y="221742"/>
                  </a:cubicBezTo>
                  <a:cubicBezTo>
                    <a:pt x="10160" y="220853"/>
                    <a:pt x="9017" y="219583"/>
                    <a:pt x="8128" y="218313"/>
                  </a:cubicBezTo>
                  <a:lnTo>
                    <a:pt x="0" y="206502"/>
                  </a:lnTo>
                  <a:lnTo>
                    <a:pt x="23495" y="190373"/>
                  </a:lnTo>
                  <a:lnTo>
                    <a:pt x="31623" y="202184"/>
                  </a:lnTo>
                  <a:lnTo>
                    <a:pt x="19812" y="210312"/>
                  </a:lnTo>
                  <a:lnTo>
                    <a:pt x="28321" y="198755"/>
                  </a:lnTo>
                  <a:cubicBezTo>
                    <a:pt x="184404" y="313436"/>
                    <a:pt x="613664" y="410845"/>
                    <a:pt x="1046226" y="410845"/>
                  </a:cubicBezTo>
                  <a:cubicBezTo>
                    <a:pt x="1596898" y="410845"/>
                    <a:pt x="2122932" y="196088"/>
                    <a:pt x="2122932" y="0"/>
                  </a:cubicBezTo>
                  <a:close/>
                </a:path>
              </a:pathLst>
            </a:custGeom>
            <a:solidFill>
              <a:srgbClr val="EB248D"/>
            </a:solidFill>
          </p:spPr>
        </p:sp>
        <p:sp>
          <p:nvSpPr>
            <p:cNvPr name="Freeform 29" id="29"/>
            <p:cNvSpPr/>
            <p:nvPr/>
          </p:nvSpPr>
          <p:spPr>
            <a:xfrm flipH="false" flipV="false" rot="0">
              <a:off x="63500" y="179705"/>
              <a:ext cx="93472" cy="105918"/>
            </a:xfrm>
            <a:custGeom>
              <a:avLst/>
              <a:gdLst/>
              <a:ahLst/>
              <a:cxnLst/>
              <a:rect r="r" b="b" t="t" l="l"/>
              <a:pathLst>
                <a:path h="105918" w="93472">
                  <a:moveTo>
                    <a:pt x="14732" y="105918"/>
                  </a:moveTo>
                  <a:lnTo>
                    <a:pt x="0" y="0"/>
                  </a:lnTo>
                  <a:lnTo>
                    <a:pt x="93472" y="51689"/>
                  </a:lnTo>
                  <a:close/>
                </a:path>
              </a:pathLst>
            </a:custGeom>
            <a:solidFill>
              <a:srgbClr val="EB248D"/>
            </a:solidFill>
          </p:spPr>
        </p:sp>
      </p:grpSp>
      <p:grpSp>
        <p:nvGrpSpPr>
          <p:cNvPr name="Group 30" id="30"/>
          <p:cNvGrpSpPr>
            <a:grpSpLocks noChangeAspect="true"/>
          </p:cNvGrpSpPr>
          <p:nvPr/>
        </p:nvGrpSpPr>
        <p:grpSpPr>
          <a:xfrm rot="0">
            <a:off x="6193365" y="2052066"/>
            <a:ext cx="986771" cy="392611"/>
            <a:chOff x="0" y="0"/>
            <a:chExt cx="986777" cy="392608"/>
          </a:xfrm>
        </p:grpSpPr>
        <p:sp>
          <p:nvSpPr>
            <p:cNvPr name="Freeform 31" id="31"/>
            <p:cNvSpPr/>
            <p:nvPr/>
          </p:nvSpPr>
          <p:spPr>
            <a:xfrm flipH="false" flipV="false" rot="0">
              <a:off x="63500" y="63500"/>
              <a:ext cx="859790" cy="121920"/>
            </a:xfrm>
            <a:custGeom>
              <a:avLst/>
              <a:gdLst/>
              <a:ahLst/>
              <a:cxnLst/>
              <a:rect r="r" b="b" t="t" l="l"/>
              <a:pathLst>
                <a:path h="121920" w="859790">
                  <a:moveTo>
                    <a:pt x="28575" y="0"/>
                  </a:moveTo>
                  <a:lnTo>
                    <a:pt x="831215" y="0"/>
                  </a:lnTo>
                  <a:cubicBezTo>
                    <a:pt x="846963" y="0"/>
                    <a:pt x="859790" y="12827"/>
                    <a:pt x="859790" y="28575"/>
                  </a:cubicBezTo>
                  <a:lnTo>
                    <a:pt x="859790" y="93345"/>
                  </a:lnTo>
                  <a:cubicBezTo>
                    <a:pt x="859790" y="109093"/>
                    <a:pt x="846963" y="121920"/>
                    <a:pt x="831215" y="121920"/>
                  </a:cubicBezTo>
                  <a:lnTo>
                    <a:pt x="28575" y="121920"/>
                  </a:lnTo>
                  <a:cubicBezTo>
                    <a:pt x="12827" y="121920"/>
                    <a:pt x="0" y="109093"/>
                    <a:pt x="0" y="93345"/>
                  </a:cubicBezTo>
                  <a:lnTo>
                    <a:pt x="0" y="28575"/>
                  </a:lnTo>
                  <a:cubicBezTo>
                    <a:pt x="0" y="12827"/>
                    <a:pt x="12827" y="0"/>
                    <a:pt x="28575" y="0"/>
                  </a:cubicBezTo>
                  <a:close/>
                </a:path>
              </a:pathLst>
            </a:custGeom>
            <a:solidFill>
              <a:srgbClr val="E4F4F0"/>
            </a:solidFill>
          </p:spPr>
        </p:sp>
        <p:sp>
          <p:nvSpPr>
            <p:cNvPr name="Freeform 32" id="32"/>
            <p:cNvSpPr/>
            <p:nvPr/>
          </p:nvSpPr>
          <p:spPr>
            <a:xfrm flipH="false" flipV="false" rot="0">
              <a:off x="63500" y="207137"/>
              <a:ext cx="859790" cy="121920"/>
            </a:xfrm>
            <a:custGeom>
              <a:avLst/>
              <a:gdLst/>
              <a:ahLst/>
              <a:cxnLst/>
              <a:rect r="r" b="b" t="t" l="l"/>
              <a:pathLst>
                <a:path h="121920" w="859790">
                  <a:moveTo>
                    <a:pt x="28575" y="0"/>
                  </a:moveTo>
                  <a:lnTo>
                    <a:pt x="831215" y="0"/>
                  </a:lnTo>
                  <a:cubicBezTo>
                    <a:pt x="846963" y="0"/>
                    <a:pt x="859790" y="12827"/>
                    <a:pt x="859790" y="28575"/>
                  </a:cubicBezTo>
                  <a:lnTo>
                    <a:pt x="859790" y="93345"/>
                  </a:lnTo>
                  <a:cubicBezTo>
                    <a:pt x="859790" y="109093"/>
                    <a:pt x="846963" y="121920"/>
                    <a:pt x="831215" y="121920"/>
                  </a:cubicBezTo>
                  <a:lnTo>
                    <a:pt x="28575" y="121920"/>
                  </a:lnTo>
                  <a:cubicBezTo>
                    <a:pt x="12827" y="121920"/>
                    <a:pt x="0" y="109220"/>
                    <a:pt x="0" y="93345"/>
                  </a:cubicBezTo>
                  <a:lnTo>
                    <a:pt x="0" y="28575"/>
                  </a:lnTo>
                  <a:cubicBezTo>
                    <a:pt x="0" y="12827"/>
                    <a:pt x="12827" y="0"/>
                    <a:pt x="28575" y="0"/>
                  </a:cubicBezTo>
                  <a:close/>
                </a:path>
              </a:pathLst>
            </a:custGeom>
            <a:solidFill>
              <a:srgbClr val="E4F4F0"/>
            </a:solidFill>
          </p:spPr>
        </p:sp>
      </p:grpSp>
      <p:grpSp>
        <p:nvGrpSpPr>
          <p:cNvPr name="Group 33" id="33"/>
          <p:cNvGrpSpPr>
            <a:grpSpLocks noChangeAspect="true"/>
          </p:cNvGrpSpPr>
          <p:nvPr/>
        </p:nvGrpSpPr>
        <p:grpSpPr>
          <a:xfrm rot="0">
            <a:off x="5754414" y="2944520"/>
            <a:ext cx="1425721" cy="534457"/>
            <a:chOff x="0" y="0"/>
            <a:chExt cx="1425727" cy="534454"/>
          </a:xfrm>
        </p:grpSpPr>
        <p:sp>
          <p:nvSpPr>
            <p:cNvPr name="Freeform 34" id="34"/>
            <p:cNvSpPr/>
            <p:nvPr/>
          </p:nvSpPr>
          <p:spPr>
            <a:xfrm flipH="false" flipV="false" rot="0">
              <a:off x="502412" y="63500"/>
              <a:ext cx="859790" cy="121920"/>
            </a:xfrm>
            <a:custGeom>
              <a:avLst/>
              <a:gdLst/>
              <a:ahLst/>
              <a:cxnLst/>
              <a:rect r="r" b="b" t="t" l="l"/>
              <a:pathLst>
                <a:path h="121920" w="859790">
                  <a:moveTo>
                    <a:pt x="28575" y="0"/>
                  </a:moveTo>
                  <a:lnTo>
                    <a:pt x="831215" y="0"/>
                  </a:lnTo>
                  <a:cubicBezTo>
                    <a:pt x="846963" y="0"/>
                    <a:pt x="859790" y="12827"/>
                    <a:pt x="859790" y="28575"/>
                  </a:cubicBezTo>
                  <a:lnTo>
                    <a:pt x="859790" y="93345"/>
                  </a:lnTo>
                  <a:cubicBezTo>
                    <a:pt x="859790" y="109093"/>
                    <a:pt x="846963" y="121920"/>
                    <a:pt x="831215" y="121920"/>
                  </a:cubicBezTo>
                  <a:lnTo>
                    <a:pt x="28575" y="121920"/>
                  </a:lnTo>
                  <a:cubicBezTo>
                    <a:pt x="12827" y="121920"/>
                    <a:pt x="0" y="109093"/>
                    <a:pt x="0" y="93345"/>
                  </a:cubicBezTo>
                  <a:lnTo>
                    <a:pt x="0" y="28575"/>
                  </a:lnTo>
                  <a:cubicBezTo>
                    <a:pt x="0" y="12827"/>
                    <a:pt x="12827" y="0"/>
                    <a:pt x="28575" y="0"/>
                  </a:cubicBezTo>
                  <a:close/>
                </a:path>
              </a:pathLst>
            </a:custGeom>
            <a:solidFill>
              <a:srgbClr val="E4F4F0"/>
            </a:solidFill>
          </p:spPr>
        </p:sp>
        <p:sp>
          <p:nvSpPr>
            <p:cNvPr name="Freeform 35" id="35"/>
            <p:cNvSpPr/>
            <p:nvPr/>
          </p:nvSpPr>
          <p:spPr>
            <a:xfrm flipH="false" flipV="false" rot="0">
              <a:off x="65278" y="137414"/>
              <a:ext cx="348488" cy="74168"/>
            </a:xfrm>
            <a:custGeom>
              <a:avLst/>
              <a:gdLst/>
              <a:ahLst/>
              <a:cxnLst/>
              <a:rect r="r" b="b" t="t" l="l"/>
              <a:pathLst>
                <a:path h="74168" w="348488">
                  <a:moveTo>
                    <a:pt x="3810" y="0"/>
                  </a:moveTo>
                  <a:cubicBezTo>
                    <a:pt x="58928" y="7366"/>
                    <a:pt x="113919" y="14605"/>
                    <a:pt x="169037" y="21971"/>
                  </a:cubicBezTo>
                  <a:cubicBezTo>
                    <a:pt x="224155" y="29337"/>
                    <a:pt x="279146" y="36576"/>
                    <a:pt x="334264" y="43942"/>
                  </a:cubicBezTo>
                  <a:lnTo>
                    <a:pt x="334264" y="43942"/>
                  </a:lnTo>
                  <a:lnTo>
                    <a:pt x="348488" y="45847"/>
                  </a:lnTo>
                  <a:lnTo>
                    <a:pt x="344678" y="74168"/>
                  </a:lnTo>
                  <a:lnTo>
                    <a:pt x="330454" y="72263"/>
                  </a:lnTo>
                  <a:lnTo>
                    <a:pt x="332359" y="58039"/>
                  </a:lnTo>
                  <a:lnTo>
                    <a:pt x="330454" y="72263"/>
                  </a:lnTo>
                  <a:cubicBezTo>
                    <a:pt x="275336" y="64897"/>
                    <a:pt x="220345" y="57658"/>
                    <a:pt x="165227" y="50292"/>
                  </a:cubicBezTo>
                  <a:cubicBezTo>
                    <a:pt x="110109" y="42926"/>
                    <a:pt x="55118" y="35687"/>
                    <a:pt x="0" y="28321"/>
                  </a:cubicBezTo>
                  <a:close/>
                </a:path>
              </a:pathLst>
            </a:custGeom>
            <a:solidFill>
              <a:srgbClr val="266252"/>
            </a:solidFill>
          </p:spPr>
        </p:sp>
        <p:sp>
          <p:nvSpPr>
            <p:cNvPr name="Freeform 36" id="36"/>
            <p:cNvSpPr/>
            <p:nvPr/>
          </p:nvSpPr>
          <p:spPr>
            <a:xfrm flipH="false" flipV="false" rot="0">
              <a:off x="409829" y="150495"/>
              <a:ext cx="100965" cy="94742"/>
            </a:xfrm>
            <a:custGeom>
              <a:avLst/>
              <a:gdLst/>
              <a:ahLst/>
              <a:cxnLst/>
              <a:rect r="r" b="b" t="t" l="l"/>
              <a:pathLst>
                <a:path h="94742" w="100965">
                  <a:moveTo>
                    <a:pt x="12446" y="0"/>
                  </a:moveTo>
                  <a:lnTo>
                    <a:pt x="100965" y="59944"/>
                  </a:lnTo>
                  <a:lnTo>
                    <a:pt x="0" y="94742"/>
                  </a:lnTo>
                  <a:close/>
                </a:path>
              </a:pathLst>
            </a:custGeom>
            <a:solidFill>
              <a:srgbClr val="266252"/>
            </a:solidFill>
          </p:spPr>
        </p:sp>
        <p:sp>
          <p:nvSpPr>
            <p:cNvPr name="Freeform 37" id="37"/>
            <p:cNvSpPr/>
            <p:nvPr/>
          </p:nvSpPr>
          <p:spPr>
            <a:xfrm flipH="false" flipV="false" rot="0">
              <a:off x="63500" y="163703"/>
              <a:ext cx="416941" cy="137668"/>
            </a:xfrm>
            <a:custGeom>
              <a:avLst/>
              <a:gdLst/>
              <a:ahLst/>
              <a:cxnLst/>
              <a:rect r="r" b="b" t="t" l="l"/>
              <a:pathLst>
                <a:path h="137668" w="416941">
                  <a:moveTo>
                    <a:pt x="7366" y="0"/>
                  </a:moveTo>
                  <a:cubicBezTo>
                    <a:pt x="73279" y="17780"/>
                    <a:pt x="139319" y="35433"/>
                    <a:pt x="205232" y="53213"/>
                  </a:cubicBezTo>
                  <a:cubicBezTo>
                    <a:pt x="271145" y="70993"/>
                    <a:pt x="337185" y="88646"/>
                    <a:pt x="403098" y="106426"/>
                  </a:cubicBezTo>
                  <a:lnTo>
                    <a:pt x="399415" y="120269"/>
                  </a:lnTo>
                  <a:lnTo>
                    <a:pt x="403098" y="106426"/>
                  </a:lnTo>
                  <a:lnTo>
                    <a:pt x="416941" y="110109"/>
                  </a:lnTo>
                  <a:lnTo>
                    <a:pt x="409575" y="137668"/>
                  </a:lnTo>
                  <a:lnTo>
                    <a:pt x="395732" y="133985"/>
                  </a:lnTo>
                  <a:lnTo>
                    <a:pt x="395732" y="133985"/>
                  </a:lnTo>
                  <a:cubicBezTo>
                    <a:pt x="329819" y="116205"/>
                    <a:pt x="263779" y="98552"/>
                    <a:pt x="197866" y="80772"/>
                  </a:cubicBezTo>
                  <a:cubicBezTo>
                    <a:pt x="131953" y="62992"/>
                    <a:pt x="65913" y="45339"/>
                    <a:pt x="0" y="27686"/>
                  </a:cubicBezTo>
                  <a:close/>
                </a:path>
              </a:pathLst>
            </a:custGeom>
            <a:solidFill>
              <a:srgbClr val="266252"/>
            </a:solidFill>
          </p:spPr>
        </p:sp>
        <p:sp>
          <p:nvSpPr>
            <p:cNvPr name="Freeform 38" id="38"/>
            <p:cNvSpPr/>
            <p:nvPr/>
          </p:nvSpPr>
          <p:spPr>
            <a:xfrm flipH="false" flipV="false" rot="0">
              <a:off x="468503" y="242570"/>
              <a:ext cx="104648" cy="92329"/>
            </a:xfrm>
            <a:custGeom>
              <a:avLst/>
              <a:gdLst/>
              <a:ahLst/>
              <a:cxnLst/>
              <a:rect r="r" b="b" t="t" l="l"/>
              <a:pathLst>
                <a:path h="92329" w="104648">
                  <a:moveTo>
                    <a:pt x="24765" y="0"/>
                  </a:moveTo>
                  <a:lnTo>
                    <a:pt x="104648" y="70993"/>
                  </a:lnTo>
                  <a:lnTo>
                    <a:pt x="0" y="92329"/>
                  </a:lnTo>
                  <a:close/>
                </a:path>
              </a:pathLst>
            </a:custGeom>
            <a:solidFill>
              <a:srgbClr val="266252"/>
            </a:solidFill>
          </p:spPr>
        </p:sp>
        <p:sp>
          <p:nvSpPr>
            <p:cNvPr name="Freeform 39" id="39"/>
            <p:cNvSpPr/>
            <p:nvPr/>
          </p:nvSpPr>
          <p:spPr>
            <a:xfrm flipH="false" flipV="false" rot="0">
              <a:off x="67183" y="111252"/>
              <a:ext cx="335407" cy="29083"/>
            </a:xfrm>
            <a:custGeom>
              <a:avLst/>
              <a:gdLst/>
              <a:ahLst/>
              <a:cxnLst/>
              <a:rect r="r" b="b" t="t" l="l"/>
              <a:pathLst>
                <a:path h="29083" w="335407">
                  <a:moveTo>
                    <a:pt x="0" y="508"/>
                  </a:moveTo>
                  <a:lnTo>
                    <a:pt x="321183" y="0"/>
                  </a:lnTo>
                  <a:lnTo>
                    <a:pt x="321183" y="0"/>
                  </a:lnTo>
                  <a:lnTo>
                    <a:pt x="335407" y="0"/>
                  </a:lnTo>
                  <a:lnTo>
                    <a:pt x="335407" y="28575"/>
                  </a:lnTo>
                  <a:lnTo>
                    <a:pt x="321183" y="28575"/>
                  </a:lnTo>
                  <a:lnTo>
                    <a:pt x="321183" y="14351"/>
                  </a:lnTo>
                  <a:lnTo>
                    <a:pt x="321183" y="28575"/>
                  </a:lnTo>
                  <a:lnTo>
                    <a:pt x="0" y="29083"/>
                  </a:lnTo>
                  <a:close/>
                </a:path>
              </a:pathLst>
            </a:custGeom>
            <a:solidFill>
              <a:srgbClr val="266252"/>
            </a:solidFill>
          </p:spPr>
        </p:sp>
        <p:sp>
          <p:nvSpPr>
            <p:cNvPr name="Freeform 40" id="40"/>
            <p:cNvSpPr/>
            <p:nvPr/>
          </p:nvSpPr>
          <p:spPr>
            <a:xfrm flipH="false" flipV="false" rot="0">
              <a:off x="406781" y="77597"/>
              <a:ext cx="95631" cy="95631"/>
            </a:xfrm>
            <a:custGeom>
              <a:avLst/>
              <a:gdLst/>
              <a:ahLst/>
              <a:cxnLst/>
              <a:rect r="r" b="b" t="t" l="l"/>
              <a:pathLst>
                <a:path h="95631" w="95631">
                  <a:moveTo>
                    <a:pt x="0" y="0"/>
                  </a:moveTo>
                  <a:lnTo>
                    <a:pt x="95631" y="47625"/>
                  </a:lnTo>
                  <a:lnTo>
                    <a:pt x="127" y="95631"/>
                  </a:lnTo>
                  <a:close/>
                </a:path>
              </a:pathLst>
            </a:custGeom>
            <a:solidFill>
              <a:srgbClr val="266252"/>
            </a:solidFill>
          </p:spPr>
        </p:sp>
        <p:sp>
          <p:nvSpPr>
            <p:cNvPr name="Freeform 41" id="41"/>
            <p:cNvSpPr/>
            <p:nvPr/>
          </p:nvSpPr>
          <p:spPr>
            <a:xfrm flipH="false" flipV="false" rot="0">
              <a:off x="502412" y="205359"/>
              <a:ext cx="859790" cy="121920"/>
            </a:xfrm>
            <a:custGeom>
              <a:avLst/>
              <a:gdLst/>
              <a:ahLst/>
              <a:cxnLst/>
              <a:rect r="r" b="b" t="t" l="l"/>
              <a:pathLst>
                <a:path h="121920" w="859790">
                  <a:moveTo>
                    <a:pt x="28575" y="0"/>
                  </a:moveTo>
                  <a:lnTo>
                    <a:pt x="831215" y="0"/>
                  </a:lnTo>
                  <a:cubicBezTo>
                    <a:pt x="846963" y="0"/>
                    <a:pt x="859790" y="12827"/>
                    <a:pt x="859790" y="28575"/>
                  </a:cubicBezTo>
                  <a:lnTo>
                    <a:pt x="859790" y="93345"/>
                  </a:lnTo>
                  <a:cubicBezTo>
                    <a:pt x="859790" y="109093"/>
                    <a:pt x="846963" y="121920"/>
                    <a:pt x="831215" y="121920"/>
                  </a:cubicBezTo>
                  <a:lnTo>
                    <a:pt x="28575" y="121920"/>
                  </a:lnTo>
                  <a:cubicBezTo>
                    <a:pt x="12827" y="121920"/>
                    <a:pt x="0" y="109093"/>
                    <a:pt x="0" y="93345"/>
                  </a:cubicBezTo>
                  <a:lnTo>
                    <a:pt x="0" y="28575"/>
                  </a:lnTo>
                  <a:cubicBezTo>
                    <a:pt x="0" y="12827"/>
                    <a:pt x="12827" y="0"/>
                    <a:pt x="28575" y="0"/>
                  </a:cubicBezTo>
                  <a:close/>
                </a:path>
              </a:pathLst>
            </a:custGeom>
            <a:solidFill>
              <a:srgbClr val="E4F4F0"/>
            </a:solidFill>
          </p:spPr>
        </p:sp>
        <p:sp>
          <p:nvSpPr>
            <p:cNvPr name="Freeform 42" id="42"/>
            <p:cNvSpPr/>
            <p:nvPr/>
          </p:nvSpPr>
          <p:spPr>
            <a:xfrm flipH="false" flipV="false" rot="0">
              <a:off x="502412" y="348996"/>
              <a:ext cx="859790" cy="121920"/>
            </a:xfrm>
            <a:custGeom>
              <a:avLst/>
              <a:gdLst/>
              <a:ahLst/>
              <a:cxnLst/>
              <a:rect r="r" b="b" t="t" l="l"/>
              <a:pathLst>
                <a:path h="121920" w="859790">
                  <a:moveTo>
                    <a:pt x="28575" y="0"/>
                  </a:moveTo>
                  <a:lnTo>
                    <a:pt x="831215" y="0"/>
                  </a:lnTo>
                  <a:cubicBezTo>
                    <a:pt x="846963" y="0"/>
                    <a:pt x="859790" y="12827"/>
                    <a:pt x="859790" y="28575"/>
                  </a:cubicBezTo>
                  <a:lnTo>
                    <a:pt x="859790" y="93345"/>
                  </a:lnTo>
                  <a:cubicBezTo>
                    <a:pt x="859790" y="109093"/>
                    <a:pt x="846963" y="121920"/>
                    <a:pt x="831215" y="121920"/>
                  </a:cubicBezTo>
                  <a:lnTo>
                    <a:pt x="28575" y="121920"/>
                  </a:lnTo>
                  <a:cubicBezTo>
                    <a:pt x="12827" y="121920"/>
                    <a:pt x="0" y="109093"/>
                    <a:pt x="0" y="93345"/>
                  </a:cubicBezTo>
                  <a:lnTo>
                    <a:pt x="0" y="28575"/>
                  </a:lnTo>
                  <a:cubicBezTo>
                    <a:pt x="0" y="12827"/>
                    <a:pt x="12827" y="0"/>
                    <a:pt x="28575" y="0"/>
                  </a:cubicBezTo>
                  <a:close/>
                </a:path>
              </a:pathLst>
            </a:custGeom>
            <a:solidFill>
              <a:srgbClr val="E4F4F0"/>
            </a:solidFill>
          </p:spPr>
        </p:sp>
      </p:grpSp>
      <p:grpSp>
        <p:nvGrpSpPr>
          <p:cNvPr name="Group 43" id="43"/>
          <p:cNvGrpSpPr>
            <a:grpSpLocks noChangeAspect="true"/>
          </p:cNvGrpSpPr>
          <p:nvPr/>
        </p:nvGrpSpPr>
        <p:grpSpPr>
          <a:xfrm rot="0">
            <a:off x="6311551" y="3650351"/>
            <a:ext cx="2748944" cy="482460"/>
            <a:chOff x="0" y="0"/>
            <a:chExt cx="2748940" cy="482460"/>
          </a:xfrm>
        </p:grpSpPr>
        <p:sp>
          <p:nvSpPr>
            <p:cNvPr name="Freeform 44" id="44"/>
            <p:cNvSpPr/>
            <p:nvPr/>
          </p:nvSpPr>
          <p:spPr>
            <a:xfrm flipH="false" flipV="false" rot="0">
              <a:off x="63627" y="195199"/>
              <a:ext cx="2621915" cy="62992"/>
            </a:xfrm>
            <a:custGeom>
              <a:avLst/>
              <a:gdLst/>
              <a:ahLst/>
              <a:cxnLst/>
              <a:rect r="r" b="b" t="t" l="l"/>
              <a:pathLst>
                <a:path h="62992" w="2621915">
                  <a:moveTo>
                    <a:pt x="9398" y="127"/>
                  </a:moveTo>
                  <a:cubicBezTo>
                    <a:pt x="9398" y="29464"/>
                    <a:pt x="11303" y="51943"/>
                    <a:pt x="12954" y="55372"/>
                  </a:cubicBezTo>
                  <a:cubicBezTo>
                    <a:pt x="13335" y="56261"/>
                    <a:pt x="12446" y="53467"/>
                    <a:pt x="9525" y="53467"/>
                  </a:cubicBezTo>
                  <a:lnTo>
                    <a:pt x="9525" y="58293"/>
                  </a:lnTo>
                  <a:lnTo>
                    <a:pt x="9525" y="53467"/>
                  </a:lnTo>
                  <a:lnTo>
                    <a:pt x="2612263" y="53467"/>
                  </a:lnTo>
                  <a:lnTo>
                    <a:pt x="2612263" y="58293"/>
                  </a:lnTo>
                  <a:lnTo>
                    <a:pt x="2612263" y="53467"/>
                  </a:lnTo>
                  <a:cubicBezTo>
                    <a:pt x="2609215" y="53467"/>
                    <a:pt x="2608453" y="56134"/>
                    <a:pt x="2608834" y="55245"/>
                  </a:cubicBezTo>
                  <a:cubicBezTo>
                    <a:pt x="2610485" y="51689"/>
                    <a:pt x="2612390" y="29337"/>
                    <a:pt x="2612390" y="0"/>
                  </a:cubicBezTo>
                  <a:lnTo>
                    <a:pt x="2621915" y="0"/>
                  </a:lnTo>
                  <a:cubicBezTo>
                    <a:pt x="2621915" y="28067"/>
                    <a:pt x="2620264" y="53467"/>
                    <a:pt x="2617470" y="59436"/>
                  </a:cubicBezTo>
                  <a:cubicBezTo>
                    <a:pt x="2617343" y="59690"/>
                    <a:pt x="2615946" y="62992"/>
                    <a:pt x="2612390"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45" id="45"/>
            <p:cNvSpPr/>
            <p:nvPr/>
          </p:nvSpPr>
          <p:spPr>
            <a:xfrm flipH="false" flipV="false" rot="0">
              <a:off x="1001776" y="63500"/>
              <a:ext cx="665861" cy="355473"/>
            </a:xfrm>
            <a:custGeom>
              <a:avLst/>
              <a:gdLst/>
              <a:ahLst/>
              <a:cxnLst/>
              <a:rect r="r" b="b" t="t" l="l"/>
              <a:pathLst>
                <a:path h="355473" w="665861">
                  <a:moveTo>
                    <a:pt x="0" y="0"/>
                  </a:moveTo>
                  <a:lnTo>
                    <a:pt x="665861" y="0"/>
                  </a:lnTo>
                  <a:lnTo>
                    <a:pt x="665861" y="355473"/>
                  </a:lnTo>
                  <a:lnTo>
                    <a:pt x="0" y="355473"/>
                  </a:lnTo>
                  <a:close/>
                </a:path>
              </a:pathLst>
            </a:custGeom>
            <a:solidFill>
              <a:srgbClr val="FFFFFF"/>
            </a:solidFill>
          </p:spPr>
        </p:sp>
      </p:grpSp>
      <p:sp>
        <p:nvSpPr>
          <p:cNvPr name="Freeform 46" id="46"/>
          <p:cNvSpPr/>
          <p:nvPr/>
        </p:nvSpPr>
        <p:spPr>
          <a:xfrm flipH="false" flipV="false" rot="0">
            <a:off x="7531103" y="4064003"/>
            <a:ext cx="228600" cy="254003"/>
          </a:xfrm>
          <a:custGeom>
            <a:avLst/>
            <a:gdLst/>
            <a:ahLst/>
            <a:cxnLst/>
            <a:rect r="r" b="b" t="t" l="l"/>
            <a:pathLst>
              <a:path h="254003" w="228600">
                <a:moveTo>
                  <a:pt x="0" y="0"/>
                </a:moveTo>
                <a:lnTo>
                  <a:pt x="228600" y="0"/>
                </a:lnTo>
                <a:lnTo>
                  <a:pt x="228600" y="254003"/>
                </a:lnTo>
                <a:lnTo>
                  <a:pt x="0" y="254003"/>
                </a:lnTo>
                <a:lnTo>
                  <a:pt x="0" y="0"/>
                </a:lnTo>
                <a:close/>
              </a:path>
            </a:pathLst>
          </a:custGeom>
          <a:blipFill>
            <a:blip r:embed="rId9"/>
            <a:stretch>
              <a:fillRect l="0" t="0" r="0" b="0"/>
            </a:stretch>
          </a:blipFill>
        </p:spPr>
      </p:sp>
      <p:grpSp>
        <p:nvGrpSpPr>
          <p:cNvPr name="Group 47" id="47"/>
          <p:cNvGrpSpPr>
            <a:grpSpLocks noChangeAspect="true"/>
          </p:cNvGrpSpPr>
          <p:nvPr/>
        </p:nvGrpSpPr>
        <p:grpSpPr>
          <a:xfrm rot="0">
            <a:off x="472764" y="3650351"/>
            <a:ext cx="1072363" cy="482460"/>
            <a:chOff x="0" y="0"/>
            <a:chExt cx="1072363" cy="482460"/>
          </a:xfrm>
        </p:grpSpPr>
        <p:sp>
          <p:nvSpPr>
            <p:cNvPr name="Freeform 48" id="48"/>
            <p:cNvSpPr/>
            <p:nvPr/>
          </p:nvSpPr>
          <p:spPr>
            <a:xfrm flipH="false" flipV="false" rot="0">
              <a:off x="63627" y="195326"/>
              <a:ext cx="945261" cy="62992"/>
            </a:xfrm>
            <a:custGeom>
              <a:avLst/>
              <a:gdLst/>
              <a:ahLst/>
              <a:cxnLst/>
              <a:rect r="r" b="b" t="t" l="l"/>
              <a:pathLst>
                <a:path h="62992" w="945261">
                  <a:moveTo>
                    <a:pt x="9398" y="0"/>
                  </a:moveTo>
                  <a:cubicBezTo>
                    <a:pt x="9398" y="29337"/>
                    <a:pt x="11303" y="51816"/>
                    <a:pt x="12954" y="55245"/>
                  </a:cubicBezTo>
                  <a:cubicBezTo>
                    <a:pt x="13335" y="56134"/>
                    <a:pt x="12446" y="53467"/>
                    <a:pt x="9525" y="53467"/>
                  </a:cubicBezTo>
                  <a:lnTo>
                    <a:pt x="9525" y="58293"/>
                  </a:lnTo>
                  <a:lnTo>
                    <a:pt x="9525" y="53467"/>
                  </a:lnTo>
                  <a:lnTo>
                    <a:pt x="935609" y="53467"/>
                  </a:lnTo>
                  <a:lnTo>
                    <a:pt x="935609" y="58293"/>
                  </a:lnTo>
                  <a:lnTo>
                    <a:pt x="935609" y="53467"/>
                  </a:lnTo>
                  <a:cubicBezTo>
                    <a:pt x="932561" y="53467"/>
                    <a:pt x="931799" y="56134"/>
                    <a:pt x="932180" y="55245"/>
                  </a:cubicBezTo>
                  <a:cubicBezTo>
                    <a:pt x="933831" y="51689"/>
                    <a:pt x="935736" y="29337"/>
                    <a:pt x="935736" y="0"/>
                  </a:cubicBezTo>
                  <a:lnTo>
                    <a:pt x="945261" y="0"/>
                  </a:lnTo>
                  <a:cubicBezTo>
                    <a:pt x="945261" y="28067"/>
                    <a:pt x="943610" y="53467"/>
                    <a:pt x="940816" y="59436"/>
                  </a:cubicBezTo>
                  <a:cubicBezTo>
                    <a:pt x="940689" y="59690"/>
                    <a:pt x="939292" y="62992"/>
                    <a:pt x="935736"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49" id="49"/>
            <p:cNvSpPr/>
            <p:nvPr/>
          </p:nvSpPr>
          <p:spPr>
            <a:xfrm flipH="false" flipV="false" rot="0">
              <a:off x="170307" y="63500"/>
              <a:ext cx="739521" cy="355473"/>
            </a:xfrm>
            <a:custGeom>
              <a:avLst/>
              <a:gdLst/>
              <a:ahLst/>
              <a:cxnLst/>
              <a:rect r="r" b="b" t="t" l="l"/>
              <a:pathLst>
                <a:path h="355473" w="739521">
                  <a:moveTo>
                    <a:pt x="0" y="0"/>
                  </a:moveTo>
                  <a:lnTo>
                    <a:pt x="739521" y="0"/>
                  </a:lnTo>
                  <a:lnTo>
                    <a:pt x="739521" y="355473"/>
                  </a:lnTo>
                  <a:lnTo>
                    <a:pt x="0" y="355473"/>
                  </a:lnTo>
                  <a:close/>
                </a:path>
              </a:pathLst>
            </a:custGeom>
            <a:solidFill>
              <a:srgbClr val="FFFFFF"/>
            </a:solidFill>
          </p:spPr>
        </p:sp>
      </p:grpSp>
      <p:grpSp>
        <p:nvGrpSpPr>
          <p:cNvPr name="Group 50" id="50"/>
          <p:cNvGrpSpPr>
            <a:grpSpLocks noChangeAspect="true"/>
          </p:cNvGrpSpPr>
          <p:nvPr/>
        </p:nvGrpSpPr>
        <p:grpSpPr>
          <a:xfrm rot="0">
            <a:off x="2600344" y="3650351"/>
            <a:ext cx="1072363" cy="482460"/>
            <a:chOff x="0" y="0"/>
            <a:chExt cx="1072363" cy="482460"/>
          </a:xfrm>
        </p:grpSpPr>
        <p:sp>
          <p:nvSpPr>
            <p:cNvPr name="Freeform 51" id="51"/>
            <p:cNvSpPr/>
            <p:nvPr/>
          </p:nvSpPr>
          <p:spPr>
            <a:xfrm flipH="false" flipV="false" rot="0">
              <a:off x="63627" y="195326"/>
              <a:ext cx="945261" cy="62992"/>
            </a:xfrm>
            <a:custGeom>
              <a:avLst/>
              <a:gdLst/>
              <a:ahLst/>
              <a:cxnLst/>
              <a:rect r="r" b="b" t="t" l="l"/>
              <a:pathLst>
                <a:path h="62992" w="945261">
                  <a:moveTo>
                    <a:pt x="9398" y="0"/>
                  </a:moveTo>
                  <a:cubicBezTo>
                    <a:pt x="9398" y="29337"/>
                    <a:pt x="11303" y="51816"/>
                    <a:pt x="12954" y="55245"/>
                  </a:cubicBezTo>
                  <a:cubicBezTo>
                    <a:pt x="13335" y="56134"/>
                    <a:pt x="12446" y="53467"/>
                    <a:pt x="9525" y="53467"/>
                  </a:cubicBezTo>
                  <a:lnTo>
                    <a:pt x="9525" y="58293"/>
                  </a:lnTo>
                  <a:lnTo>
                    <a:pt x="9525" y="53467"/>
                  </a:lnTo>
                  <a:lnTo>
                    <a:pt x="935609" y="53467"/>
                  </a:lnTo>
                  <a:lnTo>
                    <a:pt x="935609" y="58293"/>
                  </a:lnTo>
                  <a:lnTo>
                    <a:pt x="935609" y="53467"/>
                  </a:lnTo>
                  <a:cubicBezTo>
                    <a:pt x="932561" y="53467"/>
                    <a:pt x="931799" y="56134"/>
                    <a:pt x="932180" y="55245"/>
                  </a:cubicBezTo>
                  <a:cubicBezTo>
                    <a:pt x="933831" y="51689"/>
                    <a:pt x="935736" y="29337"/>
                    <a:pt x="935736" y="0"/>
                  </a:cubicBezTo>
                  <a:lnTo>
                    <a:pt x="945261" y="0"/>
                  </a:lnTo>
                  <a:cubicBezTo>
                    <a:pt x="945261" y="28067"/>
                    <a:pt x="943610" y="53467"/>
                    <a:pt x="940816" y="59436"/>
                  </a:cubicBezTo>
                  <a:cubicBezTo>
                    <a:pt x="940689" y="59690"/>
                    <a:pt x="939292" y="62992"/>
                    <a:pt x="935736"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52" id="52"/>
            <p:cNvSpPr/>
            <p:nvPr/>
          </p:nvSpPr>
          <p:spPr>
            <a:xfrm flipH="false" flipV="false" rot="0">
              <a:off x="170307" y="63500"/>
              <a:ext cx="739521" cy="355473"/>
            </a:xfrm>
            <a:custGeom>
              <a:avLst/>
              <a:gdLst/>
              <a:ahLst/>
              <a:cxnLst/>
              <a:rect r="r" b="b" t="t" l="l"/>
              <a:pathLst>
                <a:path h="355473" w="739521">
                  <a:moveTo>
                    <a:pt x="0" y="0"/>
                  </a:moveTo>
                  <a:lnTo>
                    <a:pt x="739521" y="0"/>
                  </a:lnTo>
                  <a:lnTo>
                    <a:pt x="739521" y="355473"/>
                  </a:lnTo>
                  <a:lnTo>
                    <a:pt x="0" y="355473"/>
                  </a:lnTo>
                  <a:close/>
                </a:path>
              </a:pathLst>
            </a:custGeom>
            <a:solidFill>
              <a:srgbClr val="FFFFFF"/>
            </a:solidFill>
          </p:spPr>
        </p:sp>
      </p:grpSp>
      <p:grpSp>
        <p:nvGrpSpPr>
          <p:cNvPr name="Group 53" id="53"/>
          <p:cNvGrpSpPr>
            <a:grpSpLocks noChangeAspect="true"/>
          </p:cNvGrpSpPr>
          <p:nvPr/>
        </p:nvGrpSpPr>
        <p:grpSpPr>
          <a:xfrm rot="0">
            <a:off x="3684451" y="3650351"/>
            <a:ext cx="2606021" cy="482460"/>
            <a:chOff x="0" y="0"/>
            <a:chExt cx="2606015" cy="482460"/>
          </a:xfrm>
        </p:grpSpPr>
        <p:sp>
          <p:nvSpPr>
            <p:cNvPr name="Freeform 54" id="54"/>
            <p:cNvSpPr/>
            <p:nvPr/>
          </p:nvSpPr>
          <p:spPr>
            <a:xfrm flipH="false" flipV="false" rot="0">
              <a:off x="63627" y="195199"/>
              <a:ext cx="2478913" cy="62992"/>
            </a:xfrm>
            <a:custGeom>
              <a:avLst/>
              <a:gdLst/>
              <a:ahLst/>
              <a:cxnLst/>
              <a:rect r="r" b="b" t="t" l="l"/>
              <a:pathLst>
                <a:path h="62992" w="2478913">
                  <a:moveTo>
                    <a:pt x="9398" y="127"/>
                  </a:moveTo>
                  <a:cubicBezTo>
                    <a:pt x="9398" y="29464"/>
                    <a:pt x="11303" y="51943"/>
                    <a:pt x="12954" y="55372"/>
                  </a:cubicBezTo>
                  <a:cubicBezTo>
                    <a:pt x="13335" y="56261"/>
                    <a:pt x="12446" y="53467"/>
                    <a:pt x="9525" y="53467"/>
                  </a:cubicBezTo>
                  <a:lnTo>
                    <a:pt x="9525" y="58293"/>
                  </a:lnTo>
                  <a:lnTo>
                    <a:pt x="9525" y="53467"/>
                  </a:lnTo>
                  <a:lnTo>
                    <a:pt x="2469261" y="53467"/>
                  </a:lnTo>
                  <a:lnTo>
                    <a:pt x="2469261" y="58293"/>
                  </a:lnTo>
                  <a:lnTo>
                    <a:pt x="2469261" y="53467"/>
                  </a:lnTo>
                  <a:cubicBezTo>
                    <a:pt x="2466213" y="53467"/>
                    <a:pt x="2465451" y="56134"/>
                    <a:pt x="2465832" y="55245"/>
                  </a:cubicBezTo>
                  <a:cubicBezTo>
                    <a:pt x="2467483" y="51689"/>
                    <a:pt x="2469388" y="29337"/>
                    <a:pt x="2469388" y="0"/>
                  </a:cubicBezTo>
                  <a:lnTo>
                    <a:pt x="2478913" y="0"/>
                  </a:lnTo>
                  <a:cubicBezTo>
                    <a:pt x="2478913" y="28067"/>
                    <a:pt x="2477262" y="53467"/>
                    <a:pt x="2474468" y="59436"/>
                  </a:cubicBezTo>
                  <a:cubicBezTo>
                    <a:pt x="2474341" y="59690"/>
                    <a:pt x="2472944" y="62992"/>
                    <a:pt x="2469388" y="62992"/>
                  </a:cubicBezTo>
                  <a:lnTo>
                    <a:pt x="9525" y="62992"/>
                  </a:lnTo>
                  <a:cubicBezTo>
                    <a:pt x="5969" y="62992"/>
                    <a:pt x="4572" y="59690"/>
                    <a:pt x="4445" y="59436"/>
                  </a:cubicBezTo>
                  <a:cubicBezTo>
                    <a:pt x="1524" y="53467"/>
                    <a:pt x="0" y="28194"/>
                    <a:pt x="0" y="0"/>
                  </a:cubicBezTo>
                  <a:close/>
                </a:path>
              </a:pathLst>
            </a:custGeom>
            <a:solidFill>
              <a:srgbClr val="BFBFBF"/>
            </a:solidFill>
          </p:spPr>
        </p:sp>
        <p:sp>
          <p:nvSpPr>
            <p:cNvPr name="Freeform 55" id="55"/>
            <p:cNvSpPr/>
            <p:nvPr/>
          </p:nvSpPr>
          <p:spPr>
            <a:xfrm flipH="false" flipV="false" rot="0">
              <a:off x="1011174" y="63500"/>
              <a:ext cx="739521" cy="355473"/>
            </a:xfrm>
            <a:custGeom>
              <a:avLst/>
              <a:gdLst/>
              <a:ahLst/>
              <a:cxnLst/>
              <a:rect r="r" b="b" t="t" l="l"/>
              <a:pathLst>
                <a:path h="355473" w="739521">
                  <a:moveTo>
                    <a:pt x="0" y="0"/>
                  </a:moveTo>
                  <a:lnTo>
                    <a:pt x="739521" y="0"/>
                  </a:lnTo>
                  <a:lnTo>
                    <a:pt x="739521" y="355473"/>
                  </a:lnTo>
                  <a:lnTo>
                    <a:pt x="0" y="355473"/>
                  </a:lnTo>
                  <a:close/>
                </a:path>
              </a:pathLst>
            </a:custGeom>
            <a:solidFill>
              <a:srgbClr val="FFFFFF"/>
            </a:solidFill>
          </p:spPr>
        </p:sp>
      </p:grpSp>
      <p:sp>
        <p:nvSpPr>
          <p:cNvPr name="Freeform 56" id="56"/>
          <p:cNvSpPr/>
          <p:nvPr/>
        </p:nvSpPr>
        <p:spPr>
          <a:xfrm flipH="false" flipV="false" rot="0">
            <a:off x="850897" y="40640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10"/>
            <a:stretch>
              <a:fillRect l="0" t="0" r="0" b="0"/>
            </a:stretch>
          </a:blipFill>
        </p:spPr>
      </p:sp>
      <p:sp>
        <p:nvSpPr>
          <p:cNvPr name="Freeform 57" id="57"/>
          <p:cNvSpPr/>
          <p:nvPr/>
        </p:nvSpPr>
        <p:spPr>
          <a:xfrm flipH="false" flipV="false" rot="0">
            <a:off x="2984497" y="4064003"/>
            <a:ext cx="241297" cy="254003"/>
          </a:xfrm>
          <a:custGeom>
            <a:avLst/>
            <a:gdLst/>
            <a:ahLst/>
            <a:cxnLst/>
            <a:rect r="r" b="b" t="t" l="l"/>
            <a:pathLst>
              <a:path h="254003" w="241297">
                <a:moveTo>
                  <a:pt x="0" y="0"/>
                </a:moveTo>
                <a:lnTo>
                  <a:pt x="241297" y="0"/>
                </a:lnTo>
                <a:lnTo>
                  <a:pt x="241297" y="254003"/>
                </a:lnTo>
                <a:lnTo>
                  <a:pt x="0" y="254003"/>
                </a:lnTo>
                <a:lnTo>
                  <a:pt x="0" y="0"/>
                </a:lnTo>
                <a:close/>
              </a:path>
            </a:pathLst>
          </a:custGeom>
          <a:blipFill>
            <a:blip r:embed="rId10"/>
            <a:stretch>
              <a:fillRect l="0" t="0" r="0" b="0"/>
            </a:stretch>
          </a:blipFill>
        </p:spPr>
      </p:sp>
      <p:sp>
        <p:nvSpPr>
          <p:cNvPr name="Freeform 58" id="58"/>
          <p:cNvSpPr/>
          <p:nvPr/>
        </p:nvSpPr>
        <p:spPr>
          <a:xfrm flipH="false" flipV="false" rot="0">
            <a:off x="4940303" y="4064003"/>
            <a:ext cx="254003" cy="254003"/>
          </a:xfrm>
          <a:custGeom>
            <a:avLst/>
            <a:gdLst/>
            <a:ahLst/>
            <a:cxnLst/>
            <a:rect r="r" b="b" t="t" l="l"/>
            <a:pathLst>
              <a:path h="254003" w="254003">
                <a:moveTo>
                  <a:pt x="0" y="0"/>
                </a:moveTo>
                <a:lnTo>
                  <a:pt x="254003" y="0"/>
                </a:lnTo>
                <a:lnTo>
                  <a:pt x="254003" y="254003"/>
                </a:lnTo>
                <a:lnTo>
                  <a:pt x="0" y="254003"/>
                </a:lnTo>
                <a:lnTo>
                  <a:pt x="0" y="0"/>
                </a:lnTo>
                <a:close/>
              </a:path>
            </a:pathLst>
          </a:custGeom>
          <a:blipFill>
            <a:blip r:embed="rId11"/>
            <a:stretch>
              <a:fillRect l="0" t="0" r="0" b="0"/>
            </a:stretch>
          </a:blipFill>
        </p:spPr>
      </p:sp>
      <p:grpSp>
        <p:nvGrpSpPr>
          <p:cNvPr name="Group 59" id="59"/>
          <p:cNvGrpSpPr>
            <a:grpSpLocks noChangeAspect="true"/>
          </p:cNvGrpSpPr>
          <p:nvPr/>
        </p:nvGrpSpPr>
        <p:grpSpPr>
          <a:xfrm rot="0">
            <a:off x="3465995" y="1873929"/>
            <a:ext cx="2038121" cy="534457"/>
            <a:chOff x="0" y="0"/>
            <a:chExt cx="2038121" cy="534454"/>
          </a:xfrm>
        </p:grpSpPr>
        <p:sp>
          <p:nvSpPr>
            <p:cNvPr name="Freeform 60" id="60"/>
            <p:cNvSpPr/>
            <p:nvPr/>
          </p:nvSpPr>
          <p:spPr>
            <a:xfrm flipH="false" flipV="false" rot="0">
              <a:off x="1052576" y="211963"/>
              <a:ext cx="223901" cy="187198"/>
            </a:xfrm>
            <a:custGeom>
              <a:avLst/>
              <a:gdLst/>
              <a:ahLst/>
              <a:cxnLst/>
              <a:rect r="r" b="b" t="t" l="l"/>
              <a:pathLst>
                <a:path h="187198" w="223901">
                  <a:moveTo>
                    <a:pt x="17907" y="0"/>
                  </a:moveTo>
                  <a:cubicBezTo>
                    <a:pt x="50419" y="26035"/>
                    <a:pt x="82804" y="51943"/>
                    <a:pt x="115316" y="77978"/>
                  </a:cubicBezTo>
                  <a:cubicBezTo>
                    <a:pt x="147828" y="104013"/>
                    <a:pt x="180213" y="129921"/>
                    <a:pt x="212725" y="155956"/>
                  </a:cubicBezTo>
                  <a:lnTo>
                    <a:pt x="212725" y="155956"/>
                  </a:lnTo>
                  <a:lnTo>
                    <a:pt x="223901" y="164846"/>
                  </a:lnTo>
                  <a:lnTo>
                    <a:pt x="205994" y="187198"/>
                  </a:lnTo>
                  <a:lnTo>
                    <a:pt x="194818" y="178308"/>
                  </a:lnTo>
                  <a:lnTo>
                    <a:pt x="203708" y="167132"/>
                  </a:lnTo>
                  <a:lnTo>
                    <a:pt x="194818" y="178308"/>
                  </a:lnTo>
                  <a:cubicBezTo>
                    <a:pt x="162306" y="152273"/>
                    <a:pt x="129921" y="126365"/>
                    <a:pt x="97409" y="100330"/>
                  </a:cubicBezTo>
                  <a:cubicBezTo>
                    <a:pt x="64897" y="74295"/>
                    <a:pt x="32512" y="48387"/>
                    <a:pt x="0" y="22352"/>
                  </a:cubicBezTo>
                  <a:close/>
                </a:path>
              </a:pathLst>
            </a:custGeom>
            <a:solidFill>
              <a:srgbClr val="266252"/>
            </a:solidFill>
          </p:spPr>
        </p:sp>
        <p:sp>
          <p:nvSpPr>
            <p:cNvPr name="Freeform 61" id="61"/>
            <p:cNvSpPr/>
            <p:nvPr/>
          </p:nvSpPr>
          <p:spPr>
            <a:xfrm flipH="false" flipV="false" rot="0">
              <a:off x="1240917" y="353441"/>
              <a:ext cx="104521" cy="97028"/>
            </a:xfrm>
            <a:custGeom>
              <a:avLst/>
              <a:gdLst/>
              <a:ahLst/>
              <a:cxnLst/>
              <a:rect r="r" b="b" t="t" l="l"/>
              <a:pathLst>
                <a:path h="97028" w="104521">
                  <a:moveTo>
                    <a:pt x="59817" y="0"/>
                  </a:moveTo>
                  <a:lnTo>
                    <a:pt x="104521" y="97028"/>
                  </a:lnTo>
                  <a:lnTo>
                    <a:pt x="0" y="74549"/>
                  </a:lnTo>
                  <a:close/>
                </a:path>
              </a:pathLst>
            </a:custGeom>
            <a:solidFill>
              <a:srgbClr val="266252"/>
            </a:solidFill>
          </p:spPr>
        </p:sp>
        <p:sp>
          <p:nvSpPr>
            <p:cNvPr name="Freeform 62" id="62"/>
            <p:cNvSpPr/>
            <p:nvPr/>
          </p:nvSpPr>
          <p:spPr>
            <a:xfrm flipH="false" flipV="false" rot="0">
              <a:off x="1073912" y="145288"/>
              <a:ext cx="800862" cy="28575"/>
            </a:xfrm>
            <a:custGeom>
              <a:avLst/>
              <a:gdLst/>
              <a:ahLst/>
              <a:cxnLst/>
              <a:rect r="r" b="b" t="t" l="l"/>
              <a:pathLst>
                <a:path h="28575" w="800862">
                  <a:moveTo>
                    <a:pt x="0" y="0"/>
                  </a:moveTo>
                  <a:lnTo>
                    <a:pt x="393319" y="0"/>
                  </a:lnTo>
                  <a:lnTo>
                    <a:pt x="786638" y="0"/>
                  </a:lnTo>
                  <a:lnTo>
                    <a:pt x="786638" y="0"/>
                  </a:lnTo>
                  <a:lnTo>
                    <a:pt x="800862" y="0"/>
                  </a:lnTo>
                  <a:lnTo>
                    <a:pt x="800862" y="28575"/>
                  </a:lnTo>
                  <a:lnTo>
                    <a:pt x="786638" y="28575"/>
                  </a:lnTo>
                  <a:lnTo>
                    <a:pt x="786638" y="14351"/>
                  </a:lnTo>
                  <a:lnTo>
                    <a:pt x="786638" y="28575"/>
                  </a:lnTo>
                  <a:lnTo>
                    <a:pt x="393319" y="28575"/>
                  </a:lnTo>
                  <a:lnTo>
                    <a:pt x="0" y="28575"/>
                  </a:lnTo>
                  <a:close/>
                </a:path>
              </a:pathLst>
            </a:custGeom>
            <a:solidFill>
              <a:srgbClr val="266252"/>
            </a:solidFill>
          </p:spPr>
        </p:sp>
        <p:sp>
          <p:nvSpPr>
            <p:cNvPr name="Freeform 63" id="63"/>
            <p:cNvSpPr/>
            <p:nvPr/>
          </p:nvSpPr>
          <p:spPr>
            <a:xfrm flipH="false" flipV="false" rot="0">
              <a:off x="1878965" y="111887"/>
              <a:ext cx="95631" cy="95504"/>
            </a:xfrm>
            <a:custGeom>
              <a:avLst/>
              <a:gdLst/>
              <a:ahLst/>
              <a:cxnLst/>
              <a:rect r="r" b="b" t="t" l="l"/>
              <a:pathLst>
                <a:path h="95504" w="95631">
                  <a:moveTo>
                    <a:pt x="127" y="0"/>
                  </a:moveTo>
                  <a:lnTo>
                    <a:pt x="95631" y="47752"/>
                  </a:lnTo>
                  <a:lnTo>
                    <a:pt x="0" y="95504"/>
                  </a:lnTo>
                  <a:close/>
                </a:path>
              </a:pathLst>
            </a:custGeom>
            <a:solidFill>
              <a:srgbClr val="266252"/>
            </a:solidFill>
          </p:spPr>
        </p:sp>
        <p:sp>
          <p:nvSpPr>
            <p:cNvPr name="Freeform 64" id="64"/>
            <p:cNvSpPr/>
            <p:nvPr/>
          </p:nvSpPr>
          <p:spPr>
            <a:xfrm flipH="false" flipV="false" rot="0">
              <a:off x="1314323" y="63500"/>
              <a:ext cx="202692" cy="193294"/>
            </a:xfrm>
            <a:custGeom>
              <a:avLst/>
              <a:gdLst/>
              <a:ahLst/>
              <a:cxnLst/>
              <a:rect r="r" b="b" t="t" l="l"/>
              <a:pathLst>
                <a:path h="193294" w="202692">
                  <a:moveTo>
                    <a:pt x="0" y="0"/>
                  </a:moveTo>
                  <a:lnTo>
                    <a:pt x="202692" y="0"/>
                  </a:lnTo>
                  <a:lnTo>
                    <a:pt x="202692" y="193294"/>
                  </a:lnTo>
                  <a:lnTo>
                    <a:pt x="0" y="193294"/>
                  </a:lnTo>
                  <a:close/>
                </a:path>
              </a:pathLst>
            </a:custGeom>
            <a:solidFill>
              <a:srgbClr val="C9EAE1"/>
            </a:solidFill>
          </p:spPr>
        </p:sp>
        <p:sp>
          <p:nvSpPr>
            <p:cNvPr name="Freeform 65" id="65"/>
            <p:cNvSpPr/>
            <p:nvPr/>
          </p:nvSpPr>
          <p:spPr>
            <a:xfrm flipH="false" flipV="false" rot="0">
              <a:off x="918845" y="305562"/>
              <a:ext cx="218567" cy="173228"/>
            </a:xfrm>
            <a:custGeom>
              <a:avLst/>
              <a:gdLst/>
              <a:ahLst/>
              <a:cxnLst/>
              <a:rect r="r" b="b" t="t" l="l"/>
              <a:pathLst>
                <a:path h="173228" w="218567">
                  <a:moveTo>
                    <a:pt x="179705" y="30861"/>
                  </a:moveTo>
                  <a:cubicBezTo>
                    <a:pt x="218567" y="61595"/>
                    <a:pt x="218567" y="111506"/>
                    <a:pt x="179705" y="142367"/>
                  </a:cubicBezTo>
                  <a:cubicBezTo>
                    <a:pt x="140843" y="173228"/>
                    <a:pt x="77724" y="173101"/>
                    <a:pt x="38862" y="142367"/>
                  </a:cubicBezTo>
                  <a:cubicBezTo>
                    <a:pt x="0" y="111633"/>
                    <a:pt x="0" y="61722"/>
                    <a:pt x="38862" y="30861"/>
                  </a:cubicBezTo>
                  <a:cubicBezTo>
                    <a:pt x="77724" y="0"/>
                    <a:pt x="140843" y="127"/>
                    <a:pt x="179705" y="30861"/>
                  </a:cubicBezTo>
                  <a:close/>
                </a:path>
              </a:pathLst>
            </a:custGeom>
            <a:solidFill>
              <a:srgbClr val="C9EAE1"/>
            </a:solidFill>
          </p:spPr>
        </p:sp>
        <p:sp>
          <p:nvSpPr>
            <p:cNvPr name="Freeform 66" id="66"/>
            <p:cNvSpPr/>
            <p:nvPr/>
          </p:nvSpPr>
          <p:spPr>
            <a:xfrm flipH="false" flipV="false" rot="0">
              <a:off x="1551305" y="280924"/>
              <a:ext cx="339471" cy="182372"/>
            </a:xfrm>
            <a:custGeom>
              <a:avLst/>
              <a:gdLst/>
              <a:ahLst/>
              <a:cxnLst/>
              <a:rect r="r" b="b" t="t" l="l"/>
              <a:pathLst>
                <a:path h="182372" w="339471">
                  <a:moveTo>
                    <a:pt x="0" y="156591"/>
                  </a:moveTo>
                  <a:lnTo>
                    <a:pt x="314198" y="6223"/>
                  </a:lnTo>
                  <a:lnTo>
                    <a:pt x="314198" y="6223"/>
                  </a:lnTo>
                  <a:lnTo>
                    <a:pt x="327152" y="0"/>
                  </a:lnTo>
                  <a:lnTo>
                    <a:pt x="339471" y="25781"/>
                  </a:lnTo>
                  <a:lnTo>
                    <a:pt x="326517" y="32004"/>
                  </a:lnTo>
                  <a:lnTo>
                    <a:pt x="320294" y="19177"/>
                  </a:lnTo>
                  <a:lnTo>
                    <a:pt x="326517" y="32004"/>
                  </a:lnTo>
                  <a:lnTo>
                    <a:pt x="12319" y="182372"/>
                  </a:lnTo>
                  <a:close/>
                </a:path>
              </a:pathLst>
            </a:custGeom>
            <a:solidFill>
              <a:srgbClr val="266252"/>
            </a:solidFill>
          </p:spPr>
        </p:sp>
        <p:sp>
          <p:nvSpPr>
            <p:cNvPr name="Freeform 67" id="67"/>
            <p:cNvSpPr/>
            <p:nvPr/>
          </p:nvSpPr>
          <p:spPr>
            <a:xfrm flipH="false" flipV="false" rot="0">
              <a:off x="1867789" y="248920"/>
              <a:ext cx="106807" cy="86233"/>
            </a:xfrm>
            <a:custGeom>
              <a:avLst/>
              <a:gdLst/>
              <a:ahLst/>
              <a:cxnLst/>
              <a:rect r="r" b="b" t="t" l="l"/>
              <a:pathLst>
                <a:path h="86233" w="106807">
                  <a:moveTo>
                    <a:pt x="0" y="0"/>
                  </a:moveTo>
                  <a:lnTo>
                    <a:pt x="106807" y="1905"/>
                  </a:lnTo>
                  <a:lnTo>
                    <a:pt x="41275" y="86233"/>
                  </a:lnTo>
                  <a:close/>
                </a:path>
              </a:pathLst>
            </a:custGeom>
            <a:solidFill>
              <a:srgbClr val="266252"/>
            </a:solidFill>
          </p:spPr>
        </p:sp>
        <p:sp>
          <p:nvSpPr>
            <p:cNvPr name="Freeform 68" id="68"/>
            <p:cNvSpPr/>
            <p:nvPr/>
          </p:nvSpPr>
          <p:spPr>
            <a:xfrm flipH="false" flipV="false" rot="0">
              <a:off x="63500" y="142875"/>
              <a:ext cx="727583" cy="30353"/>
            </a:xfrm>
            <a:custGeom>
              <a:avLst/>
              <a:gdLst/>
              <a:ahLst/>
              <a:cxnLst/>
              <a:rect r="r" b="b" t="t" l="l"/>
              <a:pathLst>
                <a:path h="30353" w="727583">
                  <a:moveTo>
                    <a:pt x="127" y="0"/>
                  </a:moveTo>
                  <a:cubicBezTo>
                    <a:pt x="118999" y="254"/>
                    <a:pt x="237871" y="635"/>
                    <a:pt x="356743" y="889"/>
                  </a:cubicBezTo>
                  <a:cubicBezTo>
                    <a:pt x="475615" y="1143"/>
                    <a:pt x="594487" y="1524"/>
                    <a:pt x="713359" y="1778"/>
                  </a:cubicBezTo>
                  <a:lnTo>
                    <a:pt x="713359" y="16002"/>
                  </a:lnTo>
                  <a:lnTo>
                    <a:pt x="713359" y="1778"/>
                  </a:lnTo>
                  <a:lnTo>
                    <a:pt x="727583" y="1778"/>
                  </a:lnTo>
                  <a:lnTo>
                    <a:pt x="727456" y="30353"/>
                  </a:lnTo>
                  <a:lnTo>
                    <a:pt x="713232" y="30353"/>
                  </a:lnTo>
                  <a:lnTo>
                    <a:pt x="713232" y="30353"/>
                  </a:lnTo>
                  <a:cubicBezTo>
                    <a:pt x="594360" y="30099"/>
                    <a:pt x="475488" y="29718"/>
                    <a:pt x="356616" y="29464"/>
                  </a:cubicBezTo>
                  <a:cubicBezTo>
                    <a:pt x="237744" y="29210"/>
                    <a:pt x="118872" y="28956"/>
                    <a:pt x="0" y="28575"/>
                  </a:cubicBezTo>
                  <a:close/>
                </a:path>
              </a:pathLst>
            </a:custGeom>
            <a:solidFill>
              <a:srgbClr val="266252"/>
            </a:solidFill>
          </p:spPr>
        </p:sp>
        <p:sp>
          <p:nvSpPr>
            <p:cNvPr name="Freeform 69" id="69"/>
            <p:cNvSpPr/>
            <p:nvPr/>
          </p:nvSpPr>
          <p:spPr>
            <a:xfrm flipH="false" flipV="false" rot="0">
              <a:off x="795147" y="111379"/>
              <a:ext cx="95631" cy="95504"/>
            </a:xfrm>
            <a:custGeom>
              <a:avLst/>
              <a:gdLst/>
              <a:ahLst/>
              <a:cxnLst/>
              <a:rect r="r" b="b" t="t" l="l"/>
              <a:pathLst>
                <a:path h="95504" w="95631">
                  <a:moveTo>
                    <a:pt x="127" y="0"/>
                  </a:moveTo>
                  <a:lnTo>
                    <a:pt x="95631" y="48006"/>
                  </a:lnTo>
                  <a:lnTo>
                    <a:pt x="0" y="95504"/>
                  </a:lnTo>
                  <a:close/>
                </a:path>
              </a:pathLst>
            </a:custGeom>
            <a:solidFill>
              <a:srgbClr val="266252"/>
            </a:solidFill>
          </p:spPr>
        </p:sp>
        <p:sp>
          <p:nvSpPr>
            <p:cNvPr name="Freeform 70" id="70"/>
            <p:cNvSpPr/>
            <p:nvPr/>
          </p:nvSpPr>
          <p:spPr>
            <a:xfrm flipH="false" flipV="false" rot="0">
              <a:off x="320167" y="63500"/>
              <a:ext cx="311912" cy="193294"/>
            </a:xfrm>
            <a:custGeom>
              <a:avLst/>
              <a:gdLst/>
              <a:ahLst/>
              <a:cxnLst/>
              <a:rect r="r" b="b" t="t" l="l"/>
              <a:pathLst>
                <a:path h="193294" w="311912">
                  <a:moveTo>
                    <a:pt x="0" y="0"/>
                  </a:moveTo>
                  <a:lnTo>
                    <a:pt x="311912" y="0"/>
                  </a:lnTo>
                  <a:lnTo>
                    <a:pt x="311912" y="193294"/>
                  </a:lnTo>
                  <a:lnTo>
                    <a:pt x="0" y="193294"/>
                  </a:lnTo>
                  <a:close/>
                </a:path>
              </a:pathLst>
            </a:custGeom>
            <a:solidFill>
              <a:srgbClr val="C9EAE1"/>
            </a:solidFill>
          </p:spPr>
        </p:sp>
      </p:grpSp>
      <p:grpSp>
        <p:nvGrpSpPr>
          <p:cNvPr name="Group 71" id="71"/>
          <p:cNvGrpSpPr>
            <a:grpSpLocks noChangeAspect="true"/>
          </p:cNvGrpSpPr>
          <p:nvPr/>
        </p:nvGrpSpPr>
        <p:grpSpPr>
          <a:xfrm rot="0">
            <a:off x="3466014" y="2914526"/>
            <a:ext cx="2064715" cy="534457"/>
            <a:chOff x="0" y="0"/>
            <a:chExt cx="2064715" cy="534454"/>
          </a:xfrm>
        </p:grpSpPr>
        <p:sp>
          <p:nvSpPr>
            <p:cNvPr name="Freeform 72" id="72"/>
            <p:cNvSpPr/>
            <p:nvPr/>
          </p:nvSpPr>
          <p:spPr>
            <a:xfrm flipH="false" flipV="false" rot="0">
              <a:off x="1052576" y="211963"/>
              <a:ext cx="223901" cy="187198"/>
            </a:xfrm>
            <a:custGeom>
              <a:avLst/>
              <a:gdLst/>
              <a:ahLst/>
              <a:cxnLst/>
              <a:rect r="r" b="b" t="t" l="l"/>
              <a:pathLst>
                <a:path h="187198" w="223901">
                  <a:moveTo>
                    <a:pt x="17907" y="0"/>
                  </a:moveTo>
                  <a:cubicBezTo>
                    <a:pt x="50419" y="26035"/>
                    <a:pt x="82804" y="51943"/>
                    <a:pt x="115316" y="77978"/>
                  </a:cubicBezTo>
                  <a:cubicBezTo>
                    <a:pt x="147828" y="104013"/>
                    <a:pt x="180213" y="129921"/>
                    <a:pt x="212725" y="155956"/>
                  </a:cubicBezTo>
                  <a:lnTo>
                    <a:pt x="212725" y="155956"/>
                  </a:lnTo>
                  <a:lnTo>
                    <a:pt x="223901" y="164846"/>
                  </a:lnTo>
                  <a:lnTo>
                    <a:pt x="205994" y="187198"/>
                  </a:lnTo>
                  <a:lnTo>
                    <a:pt x="194818" y="178308"/>
                  </a:lnTo>
                  <a:lnTo>
                    <a:pt x="203708" y="167132"/>
                  </a:lnTo>
                  <a:lnTo>
                    <a:pt x="194818" y="178308"/>
                  </a:lnTo>
                  <a:cubicBezTo>
                    <a:pt x="162306" y="152273"/>
                    <a:pt x="129921" y="126365"/>
                    <a:pt x="97409" y="100330"/>
                  </a:cubicBezTo>
                  <a:cubicBezTo>
                    <a:pt x="64897" y="74295"/>
                    <a:pt x="32512" y="48387"/>
                    <a:pt x="0" y="22352"/>
                  </a:cubicBezTo>
                  <a:close/>
                </a:path>
              </a:pathLst>
            </a:custGeom>
            <a:solidFill>
              <a:srgbClr val="266252"/>
            </a:solidFill>
          </p:spPr>
        </p:sp>
        <p:sp>
          <p:nvSpPr>
            <p:cNvPr name="Freeform 73" id="73"/>
            <p:cNvSpPr/>
            <p:nvPr/>
          </p:nvSpPr>
          <p:spPr>
            <a:xfrm flipH="false" flipV="false" rot="0">
              <a:off x="1240917" y="353441"/>
              <a:ext cx="104521" cy="97028"/>
            </a:xfrm>
            <a:custGeom>
              <a:avLst/>
              <a:gdLst/>
              <a:ahLst/>
              <a:cxnLst/>
              <a:rect r="r" b="b" t="t" l="l"/>
              <a:pathLst>
                <a:path h="97028" w="104521">
                  <a:moveTo>
                    <a:pt x="59817" y="0"/>
                  </a:moveTo>
                  <a:lnTo>
                    <a:pt x="104521" y="97028"/>
                  </a:lnTo>
                  <a:lnTo>
                    <a:pt x="0" y="74549"/>
                  </a:lnTo>
                  <a:close/>
                </a:path>
              </a:pathLst>
            </a:custGeom>
            <a:solidFill>
              <a:srgbClr val="266252"/>
            </a:solidFill>
          </p:spPr>
        </p:sp>
        <p:sp>
          <p:nvSpPr>
            <p:cNvPr name="Freeform 74" id="74"/>
            <p:cNvSpPr/>
            <p:nvPr/>
          </p:nvSpPr>
          <p:spPr>
            <a:xfrm flipH="false" flipV="false" rot="0">
              <a:off x="1073785" y="142875"/>
              <a:ext cx="800989" cy="30734"/>
            </a:xfrm>
            <a:custGeom>
              <a:avLst/>
              <a:gdLst/>
              <a:ahLst/>
              <a:cxnLst/>
              <a:rect r="r" b="b" t="t" l="l"/>
              <a:pathLst>
                <a:path h="30734" w="800989">
                  <a:moveTo>
                    <a:pt x="0" y="2159"/>
                  </a:moveTo>
                  <a:lnTo>
                    <a:pt x="4318" y="2159"/>
                  </a:lnTo>
                  <a:lnTo>
                    <a:pt x="8636" y="2159"/>
                  </a:lnTo>
                  <a:cubicBezTo>
                    <a:pt x="267970" y="1397"/>
                    <a:pt x="527304" y="762"/>
                    <a:pt x="786638" y="0"/>
                  </a:cubicBezTo>
                  <a:lnTo>
                    <a:pt x="786638" y="14224"/>
                  </a:lnTo>
                  <a:lnTo>
                    <a:pt x="786638" y="0"/>
                  </a:lnTo>
                  <a:lnTo>
                    <a:pt x="800862" y="0"/>
                  </a:lnTo>
                  <a:lnTo>
                    <a:pt x="800989" y="28575"/>
                  </a:lnTo>
                  <a:lnTo>
                    <a:pt x="786765" y="28575"/>
                  </a:lnTo>
                  <a:lnTo>
                    <a:pt x="786765" y="28575"/>
                  </a:lnTo>
                  <a:cubicBezTo>
                    <a:pt x="527431" y="29337"/>
                    <a:pt x="268097" y="29972"/>
                    <a:pt x="8763" y="30734"/>
                  </a:cubicBezTo>
                  <a:lnTo>
                    <a:pt x="4445" y="30734"/>
                  </a:lnTo>
                  <a:lnTo>
                    <a:pt x="127" y="30734"/>
                  </a:lnTo>
                  <a:close/>
                </a:path>
              </a:pathLst>
            </a:custGeom>
            <a:solidFill>
              <a:srgbClr val="266252"/>
            </a:solidFill>
          </p:spPr>
        </p:sp>
        <p:sp>
          <p:nvSpPr>
            <p:cNvPr name="Freeform 75" id="75"/>
            <p:cNvSpPr/>
            <p:nvPr/>
          </p:nvSpPr>
          <p:spPr>
            <a:xfrm flipH="false" flipV="false" rot="0">
              <a:off x="1878965" y="109347"/>
              <a:ext cx="95758" cy="95504"/>
            </a:xfrm>
            <a:custGeom>
              <a:avLst/>
              <a:gdLst/>
              <a:ahLst/>
              <a:cxnLst/>
              <a:rect r="r" b="b" t="t" l="l"/>
              <a:pathLst>
                <a:path h="95504" w="95758">
                  <a:moveTo>
                    <a:pt x="0" y="0"/>
                  </a:moveTo>
                  <a:lnTo>
                    <a:pt x="95758" y="47498"/>
                  </a:lnTo>
                  <a:lnTo>
                    <a:pt x="381" y="95504"/>
                  </a:lnTo>
                  <a:close/>
                </a:path>
              </a:pathLst>
            </a:custGeom>
            <a:solidFill>
              <a:srgbClr val="266252"/>
            </a:solidFill>
          </p:spPr>
        </p:sp>
        <p:sp>
          <p:nvSpPr>
            <p:cNvPr name="Freeform 76" id="76"/>
            <p:cNvSpPr/>
            <p:nvPr/>
          </p:nvSpPr>
          <p:spPr>
            <a:xfrm flipH="false" flipV="false" rot="0">
              <a:off x="1314323" y="63500"/>
              <a:ext cx="202692" cy="193294"/>
            </a:xfrm>
            <a:custGeom>
              <a:avLst/>
              <a:gdLst/>
              <a:ahLst/>
              <a:cxnLst/>
              <a:rect r="r" b="b" t="t" l="l"/>
              <a:pathLst>
                <a:path h="193294" w="202692">
                  <a:moveTo>
                    <a:pt x="0" y="0"/>
                  </a:moveTo>
                  <a:lnTo>
                    <a:pt x="202692" y="0"/>
                  </a:lnTo>
                  <a:lnTo>
                    <a:pt x="202692" y="193294"/>
                  </a:lnTo>
                  <a:lnTo>
                    <a:pt x="0" y="193294"/>
                  </a:lnTo>
                  <a:close/>
                </a:path>
              </a:pathLst>
            </a:custGeom>
            <a:solidFill>
              <a:srgbClr val="C9EAE1"/>
            </a:solidFill>
          </p:spPr>
        </p:sp>
        <p:sp>
          <p:nvSpPr>
            <p:cNvPr name="Freeform 77" id="77"/>
            <p:cNvSpPr/>
            <p:nvPr/>
          </p:nvSpPr>
          <p:spPr>
            <a:xfrm flipH="false" flipV="false" rot="0">
              <a:off x="918845" y="305562"/>
              <a:ext cx="218567" cy="173228"/>
            </a:xfrm>
            <a:custGeom>
              <a:avLst/>
              <a:gdLst/>
              <a:ahLst/>
              <a:cxnLst/>
              <a:rect r="r" b="b" t="t" l="l"/>
              <a:pathLst>
                <a:path h="173228" w="218567">
                  <a:moveTo>
                    <a:pt x="179705" y="30861"/>
                  </a:moveTo>
                  <a:cubicBezTo>
                    <a:pt x="218567" y="61595"/>
                    <a:pt x="218567" y="111506"/>
                    <a:pt x="179705" y="142367"/>
                  </a:cubicBezTo>
                  <a:cubicBezTo>
                    <a:pt x="140843" y="173228"/>
                    <a:pt x="77724" y="173101"/>
                    <a:pt x="38862" y="142367"/>
                  </a:cubicBezTo>
                  <a:cubicBezTo>
                    <a:pt x="0" y="111633"/>
                    <a:pt x="0" y="61722"/>
                    <a:pt x="38862" y="30861"/>
                  </a:cubicBezTo>
                  <a:cubicBezTo>
                    <a:pt x="77724" y="0"/>
                    <a:pt x="140843" y="127"/>
                    <a:pt x="179705" y="30861"/>
                  </a:cubicBezTo>
                  <a:close/>
                </a:path>
              </a:pathLst>
            </a:custGeom>
            <a:solidFill>
              <a:srgbClr val="C9EAE1"/>
            </a:solidFill>
          </p:spPr>
        </p:sp>
        <p:sp>
          <p:nvSpPr>
            <p:cNvPr name="Freeform 78" id="78"/>
            <p:cNvSpPr/>
            <p:nvPr/>
          </p:nvSpPr>
          <p:spPr>
            <a:xfrm flipH="false" flipV="false" rot="0">
              <a:off x="1550035" y="265938"/>
              <a:ext cx="367538" cy="197358"/>
            </a:xfrm>
            <a:custGeom>
              <a:avLst/>
              <a:gdLst/>
              <a:ahLst/>
              <a:cxnLst/>
              <a:rect r="r" b="b" t="t" l="l"/>
              <a:pathLst>
                <a:path h="197358" w="367538">
                  <a:moveTo>
                    <a:pt x="0" y="171577"/>
                  </a:moveTo>
                  <a:cubicBezTo>
                    <a:pt x="57023" y="144018"/>
                    <a:pt x="114046" y="116459"/>
                    <a:pt x="171069" y="88900"/>
                  </a:cubicBezTo>
                  <a:cubicBezTo>
                    <a:pt x="228092" y="61341"/>
                    <a:pt x="285115" y="33782"/>
                    <a:pt x="342138" y="6223"/>
                  </a:cubicBezTo>
                  <a:lnTo>
                    <a:pt x="348361" y="19050"/>
                  </a:lnTo>
                  <a:lnTo>
                    <a:pt x="342138" y="6223"/>
                  </a:lnTo>
                  <a:lnTo>
                    <a:pt x="355092" y="0"/>
                  </a:lnTo>
                  <a:lnTo>
                    <a:pt x="367538" y="25781"/>
                  </a:lnTo>
                  <a:lnTo>
                    <a:pt x="354584" y="32004"/>
                  </a:lnTo>
                  <a:lnTo>
                    <a:pt x="354584" y="32004"/>
                  </a:lnTo>
                  <a:cubicBezTo>
                    <a:pt x="297561" y="59563"/>
                    <a:pt x="240538" y="87122"/>
                    <a:pt x="183515" y="114681"/>
                  </a:cubicBezTo>
                  <a:cubicBezTo>
                    <a:pt x="126492" y="142240"/>
                    <a:pt x="69469" y="169799"/>
                    <a:pt x="12446" y="197358"/>
                  </a:cubicBezTo>
                  <a:close/>
                </a:path>
              </a:pathLst>
            </a:custGeom>
            <a:solidFill>
              <a:srgbClr val="266252"/>
            </a:solidFill>
          </p:spPr>
        </p:sp>
        <p:sp>
          <p:nvSpPr>
            <p:cNvPr name="Freeform 79" id="79"/>
            <p:cNvSpPr/>
            <p:nvPr/>
          </p:nvSpPr>
          <p:spPr>
            <a:xfrm flipH="false" flipV="false" rot="0">
              <a:off x="1894332" y="234061"/>
              <a:ext cx="106807" cy="85979"/>
            </a:xfrm>
            <a:custGeom>
              <a:avLst/>
              <a:gdLst/>
              <a:ahLst/>
              <a:cxnLst/>
              <a:rect r="r" b="b" t="t" l="l"/>
              <a:pathLst>
                <a:path h="85979" w="106807">
                  <a:moveTo>
                    <a:pt x="0" y="0"/>
                  </a:moveTo>
                  <a:lnTo>
                    <a:pt x="106807" y="1397"/>
                  </a:lnTo>
                  <a:lnTo>
                    <a:pt x="41529" y="85979"/>
                  </a:lnTo>
                  <a:close/>
                </a:path>
              </a:pathLst>
            </a:custGeom>
            <a:solidFill>
              <a:srgbClr val="266252"/>
            </a:solidFill>
          </p:spPr>
        </p:sp>
        <p:sp>
          <p:nvSpPr>
            <p:cNvPr name="Freeform 80" id="80"/>
            <p:cNvSpPr/>
            <p:nvPr/>
          </p:nvSpPr>
          <p:spPr>
            <a:xfrm flipH="false" flipV="false" rot="0">
              <a:off x="63500" y="143891"/>
              <a:ext cx="727456" cy="29591"/>
            </a:xfrm>
            <a:custGeom>
              <a:avLst/>
              <a:gdLst/>
              <a:ahLst/>
              <a:cxnLst/>
              <a:rect r="r" b="b" t="t" l="l"/>
              <a:pathLst>
                <a:path h="29591" w="727456">
                  <a:moveTo>
                    <a:pt x="0" y="0"/>
                  </a:moveTo>
                  <a:cubicBezTo>
                    <a:pt x="118872" y="127"/>
                    <a:pt x="237744" y="381"/>
                    <a:pt x="356616" y="508"/>
                  </a:cubicBezTo>
                  <a:cubicBezTo>
                    <a:pt x="475488" y="635"/>
                    <a:pt x="594360" y="889"/>
                    <a:pt x="713232" y="1016"/>
                  </a:cubicBezTo>
                  <a:lnTo>
                    <a:pt x="713232" y="1016"/>
                  </a:lnTo>
                  <a:lnTo>
                    <a:pt x="727456" y="1016"/>
                  </a:lnTo>
                  <a:lnTo>
                    <a:pt x="727456" y="29591"/>
                  </a:lnTo>
                  <a:lnTo>
                    <a:pt x="713232" y="29591"/>
                  </a:lnTo>
                  <a:lnTo>
                    <a:pt x="713232" y="15367"/>
                  </a:lnTo>
                  <a:lnTo>
                    <a:pt x="713232" y="29591"/>
                  </a:lnTo>
                  <a:cubicBezTo>
                    <a:pt x="594360" y="29464"/>
                    <a:pt x="475488" y="29210"/>
                    <a:pt x="356616" y="29083"/>
                  </a:cubicBezTo>
                  <a:cubicBezTo>
                    <a:pt x="237744" y="28956"/>
                    <a:pt x="118872" y="28829"/>
                    <a:pt x="0" y="28575"/>
                  </a:cubicBezTo>
                  <a:close/>
                </a:path>
              </a:pathLst>
            </a:custGeom>
            <a:solidFill>
              <a:srgbClr val="266252"/>
            </a:solidFill>
          </p:spPr>
        </p:sp>
        <p:sp>
          <p:nvSpPr>
            <p:cNvPr name="Freeform 81" id="81"/>
            <p:cNvSpPr/>
            <p:nvPr/>
          </p:nvSpPr>
          <p:spPr>
            <a:xfrm flipH="false" flipV="false" rot="0">
              <a:off x="795147" y="111506"/>
              <a:ext cx="95631" cy="95504"/>
            </a:xfrm>
            <a:custGeom>
              <a:avLst/>
              <a:gdLst/>
              <a:ahLst/>
              <a:cxnLst/>
              <a:rect r="r" b="b" t="t" l="l"/>
              <a:pathLst>
                <a:path h="95504" w="95631">
                  <a:moveTo>
                    <a:pt x="127" y="0"/>
                  </a:moveTo>
                  <a:lnTo>
                    <a:pt x="95631" y="47879"/>
                  </a:lnTo>
                  <a:lnTo>
                    <a:pt x="0" y="95504"/>
                  </a:lnTo>
                  <a:close/>
                </a:path>
              </a:pathLst>
            </a:custGeom>
            <a:solidFill>
              <a:srgbClr val="266252"/>
            </a:solidFill>
          </p:spPr>
        </p:sp>
        <p:sp>
          <p:nvSpPr>
            <p:cNvPr name="Freeform 82" id="82"/>
            <p:cNvSpPr/>
            <p:nvPr/>
          </p:nvSpPr>
          <p:spPr>
            <a:xfrm flipH="false" flipV="false" rot="0">
              <a:off x="320167" y="63500"/>
              <a:ext cx="311912" cy="193294"/>
            </a:xfrm>
            <a:custGeom>
              <a:avLst/>
              <a:gdLst/>
              <a:ahLst/>
              <a:cxnLst/>
              <a:rect r="r" b="b" t="t" l="l"/>
              <a:pathLst>
                <a:path h="193294" w="311912">
                  <a:moveTo>
                    <a:pt x="0" y="0"/>
                  </a:moveTo>
                  <a:lnTo>
                    <a:pt x="311912" y="0"/>
                  </a:lnTo>
                  <a:lnTo>
                    <a:pt x="311912" y="193294"/>
                  </a:lnTo>
                  <a:lnTo>
                    <a:pt x="0" y="193294"/>
                  </a:lnTo>
                  <a:close/>
                </a:path>
              </a:pathLst>
            </a:custGeom>
            <a:solidFill>
              <a:srgbClr val="C9EAE1"/>
            </a:solidFill>
          </p:spPr>
        </p:sp>
      </p:grpSp>
      <p:sp>
        <p:nvSpPr>
          <p:cNvPr name="TextBox 83" id="83"/>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3.5 </a:t>
            </a:r>
          </a:p>
        </p:txBody>
      </p:sp>
      <p:sp>
        <p:nvSpPr>
          <p:cNvPr name="TextBox 84" id="84"/>
          <p:cNvSpPr txBox="true"/>
          <p:nvPr/>
        </p:nvSpPr>
        <p:spPr>
          <a:xfrm rot="0">
            <a:off x="736597" y="3780396"/>
            <a:ext cx="568309"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Network</a:t>
            </a:r>
          </a:p>
        </p:txBody>
      </p:sp>
      <p:sp>
        <p:nvSpPr>
          <p:cNvPr name="TextBox 85" id="85"/>
          <p:cNvSpPr txBox="true"/>
          <p:nvPr/>
        </p:nvSpPr>
        <p:spPr>
          <a:xfrm rot="0">
            <a:off x="495300" y="4831442"/>
            <a:ext cx="173820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Data Operations</a:t>
            </a:r>
          </a:p>
        </p:txBody>
      </p:sp>
      <p:sp>
        <p:nvSpPr>
          <p:cNvPr name="TextBox 86" id="86"/>
          <p:cNvSpPr txBox="true"/>
          <p:nvPr/>
        </p:nvSpPr>
        <p:spPr>
          <a:xfrm rot="0">
            <a:off x="1790700" y="3780396"/>
            <a:ext cx="538563"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Memory</a:t>
            </a:r>
          </a:p>
        </p:txBody>
      </p:sp>
      <p:sp>
        <p:nvSpPr>
          <p:cNvPr name="TextBox 87" id="87"/>
          <p:cNvSpPr txBox="true"/>
          <p:nvPr/>
        </p:nvSpPr>
        <p:spPr>
          <a:xfrm rot="0">
            <a:off x="1701803" y="1265796"/>
            <a:ext cx="1341091"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Elasticsearch Cluster</a:t>
            </a:r>
          </a:p>
        </p:txBody>
      </p:sp>
      <p:sp>
        <p:nvSpPr>
          <p:cNvPr name="TextBox 88" id="88"/>
          <p:cNvSpPr txBox="true"/>
          <p:nvPr/>
        </p:nvSpPr>
        <p:spPr>
          <a:xfrm rot="0">
            <a:off x="2857500" y="3780396"/>
            <a:ext cx="568309"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Network</a:t>
            </a:r>
          </a:p>
        </p:txBody>
      </p:sp>
      <p:sp>
        <p:nvSpPr>
          <p:cNvPr name="TextBox 89" id="89"/>
          <p:cNvSpPr txBox="true"/>
          <p:nvPr/>
        </p:nvSpPr>
        <p:spPr>
          <a:xfrm rot="0">
            <a:off x="4775197" y="3780396"/>
            <a:ext cx="589950"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Compute</a:t>
            </a:r>
          </a:p>
        </p:txBody>
      </p:sp>
      <p:sp>
        <p:nvSpPr>
          <p:cNvPr name="TextBox 90" id="90"/>
          <p:cNvSpPr txBox="true"/>
          <p:nvPr/>
        </p:nvSpPr>
        <p:spPr>
          <a:xfrm rot="0">
            <a:off x="7404097" y="3780396"/>
            <a:ext cx="491995"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Storage</a:t>
            </a:r>
          </a:p>
        </p:txBody>
      </p:sp>
      <p:sp>
        <p:nvSpPr>
          <p:cNvPr name="TextBox 91" id="91"/>
          <p:cNvSpPr txBox="true"/>
          <p:nvPr/>
        </p:nvSpPr>
        <p:spPr>
          <a:xfrm rot="0">
            <a:off x="431797" y="327717"/>
            <a:ext cx="6294025"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Search Operations: Data Processing Flow</a:t>
            </a:r>
          </a:p>
        </p:txBody>
      </p:sp>
      <p:sp>
        <p:nvSpPr>
          <p:cNvPr name="TextBox 92" id="92"/>
          <p:cNvSpPr txBox="true"/>
          <p:nvPr/>
        </p:nvSpPr>
        <p:spPr>
          <a:xfrm rot="0">
            <a:off x="571500" y="1948624"/>
            <a:ext cx="303638" cy="145085"/>
          </a:xfrm>
          <a:prstGeom prst="rect">
            <a:avLst/>
          </a:prstGeom>
        </p:spPr>
        <p:txBody>
          <a:bodyPr anchor="t" rtlCol="false" tIns="0" lIns="0" bIns="0" rIns="0">
            <a:spAutoFit/>
          </a:bodyPr>
          <a:lstStyle/>
          <a:p>
            <a:pPr algn="l">
              <a:lnSpc>
                <a:spcPts val="1120"/>
              </a:lnSpc>
            </a:pPr>
            <a:r>
              <a:rPr lang="en-US" b="true" sz="800">
                <a:solidFill>
                  <a:srgbClr val="FFFFFF"/>
                </a:solidFill>
                <a:latin typeface="Open Sans Bold"/>
                <a:ea typeface="Open Sans Bold"/>
                <a:cs typeface="Open Sans Bold"/>
                <a:sym typeface="Open Sans Bold"/>
              </a:rPr>
              <a:t>Client</a:t>
            </a:r>
          </a:p>
        </p:txBody>
      </p:sp>
      <p:sp>
        <p:nvSpPr>
          <p:cNvPr name="TextBox 93" id="93"/>
          <p:cNvSpPr txBox="true"/>
          <p:nvPr/>
        </p:nvSpPr>
        <p:spPr>
          <a:xfrm rot="0">
            <a:off x="3124200" y="1885121"/>
            <a:ext cx="275234" cy="284778"/>
          </a:xfrm>
          <a:prstGeom prst="rect">
            <a:avLst/>
          </a:prstGeom>
        </p:spPr>
        <p:txBody>
          <a:bodyPr anchor="t" rtlCol="false" tIns="0" lIns="0" bIns="0" rIns="0">
            <a:spAutoFit/>
          </a:bodyPr>
          <a:lstStyle/>
          <a:p>
            <a:pPr algn="ctr">
              <a:lnSpc>
                <a:spcPts val="1100"/>
              </a:lnSpc>
            </a:pPr>
            <a:r>
              <a:rPr lang="en-US" b="true" sz="800">
                <a:solidFill>
                  <a:srgbClr val="FFFFFF"/>
                </a:solidFill>
                <a:latin typeface="Open Sans Bold"/>
                <a:ea typeface="Open Sans Bold"/>
                <a:cs typeface="Open Sans Bold"/>
                <a:sym typeface="Open Sans Bold"/>
              </a:rPr>
              <a:t>Data Node</a:t>
            </a:r>
          </a:p>
        </p:txBody>
      </p:sp>
      <p:sp>
        <p:nvSpPr>
          <p:cNvPr name="TextBox 94" id="94"/>
          <p:cNvSpPr txBox="true"/>
          <p:nvPr/>
        </p:nvSpPr>
        <p:spPr>
          <a:xfrm rot="0">
            <a:off x="3124200" y="2926528"/>
            <a:ext cx="275234" cy="284778"/>
          </a:xfrm>
          <a:prstGeom prst="rect">
            <a:avLst/>
          </a:prstGeom>
        </p:spPr>
        <p:txBody>
          <a:bodyPr anchor="t" rtlCol="false" tIns="0" lIns="0" bIns="0" rIns="0">
            <a:spAutoFit/>
          </a:bodyPr>
          <a:lstStyle/>
          <a:p>
            <a:pPr algn="ctr">
              <a:lnSpc>
                <a:spcPts val="1100"/>
              </a:lnSpc>
            </a:pPr>
            <a:r>
              <a:rPr lang="en-US" b="true" sz="800">
                <a:solidFill>
                  <a:srgbClr val="FFFFFF"/>
                </a:solidFill>
                <a:latin typeface="Open Sans Bold"/>
                <a:ea typeface="Open Sans Bold"/>
                <a:cs typeface="Open Sans Bold"/>
                <a:sym typeface="Open Sans Bold"/>
              </a:rPr>
              <a:t>Data Node</a:t>
            </a:r>
          </a:p>
        </p:txBody>
      </p:sp>
      <p:sp>
        <p:nvSpPr>
          <p:cNvPr name="TextBox 95" id="95"/>
          <p:cNvSpPr txBox="true"/>
          <p:nvPr/>
        </p:nvSpPr>
        <p:spPr>
          <a:xfrm rot="0">
            <a:off x="3810000" y="1730283"/>
            <a:ext cx="669798" cy="147523"/>
          </a:xfrm>
          <a:prstGeom prst="rect">
            <a:avLst/>
          </a:prstGeom>
        </p:spPr>
        <p:txBody>
          <a:bodyPr anchor="t" rtlCol="false" tIns="0" lIns="0" bIns="0" rIns="0">
            <a:spAutoFit/>
          </a:bodyPr>
          <a:lstStyle/>
          <a:p>
            <a:pPr algn="l">
              <a:lnSpc>
                <a:spcPts val="1120"/>
              </a:lnSpc>
            </a:pPr>
            <a:r>
              <a:rPr lang="en-US" b="true" sz="800">
                <a:solidFill>
                  <a:srgbClr val="359B86"/>
                </a:solidFill>
                <a:latin typeface="Open Sans Bold"/>
                <a:ea typeface="Open Sans Bold"/>
                <a:cs typeface="Open Sans Bold"/>
                <a:sym typeface="Open Sans Bold"/>
              </a:rPr>
              <a:t>Lucene</a:t>
            </a:r>
            <a:r>
              <a:rPr lang="en-US" sz="800">
                <a:solidFill>
                  <a:srgbClr val="359B86"/>
                </a:solidFill>
                <a:latin typeface="Open Sans Light"/>
                <a:ea typeface="Open Sans Light"/>
                <a:cs typeface="Open Sans Light"/>
                <a:sym typeface="Open Sans Light"/>
              </a:rPr>
              <a:t> Shard</a:t>
            </a:r>
          </a:p>
        </p:txBody>
      </p:sp>
      <p:sp>
        <p:nvSpPr>
          <p:cNvPr name="TextBox 96" id="96"/>
          <p:cNvSpPr txBox="true"/>
          <p:nvPr/>
        </p:nvSpPr>
        <p:spPr>
          <a:xfrm rot="0">
            <a:off x="3810000" y="2797083"/>
            <a:ext cx="669798" cy="147523"/>
          </a:xfrm>
          <a:prstGeom prst="rect">
            <a:avLst/>
          </a:prstGeom>
        </p:spPr>
        <p:txBody>
          <a:bodyPr anchor="t" rtlCol="false" tIns="0" lIns="0" bIns="0" rIns="0">
            <a:spAutoFit/>
          </a:bodyPr>
          <a:lstStyle/>
          <a:p>
            <a:pPr algn="l">
              <a:lnSpc>
                <a:spcPts val="1120"/>
              </a:lnSpc>
            </a:pPr>
            <a:r>
              <a:rPr lang="en-US" b="true" sz="800">
                <a:solidFill>
                  <a:srgbClr val="359B86"/>
                </a:solidFill>
                <a:latin typeface="Open Sans Bold"/>
                <a:ea typeface="Open Sans Bold"/>
                <a:cs typeface="Open Sans Bold"/>
                <a:sym typeface="Open Sans Bold"/>
              </a:rPr>
              <a:t>Lucene</a:t>
            </a:r>
            <a:r>
              <a:rPr lang="en-US" sz="800">
                <a:solidFill>
                  <a:srgbClr val="359B86"/>
                </a:solidFill>
                <a:latin typeface="Open Sans Light"/>
                <a:ea typeface="Open Sans Light"/>
                <a:cs typeface="Open Sans Light"/>
                <a:sym typeface="Open Sans Light"/>
              </a:rPr>
              <a:t> Shard</a:t>
            </a:r>
          </a:p>
        </p:txBody>
      </p:sp>
      <p:sp>
        <p:nvSpPr>
          <p:cNvPr name="TextBox 97" id="97"/>
          <p:cNvSpPr txBox="true"/>
          <p:nvPr/>
        </p:nvSpPr>
        <p:spPr>
          <a:xfrm rot="0">
            <a:off x="7556497" y="1692183"/>
            <a:ext cx="1198369" cy="804196"/>
          </a:xfrm>
          <a:prstGeom prst="rect">
            <a:avLst/>
          </a:prstGeom>
        </p:spPr>
        <p:txBody>
          <a:bodyPr anchor="t" rtlCol="false" tIns="0" lIns="0" bIns="0" rIns="0">
            <a:spAutoFit/>
          </a:bodyPr>
          <a:lstStyle/>
          <a:p>
            <a:pPr algn="l">
              <a:lnSpc>
                <a:spcPts val="1120"/>
              </a:lnSpc>
            </a:pPr>
            <a:r>
              <a:rPr lang="en-US" sz="800">
                <a:solidFill>
                  <a:srgbClr val="359B86"/>
                </a:solidFill>
                <a:latin typeface="Open Sans Light"/>
                <a:ea typeface="Open Sans Light"/>
                <a:cs typeface="Open Sans Light"/>
                <a:sym typeface="Open Sans Light"/>
              </a:rPr>
              <a:t>/var/lib/elasticsearch/data</a:t>
            </a:r>
          </a:p>
          <a:p>
            <a:pPr algn="l">
              <a:lnSpc>
                <a:spcPts val="1700"/>
              </a:lnSpc>
            </a:pPr>
            <a:r>
              <a:rPr lang="en-US" b="true" sz="699">
                <a:solidFill>
                  <a:srgbClr val="FFFFFF"/>
                </a:solidFill>
                <a:latin typeface="Open Sans Bold"/>
                <a:ea typeface="Open Sans Bold"/>
                <a:cs typeface="Open Sans Bold"/>
                <a:sym typeface="Open Sans Bold"/>
              </a:rPr>
              <a:t>Shard 1 Replica 1</a:t>
            </a:r>
          </a:p>
          <a:p>
            <a:pPr algn="l">
              <a:lnSpc>
                <a:spcPts val="1500"/>
              </a:lnSpc>
            </a:pPr>
            <a:r>
              <a:rPr lang="en-US" b="true" sz="699">
                <a:solidFill>
                  <a:srgbClr val="FFFFFF"/>
                </a:solidFill>
                <a:latin typeface="Open Sans Bold"/>
                <a:ea typeface="Open Sans Bold"/>
                <a:cs typeface="Open Sans Bold"/>
                <a:sym typeface="Open Sans Bold"/>
              </a:rPr>
              <a:t>Replica 2</a:t>
            </a:r>
          </a:p>
        </p:txBody>
      </p:sp>
      <p:sp>
        <p:nvSpPr>
          <p:cNvPr name="TextBox 98" id="98"/>
          <p:cNvSpPr txBox="true"/>
          <p:nvPr/>
        </p:nvSpPr>
        <p:spPr>
          <a:xfrm rot="0">
            <a:off x="7556497" y="2746286"/>
            <a:ext cx="1198369" cy="145085"/>
          </a:xfrm>
          <a:prstGeom prst="rect">
            <a:avLst/>
          </a:prstGeom>
        </p:spPr>
        <p:txBody>
          <a:bodyPr anchor="t" rtlCol="false" tIns="0" lIns="0" bIns="0" rIns="0">
            <a:spAutoFit/>
          </a:bodyPr>
          <a:lstStyle/>
          <a:p>
            <a:pPr algn="l">
              <a:lnSpc>
                <a:spcPts val="1120"/>
              </a:lnSpc>
            </a:pPr>
            <a:r>
              <a:rPr lang="en-US" sz="800">
                <a:solidFill>
                  <a:srgbClr val="359B86"/>
                </a:solidFill>
                <a:latin typeface="Open Sans Light"/>
                <a:ea typeface="Open Sans Light"/>
                <a:cs typeface="Open Sans Light"/>
                <a:sym typeface="Open Sans Light"/>
              </a:rPr>
              <a:t>/var/lib/elasticsearch/data</a:t>
            </a:r>
          </a:p>
        </p:txBody>
      </p:sp>
      <p:sp>
        <p:nvSpPr>
          <p:cNvPr name="TextBox 99" id="99"/>
          <p:cNvSpPr txBox="true"/>
          <p:nvPr/>
        </p:nvSpPr>
        <p:spPr>
          <a:xfrm rot="0">
            <a:off x="952500" y="2453659"/>
            <a:ext cx="333527"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Respond</a:t>
            </a:r>
          </a:p>
        </p:txBody>
      </p:sp>
      <p:sp>
        <p:nvSpPr>
          <p:cNvPr name="TextBox 100" id="100"/>
          <p:cNvSpPr txBox="true"/>
          <p:nvPr/>
        </p:nvSpPr>
        <p:spPr>
          <a:xfrm rot="0">
            <a:off x="1168403" y="1971056"/>
            <a:ext cx="144818"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GET</a:t>
            </a:r>
          </a:p>
        </p:txBody>
      </p:sp>
      <p:sp>
        <p:nvSpPr>
          <p:cNvPr name="TextBox 101" id="101"/>
          <p:cNvSpPr txBox="true"/>
          <p:nvPr/>
        </p:nvSpPr>
        <p:spPr>
          <a:xfrm rot="0">
            <a:off x="1778003" y="2567959"/>
            <a:ext cx="243554"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Merge</a:t>
            </a:r>
          </a:p>
        </p:txBody>
      </p:sp>
      <p:sp>
        <p:nvSpPr>
          <p:cNvPr name="TextBox 102" id="102"/>
          <p:cNvSpPr txBox="true"/>
          <p:nvPr/>
        </p:nvSpPr>
        <p:spPr>
          <a:xfrm rot="0">
            <a:off x="1663703" y="1971056"/>
            <a:ext cx="467582" cy="104051"/>
          </a:xfrm>
          <a:prstGeom prst="rect">
            <a:avLst/>
          </a:prstGeom>
        </p:spPr>
        <p:txBody>
          <a:bodyPr anchor="t" rtlCol="false" tIns="0" lIns="0" bIns="0" rIns="0">
            <a:spAutoFit/>
          </a:bodyPr>
          <a:lstStyle/>
          <a:p>
            <a:pPr algn="l">
              <a:lnSpc>
                <a:spcPts val="839"/>
              </a:lnSpc>
            </a:pPr>
            <a:r>
              <a:rPr lang="en-US" b="true" sz="600">
                <a:solidFill>
                  <a:srgbClr val="FFFFFF"/>
                </a:solidFill>
                <a:latin typeface="Open Sans Bold"/>
                <a:ea typeface="Open Sans Bold"/>
                <a:cs typeface="Open Sans Bold"/>
                <a:sym typeface="Open Sans Bold"/>
              </a:rPr>
              <a:t>Coordinator</a:t>
            </a:r>
          </a:p>
        </p:txBody>
      </p:sp>
      <p:sp>
        <p:nvSpPr>
          <p:cNvPr name="TextBox 103" id="103"/>
          <p:cNvSpPr txBox="true"/>
          <p:nvPr/>
        </p:nvSpPr>
        <p:spPr>
          <a:xfrm rot="0">
            <a:off x="2362200" y="2604230"/>
            <a:ext cx="242145"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Gather</a:t>
            </a:r>
          </a:p>
        </p:txBody>
      </p:sp>
      <p:sp>
        <p:nvSpPr>
          <p:cNvPr name="TextBox 104" id="104"/>
          <p:cNvSpPr txBox="true"/>
          <p:nvPr/>
        </p:nvSpPr>
        <p:spPr>
          <a:xfrm rot="0">
            <a:off x="2362200" y="1823180"/>
            <a:ext cx="245421" cy="251927"/>
          </a:xfrm>
          <a:prstGeom prst="rect">
            <a:avLst/>
          </a:prstGeom>
        </p:spPr>
        <p:txBody>
          <a:bodyPr anchor="t" rtlCol="false" tIns="0" lIns="0" bIns="0" rIns="0">
            <a:spAutoFit/>
          </a:bodyPr>
          <a:lstStyle/>
          <a:p>
            <a:pPr algn="l">
              <a:lnSpc>
                <a:spcPts val="1000"/>
              </a:lnSpc>
            </a:pPr>
            <a:r>
              <a:rPr lang="en-US" sz="600">
                <a:solidFill>
                  <a:srgbClr val="000000"/>
                </a:solidFill>
                <a:latin typeface="Open Sans Light"/>
                <a:ea typeface="Open Sans Light"/>
                <a:cs typeface="Open Sans Light"/>
                <a:sym typeface="Open Sans Light"/>
              </a:rPr>
              <a:t>Scatter </a:t>
            </a:r>
            <a:r>
              <a:rPr lang="en-US" b="true" sz="600">
                <a:solidFill>
                  <a:srgbClr val="000000"/>
                </a:solidFill>
                <a:latin typeface="Open Sans Bold"/>
                <a:ea typeface="Open Sans Bold"/>
                <a:cs typeface="Open Sans Bold"/>
                <a:sym typeface="Open Sans Bold"/>
              </a:rPr>
              <a:t>Route</a:t>
            </a:r>
          </a:p>
        </p:txBody>
      </p:sp>
      <p:sp>
        <p:nvSpPr>
          <p:cNvPr name="TextBox 105" id="105"/>
          <p:cNvSpPr txBox="true"/>
          <p:nvPr/>
        </p:nvSpPr>
        <p:spPr>
          <a:xfrm rot="0">
            <a:off x="3835403" y="1971056"/>
            <a:ext cx="215617"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Parse</a:t>
            </a:r>
          </a:p>
        </p:txBody>
      </p:sp>
      <p:sp>
        <p:nvSpPr>
          <p:cNvPr name="TextBox 106" id="106"/>
          <p:cNvSpPr txBox="true"/>
          <p:nvPr/>
        </p:nvSpPr>
        <p:spPr>
          <a:xfrm rot="0">
            <a:off x="3835403" y="3012453"/>
            <a:ext cx="215617"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Parse</a:t>
            </a:r>
          </a:p>
        </p:txBody>
      </p:sp>
      <p:sp>
        <p:nvSpPr>
          <p:cNvPr name="TextBox 107" id="107"/>
          <p:cNvSpPr txBox="true"/>
          <p:nvPr/>
        </p:nvSpPr>
        <p:spPr>
          <a:xfrm rot="0">
            <a:off x="4368803" y="1969227"/>
            <a:ext cx="173860"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Text?</a:t>
            </a:r>
          </a:p>
        </p:txBody>
      </p:sp>
      <p:sp>
        <p:nvSpPr>
          <p:cNvPr name="TextBox 108" id="108"/>
          <p:cNvSpPr txBox="true"/>
          <p:nvPr/>
        </p:nvSpPr>
        <p:spPr>
          <a:xfrm rot="0">
            <a:off x="4368803" y="3010624"/>
            <a:ext cx="173860"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Text?</a:t>
            </a:r>
          </a:p>
        </p:txBody>
      </p:sp>
      <p:sp>
        <p:nvSpPr>
          <p:cNvPr name="TextBox 109" id="109"/>
          <p:cNvSpPr txBox="true"/>
          <p:nvPr/>
        </p:nvSpPr>
        <p:spPr>
          <a:xfrm rot="0">
            <a:off x="4432297" y="2210524"/>
            <a:ext cx="11604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Yes</a:t>
            </a:r>
          </a:p>
        </p:txBody>
      </p:sp>
      <p:sp>
        <p:nvSpPr>
          <p:cNvPr name="TextBox 110" id="110"/>
          <p:cNvSpPr txBox="true"/>
          <p:nvPr/>
        </p:nvSpPr>
        <p:spPr>
          <a:xfrm rot="0">
            <a:off x="4432297" y="3251930"/>
            <a:ext cx="11604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Yes</a:t>
            </a:r>
          </a:p>
        </p:txBody>
      </p:sp>
      <p:sp>
        <p:nvSpPr>
          <p:cNvPr name="TextBox 111" id="111"/>
          <p:cNvSpPr txBox="true"/>
          <p:nvPr/>
        </p:nvSpPr>
        <p:spPr>
          <a:xfrm rot="0">
            <a:off x="4826003" y="1969227"/>
            <a:ext cx="10160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No</a:t>
            </a:r>
          </a:p>
        </p:txBody>
      </p:sp>
      <p:sp>
        <p:nvSpPr>
          <p:cNvPr name="TextBox 112" id="112"/>
          <p:cNvSpPr txBox="true"/>
          <p:nvPr/>
        </p:nvSpPr>
        <p:spPr>
          <a:xfrm rot="0">
            <a:off x="4826003" y="3010624"/>
            <a:ext cx="101603" cy="104051"/>
          </a:xfrm>
          <a:prstGeom prst="rect">
            <a:avLst/>
          </a:prstGeom>
        </p:spPr>
        <p:txBody>
          <a:bodyPr anchor="t" rtlCol="false" tIns="0" lIns="0" bIns="0" rIns="0">
            <a:spAutoFit/>
          </a:bodyPr>
          <a:lstStyle/>
          <a:p>
            <a:pPr algn="l">
              <a:lnSpc>
                <a:spcPts val="839"/>
              </a:lnSpc>
            </a:pPr>
            <a:r>
              <a:rPr lang="en-US" sz="600">
                <a:solidFill>
                  <a:srgbClr val="000000"/>
                </a:solidFill>
                <a:latin typeface="Open Sans Light"/>
                <a:ea typeface="Open Sans Light"/>
                <a:cs typeface="Open Sans Light"/>
                <a:sym typeface="Open Sans Light"/>
              </a:rPr>
              <a:t>No</a:t>
            </a:r>
          </a:p>
        </p:txBody>
      </p:sp>
      <p:sp>
        <p:nvSpPr>
          <p:cNvPr name="TextBox 113" id="113"/>
          <p:cNvSpPr txBox="true"/>
          <p:nvPr/>
        </p:nvSpPr>
        <p:spPr>
          <a:xfrm rot="0">
            <a:off x="4737097" y="2326653"/>
            <a:ext cx="303428"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Analyze</a:t>
            </a:r>
          </a:p>
        </p:txBody>
      </p:sp>
      <p:sp>
        <p:nvSpPr>
          <p:cNvPr name="TextBox 114" id="114"/>
          <p:cNvSpPr txBox="true"/>
          <p:nvPr/>
        </p:nvSpPr>
        <p:spPr>
          <a:xfrm rot="0">
            <a:off x="4737097" y="3368059"/>
            <a:ext cx="303428"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Analyze</a:t>
            </a:r>
          </a:p>
        </p:txBody>
      </p:sp>
      <p:sp>
        <p:nvSpPr>
          <p:cNvPr name="TextBox 115" id="115"/>
          <p:cNvSpPr txBox="true"/>
          <p:nvPr/>
        </p:nvSpPr>
        <p:spPr>
          <a:xfrm rot="0">
            <a:off x="5499097" y="1971056"/>
            <a:ext cx="260442"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Search</a:t>
            </a:r>
          </a:p>
        </p:txBody>
      </p:sp>
      <p:sp>
        <p:nvSpPr>
          <p:cNvPr name="TextBox 116" id="116"/>
          <p:cNvSpPr txBox="true"/>
          <p:nvPr/>
        </p:nvSpPr>
        <p:spPr>
          <a:xfrm rot="0">
            <a:off x="5499097" y="3012453"/>
            <a:ext cx="260442" cy="104051"/>
          </a:xfrm>
          <a:prstGeom prst="rect">
            <a:avLst/>
          </a:prstGeom>
        </p:spPr>
        <p:txBody>
          <a:bodyPr anchor="t" rtlCol="false" tIns="0" lIns="0" bIns="0" rIns="0">
            <a:spAutoFit/>
          </a:bodyPr>
          <a:lstStyle/>
          <a:p>
            <a:pPr algn="l">
              <a:lnSpc>
                <a:spcPts val="839"/>
              </a:lnSpc>
            </a:pPr>
            <a:r>
              <a:rPr lang="en-US" b="true" sz="600">
                <a:solidFill>
                  <a:srgbClr val="000000"/>
                </a:solidFill>
                <a:latin typeface="Open Sans Bold"/>
                <a:ea typeface="Open Sans Bold"/>
                <a:cs typeface="Open Sans Bold"/>
                <a:sym typeface="Open Sans Bold"/>
              </a:rPr>
              <a:t>Search</a:t>
            </a:r>
          </a:p>
        </p:txBody>
      </p:sp>
      <p:sp>
        <p:nvSpPr>
          <p:cNvPr name="TextBox 117" id="117"/>
          <p:cNvSpPr txBox="true"/>
          <p:nvPr/>
        </p:nvSpPr>
        <p:spPr>
          <a:xfrm rot="0">
            <a:off x="6540503" y="1931127"/>
            <a:ext cx="308829" cy="434245"/>
          </a:xfrm>
          <a:prstGeom prst="rect">
            <a:avLst/>
          </a:prstGeom>
        </p:spPr>
        <p:txBody>
          <a:bodyPr anchor="t" rtlCol="false" tIns="0" lIns="0" bIns="0" rIns="0">
            <a:spAutoFit/>
          </a:bodyPr>
          <a:lstStyle/>
          <a:p>
            <a:pPr algn="just">
              <a:lnSpc>
                <a:spcPts val="1200"/>
              </a:lnSpc>
            </a:pPr>
            <a:r>
              <a:rPr lang="en-US" sz="600">
                <a:solidFill>
                  <a:srgbClr val="359B86"/>
                </a:solidFill>
                <a:latin typeface="Open Sans Light"/>
                <a:ea typeface="Open Sans Light"/>
                <a:cs typeface="Open Sans Light"/>
                <a:sym typeface="Open Sans Light"/>
              </a:rPr>
              <a:t>Segment Segment</a:t>
            </a:r>
          </a:p>
          <a:p>
            <a:pPr algn="just">
              <a:lnSpc>
                <a:spcPts val="1000"/>
              </a:lnSpc>
            </a:pPr>
            <a:r>
              <a:rPr lang="en-US" sz="600">
                <a:solidFill>
                  <a:srgbClr val="359B86"/>
                </a:solidFill>
                <a:latin typeface="Open Sans Light"/>
                <a:ea typeface="Open Sans Light"/>
                <a:cs typeface="Open Sans Light"/>
                <a:sym typeface="Open Sans Light"/>
              </a:rPr>
              <a:t>Segment</a:t>
            </a:r>
          </a:p>
        </p:txBody>
      </p:sp>
      <p:sp>
        <p:nvSpPr>
          <p:cNvPr name="TextBox 118" id="118"/>
          <p:cNvSpPr txBox="true"/>
          <p:nvPr/>
        </p:nvSpPr>
        <p:spPr>
          <a:xfrm rot="0">
            <a:off x="6540503" y="2991574"/>
            <a:ext cx="308829" cy="402498"/>
          </a:xfrm>
          <a:prstGeom prst="rect">
            <a:avLst/>
          </a:prstGeom>
        </p:spPr>
        <p:txBody>
          <a:bodyPr anchor="t" rtlCol="false" tIns="0" lIns="0" bIns="0" rIns="0">
            <a:spAutoFit/>
          </a:bodyPr>
          <a:lstStyle/>
          <a:p>
            <a:pPr algn="just">
              <a:lnSpc>
                <a:spcPts val="1099"/>
              </a:lnSpc>
            </a:pPr>
            <a:r>
              <a:rPr lang="en-US" sz="600">
                <a:solidFill>
                  <a:srgbClr val="359B86"/>
                </a:solidFill>
                <a:latin typeface="Open Sans Light"/>
                <a:ea typeface="Open Sans Light"/>
                <a:cs typeface="Open Sans Light"/>
                <a:sym typeface="Open Sans Light"/>
              </a:rPr>
              <a:t>Segment Segment Segment</a:t>
            </a:r>
          </a:p>
        </p:txBody>
      </p:sp>
      <p:sp>
        <p:nvSpPr>
          <p:cNvPr name="TextBox 119" id="119"/>
          <p:cNvSpPr txBox="true"/>
          <p:nvPr/>
        </p:nvSpPr>
        <p:spPr>
          <a:xfrm rot="0">
            <a:off x="7467600" y="1882054"/>
            <a:ext cx="350072" cy="615105"/>
          </a:xfrm>
          <a:prstGeom prst="rect">
            <a:avLst/>
          </a:prstGeom>
        </p:spPr>
        <p:txBody>
          <a:bodyPr anchor="t" rtlCol="false" tIns="0" lIns="0" bIns="0" rIns="0">
            <a:spAutoFit/>
          </a:bodyPr>
          <a:lstStyle/>
          <a:p>
            <a:pPr algn="just">
              <a:lnSpc>
                <a:spcPts val="1700"/>
              </a:lnSpc>
            </a:pPr>
            <a:r>
              <a:rPr lang="en-US" b="true" sz="699">
                <a:solidFill>
                  <a:srgbClr val="FFFFFF"/>
                </a:solidFill>
                <a:latin typeface="Open Sans Bold"/>
                <a:ea typeface="Open Sans Bold"/>
                <a:cs typeface="Open Sans Bold"/>
                <a:sym typeface="Open Sans Bold"/>
              </a:rPr>
              <a:t>Index 1 Index 2 </a:t>
            </a:r>
          </a:p>
          <a:p>
            <a:pPr algn="just">
              <a:lnSpc>
                <a:spcPts val="1500"/>
              </a:lnSpc>
            </a:pPr>
            <a:r>
              <a:rPr lang="en-US" b="true" sz="699">
                <a:solidFill>
                  <a:srgbClr val="FFFFFF"/>
                </a:solidFill>
                <a:latin typeface="Open Sans Bold"/>
                <a:ea typeface="Open Sans Bold"/>
                <a:cs typeface="Open Sans Bold"/>
                <a:sym typeface="Open Sans Bold"/>
              </a:rPr>
              <a:t>Index 1 </a:t>
            </a:r>
          </a:p>
        </p:txBody>
      </p:sp>
      <p:sp>
        <p:nvSpPr>
          <p:cNvPr name="TextBox 120" id="120"/>
          <p:cNvSpPr txBox="true"/>
          <p:nvPr/>
        </p:nvSpPr>
        <p:spPr>
          <a:xfrm rot="0">
            <a:off x="7467600" y="2923451"/>
            <a:ext cx="350072" cy="627802"/>
          </a:xfrm>
          <a:prstGeom prst="rect">
            <a:avLst/>
          </a:prstGeom>
        </p:spPr>
        <p:txBody>
          <a:bodyPr anchor="t" rtlCol="false" tIns="0" lIns="0" bIns="0" rIns="0">
            <a:spAutoFit/>
          </a:bodyPr>
          <a:lstStyle/>
          <a:p>
            <a:pPr algn="just">
              <a:lnSpc>
                <a:spcPts val="1700"/>
              </a:lnSpc>
            </a:pPr>
            <a:r>
              <a:rPr lang="en-US" b="true" sz="699">
                <a:solidFill>
                  <a:srgbClr val="FFFFFF"/>
                </a:solidFill>
                <a:latin typeface="Open Sans Bold"/>
                <a:ea typeface="Open Sans Bold"/>
                <a:cs typeface="Open Sans Bold"/>
                <a:sym typeface="Open Sans Bold"/>
              </a:rPr>
              <a:t>Index 1 Index 2 Index 1 </a:t>
            </a:r>
          </a:p>
        </p:txBody>
      </p:sp>
      <p:sp>
        <p:nvSpPr>
          <p:cNvPr name="TextBox 121" id="121"/>
          <p:cNvSpPr txBox="true"/>
          <p:nvPr/>
        </p:nvSpPr>
        <p:spPr>
          <a:xfrm rot="0">
            <a:off x="7983541" y="2923451"/>
            <a:ext cx="402898" cy="627802"/>
          </a:xfrm>
          <a:prstGeom prst="rect">
            <a:avLst/>
          </a:prstGeom>
        </p:spPr>
        <p:txBody>
          <a:bodyPr anchor="t" rtlCol="false" tIns="0" lIns="0" bIns="0" rIns="0">
            <a:spAutoFit/>
          </a:bodyPr>
          <a:lstStyle/>
          <a:p>
            <a:pPr algn="just">
              <a:lnSpc>
                <a:spcPts val="1700"/>
              </a:lnSpc>
            </a:pPr>
            <a:r>
              <a:rPr lang="en-US" b="true" sz="699">
                <a:solidFill>
                  <a:srgbClr val="FFFFFF"/>
                </a:solidFill>
                <a:latin typeface="Open Sans Bold"/>
                <a:ea typeface="Open Sans Bold"/>
                <a:cs typeface="Open Sans Bold"/>
                <a:sym typeface="Open Sans Bold"/>
              </a:rPr>
              <a:t>Replica 1 Shard 1 Shard 2</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899285"/>
            <a:ext cx="1329595" cy="1418615"/>
          </a:xfrm>
          <a:prstGeom prst="rect">
            <a:avLst/>
          </a:prstGeom>
        </p:spPr>
        <p:txBody>
          <a:bodyPr anchor="t" rtlCol="false" tIns="0" lIns="0" bIns="0" rIns="0">
            <a:spAutoFit/>
          </a:bodyPr>
          <a:lstStyle/>
          <a:p>
            <a:pPr algn="l">
              <a:lnSpc>
                <a:spcPts val="2867"/>
              </a:lnSpc>
            </a:pPr>
            <a:r>
              <a:rPr lang="en-US" b="true" sz="1399">
                <a:solidFill>
                  <a:srgbClr val="000000"/>
                </a:solidFill>
                <a:latin typeface="Open Sans Bold"/>
                <a:ea typeface="Open Sans Bold"/>
                <a:cs typeface="Open Sans Bold"/>
                <a:sym typeface="Open Sans Bold"/>
              </a:rPr>
              <a:t>Index Heavy</a:t>
            </a:r>
            <a:r>
              <a:rPr lang="en-US" sz="1399">
                <a:solidFill>
                  <a:srgbClr val="000000"/>
                </a:solidFill>
                <a:latin typeface="Open Sans Light"/>
                <a:ea typeface="Open Sans Light"/>
                <a:cs typeface="Open Sans Light"/>
                <a:sym typeface="Open Sans Light"/>
              </a:rPr>
              <a:t> </a:t>
            </a:r>
            <a:r>
              <a:rPr lang="en-US" b="true" sz="1399">
                <a:solidFill>
                  <a:srgbClr val="000000"/>
                </a:solidFill>
                <a:latin typeface="Open Sans Bold"/>
                <a:ea typeface="Open Sans Bold"/>
                <a:cs typeface="Open Sans Bold"/>
                <a:sym typeface="Open Sans Bold"/>
              </a:rPr>
              <a:t>Search Heavy</a:t>
            </a:r>
            <a:r>
              <a:rPr lang="en-US" sz="1399">
                <a:solidFill>
                  <a:srgbClr val="000000"/>
                </a:solidFill>
                <a:latin typeface="Open Sans Light"/>
                <a:ea typeface="Open Sans Light"/>
                <a:cs typeface="Open Sans Light"/>
                <a:sym typeface="Open Sans Light"/>
              </a:rPr>
              <a:t> </a:t>
            </a:r>
            <a:r>
              <a:rPr lang="en-US" b="true" sz="1399">
                <a:solidFill>
                  <a:srgbClr val="000000"/>
                </a:solidFill>
                <a:latin typeface="Open Sans Bold"/>
                <a:ea typeface="Open Sans Bold"/>
                <a:cs typeface="Open Sans Bold"/>
                <a:sym typeface="Open Sans Bold"/>
              </a:rPr>
              <a:t>Update Heavy</a:t>
            </a:r>
            <a:r>
              <a:rPr lang="en-US" sz="1399">
                <a:solidFill>
                  <a:srgbClr val="000000"/>
                </a:solidFill>
                <a:latin typeface="Open Sans Light"/>
                <a:ea typeface="Open Sans Light"/>
                <a:cs typeface="Open Sans Light"/>
                <a:sym typeface="Open Sans Light"/>
              </a:rPr>
              <a:t> </a:t>
            </a:r>
          </a:p>
          <a:p>
            <a:pPr algn="l">
              <a:lnSpc>
                <a:spcPts val="2599"/>
              </a:lnSpc>
            </a:pPr>
            <a:r>
              <a:rPr lang="en-US" b="true" sz="1399">
                <a:solidFill>
                  <a:srgbClr val="000000"/>
                </a:solidFill>
                <a:latin typeface="Open Sans Bold"/>
                <a:ea typeface="Open Sans Bold"/>
                <a:cs typeface="Open Sans Bold"/>
                <a:sym typeface="Open Sans Bold"/>
              </a:rPr>
              <a:t>Hybrid </a:t>
            </a:r>
          </a:p>
        </p:txBody>
      </p:sp>
      <p:sp>
        <p:nvSpPr>
          <p:cNvPr name="TextBox 4" id="4"/>
          <p:cNvSpPr txBox="true"/>
          <p:nvPr/>
        </p:nvSpPr>
        <p:spPr>
          <a:xfrm rot="0">
            <a:off x="2146287" y="1899285"/>
            <a:ext cx="3317500" cy="1414348"/>
          </a:xfrm>
          <a:prstGeom prst="rect">
            <a:avLst/>
          </a:prstGeom>
        </p:spPr>
        <p:txBody>
          <a:bodyPr anchor="t" rtlCol="false" tIns="0" lIns="0" bIns="0" rIns="0">
            <a:spAutoFit/>
          </a:bodyPr>
          <a:lstStyle/>
          <a:p>
            <a:pPr algn="l">
              <a:lnSpc>
                <a:spcPts val="2867"/>
              </a:lnSpc>
            </a:pPr>
            <a:r>
              <a:rPr lang="en-US" sz="1399">
                <a:solidFill>
                  <a:srgbClr val="000000"/>
                </a:solidFill>
                <a:latin typeface="Open Sans Light"/>
                <a:ea typeface="Open Sans Light"/>
                <a:cs typeface="Open Sans Light"/>
                <a:sym typeface="Open Sans Light"/>
              </a:rPr>
              <a:t>Use cases that favor index operations Use cases that favor search operations Use cases that favor update operations </a:t>
            </a:r>
          </a:p>
          <a:p>
            <a:pPr algn="l">
              <a:lnSpc>
                <a:spcPts val="2599"/>
              </a:lnSpc>
            </a:pPr>
            <a:r>
              <a:rPr lang="en-US" sz="1399">
                <a:solidFill>
                  <a:srgbClr val="000000"/>
                </a:solidFill>
                <a:latin typeface="Open Sans Light"/>
                <a:ea typeface="Open Sans Light"/>
                <a:cs typeface="Open Sans Light"/>
                <a:sym typeface="Open Sans Light"/>
              </a:rPr>
              <a:t>Use cases that favor multiple operations </a:t>
            </a:r>
          </a:p>
        </p:txBody>
      </p:sp>
      <p:sp>
        <p:nvSpPr>
          <p:cNvPr name="TextBox 5" id="5"/>
          <p:cNvSpPr txBox="true"/>
          <p:nvPr/>
        </p:nvSpPr>
        <p:spPr>
          <a:xfrm rot="0">
            <a:off x="431797" y="3788407"/>
            <a:ext cx="6624352" cy="249126"/>
          </a:xfrm>
          <a:prstGeom prst="rect">
            <a:avLst/>
          </a:prstGeom>
        </p:spPr>
        <p:txBody>
          <a:bodyPr anchor="t" rtlCol="false" tIns="0" lIns="0" bIns="0" rIns="0">
            <a:spAutoFit/>
          </a:bodyPr>
          <a:lstStyle/>
          <a:p>
            <a:pPr algn="l">
              <a:lnSpc>
                <a:spcPts val="1959"/>
              </a:lnSpc>
            </a:pPr>
            <a:r>
              <a:rPr lang="en-US" sz="1399">
                <a:solidFill>
                  <a:srgbClr val="000000"/>
                </a:solidFill>
                <a:latin typeface="Open Sans Light"/>
                <a:ea typeface="Open Sans Light"/>
                <a:cs typeface="Open Sans Light"/>
                <a:sym typeface="Open Sans Light"/>
              </a:rPr>
              <a:t>We will review the sizing methodologies for these use cases later in the workshop.</a:t>
            </a:r>
          </a:p>
        </p:txBody>
      </p:sp>
      <p:sp>
        <p:nvSpPr>
          <p:cNvPr name="TextBox 6" id="6"/>
          <p:cNvSpPr txBox="true"/>
          <p:nvPr/>
        </p:nvSpPr>
        <p:spPr>
          <a:xfrm rot="0">
            <a:off x="5803868" y="1899285"/>
            <a:ext cx="2755868" cy="1418615"/>
          </a:xfrm>
          <a:prstGeom prst="rect">
            <a:avLst/>
          </a:prstGeom>
        </p:spPr>
        <p:txBody>
          <a:bodyPr anchor="t" rtlCol="false" tIns="0" lIns="0" bIns="0" rIns="0">
            <a:spAutoFit/>
          </a:bodyPr>
          <a:lstStyle/>
          <a:p>
            <a:pPr algn="l">
              <a:lnSpc>
                <a:spcPts val="2867"/>
              </a:lnSpc>
            </a:pPr>
            <a:r>
              <a:rPr lang="en-US" sz="1399">
                <a:solidFill>
                  <a:srgbClr val="000000"/>
                </a:solidFill>
                <a:latin typeface="Open Sans Light"/>
                <a:ea typeface="Open Sans Light"/>
                <a:cs typeface="Open Sans Light"/>
                <a:sym typeface="Open Sans Light"/>
              </a:rPr>
              <a:t>Logging, Metrics, Security, APM</a:t>
            </a:r>
            <a:r>
              <a:rPr lang="en-US" b="true" sz="1399">
                <a:solidFill>
                  <a:srgbClr val="000000"/>
                </a:solidFill>
                <a:latin typeface="Open Sans Bold"/>
                <a:ea typeface="Open Sans Bold"/>
                <a:cs typeface="Open Sans Bold"/>
                <a:sym typeface="Open Sans Bold"/>
              </a:rPr>
              <a:t> </a:t>
            </a:r>
            <a:r>
              <a:rPr lang="en-US" sz="1399">
                <a:solidFill>
                  <a:srgbClr val="000000"/>
                </a:solidFill>
                <a:latin typeface="Open Sans Light"/>
                <a:ea typeface="Open Sans Light"/>
                <a:cs typeface="Open Sans Light"/>
                <a:sym typeface="Open Sans Light"/>
              </a:rPr>
              <a:t>App Search, Site Search, Analytics Caching, Systems of Record </a:t>
            </a:r>
          </a:p>
          <a:p>
            <a:pPr algn="l">
              <a:lnSpc>
                <a:spcPts val="2599"/>
              </a:lnSpc>
            </a:pPr>
            <a:r>
              <a:rPr lang="en-US" sz="1399">
                <a:solidFill>
                  <a:srgbClr val="000000"/>
                </a:solidFill>
                <a:latin typeface="Open Sans Light"/>
                <a:ea typeface="Open Sans Light"/>
                <a:cs typeface="Open Sans Light"/>
                <a:sym typeface="Open Sans Light"/>
              </a:rPr>
              <a:t>Transactions Search</a:t>
            </a:r>
            <a:r>
              <a:rPr lang="en-US" b="true" sz="1399">
                <a:solidFill>
                  <a:srgbClr val="000000"/>
                </a:solidFill>
                <a:latin typeface="Open Sans Bold"/>
                <a:ea typeface="Open Sans Bold"/>
                <a:cs typeface="Open Sans Bold"/>
                <a:sym typeface="Open Sans Bold"/>
              </a:rPr>
              <a:t> </a:t>
            </a:r>
          </a:p>
        </p:txBody>
      </p:sp>
      <p:sp>
        <p:nvSpPr>
          <p:cNvPr name="TextBox 7" id="7"/>
          <p:cNvSpPr txBox="true"/>
          <p:nvPr/>
        </p:nvSpPr>
        <p:spPr>
          <a:xfrm rot="0">
            <a:off x="431797" y="1261110"/>
            <a:ext cx="8285426" cy="249126"/>
          </a:xfrm>
          <a:prstGeom prst="rect">
            <a:avLst/>
          </a:prstGeom>
        </p:spPr>
        <p:txBody>
          <a:bodyPr anchor="t" rtlCol="false" tIns="0" lIns="0" bIns="0" rIns="0">
            <a:spAutoFit/>
          </a:bodyPr>
          <a:lstStyle/>
          <a:p>
            <a:pPr algn="l">
              <a:lnSpc>
                <a:spcPts val="1959"/>
              </a:lnSpc>
            </a:pPr>
            <a:r>
              <a:rPr lang="en-US" sz="1399">
                <a:solidFill>
                  <a:srgbClr val="000000"/>
                </a:solidFill>
                <a:latin typeface="Open Sans Light"/>
                <a:ea typeface="Open Sans Light"/>
                <a:cs typeface="Open Sans Light"/>
                <a:sym typeface="Open Sans Light"/>
              </a:rPr>
              <a:t>There are a few conventional usage patterns of Elasticsearch. Each favors one of the basic operations. </a:t>
            </a:r>
          </a:p>
        </p:txBody>
      </p:sp>
      <p:sp>
        <p:nvSpPr>
          <p:cNvPr name="TextBox 8" id="8"/>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3.6 </a:t>
            </a:r>
          </a:p>
        </p:txBody>
      </p:sp>
      <p:sp>
        <p:nvSpPr>
          <p:cNvPr name="TextBox 9" id="9"/>
          <p:cNvSpPr txBox="true"/>
          <p:nvPr/>
        </p:nvSpPr>
        <p:spPr>
          <a:xfrm rot="0">
            <a:off x="495300" y="4831442"/>
            <a:ext cx="173820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Data Operations</a:t>
            </a:r>
          </a:p>
        </p:txBody>
      </p:sp>
      <p:sp>
        <p:nvSpPr>
          <p:cNvPr name="TextBox 10" id="10"/>
          <p:cNvSpPr txBox="true"/>
          <p:nvPr/>
        </p:nvSpPr>
        <p:spPr>
          <a:xfrm rot="0">
            <a:off x="431797" y="327717"/>
            <a:ext cx="1532620"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Use Cases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F2C33"/>
        </a:solidFill>
      </p:bgPr>
    </p:bg>
    <p:spTree>
      <p:nvGrpSpPr>
        <p:cNvPr id="1" name=""/>
        <p:cNvGrpSpPr/>
        <p:nvPr/>
      </p:nvGrpSpPr>
      <p:grpSpPr>
        <a:xfrm>
          <a:off x="0" y="0"/>
          <a:ext cx="0" cy="0"/>
          <a:chOff x="0" y="0"/>
          <a:chExt cx="0" cy="0"/>
        </a:xfrm>
      </p:grpSpPr>
      <p:sp>
        <p:nvSpPr>
          <p:cNvPr name="Freeform 2" id="2"/>
          <p:cNvSpPr/>
          <p:nvPr/>
        </p:nvSpPr>
        <p:spPr>
          <a:xfrm flipH="false" flipV="false" rot="0">
            <a:off x="7937497" y="4597403"/>
            <a:ext cx="939803" cy="317497"/>
          </a:xfrm>
          <a:custGeom>
            <a:avLst/>
            <a:gdLst/>
            <a:ahLst/>
            <a:cxnLst/>
            <a:rect r="r" b="b" t="t" l="l"/>
            <a:pathLst>
              <a:path h="317497" w="939803">
                <a:moveTo>
                  <a:pt x="0" y="0"/>
                </a:moveTo>
                <a:lnTo>
                  <a:pt x="939803" y="0"/>
                </a:lnTo>
                <a:lnTo>
                  <a:pt x="939803" y="317497"/>
                </a:lnTo>
                <a:lnTo>
                  <a:pt x="0" y="3174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67618" y="-63503"/>
            <a:ext cx="9275197" cy="5281603"/>
            <a:chOff x="0" y="0"/>
            <a:chExt cx="9275204" cy="5281600"/>
          </a:xfrm>
        </p:grpSpPr>
        <p:sp>
          <p:nvSpPr>
            <p:cNvPr name="Freeform 4" id="4"/>
            <p:cNvSpPr/>
            <p:nvPr/>
          </p:nvSpPr>
          <p:spPr>
            <a:xfrm flipH="false" flipV="false" rot="0">
              <a:off x="63500" y="63500"/>
              <a:ext cx="9148191" cy="5143500"/>
            </a:xfrm>
            <a:custGeom>
              <a:avLst/>
              <a:gdLst/>
              <a:ahLst/>
              <a:cxnLst/>
              <a:rect r="r" b="b" t="t" l="l"/>
              <a:pathLst>
                <a:path h="5143500" w="9148191">
                  <a:moveTo>
                    <a:pt x="0" y="0"/>
                  </a:moveTo>
                  <a:lnTo>
                    <a:pt x="9148191" y="0"/>
                  </a:lnTo>
                  <a:lnTo>
                    <a:pt x="9148191" y="5143500"/>
                  </a:lnTo>
                  <a:lnTo>
                    <a:pt x="0" y="5143500"/>
                  </a:lnTo>
                  <a:close/>
                </a:path>
              </a:pathLst>
            </a:custGeom>
            <a:solidFill>
              <a:srgbClr val="FFFFFF"/>
            </a:solidFill>
          </p:spPr>
        </p:sp>
        <p:sp>
          <p:nvSpPr>
            <p:cNvPr name="Freeform 5" id="5"/>
            <p:cNvSpPr/>
            <p:nvPr/>
          </p:nvSpPr>
          <p:spPr>
            <a:xfrm flipH="false" flipV="false" rot="0">
              <a:off x="67564" y="63500"/>
              <a:ext cx="9144000" cy="5154549"/>
            </a:xfrm>
            <a:custGeom>
              <a:avLst/>
              <a:gdLst/>
              <a:ahLst/>
              <a:cxnLst/>
              <a:rect r="r" b="b" t="t" l="l"/>
              <a:pathLst>
                <a:path h="5154549" w="9144000">
                  <a:moveTo>
                    <a:pt x="0" y="0"/>
                  </a:moveTo>
                  <a:lnTo>
                    <a:pt x="9144000" y="0"/>
                  </a:lnTo>
                  <a:lnTo>
                    <a:pt x="9144000" y="5154549"/>
                  </a:lnTo>
                  <a:lnTo>
                    <a:pt x="0" y="5154549"/>
                  </a:lnTo>
                  <a:close/>
                </a:path>
              </a:pathLst>
            </a:custGeom>
            <a:solidFill>
              <a:srgbClr val="0077CC"/>
            </a:solidFill>
          </p:spPr>
        </p:sp>
      </p:grpSp>
      <p:sp>
        <p:nvSpPr>
          <p:cNvPr name="Freeform 6" id="6"/>
          <p:cNvSpPr/>
          <p:nvPr/>
        </p:nvSpPr>
        <p:spPr>
          <a:xfrm flipH="false" flipV="false" rot="0">
            <a:off x="-342900" y="12697"/>
            <a:ext cx="9829800" cy="5130803"/>
          </a:xfrm>
          <a:custGeom>
            <a:avLst/>
            <a:gdLst/>
            <a:ahLst/>
            <a:cxnLst/>
            <a:rect r="r" b="b" t="t" l="l"/>
            <a:pathLst>
              <a:path h="5130803" w="9829800">
                <a:moveTo>
                  <a:pt x="0" y="0"/>
                </a:moveTo>
                <a:lnTo>
                  <a:pt x="9829800" y="0"/>
                </a:lnTo>
                <a:lnTo>
                  <a:pt x="9829800" y="5130803"/>
                </a:lnTo>
                <a:lnTo>
                  <a:pt x="0" y="5130803"/>
                </a:lnTo>
                <a:lnTo>
                  <a:pt x="0" y="0"/>
                </a:lnTo>
                <a:close/>
              </a:path>
            </a:pathLst>
          </a:custGeom>
          <a:blipFill>
            <a:blip r:embed="rId3"/>
            <a:stretch>
              <a:fillRect l="0" t="0" r="0" b="0"/>
            </a:stretch>
          </a:blipFill>
        </p:spPr>
      </p:sp>
      <p:sp>
        <p:nvSpPr>
          <p:cNvPr name="TextBox 7" id="7"/>
          <p:cNvSpPr txBox="true"/>
          <p:nvPr/>
        </p:nvSpPr>
        <p:spPr>
          <a:xfrm rot="0">
            <a:off x="3695700" y="2047608"/>
            <a:ext cx="1880330" cy="416195"/>
          </a:xfrm>
          <a:prstGeom prst="rect">
            <a:avLst/>
          </a:prstGeom>
        </p:spPr>
        <p:txBody>
          <a:bodyPr anchor="t" rtlCol="false" tIns="0" lIns="0" bIns="0" rIns="0">
            <a:spAutoFit/>
          </a:bodyPr>
          <a:lstStyle/>
          <a:p>
            <a:pPr algn="l">
              <a:lnSpc>
                <a:spcPts val="3359"/>
              </a:lnSpc>
            </a:pPr>
            <a:r>
              <a:rPr lang="en-US" sz="2400">
                <a:solidFill>
                  <a:srgbClr val="FFFFFF"/>
                </a:solidFill>
                <a:latin typeface="Open Sans Light"/>
                <a:ea typeface="Open Sans Light"/>
                <a:cs typeface="Open Sans Light"/>
                <a:sym typeface="Open Sans Light"/>
              </a:rPr>
              <a:t>Elasticsearch </a:t>
            </a:r>
          </a:p>
        </p:txBody>
      </p:sp>
      <p:sp>
        <p:nvSpPr>
          <p:cNvPr name="TextBox 8" id="8"/>
          <p:cNvSpPr txBox="true"/>
          <p:nvPr/>
        </p:nvSpPr>
        <p:spPr>
          <a:xfrm rot="0">
            <a:off x="2400300" y="2571207"/>
            <a:ext cx="4442022" cy="633813"/>
          </a:xfrm>
          <a:prstGeom prst="rect">
            <a:avLst/>
          </a:prstGeom>
        </p:spPr>
        <p:txBody>
          <a:bodyPr anchor="t" rtlCol="false" tIns="0" lIns="0" bIns="0" rIns="0">
            <a:spAutoFit/>
          </a:bodyPr>
          <a:lstStyle/>
          <a:p>
            <a:pPr algn="l">
              <a:lnSpc>
                <a:spcPts val="5040"/>
              </a:lnSpc>
            </a:pPr>
            <a:r>
              <a:rPr lang="en-US" b="true" sz="3600">
                <a:solidFill>
                  <a:srgbClr val="FFFFFF"/>
                </a:solidFill>
                <a:latin typeface="Open Sans Bold"/>
                <a:ea typeface="Open Sans Bold"/>
                <a:cs typeface="Open Sans Bold"/>
                <a:sym typeface="Open Sans Bold"/>
              </a:rPr>
              <a:t>Indexing Behaviors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899285"/>
            <a:ext cx="1562643" cy="1418615"/>
          </a:xfrm>
          <a:prstGeom prst="rect">
            <a:avLst/>
          </a:prstGeom>
        </p:spPr>
        <p:txBody>
          <a:bodyPr anchor="t" rtlCol="false" tIns="0" lIns="0" bIns="0" rIns="0">
            <a:spAutoFit/>
          </a:bodyPr>
          <a:lstStyle/>
          <a:p>
            <a:pPr algn="l">
              <a:lnSpc>
                <a:spcPts val="2867"/>
              </a:lnSpc>
            </a:pPr>
            <a:r>
              <a:rPr lang="en-US" b="true" sz="1399">
                <a:solidFill>
                  <a:srgbClr val="000000"/>
                </a:solidFill>
                <a:latin typeface="Open Sans Bold"/>
                <a:ea typeface="Open Sans Bold"/>
                <a:cs typeface="Open Sans Bold"/>
                <a:sym typeface="Open Sans Bold"/>
              </a:rPr>
              <a:t>JSON Conversion</a:t>
            </a:r>
            <a:r>
              <a:rPr lang="en-US" sz="1399">
                <a:solidFill>
                  <a:srgbClr val="000000"/>
                </a:solidFill>
                <a:latin typeface="Open Sans Light"/>
                <a:ea typeface="Open Sans Light"/>
                <a:cs typeface="Open Sans Light"/>
                <a:sym typeface="Open Sans Light"/>
              </a:rPr>
              <a:t> </a:t>
            </a:r>
            <a:r>
              <a:rPr lang="en-US" b="true" sz="1399">
                <a:solidFill>
                  <a:srgbClr val="000000"/>
                </a:solidFill>
                <a:latin typeface="Open Sans Bold"/>
                <a:ea typeface="Open Sans Bold"/>
                <a:cs typeface="Open Sans Bold"/>
                <a:sym typeface="Open Sans Bold"/>
              </a:rPr>
              <a:t>Indexing</a:t>
            </a:r>
            <a:r>
              <a:rPr lang="en-US" sz="1399">
                <a:solidFill>
                  <a:srgbClr val="000000"/>
                </a:solidFill>
                <a:latin typeface="Open Sans Light"/>
                <a:ea typeface="Open Sans Light"/>
                <a:cs typeface="Open Sans Light"/>
                <a:sym typeface="Open Sans Light"/>
              </a:rPr>
              <a:t> </a:t>
            </a:r>
            <a:r>
              <a:rPr lang="en-US" b="true" sz="1399">
                <a:solidFill>
                  <a:srgbClr val="000000"/>
                </a:solidFill>
                <a:latin typeface="Open Sans Bold"/>
                <a:ea typeface="Open Sans Bold"/>
                <a:cs typeface="Open Sans Bold"/>
                <a:sym typeface="Open Sans Bold"/>
              </a:rPr>
              <a:t>Compression</a:t>
            </a:r>
            <a:r>
              <a:rPr lang="en-US" sz="1399">
                <a:solidFill>
                  <a:srgbClr val="000000"/>
                </a:solidFill>
                <a:latin typeface="Open Sans Light"/>
                <a:ea typeface="Open Sans Light"/>
                <a:cs typeface="Open Sans Light"/>
                <a:sym typeface="Open Sans Light"/>
              </a:rPr>
              <a:t> </a:t>
            </a:r>
          </a:p>
          <a:p>
            <a:pPr algn="l">
              <a:lnSpc>
                <a:spcPts val="2599"/>
              </a:lnSpc>
            </a:pPr>
            <a:r>
              <a:rPr lang="en-US" b="true" sz="1399">
                <a:solidFill>
                  <a:srgbClr val="000000"/>
                </a:solidFill>
                <a:latin typeface="Open Sans Bold"/>
                <a:ea typeface="Open Sans Bold"/>
                <a:cs typeface="Open Sans Bold"/>
                <a:sym typeface="Open Sans Bold"/>
              </a:rPr>
              <a:t>Replication</a:t>
            </a:r>
            <a:r>
              <a:rPr lang="en-US" sz="1399">
                <a:solidFill>
                  <a:srgbClr val="000000"/>
                </a:solidFill>
                <a:latin typeface="Open Sans Light"/>
                <a:ea typeface="Open Sans Light"/>
                <a:cs typeface="Open Sans Light"/>
                <a:sym typeface="Open Sans Light"/>
              </a:rPr>
              <a:t> </a:t>
            </a:r>
          </a:p>
        </p:txBody>
      </p:sp>
      <p:sp>
        <p:nvSpPr>
          <p:cNvPr name="TextBox 4" id="4"/>
          <p:cNvSpPr txBox="true"/>
          <p:nvPr/>
        </p:nvSpPr>
        <p:spPr>
          <a:xfrm rot="0">
            <a:off x="431797" y="1261110"/>
            <a:ext cx="4400350" cy="249126"/>
          </a:xfrm>
          <a:prstGeom prst="rect">
            <a:avLst/>
          </a:prstGeom>
        </p:spPr>
        <p:txBody>
          <a:bodyPr anchor="t" rtlCol="false" tIns="0" lIns="0" bIns="0" rIns="0">
            <a:spAutoFit/>
          </a:bodyPr>
          <a:lstStyle/>
          <a:p>
            <a:pPr algn="l">
              <a:lnSpc>
                <a:spcPts val="1959"/>
              </a:lnSpc>
            </a:pPr>
            <a:r>
              <a:rPr lang="en-US" sz="1399">
                <a:solidFill>
                  <a:srgbClr val="000000"/>
                </a:solidFill>
                <a:latin typeface="Open Sans Light"/>
                <a:ea typeface="Open Sans Light"/>
                <a:cs typeface="Open Sans Light"/>
                <a:sym typeface="Open Sans Light"/>
              </a:rPr>
              <a:t>The following processes are applied to data on ingest. </a:t>
            </a:r>
          </a:p>
        </p:txBody>
      </p:sp>
      <p:sp>
        <p:nvSpPr>
          <p:cNvPr name="TextBox 5" id="5"/>
          <p:cNvSpPr txBox="true"/>
          <p:nvPr/>
        </p:nvSpPr>
        <p:spPr>
          <a:xfrm rot="0">
            <a:off x="2146287" y="1899285"/>
            <a:ext cx="5659155" cy="1414348"/>
          </a:xfrm>
          <a:prstGeom prst="rect">
            <a:avLst/>
          </a:prstGeom>
        </p:spPr>
        <p:txBody>
          <a:bodyPr anchor="t" rtlCol="false" tIns="0" lIns="0" bIns="0" rIns="0">
            <a:spAutoFit/>
          </a:bodyPr>
          <a:lstStyle/>
          <a:p>
            <a:pPr algn="l">
              <a:lnSpc>
                <a:spcPts val="2867"/>
              </a:lnSpc>
            </a:pPr>
            <a:r>
              <a:rPr lang="en-US" sz="1399">
                <a:solidFill>
                  <a:srgbClr val="000000"/>
                </a:solidFill>
                <a:latin typeface="Open Sans Light"/>
                <a:ea typeface="Open Sans Light"/>
                <a:cs typeface="Open Sans Light"/>
                <a:sym typeface="Open Sans Light"/>
              </a:rPr>
              <a:t>Data can be larger or smaller on disk due to the format it is stored in. Data can be processed and indexed in various structures. Data can be compressed for greater storage efficiency. </a:t>
            </a:r>
          </a:p>
          <a:p>
            <a:pPr algn="l">
              <a:lnSpc>
                <a:spcPts val="2599"/>
              </a:lnSpc>
            </a:pPr>
            <a:r>
              <a:rPr lang="en-US" sz="1399">
                <a:solidFill>
                  <a:srgbClr val="000000"/>
                </a:solidFill>
                <a:latin typeface="Open Sans Light"/>
                <a:ea typeface="Open Sans Light"/>
                <a:cs typeface="Open Sans Light"/>
                <a:sym typeface="Open Sans Light"/>
              </a:rPr>
              <a:t>Data can be copied for greater fault tolerance and search throughput.</a:t>
            </a:r>
          </a:p>
        </p:txBody>
      </p:sp>
      <p:sp>
        <p:nvSpPr>
          <p:cNvPr name="TextBox 6" id="6"/>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4.0 </a:t>
            </a:r>
          </a:p>
        </p:txBody>
      </p:sp>
      <p:sp>
        <p:nvSpPr>
          <p:cNvPr name="TextBox 7" id="7"/>
          <p:cNvSpPr txBox="true"/>
          <p:nvPr/>
        </p:nvSpPr>
        <p:spPr>
          <a:xfrm rot="0">
            <a:off x="495300" y="4831442"/>
            <a:ext cx="1882464"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Indexing Behaviors</a:t>
            </a:r>
          </a:p>
        </p:txBody>
      </p:sp>
      <p:sp>
        <p:nvSpPr>
          <p:cNvPr name="TextBox 8" id="8"/>
          <p:cNvSpPr txBox="true"/>
          <p:nvPr/>
        </p:nvSpPr>
        <p:spPr>
          <a:xfrm rot="0">
            <a:off x="431797" y="327717"/>
            <a:ext cx="1464412"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Overview</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4932264" y="2539565"/>
            <a:ext cx="2708862" cy="1441009"/>
            <a:chOff x="0" y="0"/>
            <a:chExt cx="2708872" cy="1441006"/>
          </a:xfrm>
        </p:grpSpPr>
        <p:sp>
          <p:nvSpPr>
            <p:cNvPr name="Freeform 4" id="4"/>
            <p:cNvSpPr/>
            <p:nvPr/>
          </p:nvSpPr>
          <p:spPr>
            <a:xfrm flipH="false" flipV="false" rot="0">
              <a:off x="1185926" y="287401"/>
              <a:ext cx="1328166" cy="172720"/>
            </a:xfrm>
            <a:custGeom>
              <a:avLst/>
              <a:gdLst/>
              <a:ahLst/>
              <a:cxnLst/>
              <a:rect r="r" b="b" t="t" l="l"/>
              <a:pathLst>
                <a:path h="172720" w="1328166">
                  <a:moveTo>
                    <a:pt x="0" y="0"/>
                  </a:moveTo>
                  <a:lnTo>
                    <a:pt x="1328166" y="0"/>
                  </a:lnTo>
                  <a:lnTo>
                    <a:pt x="1328166" y="172720"/>
                  </a:lnTo>
                  <a:lnTo>
                    <a:pt x="0" y="172720"/>
                  </a:lnTo>
                  <a:close/>
                </a:path>
              </a:pathLst>
            </a:custGeom>
            <a:solidFill>
              <a:srgbClr val="359B86">
                <a:alpha val="24706"/>
              </a:srgbClr>
            </a:solidFill>
          </p:spPr>
        </p:sp>
        <p:sp>
          <p:nvSpPr>
            <p:cNvPr name="Freeform 5" id="5"/>
            <p:cNvSpPr/>
            <p:nvPr/>
          </p:nvSpPr>
          <p:spPr>
            <a:xfrm flipH="false" flipV="false" rot="0">
              <a:off x="684403" y="514350"/>
              <a:ext cx="792353" cy="172720"/>
            </a:xfrm>
            <a:custGeom>
              <a:avLst/>
              <a:gdLst/>
              <a:ahLst/>
              <a:cxnLst/>
              <a:rect r="r" b="b" t="t" l="l"/>
              <a:pathLst>
                <a:path h="172720" w="792353">
                  <a:moveTo>
                    <a:pt x="0" y="0"/>
                  </a:moveTo>
                  <a:lnTo>
                    <a:pt x="792353" y="0"/>
                  </a:lnTo>
                  <a:lnTo>
                    <a:pt x="792353" y="172720"/>
                  </a:lnTo>
                  <a:lnTo>
                    <a:pt x="0" y="172720"/>
                  </a:lnTo>
                  <a:close/>
                </a:path>
              </a:pathLst>
            </a:custGeom>
            <a:solidFill>
              <a:srgbClr val="F0B80C">
                <a:alpha val="24706"/>
              </a:srgbClr>
            </a:solidFill>
          </p:spPr>
        </p:sp>
        <p:sp>
          <p:nvSpPr>
            <p:cNvPr name="Freeform 6" id="6"/>
            <p:cNvSpPr/>
            <p:nvPr/>
          </p:nvSpPr>
          <p:spPr>
            <a:xfrm flipH="false" flipV="false" rot="0">
              <a:off x="1029843" y="737362"/>
              <a:ext cx="231521" cy="164846"/>
            </a:xfrm>
            <a:custGeom>
              <a:avLst/>
              <a:gdLst/>
              <a:ahLst/>
              <a:cxnLst/>
              <a:rect r="r" b="b" t="t" l="l"/>
              <a:pathLst>
                <a:path h="164846" w="231521">
                  <a:moveTo>
                    <a:pt x="0" y="0"/>
                  </a:moveTo>
                  <a:lnTo>
                    <a:pt x="231521" y="0"/>
                  </a:lnTo>
                  <a:lnTo>
                    <a:pt x="231521" y="164846"/>
                  </a:lnTo>
                  <a:lnTo>
                    <a:pt x="0" y="164846"/>
                  </a:lnTo>
                  <a:close/>
                </a:path>
              </a:pathLst>
            </a:custGeom>
            <a:solidFill>
              <a:srgbClr val="EB248D">
                <a:alpha val="24706"/>
              </a:srgbClr>
            </a:solidFill>
          </p:spPr>
        </p:sp>
        <p:sp>
          <p:nvSpPr>
            <p:cNvPr name="Freeform 7" id="7"/>
            <p:cNvSpPr/>
            <p:nvPr/>
          </p:nvSpPr>
          <p:spPr>
            <a:xfrm flipH="false" flipV="false" rot="0">
              <a:off x="763270" y="980313"/>
              <a:ext cx="770890" cy="164719"/>
            </a:xfrm>
            <a:custGeom>
              <a:avLst/>
              <a:gdLst/>
              <a:ahLst/>
              <a:cxnLst/>
              <a:rect r="r" b="b" t="t" l="l"/>
              <a:pathLst>
                <a:path h="164719" w="770890">
                  <a:moveTo>
                    <a:pt x="0" y="0"/>
                  </a:moveTo>
                  <a:lnTo>
                    <a:pt x="770890" y="0"/>
                  </a:lnTo>
                  <a:lnTo>
                    <a:pt x="770890" y="164719"/>
                  </a:lnTo>
                  <a:lnTo>
                    <a:pt x="0" y="164719"/>
                  </a:lnTo>
                  <a:close/>
                </a:path>
              </a:pathLst>
            </a:custGeom>
            <a:solidFill>
              <a:srgbClr val="0070C0">
                <a:alpha val="24706"/>
              </a:srgbClr>
            </a:solidFill>
          </p:spPr>
        </p:sp>
        <p:sp>
          <p:nvSpPr>
            <p:cNvPr name="Freeform 8" id="8"/>
            <p:cNvSpPr/>
            <p:nvPr/>
          </p:nvSpPr>
          <p:spPr>
            <a:xfrm flipH="false" flipV="false" rot="0">
              <a:off x="189611" y="287401"/>
              <a:ext cx="872998" cy="172720"/>
            </a:xfrm>
            <a:custGeom>
              <a:avLst/>
              <a:gdLst/>
              <a:ahLst/>
              <a:cxnLst/>
              <a:rect r="r" b="b" t="t" l="l"/>
              <a:pathLst>
                <a:path h="172720" w="872998">
                  <a:moveTo>
                    <a:pt x="0" y="0"/>
                  </a:moveTo>
                  <a:lnTo>
                    <a:pt x="872998" y="0"/>
                  </a:lnTo>
                  <a:lnTo>
                    <a:pt x="872998" y="172720"/>
                  </a:lnTo>
                  <a:lnTo>
                    <a:pt x="0" y="172720"/>
                  </a:lnTo>
                  <a:close/>
                </a:path>
              </a:pathLst>
            </a:custGeom>
            <a:solidFill>
              <a:srgbClr val="BFBFBF">
                <a:alpha val="24706"/>
              </a:srgbClr>
            </a:solidFill>
          </p:spPr>
        </p:sp>
        <p:sp>
          <p:nvSpPr>
            <p:cNvPr name="Freeform 9" id="9"/>
            <p:cNvSpPr/>
            <p:nvPr/>
          </p:nvSpPr>
          <p:spPr>
            <a:xfrm flipH="false" flipV="false" rot="0">
              <a:off x="189611" y="514350"/>
              <a:ext cx="389128" cy="172720"/>
            </a:xfrm>
            <a:custGeom>
              <a:avLst/>
              <a:gdLst/>
              <a:ahLst/>
              <a:cxnLst/>
              <a:rect r="r" b="b" t="t" l="l"/>
              <a:pathLst>
                <a:path h="172720" w="389128">
                  <a:moveTo>
                    <a:pt x="0" y="0"/>
                  </a:moveTo>
                  <a:lnTo>
                    <a:pt x="389128" y="0"/>
                  </a:lnTo>
                  <a:lnTo>
                    <a:pt x="389128" y="172720"/>
                  </a:lnTo>
                  <a:lnTo>
                    <a:pt x="0" y="172720"/>
                  </a:lnTo>
                  <a:close/>
                </a:path>
              </a:pathLst>
            </a:custGeom>
            <a:solidFill>
              <a:srgbClr val="BFBFBF">
                <a:alpha val="24706"/>
              </a:srgbClr>
            </a:solidFill>
          </p:spPr>
        </p:sp>
        <p:sp>
          <p:nvSpPr>
            <p:cNvPr name="Freeform 10" id="10"/>
            <p:cNvSpPr/>
            <p:nvPr/>
          </p:nvSpPr>
          <p:spPr>
            <a:xfrm flipH="false" flipV="false" rot="0">
              <a:off x="189611" y="737362"/>
              <a:ext cx="792353" cy="172720"/>
            </a:xfrm>
            <a:custGeom>
              <a:avLst/>
              <a:gdLst/>
              <a:ahLst/>
              <a:cxnLst/>
              <a:rect r="r" b="b" t="t" l="l"/>
              <a:pathLst>
                <a:path h="172720" w="792353">
                  <a:moveTo>
                    <a:pt x="0" y="0"/>
                  </a:moveTo>
                  <a:lnTo>
                    <a:pt x="792353" y="0"/>
                  </a:lnTo>
                  <a:lnTo>
                    <a:pt x="792353" y="172720"/>
                  </a:lnTo>
                  <a:lnTo>
                    <a:pt x="0" y="172720"/>
                  </a:lnTo>
                  <a:close/>
                </a:path>
              </a:pathLst>
            </a:custGeom>
            <a:solidFill>
              <a:srgbClr val="BFBFBF">
                <a:alpha val="24706"/>
              </a:srgbClr>
            </a:solidFill>
          </p:spPr>
        </p:sp>
        <p:sp>
          <p:nvSpPr>
            <p:cNvPr name="Freeform 11" id="11"/>
            <p:cNvSpPr/>
            <p:nvPr/>
          </p:nvSpPr>
          <p:spPr>
            <a:xfrm flipH="false" flipV="false" rot="0">
              <a:off x="189611" y="982345"/>
              <a:ext cx="446532" cy="162687"/>
            </a:xfrm>
            <a:custGeom>
              <a:avLst/>
              <a:gdLst/>
              <a:ahLst/>
              <a:cxnLst/>
              <a:rect r="r" b="b" t="t" l="l"/>
              <a:pathLst>
                <a:path h="162687" w="446532">
                  <a:moveTo>
                    <a:pt x="0" y="0"/>
                  </a:moveTo>
                  <a:lnTo>
                    <a:pt x="446532" y="0"/>
                  </a:lnTo>
                  <a:lnTo>
                    <a:pt x="446532" y="162687"/>
                  </a:lnTo>
                  <a:lnTo>
                    <a:pt x="0" y="162687"/>
                  </a:lnTo>
                  <a:close/>
                </a:path>
              </a:pathLst>
            </a:custGeom>
            <a:solidFill>
              <a:srgbClr val="BFBFBF">
                <a:alpha val="24706"/>
              </a:srgbClr>
            </a:solidFill>
          </p:spPr>
        </p:sp>
        <p:sp>
          <p:nvSpPr>
            <p:cNvPr name="Freeform 12" id="12"/>
            <p:cNvSpPr/>
            <p:nvPr/>
          </p:nvSpPr>
          <p:spPr>
            <a:xfrm flipH="false" flipV="false" rot="0">
              <a:off x="1107694" y="287401"/>
              <a:ext cx="78232" cy="172720"/>
            </a:xfrm>
            <a:custGeom>
              <a:avLst/>
              <a:gdLst/>
              <a:ahLst/>
              <a:cxnLst/>
              <a:rect r="r" b="b" t="t" l="l"/>
              <a:pathLst>
                <a:path h="172720" w="78232">
                  <a:moveTo>
                    <a:pt x="0" y="0"/>
                  </a:moveTo>
                  <a:lnTo>
                    <a:pt x="78232" y="0"/>
                  </a:lnTo>
                  <a:lnTo>
                    <a:pt x="78232" y="172720"/>
                  </a:lnTo>
                  <a:lnTo>
                    <a:pt x="0" y="172720"/>
                  </a:lnTo>
                  <a:close/>
                </a:path>
              </a:pathLst>
            </a:custGeom>
            <a:solidFill>
              <a:srgbClr val="BFBFBF">
                <a:alpha val="24706"/>
              </a:srgbClr>
            </a:solidFill>
          </p:spPr>
        </p:sp>
        <p:sp>
          <p:nvSpPr>
            <p:cNvPr name="Freeform 13" id="13"/>
            <p:cNvSpPr/>
            <p:nvPr/>
          </p:nvSpPr>
          <p:spPr>
            <a:xfrm flipH="false" flipV="false" rot="0">
              <a:off x="695579" y="976249"/>
              <a:ext cx="67691" cy="172720"/>
            </a:xfrm>
            <a:custGeom>
              <a:avLst/>
              <a:gdLst/>
              <a:ahLst/>
              <a:cxnLst/>
              <a:rect r="r" b="b" t="t" l="l"/>
              <a:pathLst>
                <a:path h="172720" w="67691">
                  <a:moveTo>
                    <a:pt x="0" y="0"/>
                  </a:moveTo>
                  <a:lnTo>
                    <a:pt x="67691" y="0"/>
                  </a:lnTo>
                  <a:lnTo>
                    <a:pt x="67691" y="172720"/>
                  </a:lnTo>
                  <a:lnTo>
                    <a:pt x="0" y="172720"/>
                  </a:lnTo>
                  <a:close/>
                </a:path>
              </a:pathLst>
            </a:custGeom>
            <a:solidFill>
              <a:srgbClr val="BFBFBF">
                <a:alpha val="24706"/>
              </a:srgbClr>
            </a:solidFill>
          </p:spPr>
        </p:sp>
        <p:sp>
          <p:nvSpPr>
            <p:cNvPr name="Freeform 14" id="14"/>
            <p:cNvSpPr/>
            <p:nvPr/>
          </p:nvSpPr>
          <p:spPr>
            <a:xfrm flipH="false" flipV="false" rot="0">
              <a:off x="1533398" y="980186"/>
              <a:ext cx="67691" cy="164846"/>
            </a:xfrm>
            <a:custGeom>
              <a:avLst/>
              <a:gdLst/>
              <a:ahLst/>
              <a:cxnLst/>
              <a:rect r="r" b="b" t="t" l="l"/>
              <a:pathLst>
                <a:path h="164846" w="67691">
                  <a:moveTo>
                    <a:pt x="0" y="0"/>
                  </a:moveTo>
                  <a:lnTo>
                    <a:pt x="67691" y="0"/>
                  </a:lnTo>
                  <a:lnTo>
                    <a:pt x="67691" y="164846"/>
                  </a:lnTo>
                  <a:lnTo>
                    <a:pt x="0" y="164846"/>
                  </a:lnTo>
                  <a:close/>
                </a:path>
              </a:pathLst>
            </a:custGeom>
            <a:solidFill>
              <a:srgbClr val="BFBFBF">
                <a:alpha val="24706"/>
              </a:srgbClr>
            </a:solidFill>
          </p:spPr>
        </p:sp>
        <p:sp>
          <p:nvSpPr>
            <p:cNvPr name="Freeform 15" id="15"/>
            <p:cNvSpPr/>
            <p:nvPr/>
          </p:nvSpPr>
          <p:spPr>
            <a:xfrm flipH="false" flipV="false" rot="0">
              <a:off x="1261364" y="737362"/>
              <a:ext cx="67691" cy="172720"/>
            </a:xfrm>
            <a:custGeom>
              <a:avLst/>
              <a:gdLst/>
              <a:ahLst/>
              <a:cxnLst/>
              <a:rect r="r" b="b" t="t" l="l"/>
              <a:pathLst>
                <a:path h="172720" w="67691">
                  <a:moveTo>
                    <a:pt x="0" y="0"/>
                  </a:moveTo>
                  <a:lnTo>
                    <a:pt x="67691" y="0"/>
                  </a:lnTo>
                  <a:lnTo>
                    <a:pt x="67691" y="172720"/>
                  </a:lnTo>
                  <a:lnTo>
                    <a:pt x="0" y="172720"/>
                  </a:lnTo>
                  <a:close/>
                </a:path>
              </a:pathLst>
            </a:custGeom>
            <a:solidFill>
              <a:srgbClr val="BFBFBF">
                <a:alpha val="24706"/>
              </a:srgbClr>
            </a:solidFill>
          </p:spPr>
        </p:sp>
        <p:sp>
          <p:nvSpPr>
            <p:cNvPr name="Freeform 16" id="16"/>
            <p:cNvSpPr/>
            <p:nvPr/>
          </p:nvSpPr>
          <p:spPr>
            <a:xfrm flipH="false" flipV="false" rot="0">
              <a:off x="2514092" y="287401"/>
              <a:ext cx="131318" cy="168656"/>
            </a:xfrm>
            <a:custGeom>
              <a:avLst/>
              <a:gdLst/>
              <a:ahLst/>
              <a:cxnLst/>
              <a:rect r="r" b="b" t="t" l="l"/>
              <a:pathLst>
                <a:path h="168656" w="131318">
                  <a:moveTo>
                    <a:pt x="0" y="0"/>
                  </a:moveTo>
                  <a:lnTo>
                    <a:pt x="131318" y="0"/>
                  </a:lnTo>
                  <a:lnTo>
                    <a:pt x="131318" y="168656"/>
                  </a:lnTo>
                  <a:lnTo>
                    <a:pt x="0" y="168656"/>
                  </a:lnTo>
                  <a:close/>
                </a:path>
              </a:pathLst>
            </a:custGeom>
            <a:solidFill>
              <a:srgbClr val="BFBFBF">
                <a:alpha val="24706"/>
              </a:srgbClr>
            </a:solidFill>
          </p:spPr>
        </p:sp>
        <p:sp>
          <p:nvSpPr>
            <p:cNvPr name="Freeform 17" id="17"/>
            <p:cNvSpPr/>
            <p:nvPr/>
          </p:nvSpPr>
          <p:spPr>
            <a:xfrm flipH="false" flipV="false" rot="0">
              <a:off x="1476756" y="516382"/>
              <a:ext cx="131191" cy="168783"/>
            </a:xfrm>
            <a:custGeom>
              <a:avLst/>
              <a:gdLst/>
              <a:ahLst/>
              <a:cxnLst/>
              <a:rect r="r" b="b" t="t" l="l"/>
              <a:pathLst>
                <a:path h="168783" w="131191">
                  <a:moveTo>
                    <a:pt x="0" y="0"/>
                  </a:moveTo>
                  <a:lnTo>
                    <a:pt x="131191" y="0"/>
                  </a:lnTo>
                  <a:lnTo>
                    <a:pt x="131191" y="168783"/>
                  </a:lnTo>
                  <a:lnTo>
                    <a:pt x="0" y="168783"/>
                  </a:lnTo>
                  <a:close/>
                </a:path>
              </a:pathLst>
            </a:custGeom>
            <a:solidFill>
              <a:srgbClr val="BFBFBF">
                <a:alpha val="24706"/>
              </a:srgbClr>
            </a:solidFill>
          </p:spPr>
        </p:sp>
        <p:sp>
          <p:nvSpPr>
            <p:cNvPr name="Freeform 18" id="18"/>
            <p:cNvSpPr/>
            <p:nvPr/>
          </p:nvSpPr>
          <p:spPr>
            <a:xfrm flipH="false" flipV="false" rot="0">
              <a:off x="63500" y="63500"/>
              <a:ext cx="78232" cy="172720"/>
            </a:xfrm>
            <a:custGeom>
              <a:avLst/>
              <a:gdLst/>
              <a:ahLst/>
              <a:cxnLst/>
              <a:rect r="r" b="b" t="t" l="l"/>
              <a:pathLst>
                <a:path h="172720" w="78232">
                  <a:moveTo>
                    <a:pt x="0" y="0"/>
                  </a:moveTo>
                  <a:lnTo>
                    <a:pt x="78232" y="0"/>
                  </a:lnTo>
                  <a:lnTo>
                    <a:pt x="78232" y="172720"/>
                  </a:lnTo>
                  <a:lnTo>
                    <a:pt x="0" y="172720"/>
                  </a:lnTo>
                  <a:close/>
                </a:path>
              </a:pathLst>
            </a:custGeom>
            <a:solidFill>
              <a:srgbClr val="BFBFBF">
                <a:alpha val="24706"/>
              </a:srgbClr>
            </a:solidFill>
          </p:spPr>
        </p:sp>
        <p:sp>
          <p:nvSpPr>
            <p:cNvPr name="Freeform 19" id="19"/>
            <p:cNvSpPr/>
            <p:nvPr/>
          </p:nvSpPr>
          <p:spPr>
            <a:xfrm flipH="false" flipV="false" rot="0">
              <a:off x="63500" y="1204849"/>
              <a:ext cx="78232" cy="172720"/>
            </a:xfrm>
            <a:custGeom>
              <a:avLst/>
              <a:gdLst/>
              <a:ahLst/>
              <a:cxnLst/>
              <a:rect r="r" b="b" t="t" l="l"/>
              <a:pathLst>
                <a:path h="172720" w="78232">
                  <a:moveTo>
                    <a:pt x="0" y="0"/>
                  </a:moveTo>
                  <a:lnTo>
                    <a:pt x="78232" y="0"/>
                  </a:lnTo>
                  <a:lnTo>
                    <a:pt x="78232" y="172720"/>
                  </a:lnTo>
                  <a:lnTo>
                    <a:pt x="0" y="172720"/>
                  </a:lnTo>
                  <a:close/>
                </a:path>
              </a:pathLst>
            </a:custGeom>
            <a:solidFill>
              <a:srgbClr val="BFBFBF">
                <a:alpha val="24706"/>
              </a:srgbClr>
            </a:solidFill>
          </p:spPr>
        </p:sp>
        <p:sp>
          <p:nvSpPr>
            <p:cNvPr name="Freeform 20" id="20"/>
            <p:cNvSpPr/>
            <p:nvPr/>
          </p:nvSpPr>
          <p:spPr>
            <a:xfrm flipH="false" flipV="false" rot="0">
              <a:off x="608203" y="514350"/>
              <a:ext cx="78232" cy="172720"/>
            </a:xfrm>
            <a:custGeom>
              <a:avLst/>
              <a:gdLst/>
              <a:ahLst/>
              <a:cxnLst/>
              <a:rect r="r" b="b" t="t" l="l"/>
              <a:pathLst>
                <a:path h="172720" w="78232">
                  <a:moveTo>
                    <a:pt x="0" y="0"/>
                  </a:moveTo>
                  <a:lnTo>
                    <a:pt x="78232" y="0"/>
                  </a:lnTo>
                  <a:lnTo>
                    <a:pt x="78232" y="172720"/>
                  </a:lnTo>
                  <a:lnTo>
                    <a:pt x="0" y="172720"/>
                  </a:lnTo>
                  <a:close/>
                </a:path>
              </a:pathLst>
            </a:custGeom>
            <a:solidFill>
              <a:srgbClr val="BFBFBF">
                <a:alpha val="24706"/>
              </a:srgbClr>
            </a:solidFill>
          </p:spPr>
        </p:sp>
      </p:grpSp>
      <p:grpSp>
        <p:nvGrpSpPr>
          <p:cNvPr name="Group 21" id="21"/>
          <p:cNvGrpSpPr>
            <a:grpSpLocks noChangeAspect="true"/>
          </p:cNvGrpSpPr>
          <p:nvPr/>
        </p:nvGrpSpPr>
        <p:grpSpPr>
          <a:xfrm rot="0">
            <a:off x="4912719" y="1663989"/>
            <a:ext cx="3447097" cy="299676"/>
            <a:chOff x="0" y="0"/>
            <a:chExt cx="3447098" cy="299682"/>
          </a:xfrm>
        </p:grpSpPr>
        <p:sp>
          <p:nvSpPr>
            <p:cNvPr name="Freeform 22" id="22"/>
            <p:cNvSpPr/>
            <p:nvPr/>
          </p:nvSpPr>
          <p:spPr>
            <a:xfrm flipH="false" flipV="false" rot="0">
              <a:off x="63500" y="63500"/>
              <a:ext cx="1381379" cy="172720"/>
            </a:xfrm>
            <a:custGeom>
              <a:avLst/>
              <a:gdLst/>
              <a:ahLst/>
              <a:cxnLst/>
              <a:rect r="r" b="b" t="t" l="l"/>
              <a:pathLst>
                <a:path h="172720" w="1381379">
                  <a:moveTo>
                    <a:pt x="0" y="0"/>
                  </a:moveTo>
                  <a:lnTo>
                    <a:pt x="1381379" y="0"/>
                  </a:lnTo>
                  <a:lnTo>
                    <a:pt x="1381379" y="172720"/>
                  </a:lnTo>
                  <a:lnTo>
                    <a:pt x="0" y="172720"/>
                  </a:lnTo>
                  <a:close/>
                </a:path>
              </a:pathLst>
            </a:custGeom>
            <a:solidFill>
              <a:srgbClr val="359B86">
                <a:alpha val="24706"/>
              </a:srgbClr>
            </a:solidFill>
          </p:spPr>
        </p:sp>
        <p:sp>
          <p:nvSpPr>
            <p:cNvPr name="Freeform 23" id="23"/>
            <p:cNvSpPr/>
            <p:nvPr/>
          </p:nvSpPr>
          <p:spPr>
            <a:xfrm flipH="false" flipV="false" rot="0">
              <a:off x="1468501" y="67437"/>
              <a:ext cx="796671" cy="168783"/>
            </a:xfrm>
            <a:custGeom>
              <a:avLst/>
              <a:gdLst/>
              <a:ahLst/>
              <a:cxnLst/>
              <a:rect r="r" b="b" t="t" l="l"/>
              <a:pathLst>
                <a:path h="168783" w="796671">
                  <a:moveTo>
                    <a:pt x="0" y="0"/>
                  </a:moveTo>
                  <a:lnTo>
                    <a:pt x="796671" y="0"/>
                  </a:lnTo>
                  <a:lnTo>
                    <a:pt x="796671" y="168783"/>
                  </a:lnTo>
                  <a:lnTo>
                    <a:pt x="0" y="168783"/>
                  </a:lnTo>
                  <a:close/>
                </a:path>
              </a:pathLst>
            </a:custGeom>
            <a:solidFill>
              <a:srgbClr val="F0B80C">
                <a:alpha val="24706"/>
              </a:srgbClr>
            </a:solidFill>
          </p:spPr>
        </p:sp>
        <p:sp>
          <p:nvSpPr>
            <p:cNvPr name="Freeform 24" id="24"/>
            <p:cNvSpPr/>
            <p:nvPr/>
          </p:nvSpPr>
          <p:spPr>
            <a:xfrm flipH="false" flipV="false" rot="0">
              <a:off x="2288667" y="67437"/>
              <a:ext cx="274701" cy="168783"/>
            </a:xfrm>
            <a:custGeom>
              <a:avLst/>
              <a:gdLst/>
              <a:ahLst/>
              <a:cxnLst/>
              <a:rect r="r" b="b" t="t" l="l"/>
              <a:pathLst>
                <a:path h="168783" w="274701">
                  <a:moveTo>
                    <a:pt x="0" y="0"/>
                  </a:moveTo>
                  <a:lnTo>
                    <a:pt x="274701" y="0"/>
                  </a:lnTo>
                  <a:lnTo>
                    <a:pt x="274701" y="168783"/>
                  </a:lnTo>
                  <a:lnTo>
                    <a:pt x="0" y="168783"/>
                  </a:lnTo>
                  <a:close/>
                </a:path>
              </a:pathLst>
            </a:custGeom>
            <a:solidFill>
              <a:srgbClr val="EB248D">
                <a:alpha val="24706"/>
              </a:srgbClr>
            </a:solidFill>
          </p:spPr>
        </p:sp>
        <p:sp>
          <p:nvSpPr>
            <p:cNvPr name="Freeform 25" id="25"/>
            <p:cNvSpPr/>
            <p:nvPr/>
          </p:nvSpPr>
          <p:spPr>
            <a:xfrm flipH="false" flipV="false" rot="0">
              <a:off x="2586990" y="67437"/>
              <a:ext cx="796671" cy="168783"/>
            </a:xfrm>
            <a:custGeom>
              <a:avLst/>
              <a:gdLst/>
              <a:ahLst/>
              <a:cxnLst/>
              <a:rect r="r" b="b" t="t" l="l"/>
              <a:pathLst>
                <a:path h="168783" w="796671">
                  <a:moveTo>
                    <a:pt x="0" y="0"/>
                  </a:moveTo>
                  <a:lnTo>
                    <a:pt x="796671" y="0"/>
                  </a:lnTo>
                  <a:lnTo>
                    <a:pt x="796671" y="168783"/>
                  </a:lnTo>
                  <a:lnTo>
                    <a:pt x="0" y="168783"/>
                  </a:lnTo>
                  <a:close/>
                </a:path>
              </a:pathLst>
            </a:custGeom>
            <a:solidFill>
              <a:srgbClr val="0070C0">
                <a:alpha val="24706"/>
              </a:srgbClr>
            </a:solidFill>
          </p:spPr>
        </p:sp>
      </p:grpSp>
      <p:sp>
        <p:nvSpPr>
          <p:cNvPr name="TextBox 26" id="26"/>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4.1 </a:t>
            </a:r>
          </a:p>
        </p:txBody>
      </p:sp>
      <p:sp>
        <p:nvSpPr>
          <p:cNvPr name="TextBox 27" id="27"/>
          <p:cNvSpPr txBox="true"/>
          <p:nvPr/>
        </p:nvSpPr>
        <p:spPr>
          <a:xfrm rot="0">
            <a:off x="495300" y="4831442"/>
            <a:ext cx="1882464"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Indexing Behaviors</a:t>
            </a:r>
          </a:p>
        </p:txBody>
      </p:sp>
      <p:sp>
        <p:nvSpPr>
          <p:cNvPr name="TextBox 28" id="28"/>
          <p:cNvSpPr txBox="true"/>
          <p:nvPr/>
        </p:nvSpPr>
        <p:spPr>
          <a:xfrm rot="0">
            <a:off x="431797" y="1513570"/>
            <a:ext cx="4068308" cy="1319584"/>
          </a:xfrm>
          <a:prstGeom prst="rect">
            <a:avLst/>
          </a:prstGeom>
        </p:spPr>
        <p:txBody>
          <a:bodyPr anchor="t" rtlCol="false" tIns="0" lIns="0" bIns="0" rIns="0">
            <a:spAutoFit/>
          </a:bodyPr>
          <a:lstStyle/>
          <a:p>
            <a:pPr algn="just">
              <a:lnSpc>
                <a:spcPts val="2100"/>
              </a:lnSpc>
            </a:pPr>
            <a:r>
              <a:rPr lang="en-US" sz="1000">
                <a:solidFill>
                  <a:srgbClr val="000000"/>
                </a:solidFill>
                <a:latin typeface="Open Sans Light"/>
                <a:ea typeface="Open Sans Light"/>
                <a:cs typeface="Open Sans Light"/>
                <a:sym typeface="Open Sans Light"/>
              </a:rPr>
              <a:t>Elasticsearch stores the original document in the </a:t>
            </a:r>
            <a:r>
              <a:rPr lang="en-US" sz="1000">
                <a:solidFill>
                  <a:srgbClr val="EB248D"/>
                </a:solidFill>
                <a:latin typeface="Open Sans"/>
                <a:ea typeface="Open Sans"/>
                <a:cs typeface="Open Sans"/>
                <a:sym typeface="Open Sans"/>
              </a:rPr>
              <a:t>_source</a:t>
            </a:r>
            <a:r>
              <a:rPr lang="en-US" sz="1000">
                <a:solidFill>
                  <a:srgbClr val="000000"/>
                </a:solidFill>
                <a:latin typeface="Open Sans Light"/>
                <a:ea typeface="Open Sans Light"/>
                <a:cs typeface="Open Sans Light"/>
                <a:sym typeface="Open Sans Light"/>
              </a:rPr>
              <a:t> field in JSON format. JSON is more verbose than common delimited formats such as CSV, because each value is paired with the name of the field. The size of a log record from a delimited file could double or more. By contrast, JSON is less verbose than some formats such as XML. </a:t>
            </a:r>
          </a:p>
        </p:txBody>
      </p:sp>
      <p:sp>
        <p:nvSpPr>
          <p:cNvPr name="TextBox 29" id="29"/>
          <p:cNvSpPr txBox="true"/>
          <p:nvPr/>
        </p:nvSpPr>
        <p:spPr>
          <a:xfrm rot="0">
            <a:off x="431797" y="3443973"/>
            <a:ext cx="4128621" cy="1052884"/>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Logging use cases require the </a:t>
            </a:r>
            <a:r>
              <a:rPr lang="en-US" sz="1000">
                <a:solidFill>
                  <a:srgbClr val="EB248D"/>
                </a:solidFill>
                <a:latin typeface="Open Sans"/>
                <a:ea typeface="Open Sans"/>
                <a:cs typeface="Open Sans"/>
                <a:sym typeface="Open Sans"/>
              </a:rPr>
              <a:t>_source</a:t>
            </a:r>
            <a:r>
              <a:rPr lang="en-US" sz="1000">
                <a:solidFill>
                  <a:srgbClr val="000000"/>
                </a:solidFill>
                <a:latin typeface="Open Sans Light"/>
                <a:ea typeface="Open Sans Light"/>
                <a:cs typeface="Open Sans Light"/>
                <a:sym typeface="Open Sans Light"/>
              </a:rPr>
              <a:t> field to return the source of truth for an event. Metrics use cases can discard the </a:t>
            </a:r>
            <a:r>
              <a:rPr lang="en-US" sz="1000">
                <a:solidFill>
                  <a:srgbClr val="EB248D"/>
                </a:solidFill>
                <a:latin typeface="Open Sans"/>
                <a:ea typeface="Open Sans"/>
                <a:cs typeface="Open Sans"/>
                <a:sym typeface="Open Sans"/>
              </a:rPr>
              <a:t>_source</a:t>
            </a:r>
            <a:r>
              <a:rPr lang="en-US" sz="1000">
                <a:solidFill>
                  <a:srgbClr val="000000"/>
                </a:solidFill>
                <a:latin typeface="Open Sans Light"/>
                <a:ea typeface="Open Sans Light"/>
                <a:cs typeface="Open Sans Light"/>
                <a:sym typeface="Open Sans Light"/>
              </a:rPr>
              <a:t> field because analysis is always done on aggregations of indexed fields, with no single record being important to look at.</a:t>
            </a:r>
          </a:p>
        </p:txBody>
      </p:sp>
      <p:sp>
        <p:nvSpPr>
          <p:cNvPr name="TextBox 30" id="30"/>
          <p:cNvSpPr txBox="true"/>
          <p:nvPr/>
        </p:nvSpPr>
        <p:spPr>
          <a:xfrm rot="0">
            <a:off x="431797" y="327717"/>
            <a:ext cx="2597906"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JSON Conversion</a:t>
            </a:r>
          </a:p>
        </p:txBody>
      </p:sp>
      <p:sp>
        <p:nvSpPr>
          <p:cNvPr name="TextBox 31" id="31"/>
          <p:cNvSpPr txBox="true"/>
          <p:nvPr/>
        </p:nvSpPr>
        <p:spPr>
          <a:xfrm rot="0">
            <a:off x="431797" y="3205515"/>
            <a:ext cx="965721"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It’s Optional </a:t>
            </a:r>
          </a:p>
        </p:txBody>
      </p:sp>
      <p:sp>
        <p:nvSpPr>
          <p:cNvPr name="TextBox 32" id="32"/>
          <p:cNvSpPr txBox="true"/>
          <p:nvPr/>
        </p:nvSpPr>
        <p:spPr>
          <a:xfrm rot="0">
            <a:off x="431797" y="1275112"/>
            <a:ext cx="1359732"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A Verbose Syntax </a:t>
            </a:r>
          </a:p>
        </p:txBody>
      </p:sp>
      <p:sp>
        <p:nvSpPr>
          <p:cNvPr name="TextBox 33" id="33"/>
          <p:cNvSpPr txBox="true"/>
          <p:nvPr/>
        </p:nvSpPr>
        <p:spPr>
          <a:xfrm rot="0">
            <a:off x="5003797" y="2214915"/>
            <a:ext cx="427606"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JSON </a:t>
            </a:r>
          </a:p>
        </p:txBody>
      </p:sp>
      <p:sp>
        <p:nvSpPr>
          <p:cNvPr name="TextBox 34" id="34"/>
          <p:cNvSpPr txBox="true"/>
          <p:nvPr/>
        </p:nvSpPr>
        <p:spPr>
          <a:xfrm rot="0">
            <a:off x="5003797" y="1275112"/>
            <a:ext cx="660921"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Original </a:t>
            </a:r>
          </a:p>
        </p:txBody>
      </p:sp>
      <p:sp>
        <p:nvSpPr>
          <p:cNvPr name="TextBox 35" id="35"/>
          <p:cNvSpPr txBox="true"/>
          <p:nvPr/>
        </p:nvSpPr>
        <p:spPr>
          <a:xfrm rot="0">
            <a:off x="6540494" y="1275112"/>
            <a:ext cx="687715"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47 Bytes </a:t>
            </a:r>
          </a:p>
        </p:txBody>
      </p:sp>
      <p:sp>
        <p:nvSpPr>
          <p:cNvPr name="TextBox 36" id="36"/>
          <p:cNvSpPr txBox="true"/>
          <p:nvPr/>
        </p:nvSpPr>
        <p:spPr>
          <a:xfrm rot="0">
            <a:off x="6540513" y="2214915"/>
            <a:ext cx="687715"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89 Bytes </a:t>
            </a:r>
          </a:p>
        </p:txBody>
      </p:sp>
      <p:sp>
        <p:nvSpPr>
          <p:cNvPr name="TextBox 37" id="37"/>
          <p:cNvSpPr txBox="true"/>
          <p:nvPr/>
        </p:nvSpPr>
        <p:spPr>
          <a:xfrm rot="0">
            <a:off x="5003797" y="2664971"/>
            <a:ext cx="77724" cy="203197"/>
          </a:xfrm>
          <a:prstGeom prst="rect">
            <a:avLst/>
          </a:prstGeom>
        </p:spPr>
        <p:txBody>
          <a:bodyPr anchor="t" rtlCol="false" tIns="0" lIns="0" bIns="0" rIns="0">
            <a:spAutoFit/>
          </a:bodyPr>
          <a:lstStyle/>
          <a:p>
            <a:pPr algn="l">
              <a:lnSpc>
                <a:spcPts val="1800"/>
              </a:lnSpc>
            </a:pPr>
            <a:r>
              <a:rPr lang="en-US" sz="1000" spc="104">
                <a:solidFill>
                  <a:srgbClr val="000000"/>
                </a:solidFill>
                <a:latin typeface="IBM Plex Sans"/>
                <a:ea typeface="IBM Plex Sans"/>
                <a:cs typeface="IBM Plex Sans"/>
                <a:sym typeface="IBM Plex Sans"/>
              </a:rPr>
              <a:t>{</a:t>
            </a:r>
          </a:p>
        </p:txBody>
      </p:sp>
      <p:sp>
        <p:nvSpPr>
          <p:cNvPr name="TextBox 38" id="38"/>
          <p:cNvSpPr txBox="true"/>
          <p:nvPr/>
        </p:nvSpPr>
        <p:spPr>
          <a:xfrm rot="0">
            <a:off x="5156225" y="2893571"/>
            <a:ext cx="2720778" cy="888997"/>
          </a:xfrm>
          <a:prstGeom prst="rect">
            <a:avLst/>
          </a:prstGeom>
        </p:spPr>
        <p:txBody>
          <a:bodyPr anchor="t" rtlCol="false" tIns="0" lIns="0" bIns="0" rIns="0">
            <a:spAutoFit/>
          </a:bodyPr>
          <a:lstStyle/>
          <a:p>
            <a:pPr algn="l">
              <a:lnSpc>
                <a:spcPts val="1800"/>
              </a:lnSpc>
            </a:pPr>
            <a:r>
              <a:rPr lang="en-US" sz="1000" spc="104">
                <a:solidFill>
                  <a:srgbClr val="000000"/>
                </a:solidFill>
                <a:latin typeface="IBM Plex Sans"/>
                <a:ea typeface="IBM Plex Sans"/>
                <a:cs typeface="IBM Plex Sans"/>
                <a:sym typeface="IBM Plex Sans"/>
              </a:rPr>
              <a:t>"timestamp": "2018-02-14T12:30:45", "ip": "192.168.1.1", "response": 200, "url": "/index.html"</a:t>
            </a:r>
          </a:p>
        </p:txBody>
      </p:sp>
      <p:sp>
        <p:nvSpPr>
          <p:cNvPr name="TextBox 39" id="39"/>
          <p:cNvSpPr txBox="true"/>
          <p:nvPr/>
        </p:nvSpPr>
        <p:spPr>
          <a:xfrm rot="0">
            <a:off x="5003797" y="3122171"/>
            <a:ext cx="77724" cy="888997"/>
          </a:xfrm>
          <a:prstGeom prst="rect">
            <a:avLst/>
          </a:prstGeom>
        </p:spPr>
        <p:txBody>
          <a:bodyPr anchor="t" rtlCol="false" tIns="0" lIns="0" bIns="0" rIns="0">
            <a:spAutoFit/>
          </a:bodyPr>
          <a:lstStyle/>
          <a:p>
            <a:pPr algn="just">
              <a:lnSpc>
                <a:spcPts val="1800"/>
              </a:lnSpc>
            </a:pPr>
            <a:r>
              <a:rPr lang="en-US" sz="1000" spc="104">
                <a:solidFill>
                  <a:srgbClr val="000000"/>
                </a:solidFill>
                <a:latin typeface="IBM Plex Sans"/>
                <a:ea typeface="IBM Plex Sans"/>
                <a:cs typeface="IBM Plex Sans"/>
                <a:sym typeface="IBM Plex Sans"/>
              </a:rPr>
              <a:t> </a:t>
            </a:r>
          </a:p>
          <a:p>
            <a:pPr algn="just">
              <a:lnSpc>
                <a:spcPts val="1800"/>
              </a:lnSpc>
            </a:pPr>
            <a:r>
              <a:rPr lang="en-US" sz="1000" spc="104">
                <a:solidFill>
                  <a:srgbClr val="000000"/>
                </a:solidFill>
                <a:latin typeface="IBM Plex Sans"/>
                <a:ea typeface="IBM Plex Sans"/>
                <a:cs typeface="IBM Plex Sans"/>
                <a:sym typeface="IBM Plex Sans"/>
              </a:rPr>
              <a:t> </a:t>
            </a:r>
          </a:p>
          <a:p>
            <a:pPr algn="just">
              <a:lnSpc>
                <a:spcPts val="1800"/>
              </a:lnSpc>
            </a:pPr>
            <a:r>
              <a:rPr lang="en-US" sz="1000" spc="104">
                <a:solidFill>
                  <a:srgbClr val="000000"/>
                </a:solidFill>
                <a:latin typeface="IBM Plex Sans"/>
                <a:ea typeface="IBM Plex Sans"/>
                <a:cs typeface="IBM Plex Sans"/>
                <a:sym typeface="IBM Plex Sans"/>
              </a:rPr>
              <a:t> </a:t>
            </a:r>
          </a:p>
          <a:p>
            <a:pPr algn="just">
              <a:lnSpc>
                <a:spcPts val="1800"/>
              </a:lnSpc>
            </a:pPr>
            <a:r>
              <a:rPr lang="en-US" sz="1000" spc="104">
                <a:solidFill>
                  <a:srgbClr val="000000"/>
                </a:solidFill>
                <a:latin typeface="IBM Plex Sans"/>
                <a:ea typeface="IBM Plex Sans"/>
                <a:cs typeface="IBM Plex Sans"/>
                <a:sym typeface="IBM Plex Sans"/>
              </a:rPr>
              <a:t>}</a:t>
            </a:r>
          </a:p>
        </p:txBody>
      </p:sp>
      <p:sp>
        <p:nvSpPr>
          <p:cNvPr name="TextBox 40" id="40"/>
          <p:cNvSpPr txBox="true"/>
          <p:nvPr/>
        </p:nvSpPr>
        <p:spPr>
          <a:xfrm rot="0">
            <a:off x="5003797" y="1775965"/>
            <a:ext cx="3653628" cy="165097"/>
          </a:xfrm>
          <a:prstGeom prst="rect">
            <a:avLst/>
          </a:prstGeom>
        </p:spPr>
        <p:txBody>
          <a:bodyPr anchor="t" rtlCol="false" tIns="0" lIns="0" bIns="0" rIns="0">
            <a:spAutoFit/>
          </a:bodyPr>
          <a:lstStyle/>
          <a:p>
            <a:pPr algn="l">
              <a:lnSpc>
                <a:spcPts val="1400"/>
              </a:lnSpc>
            </a:pPr>
            <a:r>
              <a:rPr lang="en-US" sz="1000" spc="104">
                <a:solidFill>
                  <a:srgbClr val="000000"/>
                </a:solidFill>
                <a:latin typeface="IBM Plex Sans"/>
                <a:ea typeface="IBM Plex Sans"/>
                <a:cs typeface="IBM Plex Sans"/>
                <a:sym typeface="IBM Plex Sans"/>
              </a:rPr>
              <a:t>2018-02-14T12:30:45 192.168.1.1 200 /index.html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5503" y="4805658"/>
            <a:ext cx="495300" cy="274339"/>
          </a:xfrm>
          <a:custGeom>
            <a:avLst/>
            <a:gdLst/>
            <a:ahLst/>
            <a:cxnLst/>
            <a:rect r="r" b="b" t="t" l="l"/>
            <a:pathLst>
              <a:path h="274339" w="495300">
                <a:moveTo>
                  <a:pt x="0" y="0"/>
                </a:moveTo>
                <a:lnTo>
                  <a:pt x="495300" y="0"/>
                </a:lnTo>
                <a:lnTo>
                  <a:pt x="495300" y="274339"/>
                </a:lnTo>
                <a:lnTo>
                  <a:pt x="0" y="274339"/>
                </a:lnTo>
                <a:lnTo>
                  <a:pt x="0" y="0"/>
                </a:lnTo>
                <a:close/>
              </a:path>
            </a:pathLst>
          </a:custGeom>
          <a:blipFill>
            <a:blip r:embed="rId2"/>
            <a:stretch>
              <a:fillRect l="-61538" t="-1843" r="0" b="0"/>
            </a:stretch>
          </a:blipFill>
        </p:spPr>
      </p:sp>
      <p:sp>
        <p:nvSpPr>
          <p:cNvPr name="Freeform 3" id="3"/>
          <p:cNvSpPr/>
          <p:nvPr/>
        </p:nvSpPr>
        <p:spPr>
          <a:xfrm flipH="false" flipV="false" rot="0">
            <a:off x="8141913" y="4814287"/>
            <a:ext cx="290884" cy="277016"/>
          </a:xfrm>
          <a:custGeom>
            <a:avLst/>
            <a:gdLst/>
            <a:ahLst/>
            <a:cxnLst/>
            <a:rect r="r" b="b" t="t" l="l"/>
            <a:pathLst>
              <a:path h="277016" w="290884">
                <a:moveTo>
                  <a:pt x="0" y="0"/>
                </a:moveTo>
                <a:lnTo>
                  <a:pt x="290884" y="0"/>
                </a:lnTo>
                <a:lnTo>
                  <a:pt x="290884" y="277016"/>
                </a:lnTo>
                <a:lnTo>
                  <a:pt x="0" y="277016"/>
                </a:lnTo>
                <a:lnTo>
                  <a:pt x="0" y="0"/>
                </a:lnTo>
                <a:close/>
              </a:path>
            </a:pathLst>
          </a:custGeom>
          <a:blipFill>
            <a:blip r:embed="rId3"/>
            <a:stretch>
              <a:fillRect l="-415" t="-354" r="-174642" b="-505"/>
            </a:stretch>
          </a:blipFill>
        </p:spPr>
      </p:sp>
      <p:grpSp>
        <p:nvGrpSpPr>
          <p:cNvPr name="Group 4" id="4"/>
          <p:cNvGrpSpPr>
            <a:grpSpLocks noChangeAspect="true"/>
          </p:cNvGrpSpPr>
          <p:nvPr/>
        </p:nvGrpSpPr>
        <p:grpSpPr>
          <a:xfrm rot="0">
            <a:off x="0" y="0"/>
            <a:ext cx="9144000" cy="5143500"/>
            <a:chOff x="0" y="0"/>
            <a:chExt cx="9144000" cy="5143500"/>
          </a:xfrm>
        </p:grpSpPr>
        <p:sp>
          <p:nvSpPr>
            <p:cNvPr name="Freeform 5" id="5"/>
            <p:cNvSpPr/>
            <p:nvPr/>
          </p:nvSpPr>
          <p:spPr>
            <a:xfrm flipH="false" flipV="false" rot="0">
              <a:off x="0" y="0"/>
              <a:ext cx="9144000" cy="5143500"/>
            </a:xfrm>
            <a:custGeom>
              <a:avLst/>
              <a:gdLst/>
              <a:ahLst/>
              <a:cxnLst/>
              <a:rect r="r" b="b" t="t" l="l"/>
              <a:pathLst>
                <a:path h="5143500" w="9144000">
                  <a:moveTo>
                    <a:pt x="0" y="0"/>
                  </a:moveTo>
                  <a:lnTo>
                    <a:pt x="0" y="5143500"/>
                  </a:lnTo>
                  <a:lnTo>
                    <a:pt x="9144000" y="5143500"/>
                  </a:lnTo>
                  <a:lnTo>
                    <a:pt x="9144000" y="0"/>
                  </a:lnTo>
                  <a:close/>
                </a:path>
              </a:pathLst>
            </a:custGeom>
            <a:solidFill>
              <a:srgbClr val="FFFFFF"/>
            </a:solidFill>
          </p:spPr>
        </p:sp>
      </p:grpSp>
      <p:sp>
        <p:nvSpPr>
          <p:cNvPr name="Freeform 6" id="6"/>
          <p:cNvSpPr/>
          <p:nvPr/>
        </p:nvSpPr>
        <p:spPr>
          <a:xfrm flipH="false" flipV="false" rot="0">
            <a:off x="1650997" y="1041397"/>
            <a:ext cx="5803897" cy="1650997"/>
          </a:xfrm>
          <a:custGeom>
            <a:avLst/>
            <a:gdLst/>
            <a:ahLst/>
            <a:cxnLst/>
            <a:rect r="r" b="b" t="t" l="l"/>
            <a:pathLst>
              <a:path h="1650997" w="5803897">
                <a:moveTo>
                  <a:pt x="0" y="0"/>
                </a:moveTo>
                <a:lnTo>
                  <a:pt x="5803897" y="0"/>
                </a:lnTo>
                <a:lnTo>
                  <a:pt x="5803897" y="1650997"/>
                </a:lnTo>
                <a:lnTo>
                  <a:pt x="0" y="1650997"/>
                </a:lnTo>
                <a:lnTo>
                  <a:pt x="0" y="0"/>
                </a:lnTo>
                <a:close/>
              </a:path>
            </a:pathLst>
          </a:custGeom>
          <a:blipFill>
            <a:blip r:embed="rId4"/>
            <a:stretch>
              <a:fillRect l="0" t="0" r="0" b="0"/>
            </a:stretch>
          </a:blipFill>
        </p:spPr>
      </p:sp>
      <p:sp>
        <p:nvSpPr>
          <p:cNvPr name="TextBox 7" id="7"/>
          <p:cNvSpPr txBox="true"/>
          <p:nvPr/>
        </p:nvSpPr>
        <p:spPr>
          <a:xfrm rot="0">
            <a:off x="139703" y="4880200"/>
            <a:ext cx="72028" cy="168821"/>
          </a:xfrm>
          <a:prstGeom prst="rect">
            <a:avLst/>
          </a:prstGeom>
        </p:spPr>
        <p:txBody>
          <a:bodyPr anchor="t" rtlCol="false" tIns="0" lIns="0" bIns="0" rIns="0">
            <a:spAutoFit/>
          </a:bodyPr>
          <a:lstStyle/>
          <a:p>
            <a:pPr algn="l">
              <a:lnSpc>
                <a:spcPts val="1400"/>
              </a:lnSpc>
            </a:pPr>
            <a:r>
              <a:rPr lang="en-US" sz="1000" spc="-8">
                <a:solidFill>
                  <a:srgbClr val="909091"/>
                </a:solidFill>
                <a:latin typeface="IBM Plex Sans Condensed"/>
                <a:ea typeface="IBM Plex Sans Condensed"/>
                <a:cs typeface="IBM Plex Sans Condensed"/>
                <a:sym typeface="IBM Plex Sans Condensed"/>
              </a:rPr>
              <a:t>3</a:t>
            </a:r>
          </a:p>
        </p:txBody>
      </p:sp>
      <p:sp>
        <p:nvSpPr>
          <p:cNvPr name="TextBox 8" id="8"/>
          <p:cNvSpPr txBox="true"/>
          <p:nvPr/>
        </p:nvSpPr>
        <p:spPr>
          <a:xfrm rot="0">
            <a:off x="3289297" y="315335"/>
            <a:ext cx="2640578" cy="368932"/>
          </a:xfrm>
          <a:prstGeom prst="rect">
            <a:avLst/>
          </a:prstGeom>
        </p:spPr>
        <p:txBody>
          <a:bodyPr anchor="t" rtlCol="false" tIns="0" lIns="0" bIns="0" rIns="0">
            <a:spAutoFit/>
          </a:bodyPr>
          <a:lstStyle/>
          <a:p>
            <a:pPr algn="l">
              <a:lnSpc>
                <a:spcPts val="2940"/>
              </a:lnSpc>
            </a:pPr>
            <a:r>
              <a:rPr lang="en-US" b="true" sz="2100">
                <a:solidFill>
                  <a:srgbClr val="000000"/>
                </a:solidFill>
                <a:latin typeface="Open Sans Bold"/>
                <a:ea typeface="Open Sans Bold"/>
                <a:cs typeface="Open Sans Bold"/>
                <a:sym typeface="Open Sans Bold"/>
              </a:rPr>
              <a:t>Why Elasticsearch? </a:t>
            </a:r>
          </a:p>
        </p:txBody>
      </p:sp>
      <p:sp>
        <p:nvSpPr>
          <p:cNvPr name="TextBox 9" id="9"/>
          <p:cNvSpPr txBox="true"/>
          <p:nvPr/>
        </p:nvSpPr>
        <p:spPr>
          <a:xfrm rot="0">
            <a:off x="1422397" y="2966761"/>
            <a:ext cx="700030" cy="312144"/>
          </a:xfrm>
          <a:prstGeom prst="rect">
            <a:avLst/>
          </a:prstGeom>
        </p:spPr>
        <p:txBody>
          <a:bodyPr anchor="t" rtlCol="false" tIns="0" lIns="0" bIns="0" rIns="0">
            <a:spAutoFit/>
          </a:bodyPr>
          <a:lstStyle/>
          <a:p>
            <a:pPr algn="l">
              <a:lnSpc>
                <a:spcPts val="2520"/>
              </a:lnSpc>
            </a:pPr>
            <a:r>
              <a:rPr lang="en-US" b="true" sz="1800">
                <a:solidFill>
                  <a:srgbClr val="00BFB3"/>
                </a:solidFill>
                <a:latin typeface="Open Sans Bold"/>
                <a:ea typeface="Open Sans Bold"/>
                <a:cs typeface="Open Sans Bold"/>
                <a:sym typeface="Open Sans Bold"/>
              </a:rPr>
              <a:t>SCALE</a:t>
            </a:r>
          </a:p>
        </p:txBody>
      </p:sp>
      <p:sp>
        <p:nvSpPr>
          <p:cNvPr name="TextBox 10" id="10"/>
          <p:cNvSpPr txBox="true"/>
          <p:nvPr/>
        </p:nvSpPr>
        <p:spPr>
          <a:xfrm rot="0">
            <a:off x="3429000" y="2966761"/>
            <a:ext cx="2377411" cy="800995"/>
          </a:xfrm>
          <a:prstGeom prst="rect">
            <a:avLst/>
          </a:prstGeom>
        </p:spPr>
        <p:txBody>
          <a:bodyPr anchor="t" rtlCol="false" tIns="0" lIns="0" bIns="0" rIns="0">
            <a:spAutoFit/>
          </a:bodyPr>
          <a:lstStyle/>
          <a:p>
            <a:pPr algn="ctr">
              <a:lnSpc>
                <a:spcPts val="2520"/>
              </a:lnSpc>
            </a:pPr>
            <a:r>
              <a:rPr lang="en-US" b="true" sz="1800">
                <a:solidFill>
                  <a:srgbClr val="00BFB3"/>
                </a:solidFill>
                <a:latin typeface="Open Sans Bold"/>
                <a:ea typeface="Open Sans Bold"/>
                <a:cs typeface="Open Sans Bold"/>
                <a:sym typeface="Open Sans Bold"/>
              </a:rPr>
              <a:t>SPEED</a:t>
            </a:r>
          </a:p>
          <a:p>
            <a:pPr algn="ctr">
              <a:lnSpc>
                <a:spcPts val="1959"/>
              </a:lnSpc>
            </a:pPr>
            <a:r>
              <a:rPr lang="en-US" sz="1399">
                <a:solidFill>
                  <a:srgbClr val="585858"/>
                </a:solidFill>
                <a:latin typeface="Open Sans Light"/>
                <a:ea typeface="Open Sans Light"/>
                <a:cs typeface="Open Sans Light"/>
                <a:sym typeface="Open Sans Light"/>
              </a:rPr>
              <a:t>Find matches in milliseconds </a:t>
            </a:r>
          </a:p>
        </p:txBody>
      </p:sp>
      <p:sp>
        <p:nvSpPr>
          <p:cNvPr name="TextBox 11" id="11"/>
          <p:cNvSpPr txBox="true"/>
          <p:nvPr/>
        </p:nvSpPr>
        <p:spPr>
          <a:xfrm rot="0">
            <a:off x="6743700" y="2966761"/>
            <a:ext cx="1318660" cy="312144"/>
          </a:xfrm>
          <a:prstGeom prst="rect">
            <a:avLst/>
          </a:prstGeom>
        </p:spPr>
        <p:txBody>
          <a:bodyPr anchor="t" rtlCol="false" tIns="0" lIns="0" bIns="0" rIns="0">
            <a:spAutoFit/>
          </a:bodyPr>
          <a:lstStyle/>
          <a:p>
            <a:pPr algn="l">
              <a:lnSpc>
                <a:spcPts val="2520"/>
              </a:lnSpc>
            </a:pPr>
            <a:r>
              <a:rPr lang="en-US" b="true" sz="1800">
                <a:solidFill>
                  <a:srgbClr val="00BFB3"/>
                </a:solidFill>
                <a:latin typeface="Open Sans Bold"/>
                <a:ea typeface="Open Sans Bold"/>
                <a:cs typeface="Open Sans Bold"/>
                <a:sym typeface="Open Sans Bold"/>
              </a:rPr>
              <a:t>RELEVANCE</a:t>
            </a:r>
          </a:p>
        </p:txBody>
      </p:sp>
      <p:sp>
        <p:nvSpPr>
          <p:cNvPr name="TextBox 12" id="12"/>
          <p:cNvSpPr txBox="true"/>
          <p:nvPr/>
        </p:nvSpPr>
        <p:spPr>
          <a:xfrm rot="0">
            <a:off x="914400" y="3521707"/>
            <a:ext cx="1772698" cy="249126"/>
          </a:xfrm>
          <a:prstGeom prst="rect">
            <a:avLst/>
          </a:prstGeom>
        </p:spPr>
        <p:txBody>
          <a:bodyPr anchor="t" rtlCol="false" tIns="0" lIns="0" bIns="0" rIns="0">
            <a:spAutoFit/>
          </a:bodyPr>
          <a:lstStyle/>
          <a:p>
            <a:pPr algn="l">
              <a:lnSpc>
                <a:spcPts val="1959"/>
              </a:lnSpc>
            </a:pPr>
            <a:r>
              <a:rPr lang="en-US" sz="1399">
                <a:solidFill>
                  <a:srgbClr val="585858"/>
                </a:solidFill>
                <a:latin typeface="Open Sans Light"/>
                <a:ea typeface="Open Sans Light"/>
                <a:cs typeface="Open Sans Light"/>
                <a:sym typeface="Open Sans Light"/>
              </a:rPr>
              <a:t>Distributed by design </a:t>
            </a:r>
          </a:p>
        </p:txBody>
      </p:sp>
      <p:sp>
        <p:nvSpPr>
          <p:cNvPr name="TextBox 13" id="13"/>
          <p:cNvSpPr txBox="true"/>
          <p:nvPr/>
        </p:nvSpPr>
        <p:spPr>
          <a:xfrm rot="0">
            <a:off x="6362700" y="3521707"/>
            <a:ext cx="2148488" cy="249126"/>
          </a:xfrm>
          <a:prstGeom prst="rect">
            <a:avLst/>
          </a:prstGeom>
        </p:spPr>
        <p:txBody>
          <a:bodyPr anchor="t" rtlCol="false" tIns="0" lIns="0" bIns="0" rIns="0">
            <a:spAutoFit/>
          </a:bodyPr>
          <a:lstStyle/>
          <a:p>
            <a:pPr algn="l">
              <a:lnSpc>
                <a:spcPts val="1959"/>
              </a:lnSpc>
            </a:pPr>
            <a:r>
              <a:rPr lang="en-US" sz="1399">
                <a:solidFill>
                  <a:srgbClr val="585858"/>
                </a:solidFill>
                <a:latin typeface="Open Sans Light"/>
                <a:ea typeface="Open Sans Light"/>
                <a:cs typeface="Open Sans Light"/>
                <a:sym typeface="Open Sans Light"/>
              </a:rPr>
              <a:t>Get highly relevant results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4912719" y="2537927"/>
            <a:ext cx="668579" cy="1432074"/>
            <a:chOff x="0" y="0"/>
            <a:chExt cx="668579" cy="1432077"/>
          </a:xfrm>
        </p:grpSpPr>
        <p:sp>
          <p:nvSpPr>
            <p:cNvPr name="Freeform 4" id="4"/>
            <p:cNvSpPr/>
            <p:nvPr/>
          </p:nvSpPr>
          <p:spPr>
            <a:xfrm flipH="false" flipV="false" rot="0">
              <a:off x="63500" y="63500"/>
              <a:ext cx="333629" cy="172720"/>
            </a:xfrm>
            <a:custGeom>
              <a:avLst/>
              <a:gdLst/>
              <a:ahLst/>
              <a:cxnLst/>
              <a:rect r="r" b="b" t="t" l="l"/>
              <a:pathLst>
                <a:path h="172720" w="333629">
                  <a:moveTo>
                    <a:pt x="0" y="0"/>
                  </a:moveTo>
                  <a:lnTo>
                    <a:pt x="333629" y="0"/>
                  </a:lnTo>
                  <a:lnTo>
                    <a:pt x="333629" y="172720"/>
                  </a:lnTo>
                  <a:lnTo>
                    <a:pt x="0" y="172720"/>
                  </a:lnTo>
                  <a:close/>
                </a:path>
              </a:pathLst>
            </a:custGeom>
            <a:solidFill>
              <a:srgbClr val="359B86">
                <a:alpha val="24706"/>
              </a:srgbClr>
            </a:solidFill>
          </p:spPr>
        </p:sp>
        <p:sp>
          <p:nvSpPr>
            <p:cNvPr name="Freeform 5" id="5"/>
            <p:cNvSpPr/>
            <p:nvPr/>
          </p:nvSpPr>
          <p:spPr>
            <a:xfrm flipH="false" flipV="false" rot="0">
              <a:off x="63500" y="291846"/>
              <a:ext cx="537591" cy="172720"/>
            </a:xfrm>
            <a:custGeom>
              <a:avLst/>
              <a:gdLst/>
              <a:ahLst/>
              <a:cxnLst/>
              <a:rect r="r" b="b" t="t" l="l"/>
              <a:pathLst>
                <a:path h="172720" w="537591">
                  <a:moveTo>
                    <a:pt x="0" y="0"/>
                  </a:moveTo>
                  <a:lnTo>
                    <a:pt x="537591" y="0"/>
                  </a:lnTo>
                  <a:lnTo>
                    <a:pt x="537591" y="172720"/>
                  </a:lnTo>
                  <a:lnTo>
                    <a:pt x="0" y="172720"/>
                  </a:lnTo>
                  <a:close/>
                </a:path>
              </a:pathLst>
            </a:custGeom>
            <a:solidFill>
              <a:srgbClr val="F0B80C">
                <a:alpha val="24706"/>
              </a:srgbClr>
            </a:solidFill>
          </p:spPr>
        </p:sp>
        <p:sp>
          <p:nvSpPr>
            <p:cNvPr name="Freeform 6" id="6"/>
            <p:cNvSpPr/>
            <p:nvPr/>
          </p:nvSpPr>
          <p:spPr>
            <a:xfrm flipH="false" flipV="false" rot="0">
              <a:off x="63500" y="522605"/>
              <a:ext cx="341376" cy="172720"/>
            </a:xfrm>
            <a:custGeom>
              <a:avLst/>
              <a:gdLst/>
              <a:ahLst/>
              <a:cxnLst/>
              <a:rect r="r" b="b" t="t" l="l"/>
              <a:pathLst>
                <a:path h="172720" w="341376">
                  <a:moveTo>
                    <a:pt x="0" y="0"/>
                  </a:moveTo>
                  <a:lnTo>
                    <a:pt x="341376" y="0"/>
                  </a:lnTo>
                  <a:lnTo>
                    <a:pt x="341376" y="172720"/>
                  </a:lnTo>
                  <a:lnTo>
                    <a:pt x="0" y="172720"/>
                  </a:lnTo>
                  <a:close/>
                </a:path>
              </a:pathLst>
            </a:custGeom>
            <a:solidFill>
              <a:srgbClr val="F0B80C">
                <a:alpha val="24706"/>
              </a:srgbClr>
            </a:solidFill>
          </p:spPr>
        </p:sp>
        <p:sp>
          <p:nvSpPr>
            <p:cNvPr name="Freeform 7" id="7"/>
            <p:cNvSpPr/>
            <p:nvPr/>
          </p:nvSpPr>
          <p:spPr>
            <a:xfrm flipH="false" flipV="false" rot="0">
              <a:off x="69342" y="750951"/>
              <a:ext cx="525907" cy="168783"/>
            </a:xfrm>
            <a:custGeom>
              <a:avLst/>
              <a:gdLst/>
              <a:ahLst/>
              <a:cxnLst/>
              <a:rect r="r" b="b" t="t" l="l"/>
              <a:pathLst>
                <a:path h="168783" w="525907">
                  <a:moveTo>
                    <a:pt x="0" y="0"/>
                  </a:moveTo>
                  <a:lnTo>
                    <a:pt x="525907" y="0"/>
                  </a:lnTo>
                  <a:lnTo>
                    <a:pt x="525907" y="168783"/>
                  </a:lnTo>
                  <a:lnTo>
                    <a:pt x="0" y="168783"/>
                  </a:lnTo>
                  <a:close/>
                </a:path>
              </a:pathLst>
            </a:custGeom>
            <a:solidFill>
              <a:srgbClr val="EB248D">
                <a:alpha val="24706"/>
              </a:srgbClr>
            </a:solidFill>
          </p:spPr>
        </p:sp>
        <p:sp>
          <p:nvSpPr>
            <p:cNvPr name="Freeform 8" id="8"/>
            <p:cNvSpPr/>
            <p:nvPr/>
          </p:nvSpPr>
          <p:spPr>
            <a:xfrm flipH="false" flipV="false" rot="0">
              <a:off x="63500" y="975360"/>
              <a:ext cx="541528" cy="168783"/>
            </a:xfrm>
            <a:custGeom>
              <a:avLst/>
              <a:gdLst/>
              <a:ahLst/>
              <a:cxnLst/>
              <a:rect r="r" b="b" t="t" l="l"/>
              <a:pathLst>
                <a:path h="168783" w="541528">
                  <a:moveTo>
                    <a:pt x="0" y="0"/>
                  </a:moveTo>
                  <a:lnTo>
                    <a:pt x="541528" y="0"/>
                  </a:lnTo>
                  <a:lnTo>
                    <a:pt x="541528" y="168783"/>
                  </a:lnTo>
                  <a:lnTo>
                    <a:pt x="0" y="168783"/>
                  </a:lnTo>
                  <a:close/>
                </a:path>
              </a:pathLst>
            </a:custGeom>
            <a:solidFill>
              <a:srgbClr val="0070C0">
                <a:alpha val="24706"/>
              </a:srgbClr>
            </a:solidFill>
          </p:spPr>
        </p:sp>
        <p:sp>
          <p:nvSpPr>
            <p:cNvPr name="Freeform 9" id="9"/>
            <p:cNvSpPr/>
            <p:nvPr/>
          </p:nvSpPr>
          <p:spPr>
            <a:xfrm flipH="false" flipV="false" rot="0">
              <a:off x="71374" y="1199769"/>
              <a:ext cx="333502" cy="168783"/>
            </a:xfrm>
            <a:custGeom>
              <a:avLst/>
              <a:gdLst/>
              <a:ahLst/>
              <a:cxnLst/>
              <a:rect r="r" b="b" t="t" l="l"/>
              <a:pathLst>
                <a:path h="168783" w="333502">
                  <a:moveTo>
                    <a:pt x="0" y="0"/>
                  </a:moveTo>
                  <a:lnTo>
                    <a:pt x="333502" y="0"/>
                  </a:lnTo>
                  <a:lnTo>
                    <a:pt x="333502" y="168783"/>
                  </a:lnTo>
                  <a:lnTo>
                    <a:pt x="0" y="168783"/>
                  </a:lnTo>
                  <a:close/>
                </a:path>
              </a:pathLst>
            </a:custGeom>
            <a:solidFill>
              <a:srgbClr val="0070C0">
                <a:alpha val="24706"/>
              </a:srgbClr>
            </a:solidFill>
          </p:spPr>
        </p:sp>
      </p:grpSp>
      <p:grpSp>
        <p:nvGrpSpPr>
          <p:cNvPr name="Group 10" id="10"/>
          <p:cNvGrpSpPr>
            <a:grpSpLocks noChangeAspect="true"/>
          </p:cNvGrpSpPr>
          <p:nvPr/>
        </p:nvGrpSpPr>
        <p:grpSpPr>
          <a:xfrm rot="0">
            <a:off x="4912719" y="1663989"/>
            <a:ext cx="3447097" cy="299676"/>
            <a:chOff x="0" y="0"/>
            <a:chExt cx="3447098" cy="299682"/>
          </a:xfrm>
        </p:grpSpPr>
        <p:sp>
          <p:nvSpPr>
            <p:cNvPr name="Freeform 11" id="11"/>
            <p:cNvSpPr/>
            <p:nvPr/>
          </p:nvSpPr>
          <p:spPr>
            <a:xfrm flipH="false" flipV="false" rot="0">
              <a:off x="63500" y="63500"/>
              <a:ext cx="1381379" cy="172720"/>
            </a:xfrm>
            <a:custGeom>
              <a:avLst/>
              <a:gdLst/>
              <a:ahLst/>
              <a:cxnLst/>
              <a:rect r="r" b="b" t="t" l="l"/>
              <a:pathLst>
                <a:path h="172720" w="1381379">
                  <a:moveTo>
                    <a:pt x="0" y="0"/>
                  </a:moveTo>
                  <a:lnTo>
                    <a:pt x="1381379" y="0"/>
                  </a:lnTo>
                  <a:lnTo>
                    <a:pt x="1381379" y="172720"/>
                  </a:lnTo>
                  <a:lnTo>
                    <a:pt x="0" y="172720"/>
                  </a:lnTo>
                  <a:close/>
                </a:path>
              </a:pathLst>
            </a:custGeom>
            <a:solidFill>
              <a:srgbClr val="359B86">
                <a:alpha val="24706"/>
              </a:srgbClr>
            </a:solidFill>
          </p:spPr>
        </p:sp>
        <p:sp>
          <p:nvSpPr>
            <p:cNvPr name="Freeform 12" id="12"/>
            <p:cNvSpPr/>
            <p:nvPr/>
          </p:nvSpPr>
          <p:spPr>
            <a:xfrm flipH="false" flipV="false" rot="0">
              <a:off x="1468501" y="67437"/>
              <a:ext cx="796671" cy="168783"/>
            </a:xfrm>
            <a:custGeom>
              <a:avLst/>
              <a:gdLst/>
              <a:ahLst/>
              <a:cxnLst/>
              <a:rect r="r" b="b" t="t" l="l"/>
              <a:pathLst>
                <a:path h="168783" w="796671">
                  <a:moveTo>
                    <a:pt x="0" y="0"/>
                  </a:moveTo>
                  <a:lnTo>
                    <a:pt x="796671" y="0"/>
                  </a:lnTo>
                  <a:lnTo>
                    <a:pt x="796671" y="168783"/>
                  </a:lnTo>
                  <a:lnTo>
                    <a:pt x="0" y="168783"/>
                  </a:lnTo>
                  <a:close/>
                </a:path>
              </a:pathLst>
            </a:custGeom>
            <a:solidFill>
              <a:srgbClr val="F0B80C">
                <a:alpha val="24706"/>
              </a:srgbClr>
            </a:solidFill>
          </p:spPr>
        </p:sp>
        <p:sp>
          <p:nvSpPr>
            <p:cNvPr name="Freeform 13" id="13"/>
            <p:cNvSpPr/>
            <p:nvPr/>
          </p:nvSpPr>
          <p:spPr>
            <a:xfrm flipH="false" flipV="false" rot="0">
              <a:off x="2288667" y="67437"/>
              <a:ext cx="274701" cy="168783"/>
            </a:xfrm>
            <a:custGeom>
              <a:avLst/>
              <a:gdLst/>
              <a:ahLst/>
              <a:cxnLst/>
              <a:rect r="r" b="b" t="t" l="l"/>
              <a:pathLst>
                <a:path h="168783" w="274701">
                  <a:moveTo>
                    <a:pt x="0" y="0"/>
                  </a:moveTo>
                  <a:lnTo>
                    <a:pt x="274701" y="0"/>
                  </a:lnTo>
                  <a:lnTo>
                    <a:pt x="274701" y="168783"/>
                  </a:lnTo>
                  <a:lnTo>
                    <a:pt x="0" y="168783"/>
                  </a:lnTo>
                  <a:close/>
                </a:path>
              </a:pathLst>
            </a:custGeom>
            <a:solidFill>
              <a:srgbClr val="EB248D">
                <a:alpha val="24706"/>
              </a:srgbClr>
            </a:solidFill>
          </p:spPr>
        </p:sp>
        <p:sp>
          <p:nvSpPr>
            <p:cNvPr name="Freeform 14" id="14"/>
            <p:cNvSpPr/>
            <p:nvPr/>
          </p:nvSpPr>
          <p:spPr>
            <a:xfrm flipH="false" flipV="false" rot="0">
              <a:off x="2586990" y="67437"/>
              <a:ext cx="796671" cy="168783"/>
            </a:xfrm>
            <a:custGeom>
              <a:avLst/>
              <a:gdLst/>
              <a:ahLst/>
              <a:cxnLst/>
              <a:rect r="r" b="b" t="t" l="l"/>
              <a:pathLst>
                <a:path h="168783" w="796671">
                  <a:moveTo>
                    <a:pt x="0" y="0"/>
                  </a:moveTo>
                  <a:lnTo>
                    <a:pt x="796671" y="0"/>
                  </a:lnTo>
                  <a:lnTo>
                    <a:pt x="796671" y="168783"/>
                  </a:lnTo>
                  <a:lnTo>
                    <a:pt x="0" y="168783"/>
                  </a:lnTo>
                  <a:close/>
                </a:path>
              </a:pathLst>
            </a:custGeom>
            <a:solidFill>
              <a:srgbClr val="0070C0">
                <a:alpha val="24706"/>
              </a:srgbClr>
            </a:solidFill>
          </p:spPr>
        </p:sp>
      </p:grpSp>
      <p:sp>
        <p:nvSpPr>
          <p:cNvPr name="TextBox 15" id="15"/>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4.2 </a:t>
            </a:r>
          </a:p>
        </p:txBody>
      </p:sp>
      <p:sp>
        <p:nvSpPr>
          <p:cNvPr name="TextBox 16" id="16"/>
          <p:cNvSpPr txBox="true"/>
          <p:nvPr/>
        </p:nvSpPr>
        <p:spPr>
          <a:xfrm rot="0">
            <a:off x="495300" y="4831442"/>
            <a:ext cx="1882464"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Indexing Behaviors</a:t>
            </a:r>
          </a:p>
        </p:txBody>
      </p:sp>
      <p:sp>
        <p:nvSpPr>
          <p:cNvPr name="TextBox 17" id="17"/>
          <p:cNvSpPr txBox="true"/>
          <p:nvPr/>
        </p:nvSpPr>
        <p:spPr>
          <a:xfrm rot="0">
            <a:off x="431797" y="1513570"/>
            <a:ext cx="4088921" cy="519484"/>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Elasticsearch indexes values in various data structures. Each data type has its own storage characteristics. </a:t>
            </a:r>
          </a:p>
        </p:txBody>
      </p:sp>
      <p:sp>
        <p:nvSpPr>
          <p:cNvPr name="TextBox 18" id="18"/>
          <p:cNvSpPr txBox="true"/>
          <p:nvPr/>
        </p:nvSpPr>
        <p:spPr>
          <a:xfrm rot="0">
            <a:off x="431797" y="2580370"/>
            <a:ext cx="4146261" cy="1319584"/>
          </a:xfrm>
          <a:prstGeom prst="rect">
            <a:avLst/>
          </a:prstGeom>
        </p:spPr>
        <p:txBody>
          <a:bodyPr anchor="t" rtlCol="false" tIns="0" lIns="0" bIns="0" rIns="0">
            <a:spAutoFit/>
          </a:bodyPr>
          <a:lstStyle/>
          <a:p>
            <a:pPr algn="just">
              <a:lnSpc>
                <a:spcPts val="2100"/>
              </a:lnSpc>
            </a:pPr>
            <a:r>
              <a:rPr lang="en-US" sz="1000">
                <a:solidFill>
                  <a:srgbClr val="000000"/>
                </a:solidFill>
                <a:latin typeface="Open Sans Light"/>
                <a:ea typeface="Open Sans Light"/>
                <a:cs typeface="Open Sans Light"/>
                <a:sym typeface="Open Sans Light"/>
              </a:rPr>
              <a:t>Some values can be indexed in multiple ways. String values are often indexed twice – once as a </a:t>
            </a:r>
            <a:r>
              <a:rPr lang="en-US" sz="1000">
                <a:solidFill>
                  <a:srgbClr val="EB248D"/>
                </a:solidFill>
                <a:latin typeface="Open Sans"/>
                <a:ea typeface="Open Sans"/>
                <a:cs typeface="Open Sans"/>
                <a:sym typeface="Open Sans"/>
              </a:rPr>
              <a:t>keyword</a:t>
            </a:r>
            <a:r>
              <a:rPr lang="en-US" sz="1000">
                <a:solidFill>
                  <a:srgbClr val="000000"/>
                </a:solidFill>
                <a:latin typeface="Open Sans Light"/>
                <a:ea typeface="Open Sans Light"/>
                <a:cs typeface="Open Sans Light"/>
                <a:sym typeface="Open Sans Light"/>
              </a:rPr>
              <a:t> for aggregations and once as </a:t>
            </a:r>
            <a:r>
              <a:rPr lang="en-US" sz="1000">
                <a:solidFill>
                  <a:srgbClr val="EB248D"/>
                </a:solidFill>
                <a:latin typeface="Open Sans"/>
                <a:ea typeface="Open Sans"/>
                <a:cs typeface="Open Sans"/>
                <a:sym typeface="Open Sans"/>
              </a:rPr>
              <a:t>text</a:t>
            </a:r>
            <a:r>
              <a:rPr lang="en-US" sz="1000">
                <a:solidFill>
                  <a:srgbClr val="000000"/>
                </a:solidFill>
                <a:latin typeface="Open Sans Light"/>
                <a:ea typeface="Open Sans Light"/>
                <a:cs typeface="Open Sans Light"/>
                <a:sym typeface="Open Sans Light"/>
              </a:rPr>
              <a:t> for full-text search. Values prone to error and ambiguity such as names and addresses can be indexed in multiple ways to support different search strategies.</a:t>
            </a:r>
          </a:p>
        </p:txBody>
      </p:sp>
      <p:sp>
        <p:nvSpPr>
          <p:cNvPr name="TextBox 19" id="19"/>
          <p:cNvSpPr txBox="true"/>
          <p:nvPr/>
        </p:nvSpPr>
        <p:spPr>
          <a:xfrm rot="0">
            <a:off x="431797" y="327717"/>
            <a:ext cx="1336138"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Indexing</a:t>
            </a:r>
          </a:p>
        </p:txBody>
      </p:sp>
      <p:sp>
        <p:nvSpPr>
          <p:cNvPr name="TextBox 20" id="20"/>
          <p:cNvSpPr txBox="true"/>
          <p:nvPr/>
        </p:nvSpPr>
        <p:spPr>
          <a:xfrm rot="0">
            <a:off x="431797" y="1275112"/>
            <a:ext cx="1232811"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Data Structures </a:t>
            </a:r>
          </a:p>
        </p:txBody>
      </p:sp>
      <p:sp>
        <p:nvSpPr>
          <p:cNvPr name="TextBox 21" id="21"/>
          <p:cNvSpPr txBox="true"/>
          <p:nvPr/>
        </p:nvSpPr>
        <p:spPr>
          <a:xfrm rot="0">
            <a:off x="431797" y="2341912"/>
            <a:ext cx="1563367"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Many Ways to Index </a:t>
            </a:r>
          </a:p>
        </p:txBody>
      </p:sp>
      <p:sp>
        <p:nvSpPr>
          <p:cNvPr name="TextBox 22" id="22"/>
          <p:cNvSpPr txBox="true"/>
          <p:nvPr/>
        </p:nvSpPr>
        <p:spPr>
          <a:xfrm rot="0">
            <a:off x="5003797" y="2214915"/>
            <a:ext cx="658101"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Indexed </a:t>
            </a:r>
          </a:p>
        </p:txBody>
      </p:sp>
      <p:sp>
        <p:nvSpPr>
          <p:cNvPr name="TextBox 23" id="23"/>
          <p:cNvSpPr txBox="true"/>
          <p:nvPr/>
        </p:nvSpPr>
        <p:spPr>
          <a:xfrm rot="0">
            <a:off x="5003797" y="1275112"/>
            <a:ext cx="660921"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Original </a:t>
            </a:r>
          </a:p>
        </p:txBody>
      </p:sp>
      <p:sp>
        <p:nvSpPr>
          <p:cNvPr name="TextBox 24" id="24"/>
          <p:cNvSpPr txBox="true"/>
          <p:nvPr/>
        </p:nvSpPr>
        <p:spPr>
          <a:xfrm rot="0">
            <a:off x="6540494" y="1275112"/>
            <a:ext cx="680056"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4 Values </a:t>
            </a:r>
          </a:p>
        </p:txBody>
      </p:sp>
      <p:sp>
        <p:nvSpPr>
          <p:cNvPr name="TextBox 25" id="25"/>
          <p:cNvSpPr txBox="true"/>
          <p:nvPr/>
        </p:nvSpPr>
        <p:spPr>
          <a:xfrm rot="0">
            <a:off x="6540494" y="2214915"/>
            <a:ext cx="680056"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6 Values </a:t>
            </a:r>
          </a:p>
        </p:txBody>
      </p:sp>
      <p:sp>
        <p:nvSpPr>
          <p:cNvPr name="TextBox 26" id="26"/>
          <p:cNvSpPr txBox="true"/>
          <p:nvPr/>
        </p:nvSpPr>
        <p:spPr>
          <a:xfrm rot="0">
            <a:off x="5003797" y="2664971"/>
            <a:ext cx="544144" cy="1346197"/>
          </a:xfrm>
          <a:prstGeom prst="rect">
            <a:avLst/>
          </a:prstGeom>
        </p:spPr>
        <p:txBody>
          <a:bodyPr anchor="t" rtlCol="false" tIns="0" lIns="0" bIns="0" rIns="0">
            <a:spAutoFit/>
          </a:bodyPr>
          <a:lstStyle/>
          <a:p>
            <a:pPr algn="just">
              <a:lnSpc>
                <a:spcPts val="1800"/>
              </a:lnSpc>
            </a:pPr>
            <a:r>
              <a:rPr lang="en-US" sz="1000" spc="104">
                <a:solidFill>
                  <a:srgbClr val="000000"/>
                </a:solidFill>
                <a:latin typeface="IBM Plex Sans"/>
                <a:ea typeface="IBM Plex Sans"/>
                <a:cs typeface="IBM Plex Sans"/>
                <a:sym typeface="IBM Plex Sans"/>
              </a:rPr>
              <a:t>date keyword text integer keyword text</a:t>
            </a:r>
          </a:p>
        </p:txBody>
      </p:sp>
      <p:sp>
        <p:nvSpPr>
          <p:cNvPr name="TextBox 27" id="27"/>
          <p:cNvSpPr txBox="true"/>
          <p:nvPr/>
        </p:nvSpPr>
        <p:spPr>
          <a:xfrm rot="0">
            <a:off x="5803859" y="2664971"/>
            <a:ext cx="1477080" cy="1346197"/>
          </a:xfrm>
          <a:prstGeom prst="rect">
            <a:avLst/>
          </a:prstGeom>
        </p:spPr>
        <p:txBody>
          <a:bodyPr anchor="t" rtlCol="false" tIns="0" lIns="0" bIns="0" rIns="0">
            <a:spAutoFit/>
          </a:bodyPr>
          <a:lstStyle/>
          <a:p>
            <a:pPr algn="l">
              <a:lnSpc>
                <a:spcPts val="1800"/>
              </a:lnSpc>
            </a:pPr>
            <a:r>
              <a:rPr lang="en-US" sz="1000" spc="104">
                <a:solidFill>
                  <a:srgbClr val="000000"/>
                </a:solidFill>
                <a:latin typeface="IBM Plex Sans"/>
                <a:ea typeface="IBM Plex Sans"/>
                <a:cs typeface="IBM Plex Sans"/>
                <a:sym typeface="IBM Plex Sans"/>
              </a:rPr>
              <a:t>2018-02-14T12:30:45 192.168.1.1 1:2 168:1 192:1 200 /index.html index:1 html:1</a:t>
            </a:r>
          </a:p>
        </p:txBody>
      </p:sp>
      <p:sp>
        <p:nvSpPr>
          <p:cNvPr name="TextBox 28" id="28"/>
          <p:cNvSpPr txBox="true"/>
          <p:nvPr/>
        </p:nvSpPr>
        <p:spPr>
          <a:xfrm rot="0">
            <a:off x="5003797" y="1775965"/>
            <a:ext cx="3653628" cy="165097"/>
          </a:xfrm>
          <a:prstGeom prst="rect">
            <a:avLst/>
          </a:prstGeom>
        </p:spPr>
        <p:txBody>
          <a:bodyPr anchor="t" rtlCol="false" tIns="0" lIns="0" bIns="0" rIns="0">
            <a:spAutoFit/>
          </a:bodyPr>
          <a:lstStyle/>
          <a:p>
            <a:pPr algn="l">
              <a:lnSpc>
                <a:spcPts val="1400"/>
              </a:lnSpc>
            </a:pPr>
            <a:r>
              <a:rPr lang="en-US" sz="1000" spc="104">
                <a:solidFill>
                  <a:srgbClr val="000000"/>
                </a:solidFill>
                <a:latin typeface="IBM Plex Sans"/>
                <a:ea typeface="IBM Plex Sans"/>
                <a:cs typeface="IBM Plex Sans"/>
                <a:sym typeface="IBM Plex Sans"/>
              </a:rPr>
              <a:t>2018-02-14T12:30:45 192.168.1.1 200 /index.html</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175385"/>
            <a:ext cx="8599522" cy="1058751"/>
          </a:xfrm>
          <a:prstGeom prst="rect">
            <a:avLst/>
          </a:prstGeom>
        </p:spPr>
        <p:txBody>
          <a:bodyPr anchor="t" rtlCol="false" tIns="0" lIns="0" bIns="0" rIns="0">
            <a:spAutoFit/>
          </a:bodyPr>
          <a:lstStyle/>
          <a:p>
            <a:pPr algn="l">
              <a:lnSpc>
                <a:spcPts val="2867"/>
              </a:lnSpc>
            </a:pPr>
            <a:r>
              <a:rPr lang="en-US" sz="1399">
                <a:solidFill>
                  <a:srgbClr val="000000"/>
                </a:solidFill>
                <a:latin typeface="Open Sans Light"/>
                <a:ea typeface="Open Sans Light"/>
                <a:cs typeface="Open Sans Light"/>
                <a:sym typeface="Open Sans Light"/>
              </a:rPr>
              <a:t>Elasticsearch can compress data using one of two different compression algorithms: LZ4 (the default) and DEFLATE, which saves up to 15% additional space at the expense of added compute time compared to LZ4. Typically Elasticsearch can compress data by 20 – 30%. </a:t>
            </a:r>
          </a:p>
        </p:txBody>
      </p:sp>
      <p:sp>
        <p:nvSpPr>
          <p:cNvPr name="TextBox 4" id="4"/>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4.3 </a:t>
            </a:r>
          </a:p>
        </p:txBody>
      </p:sp>
      <p:sp>
        <p:nvSpPr>
          <p:cNvPr name="TextBox 5" id="5"/>
          <p:cNvSpPr txBox="true"/>
          <p:nvPr/>
        </p:nvSpPr>
        <p:spPr>
          <a:xfrm rot="0">
            <a:off x="495300" y="4831442"/>
            <a:ext cx="1882464"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Indexing Behaviors</a:t>
            </a:r>
          </a:p>
        </p:txBody>
      </p:sp>
      <p:sp>
        <p:nvSpPr>
          <p:cNvPr name="TextBox 6" id="6"/>
          <p:cNvSpPr txBox="true"/>
          <p:nvPr/>
        </p:nvSpPr>
        <p:spPr>
          <a:xfrm rot="0">
            <a:off x="431797" y="327717"/>
            <a:ext cx="2012432"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Compression</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2627452"/>
            <a:ext cx="8219142" cy="1410081"/>
          </a:xfrm>
          <a:prstGeom prst="rect">
            <a:avLst/>
          </a:prstGeom>
        </p:spPr>
        <p:txBody>
          <a:bodyPr anchor="t" rtlCol="false" tIns="0" lIns="0" bIns="0" rIns="0">
            <a:spAutoFit/>
          </a:bodyPr>
          <a:lstStyle/>
          <a:p>
            <a:pPr algn="l">
              <a:lnSpc>
                <a:spcPts val="2867"/>
              </a:lnSpc>
            </a:pPr>
            <a:r>
              <a:rPr lang="en-US" b="true" sz="1399">
                <a:solidFill>
                  <a:srgbClr val="000000"/>
                </a:solidFill>
                <a:latin typeface="Open Sans Bold"/>
                <a:ea typeface="Open Sans Bold"/>
                <a:cs typeface="Open Sans Bold"/>
                <a:sym typeface="Open Sans Bold"/>
              </a:rPr>
              <a:t>Index and Search Throughput </a:t>
            </a:r>
            <a:r>
              <a:rPr lang="en-US" sz="1399">
                <a:solidFill>
                  <a:srgbClr val="000000"/>
                </a:solidFill>
                <a:latin typeface="Open Sans Light"/>
                <a:ea typeface="Open Sans Light"/>
                <a:cs typeface="Open Sans Light"/>
                <a:sym typeface="Open Sans Light"/>
              </a:rPr>
              <a:t>Logging and metrics use cases typically have one replica shard, which is the minimum to ensure fault tolerance while minimizing the number of writes. Search use cases often have more replica shards to </a:t>
            </a:r>
          </a:p>
          <a:p>
            <a:pPr algn="l">
              <a:lnSpc>
                <a:spcPts val="2599"/>
              </a:lnSpc>
            </a:pPr>
            <a:r>
              <a:rPr lang="en-US" sz="1399">
                <a:solidFill>
                  <a:srgbClr val="000000"/>
                </a:solidFill>
                <a:latin typeface="Open Sans Light"/>
                <a:ea typeface="Open Sans Light"/>
                <a:cs typeface="Open Sans Light"/>
                <a:sym typeface="Open Sans Light"/>
              </a:rPr>
              <a:t>increase search throughput.</a:t>
            </a:r>
          </a:p>
        </p:txBody>
      </p:sp>
      <p:sp>
        <p:nvSpPr>
          <p:cNvPr name="TextBox 4" id="4"/>
          <p:cNvSpPr txBox="true"/>
          <p:nvPr/>
        </p:nvSpPr>
        <p:spPr>
          <a:xfrm rot="0">
            <a:off x="431797" y="1179652"/>
            <a:ext cx="8312648" cy="1054484"/>
          </a:xfrm>
          <a:prstGeom prst="rect">
            <a:avLst/>
          </a:prstGeom>
        </p:spPr>
        <p:txBody>
          <a:bodyPr anchor="t" rtlCol="false" tIns="0" lIns="0" bIns="0" rIns="0">
            <a:spAutoFit/>
          </a:bodyPr>
          <a:lstStyle/>
          <a:p>
            <a:pPr algn="l">
              <a:lnSpc>
                <a:spcPts val="2867"/>
              </a:lnSpc>
            </a:pPr>
            <a:r>
              <a:rPr lang="en-US" b="true" sz="1399">
                <a:solidFill>
                  <a:srgbClr val="000000"/>
                </a:solidFill>
                <a:latin typeface="Open Sans Bold"/>
                <a:ea typeface="Open Sans Bold"/>
                <a:cs typeface="Open Sans Bold"/>
                <a:sym typeface="Open Sans Bold"/>
              </a:rPr>
              <a:t>Storage </a:t>
            </a:r>
            <a:r>
              <a:rPr lang="en-US" sz="1399">
                <a:solidFill>
                  <a:srgbClr val="000000"/>
                </a:solidFill>
                <a:latin typeface="Open Sans Light"/>
                <a:ea typeface="Open Sans Light"/>
                <a:cs typeface="Open Sans Light"/>
                <a:sym typeface="Open Sans Light"/>
              </a:rPr>
              <a:t>Elasticsearch can replicate shards once or multiple times across data nodes to improve fault tolerance and search throughput. Each replica shard is a full copy of its primary shard. </a:t>
            </a:r>
          </a:p>
        </p:txBody>
      </p:sp>
      <p:sp>
        <p:nvSpPr>
          <p:cNvPr name="TextBox 5" id="5"/>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4.4 </a:t>
            </a:r>
          </a:p>
        </p:txBody>
      </p:sp>
      <p:sp>
        <p:nvSpPr>
          <p:cNvPr name="TextBox 6" id="6"/>
          <p:cNvSpPr txBox="true"/>
          <p:nvPr/>
        </p:nvSpPr>
        <p:spPr>
          <a:xfrm rot="0">
            <a:off x="495300" y="4831442"/>
            <a:ext cx="1882464"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Indexing Behaviors</a:t>
            </a:r>
          </a:p>
        </p:txBody>
      </p:sp>
      <p:sp>
        <p:nvSpPr>
          <p:cNvPr name="TextBox 7" id="7"/>
          <p:cNvSpPr txBox="true"/>
          <p:nvPr/>
        </p:nvSpPr>
        <p:spPr>
          <a:xfrm rot="0">
            <a:off x="431797" y="327717"/>
            <a:ext cx="2725474"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Shard Replication</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183120" y="2398376"/>
            <a:ext cx="5099609" cy="947976"/>
            <a:chOff x="0" y="0"/>
            <a:chExt cx="5099609" cy="947966"/>
          </a:xfrm>
        </p:grpSpPr>
        <p:sp>
          <p:nvSpPr>
            <p:cNvPr name="Freeform 4" id="4"/>
            <p:cNvSpPr/>
            <p:nvPr/>
          </p:nvSpPr>
          <p:spPr>
            <a:xfrm flipH="false" flipV="false" rot="0">
              <a:off x="0" y="0"/>
              <a:ext cx="5099558" cy="947928"/>
            </a:xfrm>
            <a:custGeom>
              <a:avLst/>
              <a:gdLst/>
              <a:ahLst/>
              <a:cxnLst/>
              <a:rect r="r" b="b" t="t" l="l"/>
              <a:pathLst>
                <a:path h="947928" w="5099558">
                  <a:moveTo>
                    <a:pt x="0" y="0"/>
                  </a:moveTo>
                  <a:lnTo>
                    <a:pt x="5099558" y="0"/>
                  </a:lnTo>
                  <a:lnTo>
                    <a:pt x="5099558" y="947928"/>
                  </a:lnTo>
                  <a:lnTo>
                    <a:pt x="0" y="947928"/>
                  </a:lnTo>
                  <a:close/>
                </a:path>
              </a:pathLst>
            </a:custGeom>
            <a:solidFill>
              <a:srgbClr val="F2F2F2"/>
            </a:solidFill>
          </p:spPr>
        </p:sp>
      </p:grpSp>
      <p:grpSp>
        <p:nvGrpSpPr>
          <p:cNvPr name="Group 5" id="5"/>
          <p:cNvGrpSpPr>
            <a:grpSpLocks noChangeAspect="true"/>
          </p:cNvGrpSpPr>
          <p:nvPr/>
        </p:nvGrpSpPr>
        <p:grpSpPr>
          <a:xfrm rot="0">
            <a:off x="2183120" y="1363866"/>
            <a:ext cx="2750306" cy="232315"/>
            <a:chOff x="0" y="0"/>
            <a:chExt cx="2750299" cy="232321"/>
          </a:xfrm>
        </p:grpSpPr>
        <p:sp>
          <p:nvSpPr>
            <p:cNvPr name="Freeform 6" id="6"/>
            <p:cNvSpPr/>
            <p:nvPr/>
          </p:nvSpPr>
          <p:spPr>
            <a:xfrm flipH="false" flipV="false" rot="0">
              <a:off x="0" y="0"/>
              <a:ext cx="2750312" cy="232283"/>
            </a:xfrm>
            <a:custGeom>
              <a:avLst/>
              <a:gdLst/>
              <a:ahLst/>
              <a:cxnLst/>
              <a:rect r="r" b="b" t="t" l="l"/>
              <a:pathLst>
                <a:path h="232283" w="2750312">
                  <a:moveTo>
                    <a:pt x="0" y="0"/>
                  </a:moveTo>
                  <a:lnTo>
                    <a:pt x="2750312" y="0"/>
                  </a:lnTo>
                  <a:lnTo>
                    <a:pt x="2750312" y="232283"/>
                  </a:lnTo>
                  <a:lnTo>
                    <a:pt x="0" y="232283"/>
                  </a:lnTo>
                  <a:close/>
                </a:path>
              </a:pathLst>
            </a:custGeom>
            <a:solidFill>
              <a:srgbClr val="F2F2F2"/>
            </a:solidFill>
          </p:spPr>
        </p:sp>
      </p:grpSp>
      <p:sp>
        <p:nvSpPr>
          <p:cNvPr name="TextBox 7" id="7"/>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4.5 </a:t>
            </a:r>
          </a:p>
        </p:txBody>
      </p:sp>
      <p:sp>
        <p:nvSpPr>
          <p:cNvPr name="TextBox 8" id="8"/>
          <p:cNvSpPr txBox="true"/>
          <p:nvPr/>
        </p:nvSpPr>
        <p:spPr>
          <a:xfrm rot="0">
            <a:off x="431797" y="2523096"/>
            <a:ext cx="541230"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Primary </a:t>
            </a:r>
          </a:p>
        </p:txBody>
      </p:sp>
      <p:sp>
        <p:nvSpPr>
          <p:cNvPr name="TextBox 9" id="9"/>
          <p:cNvSpPr txBox="true"/>
          <p:nvPr/>
        </p:nvSpPr>
        <p:spPr>
          <a:xfrm rot="0">
            <a:off x="431797" y="3094596"/>
            <a:ext cx="599103"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Replica 1 </a:t>
            </a:r>
          </a:p>
        </p:txBody>
      </p:sp>
      <p:sp>
        <p:nvSpPr>
          <p:cNvPr name="TextBox 10" id="10"/>
          <p:cNvSpPr txBox="true"/>
          <p:nvPr/>
        </p:nvSpPr>
        <p:spPr>
          <a:xfrm rot="0">
            <a:off x="431797" y="3666096"/>
            <a:ext cx="620420" cy="186109"/>
          </a:xfrm>
          <a:prstGeom prst="rect">
            <a:avLst/>
          </a:prstGeom>
        </p:spPr>
        <p:txBody>
          <a:bodyPr anchor="t" rtlCol="false" tIns="0" lIns="0" bIns="0" rIns="0">
            <a:spAutoFit/>
          </a:bodyPr>
          <a:lstStyle/>
          <a:p>
            <a:pPr algn="l">
              <a:lnSpc>
                <a:spcPts val="1400"/>
              </a:lnSpc>
            </a:pPr>
            <a:r>
              <a:rPr lang="en-US" b="true" sz="1000">
                <a:solidFill>
                  <a:srgbClr val="000000"/>
                </a:solidFill>
                <a:latin typeface="Open Sans Bold"/>
                <a:ea typeface="Open Sans Bold"/>
                <a:cs typeface="Open Sans Bold"/>
                <a:sym typeface="Open Sans Bold"/>
              </a:rPr>
              <a:t>Replica n </a:t>
            </a:r>
          </a:p>
        </p:txBody>
      </p:sp>
      <p:sp>
        <p:nvSpPr>
          <p:cNvPr name="TextBox 11" id="11"/>
          <p:cNvSpPr txBox="true"/>
          <p:nvPr/>
        </p:nvSpPr>
        <p:spPr>
          <a:xfrm rot="0">
            <a:off x="495300" y="4831442"/>
            <a:ext cx="1882464"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Indexing Behaviors</a:t>
            </a:r>
          </a:p>
        </p:txBody>
      </p:sp>
      <p:sp>
        <p:nvSpPr>
          <p:cNvPr name="TextBox 12" id="12"/>
          <p:cNvSpPr txBox="true"/>
          <p:nvPr/>
        </p:nvSpPr>
        <p:spPr>
          <a:xfrm rot="0">
            <a:off x="431797" y="327717"/>
            <a:ext cx="2892828"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Complete Example</a:t>
            </a:r>
          </a:p>
        </p:txBody>
      </p:sp>
      <p:sp>
        <p:nvSpPr>
          <p:cNvPr name="TextBox 13" id="13"/>
          <p:cNvSpPr txBox="true"/>
          <p:nvPr/>
        </p:nvSpPr>
        <p:spPr>
          <a:xfrm rot="0">
            <a:off x="431797" y="1265377"/>
            <a:ext cx="1354007"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What you sent </a:t>
            </a:r>
          </a:p>
        </p:txBody>
      </p:sp>
      <p:sp>
        <p:nvSpPr>
          <p:cNvPr name="TextBox 14" id="14"/>
          <p:cNvSpPr txBox="true"/>
          <p:nvPr/>
        </p:nvSpPr>
        <p:spPr>
          <a:xfrm rot="0">
            <a:off x="431797" y="1989277"/>
            <a:ext cx="1560890" cy="249126"/>
          </a:xfrm>
          <a:prstGeom prst="rect">
            <a:avLst/>
          </a:prstGeom>
        </p:spPr>
        <p:txBody>
          <a:bodyPr anchor="t" rtlCol="false" tIns="0" lIns="0" bIns="0" rIns="0">
            <a:spAutoFit/>
          </a:bodyPr>
          <a:lstStyle/>
          <a:p>
            <a:pPr algn="l">
              <a:lnSpc>
                <a:spcPts val="1959"/>
              </a:lnSpc>
            </a:pPr>
            <a:r>
              <a:rPr lang="en-US" b="true" sz="1399">
                <a:solidFill>
                  <a:srgbClr val="000000"/>
                </a:solidFill>
                <a:latin typeface="Open Sans Bold"/>
                <a:ea typeface="Open Sans Bold"/>
                <a:cs typeface="Open Sans Bold"/>
                <a:sym typeface="Open Sans Bold"/>
              </a:rPr>
              <a:t>What was stored </a:t>
            </a:r>
          </a:p>
        </p:txBody>
      </p:sp>
      <p:sp>
        <p:nvSpPr>
          <p:cNvPr name="TextBox 15" id="15"/>
          <p:cNvSpPr txBox="true"/>
          <p:nvPr/>
        </p:nvSpPr>
        <p:spPr>
          <a:xfrm rot="0">
            <a:off x="2260597" y="1396013"/>
            <a:ext cx="2922899" cy="126368"/>
          </a:xfrm>
          <a:prstGeom prst="rect">
            <a:avLst/>
          </a:prstGeom>
        </p:spPr>
        <p:txBody>
          <a:bodyPr anchor="t" rtlCol="false" tIns="0" lIns="0" bIns="0" rIns="0">
            <a:spAutoFit/>
          </a:bodyPr>
          <a:lstStyle/>
          <a:p>
            <a:pPr algn="l">
              <a:lnSpc>
                <a:spcPts val="1120"/>
              </a:lnSpc>
            </a:pPr>
            <a:r>
              <a:rPr lang="en-US" sz="800" spc="83">
                <a:solidFill>
                  <a:srgbClr val="000000"/>
                </a:solidFill>
                <a:latin typeface="IBM Plex Sans"/>
                <a:ea typeface="IBM Plex Sans"/>
                <a:cs typeface="IBM Plex Sans"/>
                <a:sym typeface="IBM Plex Sans"/>
              </a:rPr>
              <a:t>2018-02-14T12:30:45 192.168.1.1 200 /index.html</a:t>
            </a:r>
          </a:p>
        </p:txBody>
      </p:sp>
      <p:sp>
        <p:nvSpPr>
          <p:cNvPr name="TextBox 16" id="16"/>
          <p:cNvSpPr txBox="true"/>
          <p:nvPr/>
        </p:nvSpPr>
        <p:spPr>
          <a:xfrm rot="0">
            <a:off x="2260597" y="2535831"/>
            <a:ext cx="5534863" cy="193043"/>
          </a:xfrm>
          <a:prstGeom prst="rect">
            <a:avLst/>
          </a:prstGeom>
        </p:spPr>
        <p:txBody>
          <a:bodyPr anchor="t" rtlCol="false" tIns="0" lIns="0" bIns="0" rIns="0">
            <a:spAutoFit/>
          </a:bodyPr>
          <a:lstStyle/>
          <a:p>
            <a:pPr algn="l">
              <a:lnSpc>
                <a:spcPts val="1800"/>
              </a:lnSpc>
            </a:pPr>
            <a:r>
              <a:rPr lang="en-US" sz="800" spc="83">
                <a:solidFill>
                  <a:srgbClr val="000000"/>
                </a:solidFill>
                <a:latin typeface="IBM Plex Sans"/>
                <a:ea typeface="IBM Plex Sans"/>
                <a:cs typeface="IBM Plex Sans"/>
                <a:sym typeface="IBM Plex Sans"/>
              </a:rPr>
              <a:t>{"timestamp":"2018-02-14T12:30:45","ip":"192.168.1.1","response":200,"url":"/index.html"}</a:t>
            </a:r>
          </a:p>
        </p:txBody>
      </p:sp>
      <p:sp>
        <p:nvSpPr>
          <p:cNvPr name="TextBox 17" id="17"/>
          <p:cNvSpPr txBox="true"/>
          <p:nvPr/>
        </p:nvSpPr>
        <p:spPr>
          <a:xfrm rot="0">
            <a:off x="2260597" y="2764431"/>
            <a:ext cx="4850778" cy="193043"/>
          </a:xfrm>
          <a:prstGeom prst="rect">
            <a:avLst/>
          </a:prstGeom>
        </p:spPr>
        <p:txBody>
          <a:bodyPr anchor="t" rtlCol="false" tIns="0" lIns="0" bIns="0" rIns="0">
            <a:spAutoFit/>
          </a:bodyPr>
          <a:lstStyle/>
          <a:p>
            <a:pPr algn="l">
              <a:lnSpc>
                <a:spcPts val="1800"/>
              </a:lnSpc>
            </a:pPr>
            <a:r>
              <a:rPr lang="en-US" sz="800" spc="83">
                <a:solidFill>
                  <a:srgbClr val="000000"/>
                </a:solidFill>
                <a:latin typeface="IBM Plex Sans"/>
                <a:ea typeface="IBM Plex Sans"/>
                <a:cs typeface="IBM Plex Sans"/>
                <a:sym typeface="IBM Plex Sans"/>
              </a:rPr>
              <a:t>2018-02-14T12:30:45|192.168.1.1|1:2 168:1 192:1|200|/index.html|index:1 html:1</a:t>
            </a:r>
          </a:p>
        </p:txBody>
      </p:sp>
      <p:sp>
        <p:nvSpPr>
          <p:cNvPr name="TextBox 18" id="18"/>
          <p:cNvSpPr txBox="true"/>
          <p:nvPr/>
        </p:nvSpPr>
        <p:spPr>
          <a:xfrm rot="0">
            <a:off x="7404097" y="2718949"/>
            <a:ext cx="92650" cy="211855"/>
          </a:xfrm>
          <a:prstGeom prst="rect">
            <a:avLst/>
          </a:prstGeom>
        </p:spPr>
        <p:txBody>
          <a:bodyPr anchor="t" rtlCol="false" tIns="0" lIns="0" bIns="0" rIns="0">
            <a:spAutoFit/>
          </a:bodyPr>
          <a:lstStyle/>
          <a:p>
            <a:pPr algn="l">
              <a:lnSpc>
                <a:spcPts val="1800"/>
              </a:lnSpc>
            </a:pPr>
            <a:r>
              <a:rPr lang="en-US" sz="800">
                <a:solidFill>
                  <a:srgbClr val="000000"/>
                </a:solidFill>
                <a:latin typeface="Arimo"/>
                <a:ea typeface="Arimo"/>
                <a:cs typeface="Arimo"/>
                <a:sym typeface="Arimo"/>
              </a:rPr>
              <a:t>➔</a:t>
            </a:r>
          </a:p>
        </p:txBody>
      </p:sp>
      <p:sp>
        <p:nvSpPr>
          <p:cNvPr name="TextBox 19" id="19"/>
          <p:cNvSpPr txBox="true"/>
          <p:nvPr/>
        </p:nvSpPr>
        <p:spPr>
          <a:xfrm rot="0">
            <a:off x="2260597" y="3107331"/>
            <a:ext cx="5534863" cy="193043"/>
          </a:xfrm>
          <a:prstGeom prst="rect">
            <a:avLst/>
          </a:prstGeom>
        </p:spPr>
        <p:txBody>
          <a:bodyPr anchor="t" rtlCol="false" tIns="0" lIns="0" bIns="0" rIns="0">
            <a:spAutoFit/>
          </a:bodyPr>
          <a:lstStyle/>
          <a:p>
            <a:pPr algn="l">
              <a:lnSpc>
                <a:spcPts val="1800"/>
              </a:lnSpc>
            </a:pPr>
            <a:r>
              <a:rPr lang="en-US" sz="800" spc="83">
                <a:solidFill>
                  <a:srgbClr val="000000"/>
                </a:solidFill>
                <a:latin typeface="IBM Plex Sans"/>
                <a:ea typeface="IBM Plex Sans"/>
                <a:cs typeface="IBM Plex Sans"/>
                <a:sym typeface="IBM Plex Sans"/>
              </a:rPr>
              <a:t>{"timestamp":"2018-02-14T12:30:45","ip":"192.168.1.1","response":200,"url":"/index.html"}</a:t>
            </a:r>
          </a:p>
        </p:txBody>
      </p:sp>
      <p:sp>
        <p:nvSpPr>
          <p:cNvPr name="TextBox 20" id="20"/>
          <p:cNvSpPr txBox="true"/>
          <p:nvPr/>
        </p:nvSpPr>
        <p:spPr>
          <a:xfrm rot="0">
            <a:off x="2260597" y="3335931"/>
            <a:ext cx="4850778" cy="193043"/>
          </a:xfrm>
          <a:prstGeom prst="rect">
            <a:avLst/>
          </a:prstGeom>
        </p:spPr>
        <p:txBody>
          <a:bodyPr anchor="t" rtlCol="false" tIns="0" lIns="0" bIns="0" rIns="0">
            <a:spAutoFit/>
          </a:bodyPr>
          <a:lstStyle/>
          <a:p>
            <a:pPr algn="l">
              <a:lnSpc>
                <a:spcPts val="1800"/>
              </a:lnSpc>
            </a:pPr>
            <a:r>
              <a:rPr lang="en-US" sz="800" spc="83">
                <a:solidFill>
                  <a:srgbClr val="000000"/>
                </a:solidFill>
                <a:latin typeface="IBM Plex Sans"/>
                <a:ea typeface="IBM Plex Sans"/>
                <a:cs typeface="IBM Plex Sans"/>
                <a:sym typeface="IBM Plex Sans"/>
              </a:rPr>
              <a:t>2018-02-14T12:30:45|192.168.1.1|1:2 168:1 192:1|200|/index.html|index:1 html:1</a:t>
            </a:r>
          </a:p>
        </p:txBody>
      </p:sp>
      <p:sp>
        <p:nvSpPr>
          <p:cNvPr name="TextBox 21" id="21"/>
          <p:cNvSpPr txBox="true"/>
          <p:nvPr/>
        </p:nvSpPr>
        <p:spPr>
          <a:xfrm rot="0">
            <a:off x="7404097" y="3290449"/>
            <a:ext cx="92650" cy="211855"/>
          </a:xfrm>
          <a:prstGeom prst="rect">
            <a:avLst/>
          </a:prstGeom>
        </p:spPr>
        <p:txBody>
          <a:bodyPr anchor="t" rtlCol="false" tIns="0" lIns="0" bIns="0" rIns="0">
            <a:spAutoFit/>
          </a:bodyPr>
          <a:lstStyle/>
          <a:p>
            <a:pPr algn="l">
              <a:lnSpc>
                <a:spcPts val="1800"/>
              </a:lnSpc>
            </a:pPr>
            <a:r>
              <a:rPr lang="en-US" sz="800">
                <a:solidFill>
                  <a:srgbClr val="000000"/>
                </a:solidFill>
                <a:latin typeface="Arimo"/>
                <a:ea typeface="Arimo"/>
                <a:cs typeface="Arimo"/>
                <a:sym typeface="Arimo"/>
              </a:rPr>
              <a:t>➔</a:t>
            </a:r>
          </a:p>
        </p:txBody>
      </p:sp>
      <p:sp>
        <p:nvSpPr>
          <p:cNvPr name="TextBox 22" id="22"/>
          <p:cNvSpPr txBox="true"/>
          <p:nvPr/>
        </p:nvSpPr>
        <p:spPr>
          <a:xfrm rot="0">
            <a:off x="1231897" y="3698786"/>
            <a:ext cx="101127" cy="145085"/>
          </a:xfrm>
          <a:prstGeom prst="rect">
            <a:avLst/>
          </a:prstGeom>
        </p:spPr>
        <p:txBody>
          <a:bodyPr anchor="t" rtlCol="false" tIns="0" lIns="0" bIns="0" rIns="0">
            <a:spAutoFit/>
          </a:bodyPr>
          <a:lstStyle/>
          <a:p>
            <a:pPr algn="l">
              <a:lnSpc>
                <a:spcPts val="1120"/>
              </a:lnSpc>
            </a:pPr>
            <a:r>
              <a:rPr lang="en-US" sz="800">
                <a:solidFill>
                  <a:srgbClr val="000000"/>
                </a:solidFill>
                <a:latin typeface="Open Sans Light"/>
                <a:ea typeface="Open Sans Light"/>
                <a:cs typeface="Open Sans Light"/>
                <a:sym typeface="Open Sans Light"/>
              </a:rPr>
              <a:t>… </a:t>
            </a:r>
          </a:p>
        </p:txBody>
      </p:sp>
      <p:sp>
        <p:nvSpPr>
          <p:cNvPr name="TextBox 23" id="23"/>
          <p:cNvSpPr txBox="true"/>
          <p:nvPr/>
        </p:nvSpPr>
        <p:spPr>
          <a:xfrm rot="0">
            <a:off x="1231897" y="2487292"/>
            <a:ext cx="717852" cy="455962"/>
          </a:xfrm>
          <a:prstGeom prst="rect">
            <a:avLst/>
          </a:prstGeom>
        </p:spPr>
        <p:txBody>
          <a:bodyPr anchor="t" rtlCol="false" tIns="0" lIns="0" bIns="0" rIns="0">
            <a:spAutoFit/>
          </a:bodyPr>
          <a:lstStyle/>
          <a:p>
            <a:pPr algn="l">
              <a:lnSpc>
                <a:spcPts val="1800"/>
              </a:lnSpc>
            </a:pPr>
            <a:r>
              <a:rPr lang="en-US" sz="800" spc="83">
                <a:solidFill>
                  <a:srgbClr val="EB248D"/>
                </a:solidFill>
                <a:latin typeface="IBM Plex Sans"/>
                <a:ea typeface="IBM Plex Sans"/>
                <a:cs typeface="IBM Plex Sans"/>
                <a:sym typeface="IBM Plex Sans"/>
              </a:rPr>
              <a:t>_source</a:t>
            </a:r>
            <a:r>
              <a:rPr lang="en-US" b="true" sz="800" spc="83">
                <a:solidFill>
                  <a:srgbClr val="000000"/>
                </a:solidFill>
                <a:latin typeface="IBM Plex Sans Bold"/>
                <a:ea typeface="IBM Plex Sans Bold"/>
                <a:cs typeface="IBM Plex Sans Bold"/>
                <a:sym typeface="IBM Plex Sans Bold"/>
              </a:rPr>
              <a:t> </a:t>
            </a:r>
          </a:p>
          <a:p>
            <a:pPr algn="l">
              <a:lnSpc>
                <a:spcPts val="1800"/>
              </a:lnSpc>
            </a:pPr>
            <a:r>
              <a:rPr lang="en-US" sz="800">
                <a:solidFill>
                  <a:srgbClr val="000000"/>
                </a:solidFill>
                <a:latin typeface="Open Sans Light"/>
                <a:ea typeface="Open Sans Light"/>
                <a:cs typeface="Open Sans Light"/>
                <a:sym typeface="Open Sans Light"/>
              </a:rPr>
              <a:t>Indexed values </a:t>
            </a:r>
          </a:p>
        </p:txBody>
      </p:sp>
      <p:sp>
        <p:nvSpPr>
          <p:cNvPr name="TextBox 24" id="24"/>
          <p:cNvSpPr txBox="true"/>
          <p:nvPr/>
        </p:nvSpPr>
        <p:spPr>
          <a:xfrm rot="0">
            <a:off x="1231897" y="3058792"/>
            <a:ext cx="717852" cy="455962"/>
          </a:xfrm>
          <a:prstGeom prst="rect">
            <a:avLst/>
          </a:prstGeom>
        </p:spPr>
        <p:txBody>
          <a:bodyPr anchor="t" rtlCol="false" tIns="0" lIns="0" bIns="0" rIns="0">
            <a:spAutoFit/>
          </a:bodyPr>
          <a:lstStyle/>
          <a:p>
            <a:pPr algn="l">
              <a:lnSpc>
                <a:spcPts val="1800"/>
              </a:lnSpc>
            </a:pPr>
            <a:r>
              <a:rPr lang="en-US" sz="800" spc="83">
                <a:solidFill>
                  <a:srgbClr val="EB248D"/>
                </a:solidFill>
                <a:latin typeface="IBM Plex Sans"/>
                <a:ea typeface="IBM Plex Sans"/>
                <a:cs typeface="IBM Plex Sans"/>
                <a:sym typeface="IBM Plex Sans"/>
              </a:rPr>
              <a:t>_source</a:t>
            </a:r>
            <a:r>
              <a:rPr lang="en-US" b="true" sz="800" spc="83">
                <a:solidFill>
                  <a:srgbClr val="000000"/>
                </a:solidFill>
                <a:latin typeface="IBM Plex Sans Bold"/>
                <a:ea typeface="IBM Plex Sans Bold"/>
                <a:cs typeface="IBM Plex Sans Bold"/>
                <a:sym typeface="IBM Plex Sans Bold"/>
              </a:rPr>
              <a:t> </a:t>
            </a:r>
          </a:p>
          <a:p>
            <a:pPr algn="l">
              <a:lnSpc>
                <a:spcPts val="1800"/>
              </a:lnSpc>
            </a:pPr>
            <a:r>
              <a:rPr lang="en-US" sz="800">
                <a:solidFill>
                  <a:srgbClr val="000000"/>
                </a:solidFill>
                <a:latin typeface="Open Sans Light"/>
                <a:ea typeface="Open Sans Light"/>
                <a:cs typeface="Open Sans Light"/>
                <a:sym typeface="Open Sans Light"/>
              </a:rPr>
              <a:t>Indexed values </a:t>
            </a:r>
          </a:p>
        </p:txBody>
      </p:sp>
      <p:sp>
        <p:nvSpPr>
          <p:cNvPr name="TextBox 25" id="25"/>
          <p:cNvSpPr txBox="true"/>
          <p:nvPr/>
        </p:nvSpPr>
        <p:spPr>
          <a:xfrm rot="0">
            <a:off x="2260559" y="3698786"/>
            <a:ext cx="101127" cy="145085"/>
          </a:xfrm>
          <a:prstGeom prst="rect">
            <a:avLst/>
          </a:prstGeom>
        </p:spPr>
        <p:txBody>
          <a:bodyPr anchor="t" rtlCol="false" tIns="0" lIns="0" bIns="0" rIns="0">
            <a:spAutoFit/>
          </a:bodyPr>
          <a:lstStyle/>
          <a:p>
            <a:pPr algn="l">
              <a:lnSpc>
                <a:spcPts val="1120"/>
              </a:lnSpc>
            </a:pPr>
            <a:r>
              <a:rPr lang="en-US" sz="800">
                <a:solidFill>
                  <a:srgbClr val="000000"/>
                </a:solidFill>
                <a:latin typeface="Open Sans Light"/>
                <a:ea typeface="Open Sans Light"/>
                <a:cs typeface="Open Sans Light"/>
                <a:sym typeface="Open Sans Light"/>
              </a:rPr>
              <a:t>… </a:t>
            </a:r>
          </a:p>
        </p:txBody>
      </p:sp>
      <p:sp>
        <p:nvSpPr>
          <p:cNvPr name="TextBox 26" id="26"/>
          <p:cNvSpPr txBox="true"/>
          <p:nvPr/>
        </p:nvSpPr>
        <p:spPr>
          <a:xfrm rot="0">
            <a:off x="7404021" y="3698786"/>
            <a:ext cx="74200" cy="145085"/>
          </a:xfrm>
          <a:prstGeom prst="rect">
            <a:avLst/>
          </a:prstGeom>
        </p:spPr>
        <p:txBody>
          <a:bodyPr anchor="t" rtlCol="false" tIns="0" lIns="0" bIns="0" rIns="0">
            <a:spAutoFit/>
          </a:bodyPr>
          <a:lstStyle/>
          <a:p>
            <a:pPr algn="l">
              <a:lnSpc>
                <a:spcPts val="1120"/>
              </a:lnSpc>
            </a:pPr>
            <a:r>
              <a:rPr lang="en-US" sz="800">
                <a:solidFill>
                  <a:srgbClr val="000000"/>
                </a:solidFill>
                <a:latin typeface="Open Sans Light"/>
                <a:ea typeface="Open Sans Light"/>
                <a:cs typeface="Open Sans Light"/>
                <a:sym typeface="Open Sans Light"/>
              </a:rPr>
              <a:t>…</a:t>
            </a:r>
          </a:p>
        </p:txBody>
      </p:sp>
      <p:sp>
        <p:nvSpPr>
          <p:cNvPr name="TextBox 27" id="27"/>
          <p:cNvSpPr txBox="true"/>
          <p:nvPr/>
        </p:nvSpPr>
        <p:spPr>
          <a:xfrm rot="0">
            <a:off x="7775572" y="2474976"/>
            <a:ext cx="767601" cy="242468"/>
          </a:xfrm>
          <a:prstGeom prst="rect">
            <a:avLst/>
          </a:prstGeom>
        </p:spPr>
        <p:txBody>
          <a:bodyPr anchor="t" rtlCol="false" tIns="0" lIns="0" bIns="0" rIns="0">
            <a:spAutoFit/>
          </a:bodyPr>
          <a:lstStyle/>
          <a:p>
            <a:pPr algn="l">
              <a:lnSpc>
                <a:spcPts val="1800"/>
              </a:lnSpc>
            </a:pPr>
            <a:r>
              <a:rPr lang="en-US" sz="800">
                <a:solidFill>
                  <a:srgbClr val="000000"/>
                </a:solidFill>
                <a:latin typeface="Open Sans"/>
                <a:ea typeface="Open Sans"/>
                <a:cs typeface="Open Sans"/>
                <a:sym typeface="Open Sans"/>
              </a:rPr>
              <a:t>➔</a:t>
            </a:r>
            <a:r>
              <a:rPr lang="en-US" sz="800">
                <a:solidFill>
                  <a:srgbClr val="000000"/>
                </a:solidFill>
                <a:latin typeface="Open Sans Light"/>
                <a:ea typeface="Open Sans Light"/>
                <a:cs typeface="Open Sans Light"/>
                <a:sym typeface="Open Sans Light"/>
              </a:rPr>
              <a:t>Compression</a:t>
            </a:r>
            <a:r>
              <a:rPr lang="en-US" b="true" sz="800">
                <a:solidFill>
                  <a:srgbClr val="000000"/>
                </a:solidFill>
                <a:latin typeface="Open Sans Bold"/>
                <a:ea typeface="Open Sans Bold"/>
                <a:cs typeface="Open Sans Bold"/>
                <a:sym typeface="Open Sans Bold"/>
              </a:rPr>
              <a:t> </a:t>
            </a:r>
          </a:p>
        </p:txBody>
      </p:sp>
      <p:sp>
        <p:nvSpPr>
          <p:cNvPr name="TextBox 28" id="28"/>
          <p:cNvSpPr txBox="true"/>
          <p:nvPr/>
        </p:nvSpPr>
        <p:spPr>
          <a:xfrm rot="0">
            <a:off x="7527084" y="2717711"/>
            <a:ext cx="642318" cy="211760"/>
          </a:xfrm>
          <a:prstGeom prst="rect">
            <a:avLst/>
          </a:prstGeom>
        </p:spPr>
        <p:txBody>
          <a:bodyPr anchor="t" rtlCol="false" tIns="0" lIns="0" bIns="0" rIns="0">
            <a:spAutoFit/>
          </a:bodyPr>
          <a:lstStyle/>
          <a:p>
            <a:pPr algn="l">
              <a:lnSpc>
                <a:spcPts val="1800"/>
              </a:lnSpc>
            </a:pPr>
            <a:r>
              <a:rPr lang="en-US" sz="800">
                <a:solidFill>
                  <a:srgbClr val="000000"/>
                </a:solidFill>
                <a:latin typeface="Open Sans Light"/>
                <a:ea typeface="Open Sans Light"/>
                <a:cs typeface="Open Sans Light"/>
                <a:sym typeface="Open Sans Light"/>
              </a:rPr>
              <a:t>Compression </a:t>
            </a:r>
          </a:p>
        </p:txBody>
      </p:sp>
      <p:sp>
        <p:nvSpPr>
          <p:cNvPr name="TextBox 29" id="29"/>
          <p:cNvSpPr txBox="true"/>
          <p:nvPr/>
        </p:nvSpPr>
        <p:spPr>
          <a:xfrm rot="0">
            <a:off x="7775572" y="3046476"/>
            <a:ext cx="767601" cy="242468"/>
          </a:xfrm>
          <a:prstGeom prst="rect">
            <a:avLst/>
          </a:prstGeom>
        </p:spPr>
        <p:txBody>
          <a:bodyPr anchor="t" rtlCol="false" tIns="0" lIns="0" bIns="0" rIns="0">
            <a:spAutoFit/>
          </a:bodyPr>
          <a:lstStyle/>
          <a:p>
            <a:pPr algn="l">
              <a:lnSpc>
                <a:spcPts val="1800"/>
              </a:lnSpc>
            </a:pPr>
            <a:r>
              <a:rPr lang="en-US" sz="800">
                <a:solidFill>
                  <a:srgbClr val="000000"/>
                </a:solidFill>
                <a:latin typeface="Open Sans"/>
                <a:ea typeface="Open Sans"/>
                <a:cs typeface="Open Sans"/>
                <a:sym typeface="Open Sans"/>
              </a:rPr>
              <a:t>➔</a:t>
            </a:r>
            <a:r>
              <a:rPr lang="en-US" sz="800">
                <a:solidFill>
                  <a:srgbClr val="000000"/>
                </a:solidFill>
                <a:latin typeface="Open Sans Light"/>
                <a:ea typeface="Open Sans Light"/>
                <a:cs typeface="Open Sans Light"/>
                <a:sym typeface="Open Sans Light"/>
              </a:rPr>
              <a:t>Compression</a:t>
            </a:r>
            <a:r>
              <a:rPr lang="en-US" b="true" sz="800">
                <a:solidFill>
                  <a:srgbClr val="000000"/>
                </a:solidFill>
                <a:latin typeface="Open Sans Bold"/>
                <a:ea typeface="Open Sans Bold"/>
                <a:cs typeface="Open Sans Bold"/>
                <a:sym typeface="Open Sans Bold"/>
              </a:rPr>
              <a:t> </a:t>
            </a:r>
          </a:p>
        </p:txBody>
      </p:sp>
      <p:sp>
        <p:nvSpPr>
          <p:cNvPr name="TextBox 30" id="30"/>
          <p:cNvSpPr txBox="true"/>
          <p:nvPr/>
        </p:nvSpPr>
        <p:spPr>
          <a:xfrm rot="0">
            <a:off x="7527084" y="3289211"/>
            <a:ext cx="642318" cy="211760"/>
          </a:xfrm>
          <a:prstGeom prst="rect">
            <a:avLst/>
          </a:prstGeom>
        </p:spPr>
        <p:txBody>
          <a:bodyPr anchor="t" rtlCol="false" tIns="0" lIns="0" bIns="0" rIns="0">
            <a:spAutoFit/>
          </a:bodyPr>
          <a:lstStyle/>
          <a:p>
            <a:pPr algn="l">
              <a:lnSpc>
                <a:spcPts val="1800"/>
              </a:lnSpc>
            </a:pPr>
            <a:r>
              <a:rPr lang="en-US" sz="800">
                <a:solidFill>
                  <a:srgbClr val="000000"/>
                </a:solidFill>
                <a:latin typeface="Open Sans Light"/>
                <a:ea typeface="Open Sans Light"/>
                <a:cs typeface="Open Sans Light"/>
                <a:sym typeface="Open Sans Light"/>
              </a:rPr>
              <a:t>Compression </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1F2C33"/>
        </a:solidFill>
      </p:bgPr>
    </p:bg>
    <p:spTree>
      <p:nvGrpSpPr>
        <p:cNvPr id="1" name=""/>
        <p:cNvGrpSpPr/>
        <p:nvPr/>
      </p:nvGrpSpPr>
      <p:grpSpPr>
        <a:xfrm>
          <a:off x="0" y="0"/>
          <a:ext cx="0" cy="0"/>
          <a:chOff x="0" y="0"/>
          <a:chExt cx="0" cy="0"/>
        </a:xfrm>
      </p:grpSpPr>
      <p:sp>
        <p:nvSpPr>
          <p:cNvPr name="Freeform 2" id="2"/>
          <p:cNvSpPr/>
          <p:nvPr/>
        </p:nvSpPr>
        <p:spPr>
          <a:xfrm flipH="false" flipV="false" rot="0">
            <a:off x="7937497" y="4597403"/>
            <a:ext cx="939803" cy="317497"/>
          </a:xfrm>
          <a:custGeom>
            <a:avLst/>
            <a:gdLst/>
            <a:ahLst/>
            <a:cxnLst/>
            <a:rect r="r" b="b" t="t" l="l"/>
            <a:pathLst>
              <a:path h="317497" w="939803">
                <a:moveTo>
                  <a:pt x="0" y="0"/>
                </a:moveTo>
                <a:lnTo>
                  <a:pt x="939803" y="0"/>
                </a:lnTo>
                <a:lnTo>
                  <a:pt x="939803" y="317497"/>
                </a:lnTo>
                <a:lnTo>
                  <a:pt x="0" y="3174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67618" y="-63503"/>
            <a:ext cx="9275197" cy="5281603"/>
            <a:chOff x="0" y="0"/>
            <a:chExt cx="9275204" cy="5281600"/>
          </a:xfrm>
        </p:grpSpPr>
        <p:sp>
          <p:nvSpPr>
            <p:cNvPr name="Freeform 4" id="4"/>
            <p:cNvSpPr/>
            <p:nvPr/>
          </p:nvSpPr>
          <p:spPr>
            <a:xfrm flipH="false" flipV="false" rot="0">
              <a:off x="63500" y="63500"/>
              <a:ext cx="9148191" cy="5143500"/>
            </a:xfrm>
            <a:custGeom>
              <a:avLst/>
              <a:gdLst/>
              <a:ahLst/>
              <a:cxnLst/>
              <a:rect r="r" b="b" t="t" l="l"/>
              <a:pathLst>
                <a:path h="5143500" w="9148191">
                  <a:moveTo>
                    <a:pt x="0" y="0"/>
                  </a:moveTo>
                  <a:lnTo>
                    <a:pt x="9148191" y="0"/>
                  </a:lnTo>
                  <a:lnTo>
                    <a:pt x="9148191" y="5143500"/>
                  </a:lnTo>
                  <a:lnTo>
                    <a:pt x="0" y="5143500"/>
                  </a:lnTo>
                  <a:close/>
                </a:path>
              </a:pathLst>
            </a:custGeom>
            <a:solidFill>
              <a:srgbClr val="FFFFFF"/>
            </a:solidFill>
          </p:spPr>
        </p:sp>
        <p:sp>
          <p:nvSpPr>
            <p:cNvPr name="Freeform 5" id="5"/>
            <p:cNvSpPr/>
            <p:nvPr/>
          </p:nvSpPr>
          <p:spPr>
            <a:xfrm flipH="false" flipV="false" rot="0">
              <a:off x="67564" y="63500"/>
              <a:ext cx="9144000" cy="5154549"/>
            </a:xfrm>
            <a:custGeom>
              <a:avLst/>
              <a:gdLst/>
              <a:ahLst/>
              <a:cxnLst/>
              <a:rect r="r" b="b" t="t" l="l"/>
              <a:pathLst>
                <a:path h="5154549" w="9144000">
                  <a:moveTo>
                    <a:pt x="0" y="0"/>
                  </a:moveTo>
                  <a:lnTo>
                    <a:pt x="9144000" y="0"/>
                  </a:lnTo>
                  <a:lnTo>
                    <a:pt x="9144000" y="5154549"/>
                  </a:lnTo>
                  <a:lnTo>
                    <a:pt x="0" y="5154549"/>
                  </a:lnTo>
                  <a:close/>
                </a:path>
              </a:pathLst>
            </a:custGeom>
            <a:solidFill>
              <a:srgbClr val="0077CC"/>
            </a:solidFill>
          </p:spPr>
        </p:sp>
      </p:grpSp>
      <p:sp>
        <p:nvSpPr>
          <p:cNvPr name="Freeform 6" id="6"/>
          <p:cNvSpPr/>
          <p:nvPr/>
        </p:nvSpPr>
        <p:spPr>
          <a:xfrm flipH="false" flipV="false" rot="0">
            <a:off x="-342900" y="12697"/>
            <a:ext cx="9829800" cy="5130803"/>
          </a:xfrm>
          <a:custGeom>
            <a:avLst/>
            <a:gdLst/>
            <a:ahLst/>
            <a:cxnLst/>
            <a:rect r="r" b="b" t="t" l="l"/>
            <a:pathLst>
              <a:path h="5130803" w="9829800">
                <a:moveTo>
                  <a:pt x="0" y="0"/>
                </a:moveTo>
                <a:lnTo>
                  <a:pt x="9829800" y="0"/>
                </a:lnTo>
                <a:lnTo>
                  <a:pt x="9829800" y="5130803"/>
                </a:lnTo>
                <a:lnTo>
                  <a:pt x="0" y="5130803"/>
                </a:lnTo>
                <a:lnTo>
                  <a:pt x="0" y="0"/>
                </a:lnTo>
                <a:close/>
              </a:path>
            </a:pathLst>
          </a:custGeom>
          <a:blipFill>
            <a:blip r:embed="rId3"/>
            <a:stretch>
              <a:fillRect l="0" t="0" r="0" b="0"/>
            </a:stretch>
          </a:blipFill>
        </p:spPr>
      </p:sp>
      <p:sp>
        <p:nvSpPr>
          <p:cNvPr name="TextBox 7" id="7"/>
          <p:cNvSpPr txBox="true"/>
          <p:nvPr/>
        </p:nvSpPr>
        <p:spPr>
          <a:xfrm rot="0">
            <a:off x="3695700" y="2047608"/>
            <a:ext cx="1880330" cy="416195"/>
          </a:xfrm>
          <a:prstGeom prst="rect">
            <a:avLst/>
          </a:prstGeom>
        </p:spPr>
        <p:txBody>
          <a:bodyPr anchor="t" rtlCol="false" tIns="0" lIns="0" bIns="0" rIns="0">
            <a:spAutoFit/>
          </a:bodyPr>
          <a:lstStyle/>
          <a:p>
            <a:pPr algn="l">
              <a:lnSpc>
                <a:spcPts val="3359"/>
              </a:lnSpc>
            </a:pPr>
            <a:r>
              <a:rPr lang="en-US" sz="2400">
                <a:solidFill>
                  <a:srgbClr val="FFFFFF"/>
                </a:solidFill>
                <a:latin typeface="Open Sans Light"/>
                <a:ea typeface="Open Sans Light"/>
                <a:cs typeface="Open Sans Light"/>
                <a:sym typeface="Open Sans Light"/>
              </a:rPr>
              <a:t>Elasticsearch </a:t>
            </a:r>
          </a:p>
        </p:txBody>
      </p:sp>
      <p:sp>
        <p:nvSpPr>
          <p:cNvPr name="TextBox 8" id="8"/>
          <p:cNvSpPr txBox="true"/>
          <p:nvPr/>
        </p:nvSpPr>
        <p:spPr>
          <a:xfrm rot="0">
            <a:off x="2171700" y="2571207"/>
            <a:ext cx="4899041" cy="633813"/>
          </a:xfrm>
          <a:prstGeom prst="rect">
            <a:avLst/>
          </a:prstGeom>
        </p:spPr>
        <p:txBody>
          <a:bodyPr anchor="t" rtlCol="false" tIns="0" lIns="0" bIns="0" rIns="0">
            <a:spAutoFit/>
          </a:bodyPr>
          <a:lstStyle/>
          <a:p>
            <a:pPr algn="l">
              <a:lnSpc>
                <a:spcPts val="5040"/>
              </a:lnSpc>
            </a:pPr>
            <a:r>
              <a:rPr lang="en-US" b="true" sz="3600">
                <a:solidFill>
                  <a:srgbClr val="FFFFFF"/>
                </a:solidFill>
                <a:latin typeface="Open Sans Bold"/>
                <a:ea typeface="Open Sans Bold"/>
                <a:cs typeface="Open Sans Bold"/>
                <a:sym typeface="Open Sans Bold"/>
              </a:rPr>
              <a:t>Sizing Methodologies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261110"/>
            <a:ext cx="7227218" cy="249126"/>
          </a:xfrm>
          <a:prstGeom prst="rect">
            <a:avLst/>
          </a:prstGeom>
        </p:spPr>
        <p:txBody>
          <a:bodyPr anchor="t" rtlCol="false" tIns="0" lIns="0" bIns="0" rIns="0">
            <a:spAutoFit/>
          </a:bodyPr>
          <a:lstStyle/>
          <a:p>
            <a:pPr algn="l">
              <a:lnSpc>
                <a:spcPts val="1959"/>
              </a:lnSpc>
            </a:pPr>
            <a:r>
              <a:rPr lang="en-US" sz="1399">
                <a:solidFill>
                  <a:srgbClr val="000000"/>
                </a:solidFill>
                <a:latin typeface="Open Sans Light"/>
                <a:ea typeface="Open Sans Light"/>
                <a:cs typeface="Open Sans Light"/>
                <a:sym typeface="Open Sans Light"/>
              </a:rPr>
              <a:t>There are two basic sizing methodologies that span the major use cases of Elasticsearch. </a:t>
            </a:r>
          </a:p>
        </p:txBody>
      </p:sp>
      <p:sp>
        <p:nvSpPr>
          <p:cNvPr name="TextBox 4" id="4"/>
          <p:cNvSpPr txBox="true"/>
          <p:nvPr/>
        </p:nvSpPr>
        <p:spPr>
          <a:xfrm rot="0">
            <a:off x="431797" y="1908810"/>
            <a:ext cx="733435" cy="329594"/>
          </a:xfrm>
          <a:prstGeom prst="rect">
            <a:avLst/>
          </a:prstGeom>
        </p:spPr>
        <p:txBody>
          <a:bodyPr anchor="t" rtlCol="false" tIns="0" lIns="0" bIns="0" rIns="0">
            <a:spAutoFit/>
          </a:bodyPr>
          <a:lstStyle/>
          <a:p>
            <a:pPr algn="l">
              <a:lnSpc>
                <a:spcPts val="2799"/>
              </a:lnSpc>
            </a:pPr>
            <a:r>
              <a:rPr lang="en-US" b="true" sz="1399">
                <a:solidFill>
                  <a:srgbClr val="000000"/>
                </a:solidFill>
                <a:latin typeface="Open Sans Bold"/>
                <a:ea typeface="Open Sans Bold"/>
                <a:cs typeface="Open Sans Bold"/>
                <a:sym typeface="Open Sans Bold"/>
              </a:rPr>
              <a:t>Volume</a:t>
            </a:r>
            <a:r>
              <a:rPr lang="en-US" sz="1399">
                <a:solidFill>
                  <a:srgbClr val="000000"/>
                </a:solidFill>
                <a:latin typeface="Open Sans Light"/>
                <a:ea typeface="Open Sans Light"/>
                <a:cs typeface="Open Sans Light"/>
                <a:sym typeface="Open Sans Light"/>
              </a:rPr>
              <a:t> </a:t>
            </a:r>
          </a:p>
        </p:txBody>
      </p:sp>
      <p:sp>
        <p:nvSpPr>
          <p:cNvPr name="TextBox 5" id="5"/>
          <p:cNvSpPr txBox="true"/>
          <p:nvPr/>
        </p:nvSpPr>
        <p:spPr>
          <a:xfrm rot="0">
            <a:off x="1576388" y="1908810"/>
            <a:ext cx="7221598" cy="325326"/>
          </a:xfrm>
          <a:prstGeom prst="rect">
            <a:avLst/>
          </a:prstGeom>
        </p:spPr>
        <p:txBody>
          <a:bodyPr anchor="t" rtlCol="false" tIns="0" lIns="0" bIns="0" rIns="0">
            <a:spAutoFit/>
          </a:bodyPr>
          <a:lstStyle/>
          <a:p>
            <a:pPr algn="l">
              <a:lnSpc>
                <a:spcPts val="2799"/>
              </a:lnSpc>
            </a:pPr>
            <a:r>
              <a:rPr lang="en-US" sz="1399">
                <a:solidFill>
                  <a:srgbClr val="000000"/>
                </a:solidFill>
                <a:latin typeface="Open Sans Light"/>
                <a:ea typeface="Open Sans Light"/>
                <a:cs typeface="Open Sans Light"/>
                <a:sym typeface="Open Sans Light"/>
              </a:rPr>
              <a:t>Estimating the storage and memory resources required to store the expected amount of </a:t>
            </a:r>
          </a:p>
        </p:txBody>
      </p:sp>
      <p:sp>
        <p:nvSpPr>
          <p:cNvPr name="TextBox 6" id="6"/>
          <p:cNvSpPr txBox="true"/>
          <p:nvPr/>
        </p:nvSpPr>
        <p:spPr>
          <a:xfrm rot="0">
            <a:off x="1689097" y="2264407"/>
            <a:ext cx="3615319" cy="329594"/>
          </a:xfrm>
          <a:prstGeom prst="rect">
            <a:avLst/>
          </a:prstGeom>
        </p:spPr>
        <p:txBody>
          <a:bodyPr anchor="t" rtlCol="false" tIns="0" lIns="0" bIns="0" rIns="0">
            <a:spAutoFit/>
          </a:bodyPr>
          <a:lstStyle/>
          <a:p>
            <a:pPr algn="l">
              <a:lnSpc>
                <a:spcPts val="2799"/>
              </a:lnSpc>
            </a:pPr>
            <a:r>
              <a:rPr lang="en-US" b="true" sz="1399">
                <a:solidFill>
                  <a:srgbClr val="000000"/>
                </a:solidFill>
                <a:latin typeface="Open Sans Bold"/>
                <a:ea typeface="Open Sans Bold"/>
                <a:cs typeface="Open Sans Bold"/>
                <a:sym typeface="Open Sans Bold"/>
              </a:rPr>
              <a:t>data</a:t>
            </a:r>
            <a:r>
              <a:rPr lang="en-US" sz="1399">
                <a:solidFill>
                  <a:srgbClr val="000000"/>
                </a:solidFill>
                <a:latin typeface="Open Sans Light"/>
                <a:ea typeface="Open Sans Light"/>
                <a:cs typeface="Open Sans Light"/>
                <a:sym typeface="Open Sans Light"/>
              </a:rPr>
              <a:t> and </a:t>
            </a:r>
            <a:r>
              <a:rPr lang="en-US" b="true" sz="1399">
                <a:solidFill>
                  <a:srgbClr val="000000"/>
                </a:solidFill>
                <a:latin typeface="Open Sans Bold"/>
                <a:ea typeface="Open Sans Bold"/>
                <a:cs typeface="Open Sans Bold"/>
                <a:sym typeface="Open Sans Bold"/>
              </a:rPr>
              <a:t>shards</a:t>
            </a:r>
            <a:r>
              <a:rPr lang="en-US" sz="1399">
                <a:solidFill>
                  <a:srgbClr val="000000"/>
                </a:solidFill>
                <a:latin typeface="Open Sans Light"/>
                <a:ea typeface="Open Sans Light"/>
                <a:cs typeface="Open Sans Light"/>
                <a:sym typeface="Open Sans Light"/>
              </a:rPr>
              <a:t> for each tier of the cluster.</a:t>
            </a:r>
          </a:p>
        </p:txBody>
      </p:sp>
      <p:sp>
        <p:nvSpPr>
          <p:cNvPr name="TextBox 7" id="7"/>
          <p:cNvSpPr txBox="true"/>
          <p:nvPr/>
        </p:nvSpPr>
        <p:spPr>
          <a:xfrm rot="0">
            <a:off x="431797" y="2731132"/>
            <a:ext cx="8614496" cy="396269"/>
          </a:xfrm>
          <a:prstGeom prst="rect">
            <a:avLst/>
          </a:prstGeom>
        </p:spPr>
        <p:txBody>
          <a:bodyPr anchor="t" rtlCol="false" tIns="0" lIns="0" bIns="0" rIns="0">
            <a:spAutoFit/>
          </a:bodyPr>
          <a:lstStyle/>
          <a:p>
            <a:pPr algn="l">
              <a:lnSpc>
                <a:spcPts val="3499"/>
              </a:lnSpc>
            </a:pPr>
            <a:r>
              <a:rPr lang="en-US" b="true" sz="1399">
                <a:solidFill>
                  <a:srgbClr val="000000"/>
                </a:solidFill>
                <a:latin typeface="Open Sans Bold"/>
                <a:ea typeface="Open Sans Bold"/>
                <a:cs typeface="Open Sans Bold"/>
                <a:sym typeface="Open Sans Bold"/>
              </a:rPr>
              <a:t>Throughput</a:t>
            </a:r>
            <a:r>
              <a:rPr lang="en-US" sz="1399">
                <a:solidFill>
                  <a:srgbClr val="000000"/>
                </a:solidFill>
                <a:latin typeface="Open Sans Light"/>
                <a:ea typeface="Open Sans Light"/>
                <a:cs typeface="Open Sans Light"/>
                <a:sym typeface="Open Sans Light"/>
              </a:rPr>
              <a:t> Estimating the memory, compute, and network resources required to process the expected </a:t>
            </a:r>
          </a:p>
        </p:txBody>
      </p:sp>
      <p:sp>
        <p:nvSpPr>
          <p:cNvPr name="TextBox 8" id="8"/>
          <p:cNvSpPr txBox="true"/>
          <p:nvPr/>
        </p:nvSpPr>
        <p:spPr>
          <a:xfrm rot="0">
            <a:off x="1689097" y="3204210"/>
            <a:ext cx="7274728" cy="642823"/>
          </a:xfrm>
          <a:prstGeom prst="rect">
            <a:avLst/>
          </a:prstGeom>
        </p:spPr>
        <p:txBody>
          <a:bodyPr anchor="t" rtlCol="false" tIns="0" lIns="0" bIns="0" rIns="0">
            <a:spAutoFit/>
          </a:bodyPr>
          <a:lstStyle/>
          <a:p>
            <a:pPr algn="l">
              <a:lnSpc>
                <a:spcPts val="2300"/>
              </a:lnSpc>
            </a:pPr>
            <a:r>
              <a:rPr lang="en-US" b="true" sz="1399">
                <a:solidFill>
                  <a:srgbClr val="000000"/>
                </a:solidFill>
                <a:latin typeface="Open Sans Bold"/>
                <a:ea typeface="Open Sans Bold"/>
                <a:cs typeface="Open Sans Bold"/>
                <a:sym typeface="Open Sans Bold"/>
              </a:rPr>
              <a:t>operations</a:t>
            </a:r>
            <a:r>
              <a:rPr lang="en-US" sz="1399">
                <a:solidFill>
                  <a:srgbClr val="000000"/>
                </a:solidFill>
                <a:latin typeface="Open Sans Light"/>
                <a:ea typeface="Open Sans Light"/>
                <a:cs typeface="Open Sans Light"/>
                <a:sym typeface="Open Sans Light"/>
              </a:rPr>
              <a:t> at the expected </a:t>
            </a:r>
            <a:r>
              <a:rPr lang="en-US" b="true" sz="1399">
                <a:solidFill>
                  <a:srgbClr val="000000"/>
                </a:solidFill>
                <a:latin typeface="Open Sans Bold"/>
                <a:ea typeface="Open Sans Bold"/>
                <a:cs typeface="Open Sans Bold"/>
                <a:sym typeface="Open Sans Bold"/>
              </a:rPr>
              <a:t>latencies</a:t>
            </a:r>
            <a:r>
              <a:rPr lang="en-US" sz="1399">
                <a:solidFill>
                  <a:srgbClr val="000000"/>
                </a:solidFill>
                <a:latin typeface="Open Sans Light"/>
                <a:ea typeface="Open Sans Light"/>
                <a:cs typeface="Open Sans Light"/>
                <a:sym typeface="Open Sans Light"/>
              </a:rPr>
              <a:t> and </a:t>
            </a:r>
            <a:r>
              <a:rPr lang="en-US" b="true" sz="1399">
                <a:solidFill>
                  <a:srgbClr val="000000"/>
                </a:solidFill>
                <a:latin typeface="Open Sans Bold"/>
                <a:ea typeface="Open Sans Bold"/>
                <a:cs typeface="Open Sans Bold"/>
                <a:sym typeface="Open Sans Bold"/>
              </a:rPr>
              <a:t>throughput</a:t>
            </a:r>
            <a:r>
              <a:rPr lang="en-US" sz="1399">
                <a:solidFill>
                  <a:srgbClr val="000000"/>
                </a:solidFill>
                <a:latin typeface="Open Sans Light"/>
                <a:ea typeface="Open Sans Light"/>
                <a:cs typeface="Open Sans Light"/>
                <a:sym typeface="Open Sans Light"/>
              </a:rPr>
              <a:t> for each operation and for each </a:t>
            </a:r>
          </a:p>
          <a:p>
            <a:pPr algn="l">
              <a:lnSpc>
                <a:spcPts val="3299"/>
              </a:lnSpc>
            </a:pPr>
            <a:r>
              <a:rPr lang="en-US" sz="1399">
                <a:solidFill>
                  <a:srgbClr val="000000"/>
                </a:solidFill>
                <a:latin typeface="Open Sans Light"/>
                <a:ea typeface="Open Sans Light"/>
                <a:cs typeface="Open Sans Light"/>
                <a:sym typeface="Open Sans Light"/>
              </a:rPr>
              <a:t>tier of the cluster.</a:t>
            </a:r>
          </a:p>
        </p:txBody>
      </p:sp>
      <p:sp>
        <p:nvSpPr>
          <p:cNvPr name="TextBox 9" id="9"/>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5.0 </a:t>
            </a:r>
          </a:p>
        </p:txBody>
      </p:sp>
      <p:sp>
        <p:nvSpPr>
          <p:cNvPr name="TextBox 10" id="10"/>
          <p:cNvSpPr txBox="true"/>
          <p:nvPr/>
        </p:nvSpPr>
        <p:spPr>
          <a:xfrm rot="0">
            <a:off x="495300" y="4831442"/>
            <a:ext cx="201532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Sizing Methodologies</a:t>
            </a:r>
          </a:p>
        </p:txBody>
      </p:sp>
      <p:sp>
        <p:nvSpPr>
          <p:cNvPr name="TextBox 11" id="11"/>
          <p:cNvSpPr txBox="true"/>
          <p:nvPr/>
        </p:nvSpPr>
        <p:spPr>
          <a:xfrm rot="0">
            <a:off x="431797" y="327717"/>
            <a:ext cx="3266027"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Sizing Methodologies</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23695" y="3539738"/>
            <a:ext cx="8696611" cy="907866"/>
            <a:chOff x="0" y="0"/>
            <a:chExt cx="8696617" cy="907860"/>
          </a:xfrm>
        </p:grpSpPr>
        <p:sp>
          <p:nvSpPr>
            <p:cNvPr name="Freeform 4" id="4"/>
            <p:cNvSpPr/>
            <p:nvPr/>
          </p:nvSpPr>
          <p:spPr>
            <a:xfrm flipH="false" flipV="false" rot="0">
              <a:off x="0" y="0"/>
              <a:ext cx="8696579" cy="907923"/>
            </a:xfrm>
            <a:custGeom>
              <a:avLst/>
              <a:gdLst/>
              <a:ahLst/>
              <a:cxnLst/>
              <a:rect r="r" b="b" t="t" l="l"/>
              <a:pathLst>
                <a:path h="907923" w="8696579">
                  <a:moveTo>
                    <a:pt x="0" y="0"/>
                  </a:moveTo>
                  <a:lnTo>
                    <a:pt x="8696579" y="0"/>
                  </a:lnTo>
                  <a:lnTo>
                    <a:pt x="8696579" y="907923"/>
                  </a:lnTo>
                  <a:lnTo>
                    <a:pt x="0" y="907923"/>
                  </a:lnTo>
                  <a:close/>
                </a:path>
              </a:pathLst>
            </a:custGeom>
            <a:solidFill>
              <a:srgbClr val="F2F2F2"/>
            </a:solidFill>
          </p:spPr>
        </p:sp>
      </p:grpSp>
      <p:sp>
        <p:nvSpPr>
          <p:cNvPr name="TextBox 5" id="5"/>
          <p:cNvSpPr txBox="true"/>
          <p:nvPr/>
        </p:nvSpPr>
        <p:spPr>
          <a:xfrm rot="0">
            <a:off x="431797" y="1275112"/>
            <a:ext cx="1618964"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Discovery Questions </a:t>
            </a:r>
          </a:p>
        </p:txBody>
      </p:sp>
      <p:sp>
        <p:nvSpPr>
          <p:cNvPr name="TextBox 6" id="6"/>
          <p:cNvSpPr txBox="true"/>
          <p:nvPr/>
        </p:nvSpPr>
        <p:spPr>
          <a:xfrm rot="0">
            <a:off x="4775197" y="1275112"/>
            <a:ext cx="823427"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Constants </a:t>
            </a:r>
          </a:p>
        </p:txBody>
      </p:sp>
      <p:sp>
        <p:nvSpPr>
          <p:cNvPr name="TextBox 7" id="7"/>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5.1 </a:t>
            </a:r>
          </a:p>
        </p:txBody>
      </p:sp>
      <p:sp>
        <p:nvSpPr>
          <p:cNvPr name="TextBox 8" id="8"/>
          <p:cNvSpPr txBox="true"/>
          <p:nvPr/>
        </p:nvSpPr>
        <p:spPr>
          <a:xfrm rot="0">
            <a:off x="495300" y="4831442"/>
            <a:ext cx="201532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Sizing Methodologies</a:t>
            </a:r>
          </a:p>
        </p:txBody>
      </p:sp>
      <p:sp>
        <p:nvSpPr>
          <p:cNvPr name="TextBox 9" id="9"/>
          <p:cNvSpPr txBox="true"/>
          <p:nvPr/>
        </p:nvSpPr>
        <p:spPr>
          <a:xfrm rot="0">
            <a:off x="431797" y="1702022"/>
            <a:ext cx="45339" cy="768896"/>
          </a:xfrm>
          <a:prstGeom prst="rect">
            <a:avLst/>
          </a:prstGeom>
        </p:spPr>
        <p:txBody>
          <a:bodyPr anchor="t" rtlCol="false" tIns="0" lIns="0" bIns="0" rIns="0">
            <a:spAutoFit/>
          </a:bodyPr>
          <a:lstStyle/>
          <a:p>
            <a:pPr algn="just">
              <a:lnSpc>
                <a:spcPts val="2100"/>
              </a:lnSpc>
            </a:pPr>
            <a:r>
              <a:rPr lang="en-US" sz="1000" spc="-8">
                <a:solidFill>
                  <a:srgbClr val="000000"/>
                </a:solidFill>
                <a:latin typeface="IBM Plex Sans Condensed"/>
                <a:ea typeface="IBM Plex Sans Condensed"/>
                <a:cs typeface="IBM Plex Sans Condensed"/>
                <a:sym typeface="IBM Plex Sans Condensed"/>
              </a:rPr>
              <a:t>• • •</a:t>
            </a:r>
          </a:p>
        </p:txBody>
      </p:sp>
      <p:sp>
        <p:nvSpPr>
          <p:cNvPr name="TextBox 10" id="10"/>
          <p:cNvSpPr txBox="true"/>
          <p:nvPr/>
        </p:nvSpPr>
        <p:spPr>
          <a:xfrm rot="0">
            <a:off x="711203" y="1665970"/>
            <a:ext cx="2808675" cy="845620"/>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How much raw data (GB) will you index per day? How many days will you retain the data? What is the net expansion factor of the data?</a:t>
            </a:r>
          </a:p>
          <a:p>
            <a:pPr algn="l">
              <a:lnSpc>
                <a:spcPts val="500"/>
              </a:lnSpc>
            </a:pPr>
            <a:r>
              <a:rPr lang="en-US" sz="1000">
                <a:solidFill>
                  <a:srgbClr val="000000"/>
                </a:solidFill>
                <a:latin typeface="Arimo"/>
                <a:ea typeface="Arimo"/>
                <a:cs typeface="Arimo"/>
                <a:sym typeface="Arimo"/>
              </a:rPr>
              <a:t> </a:t>
            </a:r>
          </a:p>
        </p:txBody>
      </p:sp>
      <p:sp>
        <p:nvSpPr>
          <p:cNvPr name="TextBox 11" id="11"/>
          <p:cNvSpPr txBox="true"/>
          <p:nvPr/>
        </p:nvSpPr>
        <p:spPr>
          <a:xfrm rot="0">
            <a:off x="4775197" y="1702022"/>
            <a:ext cx="45339" cy="768896"/>
          </a:xfrm>
          <a:prstGeom prst="rect">
            <a:avLst/>
          </a:prstGeom>
        </p:spPr>
        <p:txBody>
          <a:bodyPr anchor="t" rtlCol="false" tIns="0" lIns="0" bIns="0" rIns="0">
            <a:spAutoFit/>
          </a:bodyPr>
          <a:lstStyle/>
          <a:p>
            <a:pPr algn="just">
              <a:lnSpc>
                <a:spcPts val="2100"/>
              </a:lnSpc>
            </a:pPr>
            <a:r>
              <a:rPr lang="en-US" sz="1000" spc="-8">
                <a:solidFill>
                  <a:srgbClr val="000000"/>
                </a:solidFill>
                <a:latin typeface="IBM Plex Sans Condensed"/>
                <a:ea typeface="IBM Plex Sans Condensed"/>
                <a:cs typeface="IBM Plex Sans Condensed"/>
                <a:sym typeface="IBM Plex Sans Condensed"/>
              </a:rPr>
              <a:t>• •</a:t>
            </a:r>
          </a:p>
          <a:p>
            <a:pPr algn="just">
              <a:lnSpc>
                <a:spcPts val="500"/>
              </a:lnSpc>
            </a:pPr>
            <a:r>
              <a:rPr lang="en-US" sz="1000" spc="-8">
                <a:solidFill>
                  <a:srgbClr val="000000"/>
                </a:solidFill>
                <a:latin typeface="IBM Plex Sans Condensed"/>
                <a:ea typeface="IBM Plex Sans Condensed"/>
                <a:cs typeface="IBM Plex Sans Condensed"/>
                <a:sym typeface="IBM Plex Sans Condensed"/>
              </a:rPr>
              <a:t>•</a:t>
            </a:r>
          </a:p>
        </p:txBody>
      </p:sp>
      <p:sp>
        <p:nvSpPr>
          <p:cNvPr name="TextBox 12" id="12"/>
          <p:cNvSpPr txBox="true"/>
          <p:nvPr/>
        </p:nvSpPr>
        <p:spPr>
          <a:xfrm rot="0">
            <a:off x="5067300" y="1665970"/>
            <a:ext cx="3436877" cy="786184"/>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Reserve +15% to stay under the disk watermarks. Reserve +5% for margin of error and background activities. </a:t>
            </a:r>
          </a:p>
          <a:p>
            <a:pPr algn="l">
              <a:lnSpc>
                <a:spcPts val="500"/>
              </a:lnSpc>
            </a:pPr>
            <a:r>
              <a:rPr lang="en-US" sz="1000">
                <a:solidFill>
                  <a:srgbClr val="000000"/>
                </a:solidFill>
                <a:latin typeface="Open Sans Light"/>
                <a:ea typeface="Open Sans Light"/>
                <a:cs typeface="Open Sans Light"/>
                <a:sym typeface="Open Sans Light"/>
              </a:rPr>
              <a:t>Reserve the equivalent of a data node to handle failure.</a:t>
            </a:r>
          </a:p>
        </p:txBody>
      </p:sp>
      <p:sp>
        <p:nvSpPr>
          <p:cNvPr name="TextBox 13" id="13"/>
          <p:cNvSpPr txBox="true"/>
          <p:nvPr/>
        </p:nvSpPr>
        <p:spPr>
          <a:xfrm rot="0">
            <a:off x="711203" y="2427970"/>
            <a:ext cx="33680" cy="290884"/>
          </a:xfrm>
          <a:prstGeom prst="rect">
            <a:avLst/>
          </a:prstGeom>
        </p:spPr>
        <p:txBody>
          <a:bodyPr anchor="t" rtlCol="false" tIns="0" lIns="0" bIns="0" rIns="0">
            <a:spAutoFit/>
          </a:bodyPr>
          <a:lstStyle/>
          <a:p>
            <a:pPr algn="l">
              <a:lnSpc>
                <a:spcPts val="2500"/>
              </a:lnSpc>
            </a:pPr>
            <a:r>
              <a:rPr lang="en-US" sz="1000">
                <a:solidFill>
                  <a:srgbClr val="000000"/>
                </a:solidFill>
                <a:latin typeface="Open Sans Light"/>
                <a:ea typeface="Open Sans Light"/>
                <a:cs typeface="Open Sans Light"/>
                <a:sym typeface="Open Sans Light"/>
              </a:rPr>
              <a:t> </a:t>
            </a:r>
          </a:p>
        </p:txBody>
      </p:sp>
      <p:sp>
        <p:nvSpPr>
          <p:cNvPr name="TextBox 14" id="14"/>
          <p:cNvSpPr txBox="true"/>
          <p:nvPr/>
        </p:nvSpPr>
        <p:spPr>
          <a:xfrm rot="0">
            <a:off x="996953" y="2482758"/>
            <a:ext cx="2450640" cy="230810"/>
          </a:xfrm>
          <a:prstGeom prst="rect">
            <a:avLst/>
          </a:prstGeom>
        </p:spPr>
        <p:txBody>
          <a:bodyPr anchor="t" rtlCol="false" tIns="0" lIns="0" bIns="0" rIns="0">
            <a:spAutoFit/>
          </a:bodyPr>
          <a:lstStyle/>
          <a:p>
            <a:pPr algn="l">
              <a:lnSpc>
                <a:spcPts val="2000"/>
              </a:lnSpc>
            </a:pPr>
            <a:r>
              <a:rPr lang="en-US" sz="800">
                <a:solidFill>
                  <a:srgbClr val="000000"/>
                </a:solidFill>
                <a:latin typeface="Open Sans Light"/>
                <a:ea typeface="Open Sans Light"/>
                <a:cs typeface="Open Sans Light"/>
                <a:sym typeface="Open Sans Light"/>
              </a:rPr>
              <a:t>JSON Factor * Indexing Factor * Compression Factor </a:t>
            </a:r>
          </a:p>
        </p:txBody>
      </p:sp>
      <p:sp>
        <p:nvSpPr>
          <p:cNvPr name="TextBox 15" id="15"/>
          <p:cNvSpPr txBox="true"/>
          <p:nvPr/>
        </p:nvSpPr>
        <p:spPr>
          <a:xfrm rot="0">
            <a:off x="431797" y="2778347"/>
            <a:ext cx="1181776" cy="1580807"/>
          </a:xfrm>
          <a:prstGeom prst="rect">
            <a:avLst/>
          </a:prstGeom>
        </p:spPr>
        <p:txBody>
          <a:bodyPr anchor="t" rtlCol="false" tIns="0" lIns="0" bIns="0" rIns="0">
            <a:spAutoFit/>
          </a:bodyPr>
          <a:lstStyle/>
          <a:p>
            <a:pPr algn="just">
              <a:lnSpc>
                <a:spcPts val="2000"/>
              </a:lnSpc>
            </a:pPr>
            <a:r>
              <a:rPr lang="en-US" sz="1000" spc="-8">
                <a:solidFill>
                  <a:srgbClr val="000000"/>
                </a:solidFill>
                <a:latin typeface="IBM Plex Sans Condensed"/>
                <a:ea typeface="IBM Plex Sans Condensed"/>
                <a:cs typeface="IBM Plex Sans Condensed"/>
                <a:sym typeface="IBM Plex Sans Condensed"/>
              </a:rPr>
              <a:t>•</a:t>
            </a:r>
          </a:p>
          <a:p>
            <a:pPr algn="just">
              <a:lnSpc>
                <a:spcPts val="2200"/>
              </a:lnSpc>
            </a:pPr>
            <a:r>
              <a:rPr lang="en-US" sz="1000" spc="-8">
                <a:solidFill>
                  <a:srgbClr val="000000"/>
                </a:solidFill>
                <a:latin typeface="IBM Plex Sans Condensed"/>
                <a:ea typeface="IBM Plex Sans Condensed"/>
                <a:cs typeface="IBM Plex Sans Condensed"/>
                <a:sym typeface="IBM Plex Sans Condensed"/>
              </a:rPr>
              <a:t>•</a:t>
            </a:r>
          </a:p>
          <a:p>
            <a:pPr algn="just">
              <a:lnSpc>
                <a:spcPts val="2000"/>
              </a:lnSpc>
            </a:pPr>
            <a:r>
              <a:rPr lang="en-US" sz="1000" spc="-8">
                <a:solidFill>
                  <a:srgbClr val="000000"/>
                </a:solidFill>
                <a:latin typeface="IBM Plex Sans Condensed"/>
                <a:ea typeface="IBM Plex Sans Condensed"/>
                <a:cs typeface="IBM Plex Sans Condensed"/>
                <a:sym typeface="IBM Plex Sans Condensed"/>
              </a:rPr>
              <a:t>•</a:t>
            </a:r>
          </a:p>
          <a:p>
            <a:pPr algn="just">
              <a:lnSpc>
                <a:spcPts val="2500"/>
              </a:lnSpc>
            </a:pPr>
            <a:r>
              <a:rPr lang="en-US" b="true" sz="1000">
                <a:solidFill>
                  <a:srgbClr val="000000"/>
                </a:solidFill>
                <a:latin typeface="Open Sans Bold"/>
                <a:ea typeface="Open Sans Bold"/>
                <a:cs typeface="Open Sans Bold"/>
                <a:sym typeface="Open Sans Bold"/>
              </a:rPr>
              <a:t>Total Data (GB) </a:t>
            </a:r>
          </a:p>
          <a:p>
            <a:pPr algn="just">
              <a:lnSpc>
                <a:spcPts val="1700"/>
              </a:lnSpc>
            </a:pPr>
            <a:r>
              <a:rPr lang="en-US" b="true" sz="1000">
                <a:solidFill>
                  <a:srgbClr val="000000"/>
                </a:solidFill>
                <a:latin typeface="Open Sans Bold"/>
                <a:ea typeface="Open Sans Bold"/>
                <a:cs typeface="Open Sans Bold"/>
                <a:sym typeface="Open Sans Bold"/>
              </a:rPr>
              <a:t>Total Storage (GB) </a:t>
            </a:r>
          </a:p>
          <a:p>
            <a:pPr algn="just">
              <a:lnSpc>
                <a:spcPts val="2500"/>
              </a:lnSpc>
            </a:pPr>
            <a:r>
              <a:rPr lang="en-US" b="true" sz="1000">
                <a:solidFill>
                  <a:srgbClr val="000000"/>
                </a:solidFill>
                <a:latin typeface="Open Sans Bold"/>
                <a:ea typeface="Open Sans Bold"/>
                <a:cs typeface="Open Sans Bold"/>
                <a:sym typeface="Open Sans Bold"/>
              </a:rPr>
              <a:t>Total Data Nodes</a:t>
            </a:r>
            <a:r>
              <a:rPr lang="en-US" sz="1000">
                <a:solidFill>
                  <a:srgbClr val="000000"/>
                </a:solidFill>
                <a:latin typeface="Open Sans Light"/>
                <a:ea typeface="Open Sans Light"/>
                <a:cs typeface="Open Sans Light"/>
                <a:sym typeface="Open Sans Light"/>
              </a:rPr>
              <a:t> </a:t>
            </a:r>
          </a:p>
        </p:txBody>
      </p:sp>
      <p:sp>
        <p:nvSpPr>
          <p:cNvPr name="TextBox 16" id="16"/>
          <p:cNvSpPr txBox="true"/>
          <p:nvPr/>
        </p:nvSpPr>
        <p:spPr>
          <a:xfrm rot="0">
            <a:off x="711203" y="2742295"/>
            <a:ext cx="3029798" cy="776659"/>
          </a:xfrm>
          <a:prstGeom prst="rect">
            <a:avLst/>
          </a:prstGeom>
        </p:spPr>
        <p:txBody>
          <a:bodyPr anchor="t" rtlCol="false" tIns="0" lIns="0" bIns="0" rIns="0">
            <a:spAutoFit/>
          </a:bodyPr>
          <a:lstStyle/>
          <a:p>
            <a:pPr algn="l">
              <a:lnSpc>
                <a:spcPts val="2000"/>
              </a:lnSpc>
            </a:pPr>
            <a:r>
              <a:rPr lang="en-US" sz="1000">
                <a:solidFill>
                  <a:srgbClr val="000000"/>
                </a:solidFill>
                <a:latin typeface="Open Sans Light"/>
                <a:ea typeface="Open Sans Light"/>
                <a:cs typeface="Open Sans Light"/>
                <a:sym typeface="Open Sans Light"/>
              </a:rPr>
              <a:t>How many replica shards will you enforce? </a:t>
            </a:r>
          </a:p>
          <a:p>
            <a:pPr algn="l">
              <a:lnSpc>
                <a:spcPts val="2200"/>
              </a:lnSpc>
            </a:pPr>
            <a:r>
              <a:rPr lang="en-US" sz="1000">
                <a:solidFill>
                  <a:srgbClr val="000000"/>
                </a:solidFill>
                <a:latin typeface="Open Sans Light"/>
                <a:ea typeface="Open Sans Light"/>
                <a:cs typeface="Open Sans Light"/>
                <a:sym typeface="Open Sans Light"/>
              </a:rPr>
              <a:t>How much memory will you allocate per data node? </a:t>
            </a:r>
          </a:p>
          <a:p>
            <a:pPr algn="l">
              <a:lnSpc>
                <a:spcPts val="2000"/>
              </a:lnSpc>
            </a:pPr>
            <a:r>
              <a:rPr lang="en-US" sz="1000">
                <a:solidFill>
                  <a:srgbClr val="000000"/>
                </a:solidFill>
                <a:latin typeface="Open Sans Light"/>
                <a:ea typeface="Open Sans Light"/>
                <a:cs typeface="Open Sans Light"/>
                <a:sym typeface="Open Sans Light"/>
              </a:rPr>
              <a:t>What will be your memory:data ratio?</a:t>
            </a:r>
          </a:p>
        </p:txBody>
      </p:sp>
      <p:sp>
        <p:nvSpPr>
          <p:cNvPr name="TextBox 17" id="17"/>
          <p:cNvSpPr txBox="true"/>
          <p:nvPr/>
        </p:nvSpPr>
        <p:spPr>
          <a:xfrm rot="0">
            <a:off x="1905000" y="3520173"/>
            <a:ext cx="107623" cy="824284"/>
          </a:xfrm>
          <a:prstGeom prst="rect">
            <a:avLst/>
          </a:prstGeom>
        </p:spPr>
        <p:txBody>
          <a:bodyPr anchor="t" rtlCol="false" tIns="0" lIns="0" bIns="0" rIns="0">
            <a:spAutoFit/>
          </a:bodyPr>
          <a:lstStyle/>
          <a:p>
            <a:pPr algn="just">
              <a:lnSpc>
                <a:spcPts val="2500"/>
              </a:lnSpc>
            </a:pPr>
            <a:r>
              <a:rPr lang="en-US" sz="1000">
                <a:solidFill>
                  <a:srgbClr val="000000"/>
                </a:solidFill>
                <a:latin typeface="Open Sans Light"/>
                <a:ea typeface="Open Sans Light"/>
                <a:cs typeface="Open Sans Light"/>
                <a:sym typeface="Open Sans Light"/>
              </a:rPr>
              <a:t>= </a:t>
            </a:r>
          </a:p>
          <a:p>
            <a:pPr algn="just">
              <a:lnSpc>
                <a:spcPts val="1700"/>
              </a:lnSpc>
            </a:pPr>
            <a:r>
              <a:rPr lang="en-US" sz="1000">
                <a:solidFill>
                  <a:srgbClr val="000000"/>
                </a:solidFill>
                <a:latin typeface="Open Sans Light"/>
                <a:ea typeface="Open Sans Light"/>
                <a:cs typeface="Open Sans Light"/>
                <a:sym typeface="Open Sans Light"/>
              </a:rPr>
              <a:t>= </a:t>
            </a:r>
          </a:p>
          <a:p>
            <a:pPr algn="just">
              <a:lnSpc>
                <a:spcPts val="2500"/>
              </a:lnSpc>
            </a:pPr>
            <a:r>
              <a:rPr lang="en-US" sz="1000">
                <a:solidFill>
                  <a:srgbClr val="000000"/>
                </a:solidFill>
                <a:latin typeface="Open Sans Light"/>
                <a:ea typeface="Open Sans Light"/>
                <a:cs typeface="Open Sans Light"/>
                <a:sym typeface="Open Sans Light"/>
              </a:rPr>
              <a:t>= </a:t>
            </a:r>
          </a:p>
        </p:txBody>
      </p:sp>
      <p:sp>
        <p:nvSpPr>
          <p:cNvPr name="TextBox 18" id="18"/>
          <p:cNvSpPr txBox="true"/>
          <p:nvPr/>
        </p:nvSpPr>
        <p:spPr>
          <a:xfrm rot="0">
            <a:off x="2146297" y="3520173"/>
            <a:ext cx="6372406" cy="824284"/>
          </a:xfrm>
          <a:prstGeom prst="rect">
            <a:avLst/>
          </a:prstGeom>
        </p:spPr>
        <p:txBody>
          <a:bodyPr anchor="t" rtlCol="false" tIns="0" lIns="0" bIns="0" rIns="0">
            <a:spAutoFit/>
          </a:bodyPr>
          <a:lstStyle/>
          <a:p>
            <a:pPr algn="l">
              <a:lnSpc>
                <a:spcPts val="2500"/>
              </a:lnSpc>
            </a:pPr>
            <a:r>
              <a:rPr lang="en-US" sz="1000">
                <a:solidFill>
                  <a:srgbClr val="000000"/>
                </a:solidFill>
                <a:latin typeface="Open Sans Light"/>
                <a:ea typeface="Open Sans Light"/>
                <a:cs typeface="Open Sans Light"/>
                <a:sym typeface="Open Sans Light"/>
              </a:rPr>
              <a:t>Raw data (GB) per day * Number of days retained * Net expansion factor * (Number of replicas + 1) </a:t>
            </a:r>
          </a:p>
          <a:p>
            <a:pPr algn="l">
              <a:lnSpc>
                <a:spcPts val="1700"/>
              </a:lnSpc>
            </a:pPr>
            <a:r>
              <a:rPr lang="en-US" sz="1000">
                <a:solidFill>
                  <a:srgbClr val="000000"/>
                </a:solidFill>
                <a:latin typeface="Open Sans Light"/>
                <a:ea typeface="Open Sans Light"/>
                <a:cs typeface="Open Sans Light"/>
                <a:sym typeface="Open Sans Light"/>
              </a:rPr>
              <a:t>Total Data (GB) * (1 + 0.15 Disk watermark threshold + 0.05 Margin of error) </a:t>
            </a:r>
          </a:p>
          <a:p>
            <a:pPr algn="l">
              <a:lnSpc>
                <a:spcPts val="2500"/>
              </a:lnSpc>
            </a:pPr>
            <a:r>
              <a:rPr lang="en-US" sz="1000">
                <a:solidFill>
                  <a:srgbClr val="000000"/>
                </a:solidFill>
                <a:latin typeface="Open Sans Light"/>
                <a:ea typeface="Open Sans Light"/>
                <a:cs typeface="Open Sans Light"/>
                <a:sym typeface="Open Sans Light"/>
              </a:rPr>
              <a:t>ROUNDUP(Total Storage (GB) / Memory per data node / Memory:data ratio) + 1 Data node for failover capacity</a:t>
            </a:r>
          </a:p>
        </p:txBody>
      </p:sp>
      <p:sp>
        <p:nvSpPr>
          <p:cNvPr name="TextBox 19" id="19"/>
          <p:cNvSpPr txBox="true"/>
          <p:nvPr/>
        </p:nvSpPr>
        <p:spPr>
          <a:xfrm rot="0">
            <a:off x="431797" y="327717"/>
            <a:ext cx="4317225"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Volume Sizing: Data Volume</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23695" y="3768642"/>
            <a:ext cx="8696611" cy="678961"/>
            <a:chOff x="0" y="0"/>
            <a:chExt cx="8696617" cy="678955"/>
          </a:xfrm>
        </p:grpSpPr>
        <p:sp>
          <p:nvSpPr>
            <p:cNvPr name="Freeform 4" id="4"/>
            <p:cNvSpPr/>
            <p:nvPr/>
          </p:nvSpPr>
          <p:spPr>
            <a:xfrm flipH="false" flipV="false" rot="0">
              <a:off x="0" y="0"/>
              <a:ext cx="8696579" cy="678942"/>
            </a:xfrm>
            <a:custGeom>
              <a:avLst/>
              <a:gdLst/>
              <a:ahLst/>
              <a:cxnLst/>
              <a:rect r="r" b="b" t="t" l="l"/>
              <a:pathLst>
                <a:path h="678942" w="8696579">
                  <a:moveTo>
                    <a:pt x="0" y="0"/>
                  </a:moveTo>
                  <a:lnTo>
                    <a:pt x="8696579" y="0"/>
                  </a:lnTo>
                  <a:lnTo>
                    <a:pt x="8696579" y="678942"/>
                  </a:lnTo>
                  <a:lnTo>
                    <a:pt x="0" y="678942"/>
                  </a:lnTo>
                  <a:close/>
                </a:path>
              </a:pathLst>
            </a:custGeom>
            <a:solidFill>
              <a:srgbClr val="F2F2F2"/>
            </a:solidFill>
          </p:spPr>
        </p:sp>
      </p:grpSp>
      <p:sp>
        <p:nvSpPr>
          <p:cNvPr name="TextBox 5" id="5"/>
          <p:cNvSpPr txBox="true"/>
          <p:nvPr/>
        </p:nvSpPr>
        <p:spPr>
          <a:xfrm rot="0">
            <a:off x="431797" y="1275112"/>
            <a:ext cx="1618964"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Discovery Questions </a:t>
            </a:r>
          </a:p>
        </p:txBody>
      </p:sp>
      <p:sp>
        <p:nvSpPr>
          <p:cNvPr name="TextBox 6" id="6"/>
          <p:cNvSpPr txBox="true"/>
          <p:nvPr/>
        </p:nvSpPr>
        <p:spPr>
          <a:xfrm rot="0">
            <a:off x="4775197" y="1275112"/>
            <a:ext cx="823427"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Constants </a:t>
            </a:r>
          </a:p>
        </p:txBody>
      </p:sp>
      <p:sp>
        <p:nvSpPr>
          <p:cNvPr name="TextBox 7" id="7"/>
          <p:cNvSpPr txBox="true"/>
          <p:nvPr/>
        </p:nvSpPr>
        <p:spPr>
          <a:xfrm rot="0">
            <a:off x="431797" y="1702022"/>
            <a:ext cx="45339" cy="1302296"/>
          </a:xfrm>
          <a:prstGeom prst="rect">
            <a:avLst/>
          </a:prstGeom>
        </p:spPr>
        <p:txBody>
          <a:bodyPr anchor="t" rtlCol="false" tIns="0" lIns="0" bIns="0" rIns="0">
            <a:spAutoFit/>
          </a:bodyPr>
          <a:lstStyle/>
          <a:p>
            <a:pPr algn="just">
              <a:lnSpc>
                <a:spcPts val="2100"/>
              </a:lnSpc>
            </a:pPr>
            <a:r>
              <a:rPr lang="en-US" sz="1000" spc="-8">
                <a:solidFill>
                  <a:srgbClr val="000000"/>
                </a:solidFill>
                <a:latin typeface="IBM Plex Sans Condensed"/>
                <a:ea typeface="IBM Plex Sans Condensed"/>
                <a:cs typeface="IBM Plex Sans Condensed"/>
                <a:sym typeface="IBM Plex Sans Condensed"/>
              </a:rPr>
              <a:t>• • • • •</a:t>
            </a:r>
          </a:p>
        </p:txBody>
      </p:sp>
      <p:sp>
        <p:nvSpPr>
          <p:cNvPr name="TextBox 8" id="8"/>
          <p:cNvSpPr txBox="true"/>
          <p:nvPr/>
        </p:nvSpPr>
        <p:spPr>
          <a:xfrm rot="0">
            <a:off x="4775197" y="1702022"/>
            <a:ext cx="45339" cy="502196"/>
          </a:xfrm>
          <a:prstGeom prst="rect">
            <a:avLst/>
          </a:prstGeom>
        </p:spPr>
        <p:txBody>
          <a:bodyPr anchor="t" rtlCol="false" tIns="0" lIns="0" bIns="0" rIns="0">
            <a:spAutoFit/>
          </a:bodyPr>
          <a:lstStyle/>
          <a:p>
            <a:pPr algn="l">
              <a:lnSpc>
                <a:spcPts val="2100"/>
              </a:lnSpc>
            </a:pPr>
            <a:r>
              <a:rPr lang="en-US" sz="1000" spc="-8">
                <a:solidFill>
                  <a:srgbClr val="000000"/>
                </a:solidFill>
                <a:latin typeface="IBM Plex Sans Condensed"/>
                <a:ea typeface="IBM Plex Sans Condensed"/>
                <a:cs typeface="IBM Plex Sans Condensed"/>
                <a:sym typeface="IBM Plex Sans Condensed"/>
              </a:rPr>
              <a:t>• •</a:t>
            </a:r>
          </a:p>
        </p:txBody>
      </p:sp>
      <p:sp>
        <p:nvSpPr>
          <p:cNvPr name="TextBox 9" id="9"/>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5.2 </a:t>
            </a:r>
          </a:p>
        </p:txBody>
      </p:sp>
      <p:sp>
        <p:nvSpPr>
          <p:cNvPr name="TextBox 10" id="10"/>
          <p:cNvSpPr txBox="true"/>
          <p:nvPr/>
        </p:nvSpPr>
        <p:spPr>
          <a:xfrm rot="0">
            <a:off x="431797" y="3799570"/>
            <a:ext cx="1138190" cy="522532"/>
          </a:xfrm>
          <a:prstGeom prst="rect">
            <a:avLst/>
          </a:prstGeom>
        </p:spPr>
        <p:txBody>
          <a:bodyPr anchor="t" rtlCol="false" tIns="0" lIns="0" bIns="0" rIns="0">
            <a:spAutoFit/>
          </a:bodyPr>
          <a:lstStyle/>
          <a:p>
            <a:pPr algn="l">
              <a:lnSpc>
                <a:spcPts val="2100"/>
              </a:lnSpc>
            </a:pPr>
            <a:r>
              <a:rPr lang="en-US" b="true" sz="1000">
                <a:solidFill>
                  <a:srgbClr val="000000"/>
                </a:solidFill>
                <a:latin typeface="Open Sans Bold"/>
                <a:ea typeface="Open Sans Bold"/>
                <a:cs typeface="Open Sans Bold"/>
                <a:sym typeface="Open Sans Bold"/>
              </a:rPr>
              <a:t>Total Shards</a:t>
            </a:r>
            <a:r>
              <a:rPr lang="en-US" sz="1000">
                <a:solidFill>
                  <a:srgbClr val="000000"/>
                </a:solidFill>
                <a:latin typeface="Open Sans Light"/>
                <a:ea typeface="Open Sans Light"/>
                <a:cs typeface="Open Sans Light"/>
                <a:sym typeface="Open Sans Light"/>
              </a:rPr>
              <a:t> </a:t>
            </a:r>
            <a:r>
              <a:rPr lang="en-US" b="true" sz="1000">
                <a:solidFill>
                  <a:srgbClr val="000000"/>
                </a:solidFill>
                <a:latin typeface="Open Sans Bold"/>
                <a:ea typeface="Open Sans Bold"/>
                <a:cs typeface="Open Sans Bold"/>
                <a:sym typeface="Open Sans Bold"/>
              </a:rPr>
              <a:t>Total Data Nodes</a:t>
            </a:r>
            <a:r>
              <a:rPr lang="en-US" sz="1000">
                <a:solidFill>
                  <a:srgbClr val="000000"/>
                </a:solidFill>
                <a:latin typeface="Open Sans Light"/>
                <a:ea typeface="Open Sans Light"/>
                <a:cs typeface="Open Sans Light"/>
                <a:sym typeface="Open Sans Light"/>
              </a:rPr>
              <a:t> </a:t>
            </a:r>
          </a:p>
        </p:txBody>
      </p:sp>
      <p:sp>
        <p:nvSpPr>
          <p:cNvPr name="TextBox 11" id="11"/>
          <p:cNvSpPr txBox="true"/>
          <p:nvPr/>
        </p:nvSpPr>
        <p:spPr>
          <a:xfrm rot="0">
            <a:off x="1905000" y="3799570"/>
            <a:ext cx="107633" cy="519484"/>
          </a:xfrm>
          <a:prstGeom prst="rect">
            <a:avLst/>
          </a:prstGeom>
        </p:spPr>
        <p:txBody>
          <a:bodyPr anchor="t" rtlCol="false" tIns="0" lIns="0" bIns="0" rIns="0">
            <a:spAutoFit/>
          </a:bodyPr>
          <a:lstStyle/>
          <a:p>
            <a:pPr algn="just">
              <a:lnSpc>
                <a:spcPts val="2100"/>
              </a:lnSpc>
            </a:pPr>
            <a:r>
              <a:rPr lang="en-US" sz="1000">
                <a:solidFill>
                  <a:srgbClr val="000000"/>
                </a:solidFill>
                <a:latin typeface="Open Sans Light"/>
                <a:ea typeface="Open Sans Light"/>
                <a:cs typeface="Open Sans Light"/>
                <a:sym typeface="Open Sans Light"/>
              </a:rPr>
              <a:t>= = </a:t>
            </a:r>
          </a:p>
        </p:txBody>
      </p:sp>
      <p:sp>
        <p:nvSpPr>
          <p:cNvPr name="TextBox 12" id="12"/>
          <p:cNvSpPr txBox="true"/>
          <p:nvPr/>
        </p:nvSpPr>
        <p:spPr>
          <a:xfrm rot="0">
            <a:off x="495300" y="4831442"/>
            <a:ext cx="201532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Sizing Methodologies</a:t>
            </a:r>
          </a:p>
        </p:txBody>
      </p:sp>
      <p:sp>
        <p:nvSpPr>
          <p:cNvPr name="TextBox 13" id="13"/>
          <p:cNvSpPr txBox="true"/>
          <p:nvPr/>
        </p:nvSpPr>
        <p:spPr>
          <a:xfrm rot="0">
            <a:off x="711203" y="1665970"/>
            <a:ext cx="3321939" cy="1319584"/>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How many index patterns will you create? How many primary and replica shards will you configure? At what time interval will you rotate the indices, if at all? How long will you retain the indices? How much memory will you allocate per data node?</a:t>
            </a:r>
          </a:p>
        </p:txBody>
      </p:sp>
      <p:sp>
        <p:nvSpPr>
          <p:cNvPr name="TextBox 14" id="14"/>
          <p:cNvSpPr txBox="true"/>
          <p:nvPr/>
        </p:nvSpPr>
        <p:spPr>
          <a:xfrm rot="0">
            <a:off x="5067300" y="1665970"/>
            <a:ext cx="2696956" cy="519484"/>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Do not exceed 20 shards per GB of JVM Heap. Do not exceed 40GB per shard. </a:t>
            </a:r>
          </a:p>
        </p:txBody>
      </p:sp>
      <p:sp>
        <p:nvSpPr>
          <p:cNvPr name="TextBox 15" id="15"/>
          <p:cNvSpPr txBox="true"/>
          <p:nvPr/>
        </p:nvSpPr>
        <p:spPr>
          <a:xfrm rot="0">
            <a:off x="2146297" y="3799570"/>
            <a:ext cx="6080931" cy="519484"/>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Number of index patterns * Number of primaries * (Number of replicas + 1) * Total intervals of retention ROUNDUP(Total shards / (20 * Memory per data node))</a:t>
            </a:r>
          </a:p>
        </p:txBody>
      </p:sp>
      <p:sp>
        <p:nvSpPr>
          <p:cNvPr name="TextBox 16" id="16"/>
          <p:cNvSpPr txBox="true"/>
          <p:nvPr/>
        </p:nvSpPr>
        <p:spPr>
          <a:xfrm rot="0">
            <a:off x="4775197" y="2466070"/>
            <a:ext cx="3788864" cy="255832"/>
          </a:xfrm>
          <a:prstGeom prst="rect">
            <a:avLst/>
          </a:prstGeom>
        </p:spPr>
        <p:txBody>
          <a:bodyPr anchor="t" rtlCol="false" tIns="0" lIns="0" bIns="0" rIns="0">
            <a:spAutoFit/>
          </a:bodyPr>
          <a:lstStyle/>
          <a:p>
            <a:pPr algn="l">
              <a:lnSpc>
                <a:spcPts val="2100"/>
              </a:lnSpc>
            </a:pPr>
            <a:r>
              <a:rPr lang="en-US" b="true" sz="1000">
                <a:solidFill>
                  <a:srgbClr val="000000"/>
                </a:solidFill>
                <a:latin typeface="Open Sans Bold"/>
                <a:ea typeface="Open Sans Bold"/>
                <a:cs typeface="Open Sans Bold"/>
                <a:sym typeface="Open Sans Bold"/>
              </a:rPr>
              <a:t>Tip </a:t>
            </a:r>
            <a:r>
              <a:rPr lang="en-US" sz="1000">
                <a:solidFill>
                  <a:srgbClr val="000000"/>
                </a:solidFill>
                <a:latin typeface="Open Sans Light"/>
                <a:ea typeface="Open Sans Light"/>
                <a:cs typeface="Open Sans Light"/>
                <a:sym typeface="Open Sans Light"/>
              </a:rPr>
              <a:t>Collapse small daily indices into weekly or monthly indices to</a:t>
            </a:r>
          </a:p>
        </p:txBody>
      </p:sp>
      <p:sp>
        <p:nvSpPr>
          <p:cNvPr name="TextBox 17" id="17"/>
          <p:cNvSpPr txBox="true"/>
          <p:nvPr/>
        </p:nvSpPr>
        <p:spPr>
          <a:xfrm rot="0">
            <a:off x="4775197" y="2732770"/>
            <a:ext cx="33680" cy="519484"/>
          </a:xfrm>
          <a:prstGeom prst="rect">
            <a:avLst/>
          </a:prstGeom>
        </p:spPr>
        <p:txBody>
          <a:bodyPr anchor="t" rtlCol="false" tIns="0" lIns="0" bIns="0" rIns="0">
            <a:spAutoFit/>
          </a:bodyPr>
          <a:lstStyle/>
          <a:p>
            <a:pPr algn="just">
              <a:lnSpc>
                <a:spcPts val="2100"/>
              </a:lnSpc>
            </a:pPr>
            <a:r>
              <a:rPr lang="en-US" sz="1000">
                <a:solidFill>
                  <a:srgbClr val="000000"/>
                </a:solidFill>
                <a:latin typeface="Open Sans Light"/>
                <a:ea typeface="Open Sans Light"/>
                <a:cs typeface="Open Sans Light"/>
                <a:sym typeface="Open Sans Light"/>
              </a:rPr>
              <a:t> </a:t>
            </a:r>
          </a:p>
          <a:p>
            <a:pPr algn="just">
              <a:lnSpc>
                <a:spcPts val="2100"/>
              </a:lnSpc>
            </a:pPr>
            <a:r>
              <a:rPr lang="en-US" sz="1000">
                <a:solidFill>
                  <a:srgbClr val="000000"/>
                </a:solidFill>
                <a:latin typeface="Open Sans Light"/>
                <a:ea typeface="Open Sans Light"/>
                <a:cs typeface="Open Sans Light"/>
                <a:sym typeface="Open Sans Light"/>
              </a:rPr>
              <a:t> </a:t>
            </a:r>
          </a:p>
        </p:txBody>
      </p:sp>
      <p:sp>
        <p:nvSpPr>
          <p:cNvPr name="TextBox 18" id="18"/>
          <p:cNvSpPr txBox="true"/>
          <p:nvPr/>
        </p:nvSpPr>
        <p:spPr>
          <a:xfrm rot="0">
            <a:off x="5054603" y="2732770"/>
            <a:ext cx="3667096" cy="519484"/>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reduce shard count. Split large (&gt;40GB) daily indices into hourly indices or increase the number of primary shards.</a:t>
            </a:r>
          </a:p>
        </p:txBody>
      </p:sp>
      <p:sp>
        <p:nvSpPr>
          <p:cNvPr name="TextBox 19" id="19"/>
          <p:cNvSpPr txBox="true"/>
          <p:nvPr/>
        </p:nvSpPr>
        <p:spPr>
          <a:xfrm rot="0">
            <a:off x="431797" y="327717"/>
            <a:ext cx="4471616"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Volume Sizing: Shard Volume</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184910"/>
            <a:ext cx="8270786" cy="680923"/>
          </a:xfrm>
          <a:prstGeom prst="rect">
            <a:avLst/>
          </a:prstGeom>
        </p:spPr>
        <p:txBody>
          <a:bodyPr anchor="t" rtlCol="false" tIns="0" lIns="0" bIns="0" rIns="0">
            <a:spAutoFit/>
          </a:bodyPr>
          <a:lstStyle/>
          <a:p>
            <a:pPr algn="l">
              <a:lnSpc>
                <a:spcPts val="2799"/>
              </a:lnSpc>
            </a:pPr>
            <a:r>
              <a:rPr lang="en-US" sz="1399">
                <a:solidFill>
                  <a:srgbClr val="000000"/>
                </a:solidFill>
                <a:latin typeface="Open Sans Light"/>
                <a:ea typeface="Open Sans Light"/>
                <a:cs typeface="Open Sans Light"/>
                <a:sym typeface="Open Sans Light"/>
              </a:rPr>
              <a:t>Search use cases have targets for </a:t>
            </a:r>
            <a:r>
              <a:rPr lang="en-US" b="true" sz="1399">
                <a:solidFill>
                  <a:srgbClr val="000000"/>
                </a:solidFill>
                <a:latin typeface="Open Sans Bold"/>
                <a:ea typeface="Open Sans Bold"/>
                <a:cs typeface="Open Sans Bold"/>
                <a:sym typeface="Open Sans Bold"/>
              </a:rPr>
              <a:t>search response time</a:t>
            </a:r>
            <a:r>
              <a:rPr lang="en-US" sz="1399">
                <a:solidFill>
                  <a:srgbClr val="000000"/>
                </a:solidFill>
                <a:latin typeface="Open Sans Light"/>
                <a:ea typeface="Open Sans Light"/>
                <a:cs typeface="Open Sans Light"/>
                <a:sym typeface="Open Sans Light"/>
              </a:rPr>
              <a:t> and </a:t>
            </a:r>
            <a:r>
              <a:rPr lang="en-US" b="true" sz="1399">
                <a:solidFill>
                  <a:srgbClr val="000000"/>
                </a:solidFill>
                <a:latin typeface="Open Sans Bold"/>
                <a:ea typeface="Open Sans Bold"/>
                <a:cs typeface="Open Sans Bold"/>
                <a:sym typeface="Open Sans Bold"/>
              </a:rPr>
              <a:t>search throughput </a:t>
            </a:r>
            <a:r>
              <a:rPr lang="en-US" sz="1399">
                <a:solidFill>
                  <a:srgbClr val="000000"/>
                </a:solidFill>
                <a:latin typeface="Open Sans Light"/>
                <a:ea typeface="Open Sans Light"/>
                <a:cs typeface="Open Sans Light"/>
                <a:sym typeface="Open Sans Light"/>
              </a:rPr>
              <a:t>in addition to the storage capacity. These targets can demand more memory and compute resources. </a:t>
            </a:r>
          </a:p>
        </p:txBody>
      </p:sp>
      <p:sp>
        <p:nvSpPr>
          <p:cNvPr name="TextBox 4" id="4"/>
          <p:cNvSpPr txBox="true"/>
          <p:nvPr/>
        </p:nvSpPr>
        <p:spPr>
          <a:xfrm rot="0">
            <a:off x="431797" y="2254882"/>
            <a:ext cx="8631641" cy="1058751"/>
          </a:xfrm>
          <a:prstGeom prst="rect">
            <a:avLst/>
          </a:prstGeom>
        </p:spPr>
        <p:txBody>
          <a:bodyPr anchor="t" rtlCol="false" tIns="0" lIns="0" bIns="0" rIns="0">
            <a:spAutoFit/>
          </a:bodyPr>
          <a:lstStyle/>
          <a:p>
            <a:pPr algn="l">
              <a:lnSpc>
                <a:spcPts val="2833"/>
              </a:lnSpc>
            </a:pPr>
            <a:r>
              <a:rPr lang="en-US" sz="1399">
                <a:solidFill>
                  <a:srgbClr val="000000"/>
                </a:solidFill>
                <a:latin typeface="Open Sans Light"/>
                <a:ea typeface="Open Sans Light"/>
                <a:cs typeface="Open Sans Light"/>
                <a:sym typeface="Open Sans Light"/>
              </a:rPr>
              <a:t>Too many variables affect search response time to predict how any given capacity plan will affect it. But by empirically testing search response time and estimating the expected search throughput, we can estimate the required resources of the cluster to meet those demands.</a:t>
            </a:r>
          </a:p>
        </p:txBody>
      </p:sp>
      <p:sp>
        <p:nvSpPr>
          <p:cNvPr name="TextBox 5" id="5"/>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5.3 </a:t>
            </a:r>
          </a:p>
        </p:txBody>
      </p:sp>
      <p:sp>
        <p:nvSpPr>
          <p:cNvPr name="TextBox 6" id="6"/>
          <p:cNvSpPr txBox="true"/>
          <p:nvPr/>
        </p:nvSpPr>
        <p:spPr>
          <a:xfrm rot="0">
            <a:off x="495300" y="4831442"/>
            <a:ext cx="201532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Sizing Methodologies</a:t>
            </a:r>
          </a:p>
        </p:txBody>
      </p:sp>
      <p:sp>
        <p:nvSpPr>
          <p:cNvPr name="TextBox 7" id="7"/>
          <p:cNvSpPr txBox="true"/>
          <p:nvPr/>
        </p:nvSpPr>
        <p:spPr>
          <a:xfrm rot="0">
            <a:off x="431797" y="327717"/>
            <a:ext cx="5829271"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Throughput Sizing: Search Operations</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23695" y="3539738"/>
            <a:ext cx="8696611" cy="907866"/>
            <a:chOff x="0" y="0"/>
            <a:chExt cx="8696617" cy="907860"/>
          </a:xfrm>
        </p:grpSpPr>
        <p:sp>
          <p:nvSpPr>
            <p:cNvPr name="Freeform 4" id="4"/>
            <p:cNvSpPr/>
            <p:nvPr/>
          </p:nvSpPr>
          <p:spPr>
            <a:xfrm flipH="false" flipV="false" rot="0">
              <a:off x="0" y="0"/>
              <a:ext cx="8696579" cy="907923"/>
            </a:xfrm>
            <a:custGeom>
              <a:avLst/>
              <a:gdLst/>
              <a:ahLst/>
              <a:cxnLst/>
              <a:rect r="r" b="b" t="t" l="l"/>
              <a:pathLst>
                <a:path h="907923" w="8696579">
                  <a:moveTo>
                    <a:pt x="0" y="0"/>
                  </a:moveTo>
                  <a:lnTo>
                    <a:pt x="8696579" y="0"/>
                  </a:lnTo>
                  <a:lnTo>
                    <a:pt x="8696579" y="907923"/>
                  </a:lnTo>
                  <a:lnTo>
                    <a:pt x="0" y="907923"/>
                  </a:lnTo>
                  <a:close/>
                </a:path>
              </a:pathLst>
            </a:custGeom>
            <a:solidFill>
              <a:srgbClr val="F2F2F2"/>
            </a:solidFill>
          </p:spPr>
        </p:sp>
      </p:grpSp>
      <p:sp>
        <p:nvSpPr>
          <p:cNvPr name="TextBox 5" id="5"/>
          <p:cNvSpPr txBox="true"/>
          <p:nvPr/>
        </p:nvSpPr>
        <p:spPr>
          <a:xfrm rot="0">
            <a:off x="431797" y="1275112"/>
            <a:ext cx="1618964"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Discovery Questions </a:t>
            </a:r>
          </a:p>
        </p:txBody>
      </p:sp>
      <p:sp>
        <p:nvSpPr>
          <p:cNvPr name="TextBox 6" id="6"/>
          <p:cNvSpPr txBox="true"/>
          <p:nvPr/>
        </p:nvSpPr>
        <p:spPr>
          <a:xfrm rot="0">
            <a:off x="4775197" y="1275112"/>
            <a:ext cx="1862423"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Theory of the Approach </a:t>
            </a:r>
          </a:p>
        </p:txBody>
      </p:sp>
      <p:sp>
        <p:nvSpPr>
          <p:cNvPr name="TextBox 7" id="7"/>
          <p:cNvSpPr txBox="true"/>
          <p:nvPr/>
        </p:nvSpPr>
        <p:spPr>
          <a:xfrm rot="0">
            <a:off x="431797" y="1702022"/>
            <a:ext cx="45339" cy="768896"/>
          </a:xfrm>
          <a:prstGeom prst="rect">
            <a:avLst/>
          </a:prstGeom>
        </p:spPr>
        <p:txBody>
          <a:bodyPr anchor="t" rtlCol="false" tIns="0" lIns="0" bIns="0" rIns="0">
            <a:spAutoFit/>
          </a:bodyPr>
          <a:lstStyle/>
          <a:p>
            <a:pPr algn="just">
              <a:lnSpc>
                <a:spcPts val="2100"/>
              </a:lnSpc>
            </a:pPr>
            <a:r>
              <a:rPr lang="en-US" sz="1000" spc="-8">
                <a:solidFill>
                  <a:srgbClr val="000000"/>
                </a:solidFill>
                <a:latin typeface="IBM Plex Sans Condensed"/>
                <a:ea typeface="IBM Plex Sans Condensed"/>
                <a:cs typeface="IBM Plex Sans Condensed"/>
                <a:sym typeface="IBM Plex Sans Condensed"/>
              </a:rPr>
              <a:t>• • •</a:t>
            </a:r>
          </a:p>
        </p:txBody>
      </p:sp>
      <p:sp>
        <p:nvSpPr>
          <p:cNvPr name="TextBox 8" id="8"/>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5.4 </a:t>
            </a:r>
          </a:p>
        </p:txBody>
      </p:sp>
      <p:sp>
        <p:nvSpPr>
          <p:cNvPr name="TextBox 9" id="9"/>
          <p:cNvSpPr txBox="true"/>
          <p:nvPr/>
        </p:nvSpPr>
        <p:spPr>
          <a:xfrm rot="0">
            <a:off x="431797" y="3561321"/>
            <a:ext cx="1138190" cy="786184"/>
          </a:xfrm>
          <a:prstGeom prst="rect">
            <a:avLst/>
          </a:prstGeom>
        </p:spPr>
        <p:txBody>
          <a:bodyPr anchor="t" rtlCol="false" tIns="0" lIns="0" bIns="0" rIns="0">
            <a:spAutoFit/>
          </a:bodyPr>
          <a:lstStyle/>
          <a:p>
            <a:pPr algn="l">
              <a:lnSpc>
                <a:spcPts val="2100"/>
              </a:lnSpc>
            </a:pPr>
            <a:r>
              <a:rPr lang="en-US" b="true" sz="1000">
                <a:solidFill>
                  <a:srgbClr val="000000"/>
                </a:solidFill>
                <a:latin typeface="Open Sans Bold"/>
                <a:ea typeface="Open Sans Bold"/>
                <a:cs typeface="Open Sans Bold"/>
                <a:sym typeface="Open Sans Bold"/>
              </a:rPr>
              <a:t>Peak Threads Thread Pool Size</a:t>
            </a:r>
            <a:r>
              <a:rPr lang="en-US" sz="1000">
                <a:solidFill>
                  <a:srgbClr val="000000"/>
                </a:solidFill>
                <a:latin typeface="Open Sans Light"/>
                <a:ea typeface="Open Sans Light"/>
                <a:cs typeface="Open Sans Light"/>
                <a:sym typeface="Open Sans Light"/>
              </a:rPr>
              <a:t> </a:t>
            </a:r>
            <a:r>
              <a:rPr lang="en-US" b="true" sz="1000">
                <a:solidFill>
                  <a:srgbClr val="000000"/>
                </a:solidFill>
                <a:latin typeface="Open Sans Bold"/>
                <a:ea typeface="Open Sans Bold"/>
                <a:cs typeface="Open Sans Bold"/>
                <a:sym typeface="Open Sans Bold"/>
              </a:rPr>
              <a:t>Total Data Nodes </a:t>
            </a:r>
          </a:p>
        </p:txBody>
      </p:sp>
      <p:sp>
        <p:nvSpPr>
          <p:cNvPr name="TextBox 10" id="10"/>
          <p:cNvSpPr txBox="true"/>
          <p:nvPr/>
        </p:nvSpPr>
        <p:spPr>
          <a:xfrm rot="0">
            <a:off x="1905000" y="3558273"/>
            <a:ext cx="107623" cy="786184"/>
          </a:xfrm>
          <a:prstGeom prst="rect">
            <a:avLst/>
          </a:prstGeom>
        </p:spPr>
        <p:txBody>
          <a:bodyPr anchor="t" rtlCol="false" tIns="0" lIns="0" bIns="0" rIns="0">
            <a:spAutoFit/>
          </a:bodyPr>
          <a:lstStyle/>
          <a:p>
            <a:pPr algn="just">
              <a:lnSpc>
                <a:spcPts val="2100"/>
              </a:lnSpc>
            </a:pPr>
            <a:r>
              <a:rPr lang="en-US" sz="1000">
                <a:solidFill>
                  <a:srgbClr val="000000"/>
                </a:solidFill>
                <a:latin typeface="Open Sans Light"/>
                <a:ea typeface="Open Sans Light"/>
                <a:cs typeface="Open Sans Light"/>
                <a:sym typeface="Open Sans Light"/>
              </a:rPr>
              <a:t>= = = </a:t>
            </a:r>
          </a:p>
        </p:txBody>
      </p:sp>
      <p:sp>
        <p:nvSpPr>
          <p:cNvPr name="TextBox 11" id="11"/>
          <p:cNvSpPr txBox="true"/>
          <p:nvPr/>
        </p:nvSpPr>
        <p:spPr>
          <a:xfrm rot="0">
            <a:off x="495300" y="4831442"/>
            <a:ext cx="201532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Sizing Methodologies</a:t>
            </a:r>
          </a:p>
        </p:txBody>
      </p:sp>
      <p:sp>
        <p:nvSpPr>
          <p:cNvPr name="TextBox 12" id="12"/>
          <p:cNvSpPr txBox="true"/>
          <p:nvPr/>
        </p:nvSpPr>
        <p:spPr>
          <a:xfrm rot="0">
            <a:off x="711203" y="1665970"/>
            <a:ext cx="3662886" cy="786184"/>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What is your peak number of searches per second? What is your average search response time in milliseconds? How many cores and threads per core are on your data nodes?</a:t>
            </a:r>
          </a:p>
        </p:txBody>
      </p:sp>
      <p:sp>
        <p:nvSpPr>
          <p:cNvPr name="TextBox 13" id="13"/>
          <p:cNvSpPr txBox="true"/>
          <p:nvPr/>
        </p:nvSpPr>
        <p:spPr>
          <a:xfrm rot="0">
            <a:off x="4775197" y="1665970"/>
            <a:ext cx="4143813" cy="1852984"/>
          </a:xfrm>
          <a:prstGeom prst="rect">
            <a:avLst/>
          </a:prstGeom>
        </p:spPr>
        <p:txBody>
          <a:bodyPr anchor="t" rtlCol="false" tIns="0" lIns="0" bIns="0" rIns="0">
            <a:spAutoFit/>
          </a:bodyPr>
          <a:lstStyle/>
          <a:p>
            <a:pPr algn="l">
              <a:lnSpc>
                <a:spcPts val="2100"/>
              </a:lnSpc>
            </a:pPr>
            <a:r>
              <a:rPr lang="en-US" sz="1000">
                <a:solidFill>
                  <a:srgbClr val="000000"/>
                </a:solidFill>
                <a:latin typeface="Open Sans Light"/>
                <a:ea typeface="Open Sans Light"/>
                <a:cs typeface="Open Sans Light"/>
                <a:sym typeface="Open Sans Light"/>
              </a:rPr>
              <a:t>Rather than determine how resources will affect search speed, treat search speed as a constant by measuring it on your planned hardware. Then determine how many cores are needed in the cluster to process the expected peak search throughput. Ultimately the goal is to prevent the thread pool queues from growing faster than they are consumed. With insufficient compute resources, search requests risk being dropped. </a:t>
            </a:r>
          </a:p>
        </p:txBody>
      </p:sp>
      <p:sp>
        <p:nvSpPr>
          <p:cNvPr name="TextBox 14" id="14"/>
          <p:cNvSpPr txBox="true"/>
          <p:nvPr/>
        </p:nvSpPr>
        <p:spPr>
          <a:xfrm rot="0">
            <a:off x="2146297" y="3520173"/>
            <a:ext cx="6171476" cy="824284"/>
          </a:xfrm>
          <a:prstGeom prst="rect">
            <a:avLst/>
          </a:prstGeom>
        </p:spPr>
        <p:txBody>
          <a:bodyPr anchor="t" rtlCol="false" tIns="0" lIns="0" bIns="0" rIns="0">
            <a:spAutoFit/>
          </a:bodyPr>
          <a:lstStyle/>
          <a:p>
            <a:pPr algn="l">
              <a:lnSpc>
                <a:spcPts val="2500"/>
              </a:lnSpc>
            </a:pPr>
            <a:r>
              <a:rPr lang="en-US" sz="1000">
                <a:solidFill>
                  <a:srgbClr val="000000"/>
                </a:solidFill>
                <a:latin typeface="Open Sans Light"/>
                <a:ea typeface="Open Sans Light"/>
                <a:cs typeface="Open Sans Light"/>
                <a:sym typeface="Open Sans Light"/>
              </a:rPr>
              <a:t>ROUNDUP(Peak searches per second * Average search response time in milliseconds / 1000 Milliseconds) </a:t>
            </a:r>
          </a:p>
          <a:p>
            <a:pPr algn="l">
              <a:lnSpc>
                <a:spcPts val="1700"/>
              </a:lnSpc>
            </a:pPr>
            <a:r>
              <a:rPr lang="en-US" sz="1000">
                <a:solidFill>
                  <a:srgbClr val="000000"/>
                </a:solidFill>
                <a:latin typeface="Open Sans Light"/>
                <a:ea typeface="Open Sans Light"/>
                <a:cs typeface="Open Sans Light"/>
                <a:sym typeface="Open Sans Light"/>
              </a:rPr>
              <a:t>ROUNDUP((Physical cores per node * Threads per core * 3 / 2) + 1) </a:t>
            </a:r>
          </a:p>
          <a:p>
            <a:pPr algn="l">
              <a:lnSpc>
                <a:spcPts val="2500"/>
              </a:lnSpc>
            </a:pPr>
            <a:r>
              <a:rPr lang="en-US" sz="1000">
                <a:solidFill>
                  <a:srgbClr val="000000"/>
                </a:solidFill>
                <a:latin typeface="Open Sans Light"/>
                <a:ea typeface="Open Sans Light"/>
                <a:cs typeface="Open Sans Light"/>
                <a:sym typeface="Open Sans Light"/>
              </a:rPr>
              <a:t>ROUNDUP(Peak threads / Thread pool size)</a:t>
            </a:r>
          </a:p>
        </p:txBody>
      </p:sp>
      <p:sp>
        <p:nvSpPr>
          <p:cNvPr name="TextBox 15" id="15"/>
          <p:cNvSpPr txBox="true"/>
          <p:nvPr/>
        </p:nvSpPr>
        <p:spPr>
          <a:xfrm rot="0">
            <a:off x="431797" y="327717"/>
            <a:ext cx="5829271"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Throughput Sizing: Search Operations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6903" y="4762500"/>
            <a:ext cx="393697" cy="215903"/>
          </a:xfrm>
          <a:custGeom>
            <a:avLst/>
            <a:gdLst/>
            <a:ahLst/>
            <a:cxnLst/>
            <a:rect r="r" b="b" t="t" l="l"/>
            <a:pathLst>
              <a:path h="215903" w="393697">
                <a:moveTo>
                  <a:pt x="0" y="0"/>
                </a:moveTo>
                <a:lnTo>
                  <a:pt x="393697" y="0"/>
                </a:lnTo>
                <a:lnTo>
                  <a:pt x="393697" y="215903"/>
                </a:lnTo>
                <a:lnTo>
                  <a:pt x="0" y="215903"/>
                </a:lnTo>
                <a:lnTo>
                  <a:pt x="0" y="0"/>
                </a:lnTo>
                <a:close/>
              </a:path>
            </a:pathLst>
          </a:custGeom>
          <a:blipFill>
            <a:blip r:embed="rId2"/>
            <a:stretch>
              <a:fillRect l="-61290" t="0" r="-2" b="0"/>
            </a:stretch>
          </a:blipFill>
        </p:spPr>
      </p:sp>
      <p:sp>
        <p:nvSpPr>
          <p:cNvPr name="Freeform 3" id="3"/>
          <p:cNvSpPr/>
          <p:nvPr/>
        </p:nvSpPr>
        <p:spPr>
          <a:xfrm flipH="false" flipV="false" rot="0">
            <a:off x="357188" y="4775197"/>
            <a:ext cx="227009" cy="212379"/>
          </a:xfrm>
          <a:custGeom>
            <a:avLst/>
            <a:gdLst/>
            <a:ahLst/>
            <a:cxnLst/>
            <a:rect r="r" b="b" t="t" l="l"/>
            <a:pathLst>
              <a:path h="212379" w="227009">
                <a:moveTo>
                  <a:pt x="0" y="0"/>
                </a:moveTo>
                <a:lnTo>
                  <a:pt x="227009" y="0"/>
                </a:lnTo>
                <a:lnTo>
                  <a:pt x="227009" y="212379"/>
                </a:lnTo>
                <a:lnTo>
                  <a:pt x="0" y="212379"/>
                </a:lnTo>
                <a:lnTo>
                  <a:pt x="0" y="0"/>
                </a:lnTo>
                <a:close/>
              </a:path>
            </a:pathLst>
          </a:custGeom>
          <a:blipFill>
            <a:blip r:embed="rId3"/>
            <a:stretch>
              <a:fillRect l="-700" t="0" r="-179024" b="-1659"/>
            </a:stretch>
          </a:blipFill>
        </p:spPr>
      </p:sp>
      <p:grpSp>
        <p:nvGrpSpPr>
          <p:cNvPr name="Group 4" id="4"/>
          <p:cNvGrpSpPr>
            <a:grpSpLocks noChangeAspect="true"/>
          </p:cNvGrpSpPr>
          <p:nvPr/>
        </p:nvGrpSpPr>
        <p:grpSpPr>
          <a:xfrm rot="0">
            <a:off x="-63503" y="705698"/>
            <a:ext cx="9270997" cy="4501296"/>
            <a:chOff x="0" y="0"/>
            <a:chExt cx="9271000" cy="4501299"/>
          </a:xfrm>
        </p:grpSpPr>
        <p:sp>
          <p:nvSpPr>
            <p:cNvPr name="Freeform 5" id="5"/>
            <p:cNvSpPr/>
            <p:nvPr/>
          </p:nvSpPr>
          <p:spPr>
            <a:xfrm flipH="false" flipV="false" rot="0">
              <a:off x="334518" y="3945255"/>
              <a:ext cx="8679434" cy="17653"/>
            </a:xfrm>
            <a:custGeom>
              <a:avLst/>
              <a:gdLst/>
              <a:ahLst/>
              <a:cxnLst/>
              <a:rect r="r" b="b" t="t" l="l"/>
              <a:pathLst>
                <a:path h="17653" w="8679434">
                  <a:moveTo>
                    <a:pt x="7874" y="0"/>
                  </a:moveTo>
                  <a:lnTo>
                    <a:pt x="8671560" y="1778"/>
                  </a:lnTo>
                  <a:cubicBezTo>
                    <a:pt x="8676005" y="1778"/>
                    <a:pt x="8679434" y="5334"/>
                    <a:pt x="8679434" y="9779"/>
                  </a:cubicBezTo>
                  <a:cubicBezTo>
                    <a:pt x="8679434" y="14224"/>
                    <a:pt x="8675878" y="17653"/>
                    <a:pt x="8671433" y="17653"/>
                  </a:cubicBezTo>
                  <a:lnTo>
                    <a:pt x="7874" y="15875"/>
                  </a:lnTo>
                  <a:cubicBezTo>
                    <a:pt x="3429" y="15875"/>
                    <a:pt x="0" y="12319"/>
                    <a:pt x="0" y="7874"/>
                  </a:cubicBezTo>
                  <a:cubicBezTo>
                    <a:pt x="0" y="3429"/>
                    <a:pt x="3556" y="0"/>
                    <a:pt x="8001" y="0"/>
                  </a:cubicBezTo>
                  <a:close/>
                </a:path>
              </a:pathLst>
            </a:custGeom>
            <a:solidFill>
              <a:srgbClr val="99A7B3"/>
            </a:solidFill>
          </p:spPr>
        </p:sp>
        <p:sp>
          <p:nvSpPr>
            <p:cNvPr name="Freeform 6" id="6"/>
            <p:cNvSpPr/>
            <p:nvPr/>
          </p:nvSpPr>
          <p:spPr>
            <a:xfrm flipH="false" flipV="false" rot="0">
              <a:off x="63500" y="63500"/>
              <a:ext cx="9144000" cy="4374261"/>
            </a:xfrm>
            <a:custGeom>
              <a:avLst/>
              <a:gdLst/>
              <a:ahLst/>
              <a:cxnLst/>
              <a:rect r="r" b="b" t="t" l="l"/>
              <a:pathLst>
                <a:path h="4374261" w="9144000">
                  <a:moveTo>
                    <a:pt x="0" y="0"/>
                  </a:moveTo>
                  <a:lnTo>
                    <a:pt x="0" y="4374261"/>
                  </a:lnTo>
                  <a:lnTo>
                    <a:pt x="9144000" y="4374261"/>
                  </a:lnTo>
                  <a:lnTo>
                    <a:pt x="9144000" y="0"/>
                  </a:lnTo>
                  <a:close/>
                </a:path>
              </a:pathLst>
            </a:custGeom>
            <a:solidFill>
              <a:srgbClr val="FFFFFF"/>
            </a:solidFill>
          </p:spPr>
        </p:sp>
      </p:grpSp>
      <p:sp>
        <p:nvSpPr>
          <p:cNvPr name="Freeform 7" id="7"/>
          <p:cNvSpPr/>
          <p:nvPr/>
        </p:nvSpPr>
        <p:spPr>
          <a:xfrm flipH="false" flipV="false" rot="0">
            <a:off x="0" y="76200"/>
            <a:ext cx="9144000" cy="4546597"/>
          </a:xfrm>
          <a:custGeom>
            <a:avLst/>
            <a:gdLst/>
            <a:ahLst/>
            <a:cxnLst/>
            <a:rect r="r" b="b" t="t" l="l"/>
            <a:pathLst>
              <a:path h="4546597" w="9144000">
                <a:moveTo>
                  <a:pt x="0" y="0"/>
                </a:moveTo>
                <a:lnTo>
                  <a:pt x="9144000" y="0"/>
                </a:lnTo>
                <a:lnTo>
                  <a:pt x="9144000" y="4546597"/>
                </a:lnTo>
                <a:lnTo>
                  <a:pt x="0" y="4546597"/>
                </a:lnTo>
                <a:lnTo>
                  <a:pt x="0" y="0"/>
                </a:lnTo>
                <a:close/>
              </a:path>
            </a:pathLst>
          </a:custGeom>
          <a:blipFill>
            <a:blip r:embed="rId4"/>
            <a:stretch>
              <a:fillRect l="0" t="-3910" r="0" b="-9217"/>
            </a:stretch>
          </a:blipFill>
        </p:spPr>
      </p:sp>
      <p:sp>
        <p:nvSpPr>
          <p:cNvPr name="TextBox 8" id="8"/>
          <p:cNvSpPr txBox="true"/>
          <p:nvPr/>
        </p:nvSpPr>
        <p:spPr>
          <a:xfrm rot="0">
            <a:off x="2628900" y="315335"/>
            <a:ext cx="3927491" cy="368932"/>
          </a:xfrm>
          <a:prstGeom prst="rect">
            <a:avLst/>
          </a:prstGeom>
        </p:spPr>
        <p:txBody>
          <a:bodyPr anchor="t" rtlCol="false" tIns="0" lIns="0" bIns="0" rIns="0">
            <a:spAutoFit/>
          </a:bodyPr>
          <a:lstStyle/>
          <a:p>
            <a:pPr algn="l">
              <a:lnSpc>
                <a:spcPts val="2940"/>
              </a:lnSpc>
            </a:pPr>
            <a:r>
              <a:rPr lang="en-US" b="true" sz="2100">
                <a:solidFill>
                  <a:srgbClr val="000000"/>
                </a:solidFill>
                <a:latin typeface="Open Sans Bold"/>
                <a:ea typeface="Open Sans Bold"/>
                <a:cs typeface="Open Sans Bold"/>
                <a:sym typeface="Open Sans Bold"/>
              </a:rPr>
              <a:t>Elasticsearch is a Foundation</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3256312"/>
            <a:ext cx="340309"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Tier </a:t>
            </a:r>
          </a:p>
        </p:txBody>
      </p:sp>
      <p:sp>
        <p:nvSpPr>
          <p:cNvPr name="TextBox 4" id="4"/>
          <p:cNvSpPr txBox="true"/>
          <p:nvPr/>
        </p:nvSpPr>
        <p:spPr>
          <a:xfrm rot="0">
            <a:off x="431797" y="3662229"/>
            <a:ext cx="557765" cy="945175"/>
          </a:xfrm>
          <a:prstGeom prst="rect">
            <a:avLst/>
          </a:prstGeom>
        </p:spPr>
        <p:txBody>
          <a:bodyPr anchor="t" rtlCol="false" tIns="0" lIns="0" bIns="0" rIns="0">
            <a:spAutoFit/>
          </a:bodyPr>
          <a:lstStyle/>
          <a:p>
            <a:pPr algn="l">
              <a:lnSpc>
                <a:spcPts val="2533"/>
              </a:lnSpc>
            </a:pPr>
            <a:r>
              <a:rPr lang="en-US" b="true" sz="1200">
                <a:solidFill>
                  <a:srgbClr val="EB248D"/>
                </a:solidFill>
                <a:latin typeface="Open Sans Bold"/>
                <a:ea typeface="Open Sans Bold"/>
                <a:cs typeface="Open Sans Bold"/>
                <a:sym typeface="Open Sans Bold"/>
              </a:rPr>
              <a:t>Hot</a:t>
            </a:r>
            <a:r>
              <a:rPr lang="en-US" sz="1200">
                <a:solidFill>
                  <a:srgbClr val="000000"/>
                </a:solidFill>
                <a:latin typeface="Open Sans Light"/>
                <a:ea typeface="Open Sans Light"/>
                <a:cs typeface="Open Sans Light"/>
                <a:sym typeface="Open Sans Light"/>
              </a:rPr>
              <a:t> </a:t>
            </a:r>
            <a:r>
              <a:rPr lang="en-US" b="true" sz="1200">
                <a:solidFill>
                  <a:srgbClr val="F0B80C"/>
                </a:solidFill>
                <a:latin typeface="Open Sans Bold"/>
                <a:ea typeface="Open Sans Bold"/>
                <a:cs typeface="Open Sans Bold"/>
                <a:sym typeface="Open Sans Bold"/>
              </a:rPr>
              <a:t>Warm</a:t>
            </a:r>
            <a:r>
              <a:rPr lang="en-US" sz="1200">
                <a:solidFill>
                  <a:srgbClr val="000000"/>
                </a:solidFill>
                <a:latin typeface="Open Sans Light"/>
                <a:ea typeface="Open Sans Light"/>
                <a:cs typeface="Open Sans Light"/>
                <a:sym typeface="Open Sans Light"/>
              </a:rPr>
              <a:t> </a:t>
            </a:r>
            <a:r>
              <a:rPr lang="en-US" b="true" sz="1200">
                <a:solidFill>
                  <a:srgbClr val="00B0F0"/>
                </a:solidFill>
                <a:latin typeface="Open Sans Bold"/>
                <a:ea typeface="Open Sans Bold"/>
                <a:cs typeface="Open Sans Bold"/>
                <a:sym typeface="Open Sans Bold"/>
              </a:rPr>
              <a:t>Frozen</a:t>
            </a:r>
            <a:r>
              <a:rPr lang="en-US" sz="1200">
                <a:solidFill>
                  <a:srgbClr val="000000"/>
                </a:solidFill>
                <a:latin typeface="Open Sans Light"/>
                <a:ea typeface="Open Sans Light"/>
                <a:cs typeface="Open Sans Light"/>
                <a:sym typeface="Open Sans Light"/>
              </a:rPr>
              <a:t> </a:t>
            </a:r>
          </a:p>
        </p:txBody>
      </p:sp>
      <p:sp>
        <p:nvSpPr>
          <p:cNvPr name="TextBox 5" id="5"/>
          <p:cNvSpPr txBox="true"/>
          <p:nvPr/>
        </p:nvSpPr>
        <p:spPr>
          <a:xfrm rot="0">
            <a:off x="1231897" y="3256312"/>
            <a:ext cx="390544"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Goal </a:t>
            </a:r>
          </a:p>
        </p:txBody>
      </p:sp>
      <p:sp>
        <p:nvSpPr>
          <p:cNvPr name="TextBox 6" id="6"/>
          <p:cNvSpPr txBox="true"/>
          <p:nvPr/>
        </p:nvSpPr>
        <p:spPr>
          <a:xfrm rot="0">
            <a:off x="1231897" y="3662229"/>
            <a:ext cx="1516732" cy="941518"/>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Optimize for search Optimize for storage Optimize for archives </a:t>
            </a:r>
          </a:p>
        </p:txBody>
      </p:sp>
      <p:sp>
        <p:nvSpPr>
          <p:cNvPr name="TextBox 7" id="7"/>
          <p:cNvSpPr txBox="true"/>
          <p:nvPr/>
        </p:nvSpPr>
        <p:spPr>
          <a:xfrm rot="0">
            <a:off x="3060697" y="3256312"/>
            <a:ext cx="1332262"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Example Storage </a:t>
            </a:r>
          </a:p>
        </p:txBody>
      </p:sp>
      <p:sp>
        <p:nvSpPr>
          <p:cNvPr name="TextBox 8" id="8"/>
          <p:cNvSpPr txBox="true"/>
          <p:nvPr/>
        </p:nvSpPr>
        <p:spPr>
          <a:xfrm rot="0">
            <a:off x="3060697" y="3662229"/>
            <a:ext cx="1850012" cy="624021"/>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SSD DAS/SAN (&gt;200Gb/s) HDD DAS/SAN (~100Gb/s) </a:t>
            </a:r>
          </a:p>
        </p:txBody>
      </p:sp>
      <p:sp>
        <p:nvSpPr>
          <p:cNvPr name="TextBox 9" id="9"/>
          <p:cNvSpPr txBox="true"/>
          <p:nvPr/>
        </p:nvSpPr>
        <p:spPr>
          <a:xfrm rot="0">
            <a:off x="5575278" y="3662229"/>
            <a:ext cx="432321" cy="941518"/>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1:30</a:t>
            </a:r>
            <a:r>
              <a:rPr lang="en-US" b="true" sz="1200">
                <a:solidFill>
                  <a:srgbClr val="8EB4E3"/>
                </a:solidFill>
                <a:latin typeface="Open Sans Bold"/>
                <a:ea typeface="Open Sans Bold"/>
                <a:cs typeface="Open Sans Bold"/>
                <a:sym typeface="Open Sans Bold"/>
              </a:rPr>
              <a:t> </a:t>
            </a:r>
            <a:r>
              <a:rPr lang="en-US" sz="1200">
                <a:solidFill>
                  <a:srgbClr val="000000"/>
                </a:solidFill>
                <a:latin typeface="Open Sans Light"/>
                <a:ea typeface="Open Sans Light"/>
                <a:cs typeface="Open Sans Light"/>
                <a:sym typeface="Open Sans Light"/>
              </a:rPr>
              <a:t>1:100</a:t>
            </a:r>
            <a:r>
              <a:rPr lang="en-US" b="true" sz="1200">
                <a:solidFill>
                  <a:srgbClr val="0070C0"/>
                </a:solidFill>
                <a:latin typeface="Open Sans Bold"/>
                <a:ea typeface="Open Sans Bold"/>
                <a:cs typeface="Open Sans Bold"/>
                <a:sym typeface="Open Sans Bold"/>
              </a:rPr>
              <a:t> </a:t>
            </a:r>
            <a:r>
              <a:rPr lang="en-US" sz="1200">
                <a:solidFill>
                  <a:srgbClr val="000000"/>
                </a:solidFill>
                <a:latin typeface="Open Sans Light"/>
                <a:ea typeface="Open Sans Light"/>
                <a:cs typeface="Open Sans Light"/>
                <a:sym typeface="Open Sans Light"/>
              </a:rPr>
              <a:t>1:500</a:t>
            </a:r>
          </a:p>
        </p:txBody>
      </p:sp>
      <p:sp>
        <p:nvSpPr>
          <p:cNvPr name="TextBox 10" id="10"/>
          <p:cNvSpPr txBox="true"/>
          <p:nvPr/>
        </p:nvSpPr>
        <p:spPr>
          <a:xfrm rot="0">
            <a:off x="2946406" y="4309929"/>
            <a:ext cx="2176891" cy="293818"/>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Cheapest DAS/SAN (&lt;100Gb/s) </a:t>
            </a:r>
          </a:p>
        </p:txBody>
      </p:sp>
      <p:sp>
        <p:nvSpPr>
          <p:cNvPr name="TextBox 11" id="11"/>
          <p:cNvSpPr txBox="true"/>
          <p:nvPr/>
        </p:nvSpPr>
        <p:spPr>
          <a:xfrm rot="0">
            <a:off x="3060697" y="4621082"/>
            <a:ext cx="3962648" cy="312868"/>
          </a:xfrm>
          <a:prstGeom prst="rect">
            <a:avLst/>
          </a:prstGeom>
        </p:spPr>
        <p:txBody>
          <a:bodyPr anchor="t" rtlCol="false" tIns="0" lIns="0" bIns="0" rIns="0">
            <a:spAutoFit/>
          </a:bodyPr>
          <a:lstStyle/>
          <a:p>
            <a:pPr algn="l">
              <a:lnSpc>
                <a:spcPts val="2799"/>
              </a:lnSpc>
            </a:pPr>
            <a:r>
              <a:rPr lang="en-US" sz="1200">
                <a:solidFill>
                  <a:srgbClr val="00B0F0"/>
                </a:solidFill>
                <a:latin typeface="Open Sans Light"/>
                <a:ea typeface="Open Sans Light"/>
                <a:cs typeface="Open Sans Light"/>
                <a:sym typeface="Open Sans Light"/>
              </a:rPr>
              <a:t>Beware of recovery failures with this much data per node</a:t>
            </a:r>
          </a:p>
        </p:txBody>
      </p:sp>
      <p:sp>
        <p:nvSpPr>
          <p:cNvPr name="TextBox 12" id="12"/>
          <p:cNvSpPr txBox="true"/>
          <p:nvPr/>
        </p:nvSpPr>
        <p:spPr>
          <a:xfrm rot="0">
            <a:off x="431797" y="1185729"/>
            <a:ext cx="6948154" cy="1589218"/>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Elasticsearch can use </a:t>
            </a:r>
            <a:r>
              <a:rPr lang="en-US" b="true" sz="1200">
                <a:solidFill>
                  <a:srgbClr val="000000"/>
                </a:solidFill>
                <a:latin typeface="Open Sans Bold"/>
                <a:ea typeface="Open Sans Bold"/>
                <a:cs typeface="Open Sans Bold"/>
                <a:sym typeface="Open Sans Bold"/>
              </a:rPr>
              <a:t>shard allocation awareness</a:t>
            </a:r>
            <a:r>
              <a:rPr lang="en-US" sz="1200">
                <a:solidFill>
                  <a:srgbClr val="000000"/>
                </a:solidFill>
                <a:latin typeface="Open Sans Light"/>
                <a:ea typeface="Open Sans Light"/>
                <a:cs typeface="Open Sans Light"/>
                <a:sym typeface="Open Sans Light"/>
              </a:rPr>
              <a:t> to allocate shards on specific hardware. Index heavy use cases often use this to store indices on </a:t>
            </a:r>
            <a:r>
              <a:rPr lang="en-US" b="true" sz="1200">
                <a:solidFill>
                  <a:srgbClr val="000000"/>
                </a:solidFill>
                <a:latin typeface="Open Sans Bold"/>
                <a:ea typeface="Open Sans Bold"/>
                <a:cs typeface="Open Sans Bold"/>
                <a:sym typeface="Open Sans Bold"/>
              </a:rPr>
              <a:t>Hot</a:t>
            </a:r>
            <a:r>
              <a:rPr lang="en-US" sz="1200">
                <a:solidFill>
                  <a:srgbClr val="000000"/>
                </a:solidFill>
                <a:latin typeface="Open Sans Light"/>
                <a:ea typeface="Open Sans Light"/>
                <a:cs typeface="Open Sans Light"/>
                <a:sym typeface="Open Sans Light"/>
              </a:rPr>
              <a:t>, </a:t>
            </a:r>
            <a:r>
              <a:rPr lang="en-US" b="true" sz="1200">
                <a:solidFill>
                  <a:srgbClr val="000000"/>
                </a:solidFill>
                <a:latin typeface="Open Sans Bold"/>
                <a:ea typeface="Open Sans Bold"/>
                <a:cs typeface="Open Sans Bold"/>
                <a:sym typeface="Open Sans Bold"/>
              </a:rPr>
              <a:t>Warm</a:t>
            </a:r>
            <a:r>
              <a:rPr lang="en-US" sz="1200">
                <a:solidFill>
                  <a:srgbClr val="000000"/>
                </a:solidFill>
                <a:latin typeface="Open Sans Light"/>
                <a:ea typeface="Open Sans Light"/>
                <a:cs typeface="Open Sans Light"/>
                <a:sym typeface="Open Sans Light"/>
              </a:rPr>
              <a:t>, and </a:t>
            </a:r>
            <a:r>
              <a:rPr lang="en-US" b="true" sz="1200">
                <a:solidFill>
                  <a:srgbClr val="000000"/>
                </a:solidFill>
                <a:latin typeface="Open Sans Bold"/>
                <a:ea typeface="Open Sans Bold"/>
                <a:cs typeface="Open Sans Bold"/>
                <a:sym typeface="Open Sans Bold"/>
              </a:rPr>
              <a:t>Frozen </a:t>
            </a:r>
            <a:r>
              <a:rPr lang="en-US" sz="1200">
                <a:solidFill>
                  <a:srgbClr val="000000"/>
                </a:solidFill>
                <a:latin typeface="Open Sans Light"/>
                <a:ea typeface="Open Sans Light"/>
                <a:cs typeface="Open Sans Light"/>
                <a:sym typeface="Open Sans Light"/>
              </a:rPr>
              <a:t>tiers of hardware, and then schedule the migration of those indices from hot to warm to frozen to deleted or archived.</a:t>
            </a:r>
          </a:p>
          <a:p>
            <a:pPr algn="l">
              <a:lnSpc>
                <a:spcPts val="2799"/>
              </a:lnSpc>
            </a:pPr>
            <a:r>
              <a:rPr lang="en-US" sz="1200">
                <a:solidFill>
                  <a:srgbClr val="000000"/>
                </a:solidFill>
                <a:latin typeface="Open Sans Light"/>
                <a:ea typeface="Open Sans Light"/>
                <a:cs typeface="Open Sans Light"/>
                <a:sym typeface="Open Sans Light"/>
              </a:rPr>
              <a:t>This is an economical way to store lots of data while optimizing performance for more recent data.</a:t>
            </a:r>
          </a:p>
          <a:p>
            <a:pPr algn="l">
              <a:lnSpc>
                <a:spcPts val="2199"/>
              </a:lnSpc>
            </a:pPr>
            <a:r>
              <a:rPr lang="en-US" sz="1200">
                <a:solidFill>
                  <a:srgbClr val="000000"/>
                </a:solidFill>
                <a:latin typeface="Open Sans Light"/>
                <a:ea typeface="Open Sans Light"/>
                <a:cs typeface="Open Sans Light"/>
                <a:sym typeface="Open Sans Light"/>
              </a:rPr>
              <a:t>During capacity planning, each tier must be sized independently and then combined. </a:t>
            </a:r>
          </a:p>
        </p:txBody>
      </p:sp>
      <p:sp>
        <p:nvSpPr>
          <p:cNvPr name="TextBox 13" id="13"/>
          <p:cNvSpPr txBox="true"/>
          <p:nvPr/>
        </p:nvSpPr>
        <p:spPr>
          <a:xfrm rot="0">
            <a:off x="5575297" y="3256312"/>
            <a:ext cx="2470966" cy="208093"/>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Example Memory:Storage Ratio </a:t>
            </a:r>
          </a:p>
        </p:txBody>
      </p:sp>
      <p:sp>
        <p:nvSpPr>
          <p:cNvPr name="TextBox 14" id="14"/>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5.5 </a:t>
            </a:r>
          </a:p>
        </p:txBody>
      </p:sp>
      <p:sp>
        <p:nvSpPr>
          <p:cNvPr name="TextBox 15" id="15"/>
          <p:cNvSpPr txBox="true"/>
          <p:nvPr/>
        </p:nvSpPr>
        <p:spPr>
          <a:xfrm rot="0">
            <a:off x="495300" y="4831442"/>
            <a:ext cx="201532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Sizing Methodologies</a:t>
            </a:r>
          </a:p>
        </p:txBody>
      </p:sp>
      <p:sp>
        <p:nvSpPr>
          <p:cNvPr name="TextBox 16" id="16"/>
          <p:cNvSpPr txBox="true"/>
          <p:nvPr/>
        </p:nvSpPr>
        <p:spPr>
          <a:xfrm rot="0">
            <a:off x="431797" y="327717"/>
            <a:ext cx="2870378"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Hot, Warm, Frozen</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5.6 </a:t>
            </a:r>
          </a:p>
        </p:txBody>
      </p:sp>
      <p:sp>
        <p:nvSpPr>
          <p:cNvPr name="TextBox 4" id="4"/>
          <p:cNvSpPr txBox="true"/>
          <p:nvPr/>
        </p:nvSpPr>
        <p:spPr>
          <a:xfrm rot="0">
            <a:off x="495300" y="4831442"/>
            <a:ext cx="201532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Sizing Methodologies</a:t>
            </a:r>
          </a:p>
        </p:txBody>
      </p:sp>
      <p:sp>
        <p:nvSpPr>
          <p:cNvPr name="TextBox 5" id="5"/>
          <p:cNvSpPr txBox="true"/>
          <p:nvPr/>
        </p:nvSpPr>
        <p:spPr>
          <a:xfrm rot="0">
            <a:off x="431797" y="1184910"/>
            <a:ext cx="8565947" cy="680923"/>
          </a:xfrm>
          <a:prstGeom prst="rect">
            <a:avLst/>
          </a:prstGeom>
        </p:spPr>
        <p:txBody>
          <a:bodyPr anchor="t" rtlCol="false" tIns="0" lIns="0" bIns="0" rIns="0">
            <a:spAutoFit/>
          </a:bodyPr>
          <a:lstStyle/>
          <a:p>
            <a:pPr algn="l">
              <a:lnSpc>
                <a:spcPts val="2799"/>
              </a:lnSpc>
            </a:pPr>
            <a:r>
              <a:rPr lang="en-US" sz="1399">
                <a:solidFill>
                  <a:srgbClr val="000000"/>
                </a:solidFill>
                <a:latin typeface="Open Sans Light"/>
                <a:ea typeface="Open Sans Light"/>
                <a:cs typeface="Open Sans Light"/>
                <a:sym typeface="Open Sans Light"/>
              </a:rPr>
              <a:t>Elasticsearch nodes perform one or multiple roles. Often it makes sense to assign one role per node. You can optimize the hardware for each role and prevent nodes from competing for resources. </a:t>
            </a:r>
          </a:p>
        </p:txBody>
      </p:sp>
      <p:sp>
        <p:nvSpPr>
          <p:cNvPr name="TextBox 6" id="6"/>
          <p:cNvSpPr txBox="true"/>
          <p:nvPr/>
        </p:nvSpPr>
        <p:spPr>
          <a:xfrm rot="0">
            <a:off x="431797" y="3062154"/>
            <a:ext cx="518446" cy="211750"/>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Ingest</a:t>
            </a:r>
            <a:r>
              <a:rPr lang="en-US" sz="1200">
                <a:solidFill>
                  <a:srgbClr val="000000"/>
                </a:solidFill>
                <a:latin typeface="Open Sans Light"/>
                <a:ea typeface="Open Sans Light"/>
                <a:cs typeface="Open Sans Light"/>
                <a:sym typeface="Open Sans Light"/>
              </a:rPr>
              <a:t> </a:t>
            </a:r>
          </a:p>
        </p:txBody>
      </p:sp>
      <p:sp>
        <p:nvSpPr>
          <p:cNvPr name="TextBox 7" id="7"/>
          <p:cNvSpPr txBox="true"/>
          <p:nvPr/>
        </p:nvSpPr>
        <p:spPr>
          <a:xfrm rot="0">
            <a:off x="431797" y="2414454"/>
            <a:ext cx="588054" cy="211750"/>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Master</a:t>
            </a:r>
            <a:r>
              <a:rPr lang="en-US" sz="1200">
                <a:solidFill>
                  <a:srgbClr val="000000"/>
                </a:solidFill>
                <a:latin typeface="Open Sans Light"/>
                <a:ea typeface="Open Sans Light"/>
                <a:cs typeface="Open Sans Light"/>
                <a:sym typeface="Open Sans Light"/>
              </a:rPr>
              <a:t> </a:t>
            </a:r>
          </a:p>
        </p:txBody>
      </p:sp>
      <p:sp>
        <p:nvSpPr>
          <p:cNvPr name="TextBox 8" id="8"/>
          <p:cNvSpPr txBox="true"/>
          <p:nvPr/>
        </p:nvSpPr>
        <p:spPr>
          <a:xfrm rot="0">
            <a:off x="431797" y="4357554"/>
            <a:ext cx="975608" cy="211750"/>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Coordinator</a:t>
            </a:r>
            <a:r>
              <a:rPr lang="en-US" sz="1200">
                <a:solidFill>
                  <a:srgbClr val="000000"/>
                </a:solidFill>
                <a:latin typeface="Open Sans Light"/>
                <a:ea typeface="Open Sans Light"/>
                <a:cs typeface="Open Sans Light"/>
                <a:sym typeface="Open Sans Light"/>
              </a:rPr>
              <a:t> </a:t>
            </a:r>
          </a:p>
        </p:txBody>
      </p:sp>
      <p:sp>
        <p:nvSpPr>
          <p:cNvPr name="TextBox 9" id="9"/>
          <p:cNvSpPr txBox="true"/>
          <p:nvPr/>
        </p:nvSpPr>
        <p:spPr>
          <a:xfrm rot="0">
            <a:off x="431797" y="3709854"/>
            <a:ext cx="1428521" cy="211750"/>
          </a:xfrm>
          <a:prstGeom prst="rect">
            <a:avLst/>
          </a:prstGeom>
        </p:spPr>
        <p:txBody>
          <a:bodyPr anchor="t" rtlCol="false" tIns="0" lIns="0" bIns="0" rIns="0">
            <a:spAutoFit/>
          </a:bodyPr>
          <a:lstStyle/>
          <a:p>
            <a:pPr algn="l">
              <a:lnSpc>
                <a:spcPts val="1679"/>
              </a:lnSpc>
            </a:pPr>
            <a:r>
              <a:rPr lang="en-US" b="true" sz="1200">
                <a:solidFill>
                  <a:srgbClr val="000000"/>
                </a:solidFill>
                <a:latin typeface="Open Sans Bold"/>
                <a:ea typeface="Open Sans Bold"/>
                <a:cs typeface="Open Sans Bold"/>
                <a:sym typeface="Open Sans Bold"/>
              </a:rPr>
              <a:t>Machine Learning</a:t>
            </a:r>
            <a:r>
              <a:rPr lang="en-US" sz="1200">
                <a:solidFill>
                  <a:srgbClr val="000000"/>
                </a:solidFill>
                <a:latin typeface="Open Sans Light"/>
                <a:ea typeface="Open Sans Light"/>
                <a:cs typeface="Open Sans Light"/>
                <a:sym typeface="Open Sans Light"/>
              </a:rPr>
              <a:t> </a:t>
            </a:r>
          </a:p>
        </p:txBody>
      </p:sp>
      <p:sp>
        <p:nvSpPr>
          <p:cNvPr name="TextBox 10" id="10"/>
          <p:cNvSpPr txBox="true"/>
          <p:nvPr/>
        </p:nvSpPr>
        <p:spPr>
          <a:xfrm rot="0">
            <a:off x="2032006" y="2328729"/>
            <a:ext cx="5163798" cy="293818"/>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Dedicated master nodes help ensure the stability of clusters by preventing</a:t>
            </a:r>
          </a:p>
        </p:txBody>
      </p:sp>
      <p:sp>
        <p:nvSpPr>
          <p:cNvPr name="TextBox 11" id="11"/>
          <p:cNvSpPr txBox="true"/>
          <p:nvPr/>
        </p:nvSpPr>
        <p:spPr>
          <a:xfrm rot="0">
            <a:off x="2146297" y="2658932"/>
            <a:ext cx="3656619" cy="293818"/>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other nodes from consuming any of their resources.</a:t>
            </a:r>
            <a:r>
              <a:rPr lang="en-US" b="true" sz="1200">
                <a:solidFill>
                  <a:srgbClr val="AEAEAE"/>
                </a:solidFill>
                <a:latin typeface="Open Sans Bold"/>
                <a:ea typeface="Open Sans Bold"/>
                <a:cs typeface="Open Sans Bold"/>
                <a:sym typeface="Open Sans Bold"/>
              </a:rPr>
              <a:t> </a:t>
            </a:r>
          </a:p>
        </p:txBody>
      </p:sp>
      <p:sp>
        <p:nvSpPr>
          <p:cNvPr name="TextBox 12" id="12"/>
          <p:cNvSpPr txBox="true"/>
          <p:nvPr/>
        </p:nvSpPr>
        <p:spPr>
          <a:xfrm rot="0">
            <a:off x="2031997" y="2976429"/>
            <a:ext cx="5181019" cy="293818"/>
          </a:xfrm>
          <a:prstGeom prst="rect">
            <a:avLst/>
          </a:prstGeom>
        </p:spPr>
        <p:txBody>
          <a:bodyPr anchor="t" rtlCol="false" tIns="0" lIns="0" bIns="0" rIns="0">
            <a:spAutoFit/>
          </a:bodyPr>
          <a:lstStyle/>
          <a:p>
            <a:pPr algn="l">
              <a:lnSpc>
                <a:spcPts val="2533"/>
              </a:lnSpc>
            </a:pPr>
            <a:r>
              <a:rPr lang="en-US" sz="1200">
                <a:solidFill>
                  <a:srgbClr val="000000"/>
                </a:solidFill>
                <a:latin typeface="Open Sans Light"/>
                <a:ea typeface="Open Sans Light"/>
                <a:cs typeface="Open Sans Light"/>
                <a:sym typeface="Open Sans Light"/>
              </a:rPr>
              <a:t>Ingest nodes that run many pipelines or use many processors will demand</a:t>
            </a:r>
          </a:p>
        </p:txBody>
      </p:sp>
      <p:sp>
        <p:nvSpPr>
          <p:cNvPr name="TextBox 13" id="13"/>
          <p:cNvSpPr txBox="true"/>
          <p:nvPr/>
        </p:nvSpPr>
        <p:spPr>
          <a:xfrm rot="0">
            <a:off x="2146297" y="3287582"/>
            <a:ext cx="1820170" cy="316525"/>
          </a:xfrm>
          <a:prstGeom prst="rect">
            <a:avLst/>
          </a:prstGeom>
        </p:spPr>
        <p:txBody>
          <a:bodyPr anchor="t" rtlCol="false" tIns="0" lIns="0" bIns="0" rIns="0">
            <a:spAutoFit/>
          </a:bodyPr>
          <a:lstStyle/>
          <a:p>
            <a:pPr algn="l">
              <a:lnSpc>
                <a:spcPts val="2799"/>
              </a:lnSpc>
            </a:pPr>
            <a:r>
              <a:rPr lang="en-US" sz="1200">
                <a:solidFill>
                  <a:srgbClr val="000000"/>
                </a:solidFill>
                <a:latin typeface="Open Sans Light"/>
                <a:ea typeface="Open Sans Light"/>
                <a:cs typeface="Open Sans Light"/>
                <a:sym typeface="Open Sans Light"/>
              </a:rPr>
              <a:t>extra compute resources.</a:t>
            </a:r>
            <a:r>
              <a:rPr lang="en-US" b="true" sz="1200">
                <a:solidFill>
                  <a:srgbClr val="0070C0"/>
                </a:solidFill>
                <a:latin typeface="Open Sans Bold"/>
                <a:ea typeface="Open Sans Bold"/>
                <a:cs typeface="Open Sans Bold"/>
                <a:sym typeface="Open Sans Bold"/>
              </a:rPr>
              <a:t> </a:t>
            </a:r>
          </a:p>
        </p:txBody>
      </p:sp>
      <p:sp>
        <p:nvSpPr>
          <p:cNvPr name="TextBox 14" id="14"/>
          <p:cNvSpPr txBox="true"/>
          <p:nvPr/>
        </p:nvSpPr>
        <p:spPr>
          <a:xfrm rot="0">
            <a:off x="2031997" y="3662229"/>
            <a:ext cx="5172313" cy="255718"/>
          </a:xfrm>
          <a:prstGeom prst="rect">
            <a:avLst/>
          </a:prstGeom>
        </p:spPr>
        <p:txBody>
          <a:bodyPr anchor="t" rtlCol="false" tIns="0" lIns="0" bIns="0" rIns="0">
            <a:spAutoFit/>
          </a:bodyPr>
          <a:lstStyle/>
          <a:p>
            <a:pPr algn="l">
              <a:lnSpc>
                <a:spcPts val="2199"/>
              </a:lnSpc>
            </a:pPr>
            <a:r>
              <a:rPr lang="en-US" sz="1200">
                <a:solidFill>
                  <a:srgbClr val="000000"/>
                </a:solidFill>
                <a:latin typeface="Open Sans Light"/>
                <a:ea typeface="Open Sans Light"/>
                <a:cs typeface="Open Sans Light"/>
                <a:sym typeface="Open Sans Light"/>
              </a:rPr>
              <a:t>Machine learning nodes that run many jobs or use many splits, buckets, or</a:t>
            </a:r>
          </a:p>
        </p:txBody>
      </p:sp>
      <p:sp>
        <p:nvSpPr>
          <p:cNvPr name="TextBox 15" id="15"/>
          <p:cNvSpPr txBox="true"/>
          <p:nvPr/>
        </p:nvSpPr>
        <p:spPr>
          <a:xfrm rot="0">
            <a:off x="2032006" y="3906707"/>
            <a:ext cx="5320360" cy="658949"/>
          </a:xfrm>
          <a:prstGeom prst="rect">
            <a:avLst/>
          </a:prstGeom>
        </p:spPr>
        <p:txBody>
          <a:bodyPr anchor="t" rtlCol="false" tIns="0" lIns="0" bIns="0" rIns="0">
            <a:spAutoFit/>
          </a:bodyPr>
          <a:lstStyle/>
          <a:p>
            <a:pPr algn="r">
              <a:lnSpc>
                <a:spcPts val="3000"/>
              </a:lnSpc>
            </a:pPr>
            <a:r>
              <a:rPr lang="en-US" sz="1200">
                <a:solidFill>
                  <a:srgbClr val="000000"/>
                </a:solidFill>
                <a:latin typeface="Open Sans Light"/>
                <a:ea typeface="Open Sans Light"/>
                <a:cs typeface="Open Sans Light"/>
                <a:sym typeface="Open Sans Light"/>
              </a:rPr>
              <a:t>complex aggregations will demand extra memory and compute resources.</a:t>
            </a:r>
            <a:r>
              <a:rPr lang="en-US" b="true" sz="1200">
                <a:solidFill>
                  <a:srgbClr val="0070C0"/>
                </a:solidFill>
                <a:latin typeface="Open Sans Bold"/>
                <a:ea typeface="Open Sans Bold"/>
                <a:cs typeface="Open Sans Bold"/>
                <a:sym typeface="Open Sans Bold"/>
              </a:rPr>
              <a:t> </a:t>
            </a:r>
          </a:p>
          <a:p>
            <a:pPr algn="r">
              <a:lnSpc>
                <a:spcPts val="2000"/>
              </a:lnSpc>
            </a:pPr>
            <a:r>
              <a:rPr lang="en-US" sz="1200">
                <a:solidFill>
                  <a:srgbClr val="000000"/>
                </a:solidFill>
                <a:latin typeface="Open Sans Light"/>
                <a:ea typeface="Open Sans Light"/>
                <a:cs typeface="Open Sans Light"/>
                <a:sym typeface="Open Sans Light"/>
              </a:rPr>
              <a:t>Dedicated coordinating nodes can benefit hybrid use cases by offloading the</a:t>
            </a:r>
          </a:p>
        </p:txBody>
      </p:sp>
      <p:sp>
        <p:nvSpPr>
          <p:cNvPr name="TextBox 16" id="16"/>
          <p:cNvSpPr txBox="true"/>
          <p:nvPr/>
        </p:nvSpPr>
        <p:spPr>
          <a:xfrm rot="0">
            <a:off x="2146297" y="4554407"/>
            <a:ext cx="4950238" cy="341443"/>
          </a:xfrm>
          <a:prstGeom prst="rect">
            <a:avLst/>
          </a:prstGeom>
        </p:spPr>
        <p:txBody>
          <a:bodyPr anchor="t" rtlCol="false" tIns="0" lIns="0" bIns="0" rIns="0">
            <a:spAutoFit/>
          </a:bodyPr>
          <a:lstStyle/>
          <a:p>
            <a:pPr algn="l">
              <a:lnSpc>
                <a:spcPts val="3000"/>
              </a:lnSpc>
            </a:pPr>
            <a:r>
              <a:rPr lang="en-US" sz="1200">
                <a:solidFill>
                  <a:srgbClr val="000000"/>
                </a:solidFill>
                <a:latin typeface="Open Sans Light"/>
                <a:ea typeface="Open Sans Light"/>
                <a:cs typeface="Open Sans Light"/>
                <a:sym typeface="Open Sans Light"/>
              </a:rPr>
              <a:t>merge phase of searches from data nodes that are constantly indexing.</a:t>
            </a:r>
          </a:p>
        </p:txBody>
      </p:sp>
      <p:sp>
        <p:nvSpPr>
          <p:cNvPr name="TextBox 17" id="17"/>
          <p:cNvSpPr txBox="true"/>
          <p:nvPr/>
        </p:nvSpPr>
        <p:spPr>
          <a:xfrm rot="0">
            <a:off x="431797" y="327717"/>
            <a:ext cx="2629376"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Dedicated Nodes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985010"/>
            <a:ext cx="146685" cy="249126"/>
          </a:xfrm>
          <a:prstGeom prst="rect">
            <a:avLst/>
          </a:prstGeom>
        </p:spPr>
        <p:txBody>
          <a:bodyPr anchor="t" rtlCol="false" tIns="0" lIns="0" bIns="0" rIns="0">
            <a:spAutoFit/>
          </a:bodyPr>
          <a:lstStyle/>
          <a:p>
            <a:pPr algn="l">
              <a:lnSpc>
                <a:spcPts val="1959"/>
              </a:lnSpc>
            </a:pPr>
            <a:r>
              <a:rPr lang="en-US" sz="1399">
                <a:solidFill>
                  <a:srgbClr val="000000"/>
                </a:solidFill>
                <a:latin typeface="Open Sans Light"/>
                <a:ea typeface="Open Sans Light"/>
                <a:cs typeface="Open Sans Light"/>
                <a:sym typeface="Open Sans Light"/>
              </a:rPr>
              <a:t>1.</a:t>
            </a:r>
          </a:p>
        </p:txBody>
      </p:sp>
      <p:sp>
        <p:nvSpPr>
          <p:cNvPr name="TextBox 4" id="4"/>
          <p:cNvSpPr txBox="true"/>
          <p:nvPr/>
        </p:nvSpPr>
        <p:spPr>
          <a:xfrm rot="0">
            <a:off x="431797" y="3702682"/>
            <a:ext cx="146685" cy="703155"/>
          </a:xfrm>
          <a:prstGeom prst="rect">
            <a:avLst/>
          </a:prstGeom>
        </p:spPr>
        <p:txBody>
          <a:bodyPr anchor="t" rtlCol="false" tIns="0" lIns="0" bIns="0" rIns="0">
            <a:spAutoFit/>
          </a:bodyPr>
          <a:lstStyle/>
          <a:p>
            <a:pPr algn="just">
              <a:lnSpc>
                <a:spcPts val="2899"/>
              </a:lnSpc>
            </a:pPr>
            <a:r>
              <a:rPr lang="en-US" sz="1399">
                <a:solidFill>
                  <a:srgbClr val="000000"/>
                </a:solidFill>
                <a:latin typeface="Open Sans Light"/>
                <a:ea typeface="Open Sans Light"/>
                <a:cs typeface="Open Sans Light"/>
                <a:sym typeface="Open Sans Light"/>
              </a:rPr>
              <a:t>2. 3.</a:t>
            </a:r>
          </a:p>
        </p:txBody>
      </p:sp>
      <p:sp>
        <p:nvSpPr>
          <p:cNvPr name="TextBox 5" id="5"/>
          <p:cNvSpPr txBox="true"/>
          <p:nvPr/>
        </p:nvSpPr>
        <p:spPr>
          <a:xfrm rot="0">
            <a:off x="431797" y="1261110"/>
            <a:ext cx="3341465" cy="249126"/>
          </a:xfrm>
          <a:prstGeom prst="rect">
            <a:avLst/>
          </a:prstGeom>
        </p:spPr>
        <p:txBody>
          <a:bodyPr anchor="t" rtlCol="false" tIns="0" lIns="0" bIns="0" rIns="0">
            <a:spAutoFit/>
          </a:bodyPr>
          <a:lstStyle/>
          <a:p>
            <a:pPr algn="l">
              <a:lnSpc>
                <a:spcPts val="1959"/>
              </a:lnSpc>
            </a:pPr>
            <a:r>
              <a:rPr lang="en-US" sz="1399">
                <a:solidFill>
                  <a:srgbClr val="000000"/>
                </a:solidFill>
                <a:latin typeface="Open Sans Light"/>
                <a:ea typeface="Open Sans Light"/>
                <a:cs typeface="Open Sans Light"/>
                <a:sym typeface="Open Sans Light"/>
              </a:rPr>
              <a:t>A proper sizing takes the following steps: </a:t>
            </a:r>
          </a:p>
        </p:txBody>
      </p:sp>
      <p:sp>
        <p:nvSpPr>
          <p:cNvPr name="TextBox 6" id="6"/>
          <p:cNvSpPr txBox="true"/>
          <p:nvPr/>
        </p:nvSpPr>
        <p:spPr>
          <a:xfrm rot="0">
            <a:off x="774697" y="1899285"/>
            <a:ext cx="7343213" cy="334851"/>
          </a:xfrm>
          <a:prstGeom prst="rect">
            <a:avLst/>
          </a:prstGeom>
        </p:spPr>
        <p:txBody>
          <a:bodyPr anchor="t" rtlCol="false" tIns="0" lIns="0" bIns="0" rIns="0">
            <a:spAutoFit/>
          </a:bodyPr>
          <a:lstStyle/>
          <a:p>
            <a:pPr algn="l">
              <a:lnSpc>
                <a:spcPts val="2867"/>
              </a:lnSpc>
            </a:pPr>
            <a:r>
              <a:rPr lang="en-US" sz="1399">
                <a:solidFill>
                  <a:srgbClr val="000000"/>
                </a:solidFill>
                <a:latin typeface="Open Sans Light"/>
                <a:ea typeface="Open Sans Light"/>
                <a:cs typeface="Open Sans Light"/>
                <a:sym typeface="Open Sans Light"/>
              </a:rPr>
              <a:t>For each applicable tier – Hot, Warm, Frozen – determine the largest of the following sizes: </a:t>
            </a:r>
          </a:p>
        </p:txBody>
      </p:sp>
      <p:sp>
        <p:nvSpPr>
          <p:cNvPr name="TextBox 7" id="7"/>
          <p:cNvSpPr txBox="true"/>
          <p:nvPr/>
        </p:nvSpPr>
        <p:spPr>
          <a:xfrm rot="0">
            <a:off x="774697" y="2292029"/>
            <a:ext cx="63475" cy="1403480"/>
          </a:xfrm>
          <a:prstGeom prst="rect">
            <a:avLst/>
          </a:prstGeom>
        </p:spPr>
        <p:txBody>
          <a:bodyPr anchor="t" rtlCol="false" tIns="0" lIns="0" bIns="0" rIns="0">
            <a:spAutoFit/>
          </a:bodyPr>
          <a:lstStyle/>
          <a:p>
            <a:pPr algn="just">
              <a:lnSpc>
                <a:spcPts val="2867"/>
              </a:lnSpc>
            </a:pPr>
            <a:r>
              <a:rPr lang="en-US" sz="1399" spc="-11">
                <a:solidFill>
                  <a:srgbClr val="000000"/>
                </a:solidFill>
                <a:latin typeface="IBM Plex Sans Condensed"/>
                <a:ea typeface="IBM Plex Sans Condensed"/>
                <a:cs typeface="IBM Plex Sans Condensed"/>
                <a:sym typeface="IBM Plex Sans Condensed"/>
              </a:rPr>
              <a:t>• •</a:t>
            </a:r>
          </a:p>
          <a:p>
            <a:pPr algn="just">
              <a:lnSpc>
                <a:spcPts val="2599"/>
              </a:lnSpc>
            </a:pPr>
            <a:r>
              <a:rPr lang="en-US" sz="1399" spc="-11">
                <a:solidFill>
                  <a:srgbClr val="000000"/>
                </a:solidFill>
                <a:latin typeface="IBM Plex Sans Condensed"/>
                <a:ea typeface="IBM Plex Sans Condensed"/>
                <a:cs typeface="IBM Plex Sans Condensed"/>
                <a:sym typeface="IBM Plex Sans Condensed"/>
              </a:rPr>
              <a:t>•</a:t>
            </a:r>
          </a:p>
          <a:p>
            <a:pPr algn="just">
              <a:lnSpc>
                <a:spcPts val="3200"/>
              </a:lnSpc>
            </a:pPr>
            <a:r>
              <a:rPr lang="en-US" sz="1399" spc="-11">
                <a:solidFill>
                  <a:srgbClr val="000000"/>
                </a:solidFill>
                <a:latin typeface="IBM Plex Sans Condensed"/>
                <a:ea typeface="IBM Plex Sans Condensed"/>
                <a:cs typeface="IBM Plex Sans Condensed"/>
                <a:sym typeface="IBM Plex Sans Condensed"/>
              </a:rPr>
              <a:t>•</a:t>
            </a:r>
          </a:p>
        </p:txBody>
      </p:sp>
      <p:sp>
        <p:nvSpPr>
          <p:cNvPr name="TextBox 8" id="8"/>
          <p:cNvSpPr txBox="true"/>
          <p:nvPr/>
        </p:nvSpPr>
        <p:spPr>
          <a:xfrm rot="0">
            <a:off x="1117597" y="2254882"/>
            <a:ext cx="1709223" cy="1427055"/>
          </a:xfrm>
          <a:prstGeom prst="rect">
            <a:avLst/>
          </a:prstGeom>
        </p:spPr>
        <p:txBody>
          <a:bodyPr anchor="t" rtlCol="false" tIns="0" lIns="0" bIns="0" rIns="0">
            <a:spAutoFit/>
          </a:bodyPr>
          <a:lstStyle/>
          <a:p>
            <a:pPr algn="l">
              <a:lnSpc>
                <a:spcPts val="2867"/>
              </a:lnSpc>
            </a:pPr>
            <a:r>
              <a:rPr lang="en-US" sz="1399">
                <a:solidFill>
                  <a:srgbClr val="000000"/>
                </a:solidFill>
                <a:latin typeface="Open Sans Light"/>
                <a:ea typeface="Open Sans Light"/>
                <a:cs typeface="Open Sans Light"/>
                <a:sym typeface="Open Sans Light"/>
              </a:rPr>
              <a:t>Data volume Shard volume </a:t>
            </a:r>
          </a:p>
          <a:p>
            <a:pPr algn="l">
              <a:lnSpc>
                <a:spcPts val="2599"/>
              </a:lnSpc>
            </a:pPr>
            <a:r>
              <a:rPr lang="en-US" sz="1399">
                <a:solidFill>
                  <a:srgbClr val="000000"/>
                </a:solidFill>
                <a:latin typeface="Open Sans Light"/>
                <a:ea typeface="Open Sans Light"/>
                <a:cs typeface="Open Sans Light"/>
                <a:sym typeface="Open Sans Light"/>
              </a:rPr>
              <a:t>Indexing throughput </a:t>
            </a:r>
          </a:p>
          <a:p>
            <a:pPr algn="l">
              <a:lnSpc>
                <a:spcPts val="3200"/>
              </a:lnSpc>
            </a:pPr>
            <a:r>
              <a:rPr lang="en-US" sz="1399">
                <a:solidFill>
                  <a:srgbClr val="000000"/>
                </a:solidFill>
                <a:latin typeface="Open Sans Light"/>
                <a:ea typeface="Open Sans Light"/>
                <a:cs typeface="Open Sans Light"/>
                <a:sym typeface="Open Sans Light"/>
              </a:rPr>
              <a:t>Search throughput </a:t>
            </a:r>
          </a:p>
        </p:txBody>
      </p:sp>
      <p:sp>
        <p:nvSpPr>
          <p:cNvPr name="TextBox 9" id="9"/>
          <p:cNvSpPr txBox="true"/>
          <p:nvPr/>
        </p:nvSpPr>
        <p:spPr>
          <a:xfrm rot="0">
            <a:off x="774697" y="3750307"/>
            <a:ext cx="7175478" cy="655530"/>
          </a:xfrm>
          <a:prstGeom prst="rect">
            <a:avLst/>
          </a:prstGeom>
        </p:spPr>
        <p:txBody>
          <a:bodyPr anchor="t" rtlCol="false" tIns="0" lIns="0" bIns="0" rIns="0">
            <a:spAutoFit/>
          </a:bodyPr>
          <a:lstStyle/>
          <a:p>
            <a:pPr algn="l">
              <a:lnSpc>
                <a:spcPts val="2399"/>
              </a:lnSpc>
            </a:pPr>
            <a:r>
              <a:rPr lang="en-US" sz="1399">
                <a:solidFill>
                  <a:srgbClr val="000000"/>
                </a:solidFill>
                <a:latin typeface="Open Sans Light"/>
                <a:ea typeface="Open Sans Light"/>
                <a:cs typeface="Open Sans Light"/>
                <a:sym typeface="Open Sans Light"/>
              </a:rPr>
              <a:t>Combine the sizes of each tier </a:t>
            </a:r>
          </a:p>
          <a:p>
            <a:pPr algn="l">
              <a:lnSpc>
                <a:spcPts val="3400"/>
              </a:lnSpc>
            </a:pPr>
            <a:r>
              <a:rPr lang="en-US" sz="1399">
                <a:solidFill>
                  <a:srgbClr val="000000"/>
                </a:solidFill>
                <a:latin typeface="Open Sans Light"/>
                <a:ea typeface="Open Sans Light"/>
                <a:cs typeface="Open Sans Light"/>
                <a:sym typeface="Open Sans Light"/>
              </a:rPr>
              <a:t>Make decisions on any dedicated nodes – Master, Coordinator, Ingest, Machine Learning</a:t>
            </a:r>
          </a:p>
        </p:txBody>
      </p:sp>
      <p:sp>
        <p:nvSpPr>
          <p:cNvPr name="TextBox 10" id="10"/>
          <p:cNvSpPr txBox="true"/>
          <p:nvPr/>
        </p:nvSpPr>
        <p:spPr>
          <a:xfrm rot="0">
            <a:off x="38100" y="4831442"/>
            <a:ext cx="212369"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5.7 </a:t>
            </a:r>
          </a:p>
        </p:txBody>
      </p:sp>
      <p:sp>
        <p:nvSpPr>
          <p:cNvPr name="TextBox 11" id="11"/>
          <p:cNvSpPr txBox="true"/>
          <p:nvPr/>
        </p:nvSpPr>
        <p:spPr>
          <a:xfrm rot="0">
            <a:off x="495300" y="4831442"/>
            <a:ext cx="2015328" cy="186109"/>
          </a:xfrm>
          <a:prstGeom prst="rect">
            <a:avLst/>
          </a:prstGeom>
        </p:spPr>
        <p:txBody>
          <a:bodyPr anchor="t" rtlCol="false" tIns="0" lIns="0" bIns="0" rIns="0">
            <a:spAutoFit/>
          </a:bodyPr>
          <a:lstStyle/>
          <a:p>
            <a:pPr algn="l">
              <a:lnSpc>
                <a:spcPts val="1400"/>
              </a:lnSpc>
            </a:pPr>
            <a:r>
              <a:rPr lang="en-US" sz="1000">
                <a:solidFill>
                  <a:srgbClr val="808080"/>
                </a:solidFill>
                <a:latin typeface="Open Sans Light"/>
                <a:ea typeface="Open Sans Light"/>
                <a:cs typeface="Open Sans Light"/>
                <a:sym typeface="Open Sans Light"/>
              </a:rPr>
              <a:t>Elasticsearch Sizing Methodologies</a:t>
            </a:r>
          </a:p>
        </p:txBody>
      </p:sp>
      <p:sp>
        <p:nvSpPr>
          <p:cNvPr name="TextBox 12" id="12"/>
          <p:cNvSpPr txBox="true"/>
          <p:nvPr/>
        </p:nvSpPr>
        <p:spPr>
          <a:xfrm rot="0">
            <a:off x="431797" y="327717"/>
            <a:ext cx="1120407"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Overall</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1F2C33"/>
        </a:solidFill>
      </p:bgPr>
    </p:bg>
    <p:spTree>
      <p:nvGrpSpPr>
        <p:cNvPr id="1" name=""/>
        <p:cNvGrpSpPr/>
        <p:nvPr/>
      </p:nvGrpSpPr>
      <p:grpSpPr>
        <a:xfrm>
          <a:off x="0" y="0"/>
          <a:ext cx="0" cy="0"/>
          <a:chOff x="0" y="0"/>
          <a:chExt cx="0" cy="0"/>
        </a:xfrm>
      </p:grpSpPr>
      <p:sp>
        <p:nvSpPr>
          <p:cNvPr name="Freeform 2" id="2"/>
          <p:cNvSpPr/>
          <p:nvPr/>
        </p:nvSpPr>
        <p:spPr>
          <a:xfrm flipH="false" flipV="false" rot="0">
            <a:off x="7937497" y="4597403"/>
            <a:ext cx="939803" cy="317497"/>
          </a:xfrm>
          <a:custGeom>
            <a:avLst/>
            <a:gdLst/>
            <a:ahLst/>
            <a:cxnLst/>
            <a:rect r="r" b="b" t="t" l="l"/>
            <a:pathLst>
              <a:path h="317497" w="939803">
                <a:moveTo>
                  <a:pt x="0" y="0"/>
                </a:moveTo>
                <a:lnTo>
                  <a:pt x="939803" y="0"/>
                </a:lnTo>
                <a:lnTo>
                  <a:pt x="939803" y="317497"/>
                </a:lnTo>
                <a:lnTo>
                  <a:pt x="0" y="3174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67618" y="-63503"/>
            <a:ext cx="9275197" cy="5281603"/>
            <a:chOff x="0" y="0"/>
            <a:chExt cx="9275204" cy="5281600"/>
          </a:xfrm>
        </p:grpSpPr>
        <p:sp>
          <p:nvSpPr>
            <p:cNvPr name="Freeform 4" id="4"/>
            <p:cNvSpPr/>
            <p:nvPr/>
          </p:nvSpPr>
          <p:spPr>
            <a:xfrm flipH="false" flipV="false" rot="0">
              <a:off x="63500" y="63500"/>
              <a:ext cx="9148191" cy="5143500"/>
            </a:xfrm>
            <a:custGeom>
              <a:avLst/>
              <a:gdLst/>
              <a:ahLst/>
              <a:cxnLst/>
              <a:rect r="r" b="b" t="t" l="l"/>
              <a:pathLst>
                <a:path h="5143500" w="9148191">
                  <a:moveTo>
                    <a:pt x="0" y="0"/>
                  </a:moveTo>
                  <a:lnTo>
                    <a:pt x="9148191" y="0"/>
                  </a:lnTo>
                  <a:lnTo>
                    <a:pt x="9148191" y="5143500"/>
                  </a:lnTo>
                  <a:lnTo>
                    <a:pt x="0" y="5143500"/>
                  </a:lnTo>
                  <a:close/>
                </a:path>
              </a:pathLst>
            </a:custGeom>
            <a:solidFill>
              <a:srgbClr val="FFFFFF"/>
            </a:solidFill>
          </p:spPr>
        </p:sp>
        <p:sp>
          <p:nvSpPr>
            <p:cNvPr name="Freeform 5" id="5"/>
            <p:cNvSpPr/>
            <p:nvPr/>
          </p:nvSpPr>
          <p:spPr>
            <a:xfrm flipH="false" flipV="false" rot="0">
              <a:off x="67564" y="63500"/>
              <a:ext cx="9144000" cy="5154549"/>
            </a:xfrm>
            <a:custGeom>
              <a:avLst/>
              <a:gdLst/>
              <a:ahLst/>
              <a:cxnLst/>
              <a:rect r="r" b="b" t="t" l="l"/>
              <a:pathLst>
                <a:path h="5154549" w="9144000">
                  <a:moveTo>
                    <a:pt x="0" y="0"/>
                  </a:moveTo>
                  <a:lnTo>
                    <a:pt x="9144000" y="0"/>
                  </a:lnTo>
                  <a:lnTo>
                    <a:pt x="9144000" y="5154549"/>
                  </a:lnTo>
                  <a:lnTo>
                    <a:pt x="0" y="5154549"/>
                  </a:lnTo>
                  <a:close/>
                </a:path>
              </a:pathLst>
            </a:custGeom>
            <a:solidFill>
              <a:srgbClr val="0077CC"/>
            </a:solidFill>
          </p:spPr>
        </p:sp>
      </p:grpSp>
      <p:sp>
        <p:nvSpPr>
          <p:cNvPr name="Freeform 6" id="6"/>
          <p:cNvSpPr/>
          <p:nvPr/>
        </p:nvSpPr>
        <p:spPr>
          <a:xfrm flipH="false" flipV="false" rot="0">
            <a:off x="-342900" y="12697"/>
            <a:ext cx="9829800" cy="5130803"/>
          </a:xfrm>
          <a:custGeom>
            <a:avLst/>
            <a:gdLst/>
            <a:ahLst/>
            <a:cxnLst/>
            <a:rect r="r" b="b" t="t" l="l"/>
            <a:pathLst>
              <a:path h="5130803" w="9829800">
                <a:moveTo>
                  <a:pt x="0" y="0"/>
                </a:moveTo>
                <a:lnTo>
                  <a:pt x="9829800" y="0"/>
                </a:lnTo>
                <a:lnTo>
                  <a:pt x="9829800" y="5130803"/>
                </a:lnTo>
                <a:lnTo>
                  <a:pt x="0" y="5130803"/>
                </a:lnTo>
                <a:lnTo>
                  <a:pt x="0" y="0"/>
                </a:lnTo>
                <a:close/>
              </a:path>
            </a:pathLst>
          </a:custGeom>
          <a:blipFill>
            <a:blip r:embed="rId3"/>
            <a:stretch>
              <a:fillRect l="0" t="0" r="0" b="0"/>
            </a:stretch>
          </a:blipFill>
        </p:spPr>
      </p:sp>
      <p:sp>
        <p:nvSpPr>
          <p:cNvPr name="TextBox 7" id="7"/>
          <p:cNvSpPr txBox="true"/>
          <p:nvPr/>
        </p:nvSpPr>
        <p:spPr>
          <a:xfrm rot="0">
            <a:off x="2171700" y="2304507"/>
            <a:ext cx="4899317" cy="633813"/>
          </a:xfrm>
          <a:prstGeom prst="rect">
            <a:avLst/>
          </a:prstGeom>
        </p:spPr>
        <p:txBody>
          <a:bodyPr anchor="t" rtlCol="false" tIns="0" lIns="0" bIns="0" rIns="0">
            <a:spAutoFit/>
          </a:bodyPr>
          <a:lstStyle/>
          <a:p>
            <a:pPr algn="l">
              <a:lnSpc>
                <a:spcPts val="5040"/>
              </a:lnSpc>
            </a:pPr>
            <a:r>
              <a:rPr lang="en-US" b="true" sz="3600">
                <a:solidFill>
                  <a:srgbClr val="FFFFFF"/>
                </a:solidFill>
                <a:latin typeface="Open Sans Bold"/>
                <a:ea typeface="Open Sans Bold"/>
                <a:cs typeface="Open Sans Bold"/>
                <a:sym typeface="Open Sans Bold"/>
              </a:rPr>
              <a:t>Additional Resources</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5503" y="4805658"/>
            <a:ext cx="495300" cy="274339"/>
          </a:xfrm>
          <a:custGeom>
            <a:avLst/>
            <a:gdLst/>
            <a:ahLst/>
            <a:cxnLst/>
            <a:rect r="r" b="b" t="t" l="l"/>
            <a:pathLst>
              <a:path h="274339" w="495300">
                <a:moveTo>
                  <a:pt x="0" y="0"/>
                </a:moveTo>
                <a:lnTo>
                  <a:pt x="495300" y="0"/>
                </a:lnTo>
                <a:lnTo>
                  <a:pt x="495300" y="274339"/>
                </a:lnTo>
                <a:lnTo>
                  <a:pt x="0" y="274339"/>
                </a:lnTo>
                <a:lnTo>
                  <a:pt x="0" y="0"/>
                </a:lnTo>
                <a:close/>
              </a:path>
            </a:pathLst>
          </a:custGeom>
          <a:blipFill>
            <a:blip r:embed="rId2"/>
            <a:stretch>
              <a:fillRect l="-61538" t="-1843" r="0" b="0"/>
            </a:stretch>
          </a:blipFill>
        </p:spPr>
      </p:sp>
      <p:sp>
        <p:nvSpPr>
          <p:cNvPr name="Freeform 3" id="3"/>
          <p:cNvSpPr/>
          <p:nvPr/>
        </p:nvSpPr>
        <p:spPr>
          <a:xfrm flipH="false" flipV="false" rot="0">
            <a:off x="8141913" y="4814287"/>
            <a:ext cx="290884" cy="277016"/>
          </a:xfrm>
          <a:custGeom>
            <a:avLst/>
            <a:gdLst/>
            <a:ahLst/>
            <a:cxnLst/>
            <a:rect r="r" b="b" t="t" l="l"/>
            <a:pathLst>
              <a:path h="277016" w="290884">
                <a:moveTo>
                  <a:pt x="0" y="0"/>
                </a:moveTo>
                <a:lnTo>
                  <a:pt x="290884" y="0"/>
                </a:lnTo>
                <a:lnTo>
                  <a:pt x="290884" y="277016"/>
                </a:lnTo>
                <a:lnTo>
                  <a:pt x="0" y="277016"/>
                </a:lnTo>
                <a:lnTo>
                  <a:pt x="0" y="0"/>
                </a:lnTo>
                <a:close/>
              </a:path>
            </a:pathLst>
          </a:custGeom>
          <a:blipFill>
            <a:blip r:embed="rId3"/>
            <a:stretch>
              <a:fillRect l="-415" t="-354" r="-174642" b="-505"/>
            </a:stretch>
          </a:blipFill>
        </p:spPr>
      </p:sp>
      <p:grpSp>
        <p:nvGrpSpPr>
          <p:cNvPr name="Group 4" id="4"/>
          <p:cNvGrpSpPr>
            <a:grpSpLocks noChangeAspect="true"/>
          </p:cNvGrpSpPr>
          <p:nvPr/>
        </p:nvGrpSpPr>
        <p:grpSpPr>
          <a:xfrm rot="0">
            <a:off x="4621225" y="0"/>
            <a:ext cx="4522775" cy="5143500"/>
            <a:chOff x="0" y="0"/>
            <a:chExt cx="4522775" cy="5143500"/>
          </a:xfrm>
        </p:grpSpPr>
        <p:sp>
          <p:nvSpPr>
            <p:cNvPr name="Freeform 5" id="5"/>
            <p:cNvSpPr/>
            <p:nvPr/>
          </p:nvSpPr>
          <p:spPr>
            <a:xfrm flipH="false" flipV="false" rot="0">
              <a:off x="0" y="0"/>
              <a:ext cx="4522724" cy="5143500"/>
            </a:xfrm>
            <a:custGeom>
              <a:avLst/>
              <a:gdLst/>
              <a:ahLst/>
              <a:cxnLst/>
              <a:rect r="r" b="b" t="t" l="l"/>
              <a:pathLst>
                <a:path h="5143500" w="4522724">
                  <a:moveTo>
                    <a:pt x="0" y="0"/>
                  </a:moveTo>
                  <a:lnTo>
                    <a:pt x="0" y="5143500"/>
                  </a:lnTo>
                  <a:lnTo>
                    <a:pt x="4522724" y="5143500"/>
                  </a:lnTo>
                  <a:lnTo>
                    <a:pt x="4522724" y="0"/>
                  </a:lnTo>
                  <a:close/>
                </a:path>
              </a:pathLst>
            </a:custGeom>
            <a:solidFill>
              <a:srgbClr val="F3F3F3"/>
            </a:solidFill>
          </p:spPr>
        </p:sp>
      </p:grpSp>
      <p:sp>
        <p:nvSpPr>
          <p:cNvPr name="Freeform 6" id="6"/>
          <p:cNvSpPr/>
          <p:nvPr/>
        </p:nvSpPr>
        <p:spPr>
          <a:xfrm flipH="false" flipV="false" rot="0">
            <a:off x="5918197" y="241297"/>
            <a:ext cx="2095500" cy="914400"/>
          </a:xfrm>
          <a:custGeom>
            <a:avLst/>
            <a:gdLst/>
            <a:ahLst/>
            <a:cxnLst/>
            <a:rect r="r" b="b" t="t" l="l"/>
            <a:pathLst>
              <a:path h="914400" w="2095500">
                <a:moveTo>
                  <a:pt x="0" y="0"/>
                </a:moveTo>
                <a:lnTo>
                  <a:pt x="2095500" y="0"/>
                </a:lnTo>
                <a:lnTo>
                  <a:pt x="2095500" y="914400"/>
                </a:lnTo>
                <a:lnTo>
                  <a:pt x="0" y="914400"/>
                </a:lnTo>
                <a:lnTo>
                  <a:pt x="0" y="0"/>
                </a:lnTo>
                <a:close/>
              </a:path>
            </a:pathLst>
          </a:custGeom>
          <a:blipFill>
            <a:blip r:embed="rId4"/>
            <a:stretch>
              <a:fillRect l="0" t="0" r="0" b="0"/>
            </a:stretch>
          </a:blipFill>
        </p:spPr>
      </p:sp>
      <p:sp>
        <p:nvSpPr>
          <p:cNvPr name="Freeform 7" id="7"/>
          <p:cNvSpPr/>
          <p:nvPr/>
        </p:nvSpPr>
        <p:spPr>
          <a:xfrm flipH="false" flipV="false" rot="0">
            <a:off x="5918197" y="1168403"/>
            <a:ext cx="2095500" cy="901703"/>
          </a:xfrm>
          <a:custGeom>
            <a:avLst/>
            <a:gdLst/>
            <a:ahLst/>
            <a:cxnLst/>
            <a:rect r="r" b="b" t="t" l="l"/>
            <a:pathLst>
              <a:path h="901703" w="2095500">
                <a:moveTo>
                  <a:pt x="0" y="0"/>
                </a:moveTo>
                <a:lnTo>
                  <a:pt x="2095500" y="0"/>
                </a:lnTo>
                <a:lnTo>
                  <a:pt x="2095500" y="901703"/>
                </a:lnTo>
                <a:lnTo>
                  <a:pt x="0" y="901703"/>
                </a:lnTo>
                <a:lnTo>
                  <a:pt x="0" y="0"/>
                </a:lnTo>
                <a:close/>
              </a:path>
            </a:pathLst>
          </a:custGeom>
          <a:blipFill>
            <a:blip r:embed="rId5"/>
            <a:stretch>
              <a:fillRect l="0" t="0" r="0" b="0"/>
            </a:stretch>
          </a:blipFill>
        </p:spPr>
      </p:sp>
      <p:sp>
        <p:nvSpPr>
          <p:cNvPr name="Freeform 8" id="8"/>
          <p:cNvSpPr/>
          <p:nvPr/>
        </p:nvSpPr>
        <p:spPr>
          <a:xfrm flipH="false" flipV="false" rot="0">
            <a:off x="6134100" y="2044703"/>
            <a:ext cx="1663703" cy="1244603"/>
          </a:xfrm>
          <a:custGeom>
            <a:avLst/>
            <a:gdLst/>
            <a:ahLst/>
            <a:cxnLst/>
            <a:rect r="r" b="b" t="t" l="l"/>
            <a:pathLst>
              <a:path h="1244603" w="1663703">
                <a:moveTo>
                  <a:pt x="0" y="0"/>
                </a:moveTo>
                <a:lnTo>
                  <a:pt x="1663703" y="0"/>
                </a:lnTo>
                <a:lnTo>
                  <a:pt x="1663703" y="1244603"/>
                </a:lnTo>
                <a:lnTo>
                  <a:pt x="0" y="1244603"/>
                </a:lnTo>
                <a:lnTo>
                  <a:pt x="0" y="0"/>
                </a:lnTo>
                <a:close/>
              </a:path>
            </a:pathLst>
          </a:custGeom>
          <a:blipFill>
            <a:blip r:embed="rId6"/>
            <a:stretch>
              <a:fillRect l="0" t="0" r="0" b="0"/>
            </a:stretch>
          </a:blipFill>
        </p:spPr>
      </p:sp>
      <p:grpSp>
        <p:nvGrpSpPr>
          <p:cNvPr name="Group 9" id="9"/>
          <p:cNvGrpSpPr>
            <a:grpSpLocks noChangeAspect="true"/>
          </p:cNvGrpSpPr>
          <p:nvPr/>
        </p:nvGrpSpPr>
        <p:grpSpPr>
          <a:xfrm rot="0">
            <a:off x="5209518" y="3249854"/>
            <a:ext cx="3516125" cy="1713824"/>
            <a:chOff x="0" y="0"/>
            <a:chExt cx="3516122" cy="1713827"/>
          </a:xfrm>
        </p:grpSpPr>
        <p:sp>
          <p:nvSpPr>
            <p:cNvPr name="Freeform 10" id="10"/>
            <p:cNvSpPr/>
            <p:nvPr/>
          </p:nvSpPr>
          <p:spPr>
            <a:xfrm flipH="false" flipV="false" rot="0">
              <a:off x="63500" y="259461"/>
              <a:ext cx="1081786" cy="584708"/>
            </a:xfrm>
            <a:custGeom>
              <a:avLst/>
              <a:gdLst/>
              <a:ahLst/>
              <a:cxnLst/>
              <a:rect r="r" b="b" t="t" l="l"/>
              <a:pathLst>
                <a:path h="584708" w="1081786">
                  <a:moveTo>
                    <a:pt x="0" y="0"/>
                  </a:moveTo>
                  <a:lnTo>
                    <a:pt x="1081786" y="0"/>
                  </a:lnTo>
                  <a:lnTo>
                    <a:pt x="1081786" y="584708"/>
                  </a:lnTo>
                  <a:lnTo>
                    <a:pt x="0" y="584708"/>
                  </a:lnTo>
                  <a:close/>
                </a:path>
              </a:pathLst>
            </a:custGeom>
            <a:solidFill>
              <a:srgbClr val="0087B7"/>
            </a:solidFill>
          </p:spPr>
        </p:sp>
        <p:sp>
          <p:nvSpPr>
            <p:cNvPr name="Freeform 11" id="11"/>
            <p:cNvSpPr/>
            <p:nvPr/>
          </p:nvSpPr>
          <p:spPr>
            <a:xfrm flipH="false" flipV="false" rot="0">
              <a:off x="1217168" y="259461"/>
              <a:ext cx="1081786" cy="584708"/>
            </a:xfrm>
            <a:custGeom>
              <a:avLst/>
              <a:gdLst/>
              <a:ahLst/>
              <a:cxnLst/>
              <a:rect r="r" b="b" t="t" l="l"/>
              <a:pathLst>
                <a:path h="584708" w="1081786">
                  <a:moveTo>
                    <a:pt x="0" y="0"/>
                  </a:moveTo>
                  <a:lnTo>
                    <a:pt x="1081786" y="0"/>
                  </a:lnTo>
                  <a:lnTo>
                    <a:pt x="1081786" y="584708"/>
                  </a:lnTo>
                  <a:lnTo>
                    <a:pt x="0" y="584708"/>
                  </a:lnTo>
                  <a:close/>
                </a:path>
              </a:pathLst>
            </a:custGeom>
            <a:solidFill>
              <a:srgbClr val="0087B7"/>
            </a:solidFill>
          </p:spPr>
        </p:sp>
        <p:sp>
          <p:nvSpPr>
            <p:cNvPr name="Freeform 12" id="12"/>
            <p:cNvSpPr/>
            <p:nvPr/>
          </p:nvSpPr>
          <p:spPr>
            <a:xfrm flipH="false" flipV="false" rot="0">
              <a:off x="2370836" y="259461"/>
              <a:ext cx="1081786" cy="584708"/>
            </a:xfrm>
            <a:custGeom>
              <a:avLst/>
              <a:gdLst/>
              <a:ahLst/>
              <a:cxnLst/>
              <a:rect r="r" b="b" t="t" l="l"/>
              <a:pathLst>
                <a:path h="584708" w="1081786">
                  <a:moveTo>
                    <a:pt x="0" y="0"/>
                  </a:moveTo>
                  <a:lnTo>
                    <a:pt x="1081786" y="0"/>
                  </a:lnTo>
                  <a:lnTo>
                    <a:pt x="1081786" y="584708"/>
                  </a:lnTo>
                  <a:lnTo>
                    <a:pt x="0" y="584708"/>
                  </a:lnTo>
                  <a:close/>
                </a:path>
              </a:pathLst>
            </a:custGeom>
            <a:solidFill>
              <a:srgbClr val="0087B7"/>
            </a:solidFill>
          </p:spPr>
        </p:sp>
        <p:sp>
          <p:nvSpPr>
            <p:cNvPr name="Freeform 13" id="13"/>
            <p:cNvSpPr/>
            <p:nvPr/>
          </p:nvSpPr>
          <p:spPr>
            <a:xfrm flipH="false" flipV="false" rot="0">
              <a:off x="63500" y="1065657"/>
              <a:ext cx="1081786" cy="584708"/>
            </a:xfrm>
            <a:custGeom>
              <a:avLst/>
              <a:gdLst/>
              <a:ahLst/>
              <a:cxnLst/>
              <a:rect r="r" b="b" t="t" l="l"/>
              <a:pathLst>
                <a:path h="584708" w="1081786">
                  <a:moveTo>
                    <a:pt x="0" y="0"/>
                  </a:moveTo>
                  <a:lnTo>
                    <a:pt x="1081786" y="0"/>
                  </a:lnTo>
                  <a:lnTo>
                    <a:pt x="1081786" y="584708"/>
                  </a:lnTo>
                  <a:lnTo>
                    <a:pt x="0" y="584708"/>
                  </a:lnTo>
                  <a:close/>
                </a:path>
              </a:pathLst>
            </a:custGeom>
            <a:solidFill>
              <a:srgbClr val="0087B7"/>
            </a:solidFill>
          </p:spPr>
        </p:sp>
        <p:sp>
          <p:nvSpPr>
            <p:cNvPr name="Freeform 14" id="14"/>
            <p:cNvSpPr/>
            <p:nvPr/>
          </p:nvSpPr>
          <p:spPr>
            <a:xfrm flipH="false" flipV="false" rot="0">
              <a:off x="1217168" y="1065657"/>
              <a:ext cx="1081786" cy="584708"/>
            </a:xfrm>
            <a:custGeom>
              <a:avLst/>
              <a:gdLst/>
              <a:ahLst/>
              <a:cxnLst/>
              <a:rect r="r" b="b" t="t" l="l"/>
              <a:pathLst>
                <a:path h="584708" w="1081786">
                  <a:moveTo>
                    <a:pt x="0" y="0"/>
                  </a:moveTo>
                  <a:lnTo>
                    <a:pt x="1081786" y="0"/>
                  </a:lnTo>
                  <a:lnTo>
                    <a:pt x="1081786" y="584708"/>
                  </a:lnTo>
                  <a:lnTo>
                    <a:pt x="0" y="584708"/>
                  </a:lnTo>
                  <a:close/>
                </a:path>
              </a:pathLst>
            </a:custGeom>
            <a:solidFill>
              <a:srgbClr val="0087B7"/>
            </a:solidFill>
          </p:spPr>
        </p:sp>
        <p:sp>
          <p:nvSpPr>
            <p:cNvPr name="Freeform 15" id="15"/>
            <p:cNvSpPr/>
            <p:nvPr/>
          </p:nvSpPr>
          <p:spPr>
            <a:xfrm flipH="false" flipV="false" rot="0">
              <a:off x="2370836" y="1065657"/>
              <a:ext cx="1081786" cy="584708"/>
            </a:xfrm>
            <a:custGeom>
              <a:avLst/>
              <a:gdLst/>
              <a:ahLst/>
              <a:cxnLst/>
              <a:rect r="r" b="b" t="t" l="l"/>
              <a:pathLst>
                <a:path h="584708" w="1081786">
                  <a:moveTo>
                    <a:pt x="0" y="0"/>
                  </a:moveTo>
                  <a:lnTo>
                    <a:pt x="1081786" y="0"/>
                  </a:lnTo>
                  <a:lnTo>
                    <a:pt x="1081786" y="584708"/>
                  </a:lnTo>
                  <a:lnTo>
                    <a:pt x="0" y="584708"/>
                  </a:lnTo>
                  <a:close/>
                </a:path>
              </a:pathLst>
            </a:custGeom>
            <a:solidFill>
              <a:srgbClr val="0087B7"/>
            </a:solidFill>
          </p:spPr>
        </p:sp>
        <p:sp>
          <p:nvSpPr>
            <p:cNvPr name="Freeform 16" id="16"/>
            <p:cNvSpPr/>
            <p:nvPr/>
          </p:nvSpPr>
          <p:spPr>
            <a:xfrm flipH="false" flipV="false" rot="0">
              <a:off x="422529" y="73914"/>
              <a:ext cx="364109" cy="364109"/>
            </a:xfrm>
            <a:custGeom>
              <a:avLst/>
              <a:gdLst/>
              <a:ahLst/>
              <a:cxnLst/>
              <a:rect r="r" b="b" t="t" l="l"/>
              <a:pathLst>
                <a:path h="364109" w="364109">
                  <a:moveTo>
                    <a:pt x="299339" y="64770"/>
                  </a:moveTo>
                  <a:cubicBezTo>
                    <a:pt x="364109" y="129540"/>
                    <a:pt x="364109" y="234569"/>
                    <a:pt x="299339" y="299339"/>
                  </a:cubicBezTo>
                  <a:cubicBezTo>
                    <a:pt x="234569" y="364109"/>
                    <a:pt x="129540" y="364109"/>
                    <a:pt x="64770" y="299339"/>
                  </a:cubicBezTo>
                  <a:cubicBezTo>
                    <a:pt x="0" y="234569"/>
                    <a:pt x="0" y="129540"/>
                    <a:pt x="64770" y="64770"/>
                  </a:cubicBezTo>
                  <a:cubicBezTo>
                    <a:pt x="129540" y="0"/>
                    <a:pt x="234569" y="0"/>
                    <a:pt x="299339" y="64770"/>
                  </a:cubicBezTo>
                  <a:close/>
                </a:path>
              </a:pathLst>
            </a:custGeom>
            <a:solidFill>
              <a:srgbClr val="FFFFFF"/>
            </a:solidFill>
          </p:spPr>
        </p:sp>
        <p:sp>
          <p:nvSpPr>
            <p:cNvPr name="Freeform 17" id="17"/>
            <p:cNvSpPr/>
            <p:nvPr/>
          </p:nvSpPr>
          <p:spPr>
            <a:xfrm flipH="false" flipV="false" rot="0">
              <a:off x="412115" y="63500"/>
              <a:ext cx="384937" cy="384937"/>
            </a:xfrm>
            <a:custGeom>
              <a:avLst/>
              <a:gdLst/>
              <a:ahLst/>
              <a:cxnLst/>
              <a:rect r="r" b="b" t="t" l="l"/>
              <a:pathLst>
                <a:path h="384937" w="384937">
                  <a:moveTo>
                    <a:pt x="316484" y="68453"/>
                  </a:moveTo>
                  <a:cubicBezTo>
                    <a:pt x="384937" y="136906"/>
                    <a:pt x="384937" y="248031"/>
                    <a:pt x="316484" y="316484"/>
                  </a:cubicBezTo>
                  <a:lnTo>
                    <a:pt x="309753" y="309753"/>
                  </a:lnTo>
                  <a:lnTo>
                    <a:pt x="316484" y="316484"/>
                  </a:lnTo>
                  <a:cubicBezTo>
                    <a:pt x="248031" y="384937"/>
                    <a:pt x="136906" y="384937"/>
                    <a:pt x="68453" y="316484"/>
                  </a:cubicBezTo>
                  <a:lnTo>
                    <a:pt x="68453" y="316484"/>
                  </a:lnTo>
                  <a:cubicBezTo>
                    <a:pt x="0" y="248031"/>
                    <a:pt x="0" y="136906"/>
                    <a:pt x="68453" y="68453"/>
                  </a:cubicBezTo>
                  <a:lnTo>
                    <a:pt x="68453" y="68453"/>
                  </a:lnTo>
                  <a:cubicBezTo>
                    <a:pt x="136906" y="0"/>
                    <a:pt x="247904" y="0"/>
                    <a:pt x="316484" y="68453"/>
                  </a:cubicBezTo>
                  <a:lnTo>
                    <a:pt x="309753" y="75184"/>
                  </a:lnTo>
                  <a:lnTo>
                    <a:pt x="316484" y="68453"/>
                  </a:lnTo>
                  <a:moveTo>
                    <a:pt x="303022" y="81915"/>
                  </a:moveTo>
                  <a:lnTo>
                    <a:pt x="303022" y="81915"/>
                  </a:lnTo>
                  <a:cubicBezTo>
                    <a:pt x="241935" y="20828"/>
                    <a:pt x="143002" y="20828"/>
                    <a:pt x="81915" y="81915"/>
                  </a:cubicBezTo>
                  <a:lnTo>
                    <a:pt x="75184" y="75184"/>
                  </a:lnTo>
                  <a:lnTo>
                    <a:pt x="81915" y="81915"/>
                  </a:lnTo>
                  <a:cubicBezTo>
                    <a:pt x="20828" y="143002"/>
                    <a:pt x="20828" y="241935"/>
                    <a:pt x="81915" y="303022"/>
                  </a:cubicBezTo>
                  <a:lnTo>
                    <a:pt x="75184" y="309753"/>
                  </a:lnTo>
                  <a:lnTo>
                    <a:pt x="81915" y="303022"/>
                  </a:lnTo>
                  <a:cubicBezTo>
                    <a:pt x="143002" y="364109"/>
                    <a:pt x="241935" y="364109"/>
                    <a:pt x="303022" y="303022"/>
                  </a:cubicBezTo>
                  <a:lnTo>
                    <a:pt x="303022" y="303022"/>
                  </a:lnTo>
                  <a:cubicBezTo>
                    <a:pt x="364109" y="241935"/>
                    <a:pt x="364109" y="143002"/>
                    <a:pt x="303022" y="81915"/>
                  </a:cubicBezTo>
                  <a:close/>
                </a:path>
              </a:pathLst>
            </a:custGeom>
            <a:solidFill>
              <a:srgbClr val="D9D9D9"/>
            </a:solidFill>
          </p:spPr>
        </p:sp>
        <p:sp>
          <p:nvSpPr>
            <p:cNvPr name="Freeform 18" id="18"/>
            <p:cNvSpPr/>
            <p:nvPr/>
          </p:nvSpPr>
          <p:spPr>
            <a:xfrm flipH="false" flipV="false" rot="0">
              <a:off x="1576197" y="73914"/>
              <a:ext cx="364109" cy="364109"/>
            </a:xfrm>
            <a:custGeom>
              <a:avLst/>
              <a:gdLst/>
              <a:ahLst/>
              <a:cxnLst/>
              <a:rect r="r" b="b" t="t" l="l"/>
              <a:pathLst>
                <a:path h="364109" w="364109">
                  <a:moveTo>
                    <a:pt x="299339" y="64770"/>
                  </a:moveTo>
                  <a:cubicBezTo>
                    <a:pt x="364109" y="129540"/>
                    <a:pt x="364109" y="234569"/>
                    <a:pt x="299339" y="299339"/>
                  </a:cubicBezTo>
                  <a:cubicBezTo>
                    <a:pt x="234569" y="364109"/>
                    <a:pt x="129540" y="364109"/>
                    <a:pt x="64770" y="299339"/>
                  </a:cubicBezTo>
                  <a:cubicBezTo>
                    <a:pt x="0" y="234569"/>
                    <a:pt x="0" y="129540"/>
                    <a:pt x="64770" y="64770"/>
                  </a:cubicBezTo>
                  <a:cubicBezTo>
                    <a:pt x="129540" y="0"/>
                    <a:pt x="234569" y="0"/>
                    <a:pt x="299339" y="64770"/>
                  </a:cubicBezTo>
                  <a:close/>
                </a:path>
              </a:pathLst>
            </a:custGeom>
            <a:solidFill>
              <a:srgbClr val="FFFFFF"/>
            </a:solidFill>
          </p:spPr>
        </p:sp>
        <p:sp>
          <p:nvSpPr>
            <p:cNvPr name="Freeform 19" id="19"/>
            <p:cNvSpPr/>
            <p:nvPr/>
          </p:nvSpPr>
          <p:spPr>
            <a:xfrm flipH="false" flipV="false" rot="0">
              <a:off x="1565783" y="63500"/>
              <a:ext cx="384937" cy="384937"/>
            </a:xfrm>
            <a:custGeom>
              <a:avLst/>
              <a:gdLst/>
              <a:ahLst/>
              <a:cxnLst/>
              <a:rect r="r" b="b" t="t" l="l"/>
              <a:pathLst>
                <a:path h="384937" w="384937">
                  <a:moveTo>
                    <a:pt x="316484" y="68453"/>
                  </a:moveTo>
                  <a:cubicBezTo>
                    <a:pt x="384937" y="136906"/>
                    <a:pt x="384937" y="248031"/>
                    <a:pt x="316484" y="316484"/>
                  </a:cubicBezTo>
                  <a:lnTo>
                    <a:pt x="309753" y="309753"/>
                  </a:lnTo>
                  <a:lnTo>
                    <a:pt x="316484" y="316484"/>
                  </a:lnTo>
                  <a:cubicBezTo>
                    <a:pt x="248031" y="384937"/>
                    <a:pt x="136906" y="384937"/>
                    <a:pt x="68453" y="316484"/>
                  </a:cubicBezTo>
                  <a:lnTo>
                    <a:pt x="68453" y="316484"/>
                  </a:lnTo>
                  <a:cubicBezTo>
                    <a:pt x="0" y="248031"/>
                    <a:pt x="0" y="136906"/>
                    <a:pt x="68453" y="68453"/>
                  </a:cubicBezTo>
                  <a:lnTo>
                    <a:pt x="68453" y="68453"/>
                  </a:lnTo>
                  <a:cubicBezTo>
                    <a:pt x="136906" y="0"/>
                    <a:pt x="248031" y="0"/>
                    <a:pt x="316484" y="68453"/>
                  </a:cubicBezTo>
                  <a:lnTo>
                    <a:pt x="309753" y="75184"/>
                  </a:lnTo>
                  <a:lnTo>
                    <a:pt x="316484" y="68453"/>
                  </a:lnTo>
                  <a:moveTo>
                    <a:pt x="303022" y="81915"/>
                  </a:moveTo>
                  <a:lnTo>
                    <a:pt x="303022" y="81915"/>
                  </a:lnTo>
                  <a:cubicBezTo>
                    <a:pt x="241935" y="20828"/>
                    <a:pt x="143002" y="20828"/>
                    <a:pt x="81915" y="81915"/>
                  </a:cubicBezTo>
                  <a:lnTo>
                    <a:pt x="75184" y="75184"/>
                  </a:lnTo>
                  <a:lnTo>
                    <a:pt x="81915" y="81915"/>
                  </a:lnTo>
                  <a:cubicBezTo>
                    <a:pt x="20828" y="143002"/>
                    <a:pt x="20828" y="241935"/>
                    <a:pt x="81915" y="303022"/>
                  </a:cubicBezTo>
                  <a:lnTo>
                    <a:pt x="75184" y="309753"/>
                  </a:lnTo>
                  <a:lnTo>
                    <a:pt x="81915" y="303022"/>
                  </a:lnTo>
                  <a:cubicBezTo>
                    <a:pt x="143002" y="364109"/>
                    <a:pt x="241935" y="364109"/>
                    <a:pt x="303022" y="303022"/>
                  </a:cubicBezTo>
                  <a:lnTo>
                    <a:pt x="303022" y="303022"/>
                  </a:lnTo>
                  <a:cubicBezTo>
                    <a:pt x="364109" y="241935"/>
                    <a:pt x="364109" y="143002"/>
                    <a:pt x="303022" y="81915"/>
                  </a:cubicBezTo>
                  <a:close/>
                </a:path>
              </a:pathLst>
            </a:custGeom>
            <a:solidFill>
              <a:srgbClr val="D9D9D9"/>
            </a:solidFill>
          </p:spPr>
        </p:sp>
        <p:sp>
          <p:nvSpPr>
            <p:cNvPr name="Freeform 20" id="20"/>
            <p:cNvSpPr/>
            <p:nvPr/>
          </p:nvSpPr>
          <p:spPr>
            <a:xfrm flipH="false" flipV="false" rot="0">
              <a:off x="2729865" y="73914"/>
              <a:ext cx="364109" cy="364109"/>
            </a:xfrm>
            <a:custGeom>
              <a:avLst/>
              <a:gdLst/>
              <a:ahLst/>
              <a:cxnLst/>
              <a:rect r="r" b="b" t="t" l="l"/>
              <a:pathLst>
                <a:path h="364109" w="364109">
                  <a:moveTo>
                    <a:pt x="299339" y="64770"/>
                  </a:moveTo>
                  <a:cubicBezTo>
                    <a:pt x="364109" y="129540"/>
                    <a:pt x="364109" y="234569"/>
                    <a:pt x="299339" y="299339"/>
                  </a:cubicBezTo>
                  <a:cubicBezTo>
                    <a:pt x="234569" y="364109"/>
                    <a:pt x="129540" y="364109"/>
                    <a:pt x="64770" y="299339"/>
                  </a:cubicBezTo>
                  <a:cubicBezTo>
                    <a:pt x="0" y="234569"/>
                    <a:pt x="0" y="129540"/>
                    <a:pt x="64770" y="64770"/>
                  </a:cubicBezTo>
                  <a:cubicBezTo>
                    <a:pt x="129540" y="0"/>
                    <a:pt x="234569" y="0"/>
                    <a:pt x="299339" y="64770"/>
                  </a:cubicBezTo>
                  <a:close/>
                </a:path>
              </a:pathLst>
            </a:custGeom>
            <a:solidFill>
              <a:srgbClr val="FFFFFF"/>
            </a:solidFill>
          </p:spPr>
        </p:sp>
        <p:sp>
          <p:nvSpPr>
            <p:cNvPr name="Freeform 21" id="21"/>
            <p:cNvSpPr/>
            <p:nvPr/>
          </p:nvSpPr>
          <p:spPr>
            <a:xfrm flipH="false" flipV="false" rot="0">
              <a:off x="2719451" y="63500"/>
              <a:ext cx="384937" cy="384937"/>
            </a:xfrm>
            <a:custGeom>
              <a:avLst/>
              <a:gdLst/>
              <a:ahLst/>
              <a:cxnLst/>
              <a:rect r="r" b="b" t="t" l="l"/>
              <a:pathLst>
                <a:path h="384937" w="384937">
                  <a:moveTo>
                    <a:pt x="316484" y="68453"/>
                  </a:moveTo>
                  <a:cubicBezTo>
                    <a:pt x="384937" y="136906"/>
                    <a:pt x="384937" y="248031"/>
                    <a:pt x="316484" y="316484"/>
                  </a:cubicBezTo>
                  <a:lnTo>
                    <a:pt x="309753" y="309753"/>
                  </a:lnTo>
                  <a:lnTo>
                    <a:pt x="316484" y="316484"/>
                  </a:lnTo>
                  <a:cubicBezTo>
                    <a:pt x="248031" y="384937"/>
                    <a:pt x="136906" y="384937"/>
                    <a:pt x="68453" y="316484"/>
                  </a:cubicBezTo>
                  <a:lnTo>
                    <a:pt x="68453" y="316484"/>
                  </a:lnTo>
                  <a:cubicBezTo>
                    <a:pt x="0" y="248031"/>
                    <a:pt x="0" y="136906"/>
                    <a:pt x="68453" y="68453"/>
                  </a:cubicBezTo>
                  <a:lnTo>
                    <a:pt x="68453" y="68453"/>
                  </a:lnTo>
                  <a:cubicBezTo>
                    <a:pt x="136906" y="0"/>
                    <a:pt x="248031" y="0"/>
                    <a:pt x="316484" y="68453"/>
                  </a:cubicBezTo>
                  <a:lnTo>
                    <a:pt x="309753" y="75184"/>
                  </a:lnTo>
                  <a:lnTo>
                    <a:pt x="316484" y="68453"/>
                  </a:lnTo>
                  <a:moveTo>
                    <a:pt x="303022" y="81915"/>
                  </a:moveTo>
                  <a:lnTo>
                    <a:pt x="303022" y="81915"/>
                  </a:lnTo>
                  <a:cubicBezTo>
                    <a:pt x="241935" y="20828"/>
                    <a:pt x="143002" y="20828"/>
                    <a:pt x="81915" y="81915"/>
                  </a:cubicBezTo>
                  <a:lnTo>
                    <a:pt x="75184" y="75184"/>
                  </a:lnTo>
                  <a:lnTo>
                    <a:pt x="81915" y="81915"/>
                  </a:lnTo>
                  <a:cubicBezTo>
                    <a:pt x="20828" y="143002"/>
                    <a:pt x="20828" y="241935"/>
                    <a:pt x="81915" y="303022"/>
                  </a:cubicBezTo>
                  <a:lnTo>
                    <a:pt x="75184" y="309753"/>
                  </a:lnTo>
                  <a:lnTo>
                    <a:pt x="81915" y="303022"/>
                  </a:lnTo>
                  <a:cubicBezTo>
                    <a:pt x="143002" y="364109"/>
                    <a:pt x="241935" y="364109"/>
                    <a:pt x="303022" y="303022"/>
                  </a:cubicBezTo>
                  <a:lnTo>
                    <a:pt x="303022" y="303022"/>
                  </a:lnTo>
                  <a:cubicBezTo>
                    <a:pt x="364109" y="241935"/>
                    <a:pt x="364109" y="143002"/>
                    <a:pt x="303022" y="81915"/>
                  </a:cubicBezTo>
                  <a:close/>
                </a:path>
              </a:pathLst>
            </a:custGeom>
            <a:solidFill>
              <a:srgbClr val="D9D9D9"/>
            </a:solidFill>
          </p:spPr>
        </p:sp>
        <p:sp>
          <p:nvSpPr>
            <p:cNvPr name="Freeform 22" id="22"/>
            <p:cNvSpPr/>
            <p:nvPr/>
          </p:nvSpPr>
          <p:spPr>
            <a:xfrm flipH="false" flipV="false" rot="0">
              <a:off x="2729865" y="907288"/>
              <a:ext cx="364109" cy="364109"/>
            </a:xfrm>
            <a:custGeom>
              <a:avLst/>
              <a:gdLst/>
              <a:ahLst/>
              <a:cxnLst/>
              <a:rect r="r" b="b" t="t" l="l"/>
              <a:pathLst>
                <a:path h="364109" w="364109">
                  <a:moveTo>
                    <a:pt x="299339" y="64770"/>
                  </a:moveTo>
                  <a:cubicBezTo>
                    <a:pt x="364109" y="129540"/>
                    <a:pt x="364109" y="234569"/>
                    <a:pt x="299339" y="299339"/>
                  </a:cubicBezTo>
                  <a:cubicBezTo>
                    <a:pt x="234569" y="364109"/>
                    <a:pt x="129540" y="364109"/>
                    <a:pt x="64770" y="299339"/>
                  </a:cubicBezTo>
                  <a:cubicBezTo>
                    <a:pt x="0" y="234569"/>
                    <a:pt x="0" y="129540"/>
                    <a:pt x="64770" y="64770"/>
                  </a:cubicBezTo>
                  <a:cubicBezTo>
                    <a:pt x="129540" y="0"/>
                    <a:pt x="234569" y="0"/>
                    <a:pt x="299339" y="64770"/>
                  </a:cubicBezTo>
                  <a:close/>
                </a:path>
              </a:pathLst>
            </a:custGeom>
            <a:solidFill>
              <a:srgbClr val="FFFFFF"/>
            </a:solidFill>
          </p:spPr>
        </p:sp>
        <p:sp>
          <p:nvSpPr>
            <p:cNvPr name="Freeform 23" id="23"/>
            <p:cNvSpPr/>
            <p:nvPr/>
          </p:nvSpPr>
          <p:spPr>
            <a:xfrm flipH="false" flipV="false" rot="0">
              <a:off x="2719451" y="896874"/>
              <a:ext cx="384937" cy="384937"/>
            </a:xfrm>
            <a:custGeom>
              <a:avLst/>
              <a:gdLst/>
              <a:ahLst/>
              <a:cxnLst/>
              <a:rect r="r" b="b" t="t" l="l"/>
              <a:pathLst>
                <a:path h="384937" w="384937">
                  <a:moveTo>
                    <a:pt x="316484" y="68453"/>
                  </a:moveTo>
                  <a:cubicBezTo>
                    <a:pt x="384937" y="136906"/>
                    <a:pt x="384937" y="248031"/>
                    <a:pt x="316484" y="316484"/>
                  </a:cubicBezTo>
                  <a:lnTo>
                    <a:pt x="309753" y="309753"/>
                  </a:lnTo>
                  <a:lnTo>
                    <a:pt x="316484" y="316484"/>
                  </a:lnTo>
                  <a:cubicBezTo>
                    <a:pt x="248031" y="384937"/>
                    <a:pt x="136906" y="384937"/>
                    <a:pt x="68453" y="316484"/>
                  </a:cubicBezTo>
                  <a:lnTo>
                    <a:pt x="68453" y="316484"/>
                  </a:lnTo>
                  <a:cubicBezTo>
                    <a:pt x="0" y="248031"/>
                    <a:pt x="0" y="136906"/>
                    <a:pt x="68453" y="68453"/>
                  </a:cubicBezTo>
                  <a:lnTo>
                    <a:pt x="68453" y="68453"/>
                  </a:lnTo>
                  <a:cubicBezTo>
                    <a:pt x="136906" y="0"/>
                    <a:pt x="248031" y="0"/>
                    <a:pt x="316484" y="68453"/>
                  </a:cubicBezTo>
                  <a:lnTo>
                    <a:pt x="309753" y="75184"/>
                  </a:lnTo>
                  <a:lnTo>
                    <a:pt x="316484" y="68453"/>
                  </a:lnTo>
                  <a:moveTo>
                    <a:pt x="303022" y="81915"/>
                  </a:moveTo>
                  <a:lnTo>
                    <a:pt x="303022" y="81915"/>
                  </a:lnTo>
                  <a:cubicBezTo>
                    <a:pt x="241935" y="20828"/>
                    <a:pt x="143002" y="20828"/>
                    <a:pt x="81915" y="81915"/>
                  </a:cubicBezTo>
                  <a:lnTo>
                    <a:pt x="75184" y="75184"/>
                  </a:lnTo>
                  <a:lnTo>
                    <a:pt x="81915" y="81915"/>
                  </a:lnTo>
                  <a:cubicBezTo>
                    <a:pt x="20828" y="143002"/>
                    <a:pt x="20828" y="241935"/>
                    <a:pt x="81915" y="303022"/>
                  </a:cubicBezTo>
                  <a:lnTo>
                    <a:pt x="75184" y="309753"/>
                  </a:lnTo>
                  <a:lnTo>
                    <a:pt x="81915" y="303022"/>
                  </a:lnTo>
                  <a:cubicBezTo>
                    <a:pt x="143002" y="364109"/>
                    <a:pt x="241935" y="364109"/>
                    <a:pt x="303022" y="303022"/>
                  </a:cubicBezTo>
                  <a:lnTo>
                    <a:pt x="303022" y="303022"/>
                  </a:lnTo>
                  <a:cubicBezTo>
                    <a:pt x="364109" y="241935"/>
                    <a:pt x="364109" y="143002"/>
                    <a:pt x="303022" y="81915"/>
                  </a:cubicBezTo>
                  <a:close/>
                </a:path>
              </a:pathLst>
            </a:custGeom>
            <a:solidFill>
              <a:srgbClr val="D9D9D9"/>
            </a:solidFill>
          </p:spPr>
        </p:sp>
        <p:sp>
          <p:nvSpPr>
            <p:cNvPr name="Freeform 24" id="24"/>
            <p:cNvSpPr/>
            <p:nvPr/>
          </p:nvSpPr>
          <p:spPr>
            <a:xfrm flipH="false" flipV="false" rot="0">
              <a:off x="1576070" y="907288"/>
              <a:ext cx="364109" cy="364109"/>
            </a:xfrm>
            <a:custGeom>
              <a:avLst/>
              <a:gdLst/>
              <a:ahLst/>
              <a:cxnLst/>
              <a:rect r="r" b="b" t="t" l="l"/>
              <a:pathLst>
                <a:path h="364109" w="364109">
                  <a:moveTo>
                    <a:pt x="299339" y="64770"/>
                  </a:moveTo>
                  <a:cubicBezTo>
                    <a:pt x="364109" y="129540"/>
                    <a:pt x="364109" y="234569"/>
                    <a:pt x="299339" y="299339"/>
                  </a:cubicBezTo>
                  <a:cubicBezTo>
                    <a:pt x="234569" y="364109"/>
                    <a:pt x="129540" y="364109"/>
                    <a:pt x="64770" y="299339"/>
                  </a:cubicBezTo>
                  <a:cubicBezTo>
                    <a:pt x="0" y="234569"/>
                    <a:pt x="0" y="129540"/>
                    <a:pt x="64770" y="64770"/>
                  </a:cubicBezTo>
                  <a:cubicBezTo>
                    <a:pt x="129540" y="0"/>
                    <a:pt x="234569" y="0"/>
                    <a:pt x="299339" y="64770"/>
                  </a:cubicBezTo>
                  <a:close/>
                </a:path>
              </a:pathLst>
            </a:custGeom>
            <a:solidFill>
              <a:srgbClr val="FFFFFF"/>
            </a:solidFill>
          </p:spPr>
        </p:sp>
        <p:sp>
          <p:nvSpPr>
            <p:cNvPr name="Freeform 25" id="25"/>
            <p:cNvSpPr/>
            <p:nvPr/>
          </p:nvSpPr>
          <p:spPr>
            <a:xfrm flipH="false" flipV="false" rot="0">
              <a:off x="1565656" y="896874"/>
              <a:ext cx="384937" cy="384937"/>
            </a:xfrm>
            <a:custGeom>
              <a:avLst/>
              <a:gdLst/>
              <a:ahLst/>
              <a:cxnLst/>
              <a:rect r="r" b="b" t="t" l="l"/>
              <a:pathLst>
                <a:path h="384937" w="384937">
                  <a:moveTo>
                    <a:pt x="316484" y="68453"/>
                  </a:moveTo>
                  <a:cubicBezTo>
                    <a:pt x="384937" y="136906"/>
                    <a:pt x="384937" y="248031"/>
                    <a:pt x="316484" y="316484"/>
                  </a:cubicBezTo>
                  <a:lnTo>
                    <a:pt x="309753" y="309753"/>
                  </a:lnTo>
                  <a:lnTo>
                    <a:pt x="316484" y="316484"/>
                  </a:lnTo>
                  <a:cubicBezTo>
                    <a:pt x="248031" y="384937"/>
                    <a:pt x="136906" y="384937"/>
                    <a:pt x="68453" y="316484"/>
                  </a:cubicBezTo>
                  <a:lnTo>
                    <a:pt x="68453" y="316484"/>
                  </a:lnTo>
                  <a:cubicBezTo>
                    <a:pt x="0" y="248031"/>
                    <a:pt x="0" y="136906"/>
                    <a:pt x="68453" y="68453"/>
                  </a:cubicBezTo>
                  <a:lnTo>
                    <a:pt x="68453" y="68453"/>
                  </a:lnTo>
                  <a:cubicBezTo>
                    <a:pt x="136906" y="0"/>
                    <a:pt x="248031" y="0"/>
                    <a:pt x="316484" y="68453"/>
                  </a:cubicBezTo>
                  <a:lnTo>
                    <a:pt x="309753" y="75184"/>
                  </a:lnTo>
                  <a:lnTo>
                    <a:pt x="316484" y="68453"/>
                  </a:lnTo>
                  <a:moveTo>
                    <a:pt x="303022" y="81915"/>
                  </a:moveTo>
                  <a:lnTo>
                    <a:pt x="303022" y="81915"/>
                  </a:lnTo>
                  <a:cubicBezTo>
                    <a:pt x="241935" y="20828"/>
                    <a:pt x="143002" y="20828"/>
                    <a:pt x="81915" y="81915"/>
                  </a:cubicBezTo>
                  <a:lnTo>
                    <a:pt x="75184" y="75184"/>
                  </a:lnTo>
                  <a:lnTo>
                    <a:pt x="81915" y="81915"/>
                  </a:lnTo>
                  <a:cubicBezTo>
                    <a:pt x="20828" y="143002"/>
                    <a:pt x="20828" y="241935"/>
                    <a:pt x="81915" y="303022"/>
                  </a:cubicBezTo>
                  <a:lnTo>
                    <a:pt x="75184" y="309753"/>
                  </a:lnTo>
                  <a:lnTo>
                    <a:pt x="81915" y="303022"/>
                  </a:lnTo>
                  <a:cubicBezTo>
                    <a:pt x="143002" y="364109"/>
                    <a:pt x="241935" y="364109"/>
                    <a:pt x="303022" y="303022"/>
                  </a:cubicBezTo>
                  <a:lnTo>
                    <a:pt x="303022" y="303022"/>
                  </a:lnTo>
                  <a:cubicBezTo>
                    <a:pt x="364109" y="241935"/>
                    <a:pt x="364109" y="143002"/>
                    <a:pt x="303022" y="81915"/>
                  </a:cubicBezTo>
                  <a:close/>
                </a:path>
              </a:pathLst>
            </a:custGeom>
            <a:solidFill>
              <a:srgbClr val="D9D9D9"/>
            </a:solidFill>
          </p:spPr>
        </p:sp>
        <p:sp>
          <p:nvSpPr>
            <p:cNvPr name="Freeform 26" id="26"/>
            <p:cNvSpPr/>
            <p:nvPr/>
          </p:nvSpPr>
          <p:spPr>
            <a:xfrm flipH="false" flipV="false" rot="0">
              <a:off x="422529" y="907288"/>
              <a:ext cx="364109" cy="364109"/>
            </a:xfrm>
            <a:custGeom>
              <a:avLst/>
              <a:gdLst/>
              <a:ahLst/>
              <a:cxnLst/>
              <a:rect r="r" b="b" t="t" l="l"/>
              <a:pathLst>
                <a:path h="364109" w="364109">
                  <a:moveTo>
                    <a:pt x="299339" y="64770"/>
                  </a:moveTo>
                  <a:cubicBezTo>
                    <a:pt x="364109" y="129540"/>
                    <a:pt x="364109" y="234569"/>
                    <a:pt x="299339" y="299339"/>
                  </a:cubicBezTo>
                  <a:cubicBezTo>
                    <a:pt x="234569" y="364109"/>
                    <a:pt x="129540" y="364109"/>
                    <a:pt x="64770" y="299339"/>
                  </a:cubicBezTo>
                  <a:cubicBezTo>
                    <a:pt x="0" y="234569"/>
                    <a:pt x="0" y="129540"/>
                    <a:pt x="64770" y="64770"/>
                  </a:cubicBezTo>
                  <a:cubicBezTo>
                    <a:pt x="129540" y="0"/>
                    <a:pt x="234569" y="0"/>
                    <a:pt x="299339" y="64770"/>
                  </a:cubicBezTo>
                  <a:close/>
                </a:path>
              </a:pathLst>
            </a:custGeom>
            <a:solidFill>
              <a:srgbClr val="FFFFFF"/>
            </a:solidFill>
          </p:spPr>
        </p:sp>
        <p:sp>
          <p:nvSpPr>
            <p:cNvPr name="Freeform 27" id="27"/>
            <p:cNvSpPr/>
            <p:nvPr/>
          </p:nvSpPr>
          <p:spPr>
            <a:xfrm flipH="false" flipV="false" rot="0">
              <a:off x="412115" y="896874"/>
              <a:ext cx="384937" cy="384937"/>
            </a:xfrm>
            <a:custGeom>
              <a:avLst/>
              <a:gdLst/>
              <a:ahLst/>
              <a:cxnLst/>
              <a:rect r="r" b="b" t="t" l="l"/>
              <a:pathLst>
                <a:path h="384937" w="384937">
                  <a:moveTo>
                    <a:pt x="316484" y="68453"/>
                  </a:moveTo>
                  <a:cubicBezTo>
                    <a:pt x="384937" y="136906"/>
                    <a:pt x="384937" y="248031"/>
                    <a:pt x="316484" y="316484"/>
                  </a:cubicBezTo>
                  <a:lnTo>
                    <a:pt x="309753" y="309753"/>
                  </a:lnTo>
                  <a:lnTo>
                    <a:pt x="316484" y="316484"/>
                  </a:lnTo>
                  <a:cubicBezTo>
                    <a:pt x="248031" y="384937"/>
                    <a:pt x="136906" y="384937"/>
                    <a:pt x="68453" y="316484"/>
                  </a:cubicBezTo>
                  <a:lnTo>
                    <a:pt x="68453" y="316484"/>
                  </a:lnTo>
                  <a:cubicBezTo>
                    <a:pt x="0" y="248031"/>
                    <a:pt x="0" y="136906"/>
                    <a:pt x="68453" y="68453"/>
                  </a:cubicBezTo>
                  <a:lnTo>
                    <a:pt x="68453" y="68453"/>
                  </a:lnTo>
                  <a:cubicBezTo>
                    <a:pt x="136906" y="0"/>
                    <a:pt x="248031" y="0"/>
                    <a:pt x="316484" y="68453"/>
                  </a:cubicBezTo>
                  <a:lnTo>
                    <a:pt x="309753" y="75184"/>
                  </a:lnTo>
                  <a:lnTo>
                    <a:pt x="316484" y="68453"/>
                  </a:lnTo>
                  <a:moveTo>
                    <a:pt x="303022" y="81915"/>
                  </a:moveTo>
                  <a:lnTo>
                    <a:pt x="303022" y="81915"/>
                  </a:lnTo>
                  <a:cubicBezTo>
                    <a:pt x="241935" y="20828"/>
                    <a:pt x="143002" y="20828"/>
                    <a:pt x="81915" y="81915"/>
                  </a:cubicBezTo>
                  <a:lnTo>
                    <a:pt x="75184" y="75184"/>
                  </a:lnTo>
                  <a:lnTo>
                    <a:pt x="81915" y="81915"/>
                  </a:lnTo>
                  <a:cubicBezTo>
                    <a:pt x="20828" y="143002"/>
                    <a:pt x="20828" y="241935"/>
                    <a:pt x="81915" y="303022"/>
                  </a:cubicBezTo>
                  <a:lnTo>
                    <a:pt x="75184" y="309753"/>
                  </a:lnTo>
                  <a:lnTo>
                    <a:pt x="81915" y="303022"/>
                  </a:lnTo>
                  <a:cubicBezTo>
                    <a:pt x="143002" y="364109"/>
                    <a:pt x="241935" y="364109"/>
                    <a:pt x="303022" y="303022"/>
                  </a:cubicBezTo>
                  <a:lnTo>
                    <a:pt x="303022" y="303022"/>
                  </a:lnTo>
                  <a:cubicBezTo>
                    <a:pt x="364109" y="241935"/>
                    <a:pt x="364109" y="143002"/>
                    <a:pt x="303022" y="81915"/>
                  </a:cubicBezTo>
                  <a:close/>
                </a:path>
              </a:pathLst>
            </a:custGeom>
            <a:solidFill>
              <a:srgbClr val="D9D9D9"/>
            </a:solidFill>
          </p:spPr>
        </p:sp>
      </p:grpSp>
      <p:sp>
        <p:nvSpPr>
          <p:cNvPr name="Freeform 28" id="28"/>
          <p:cNvSpPr/>
          <p:nvPr/>
        </p:nvSpPr>
        <p:spPr>
          <a:xfrm flipH="false" flipV="false" rot="0">
            <a:off x="5613397" y="4140203"/>
            <a:ext cx="406403" cy="406403"/>
          </a:xfrm>
          <a:custGeom>
            <a:avLst/>
            <a:gdLst/>
            <a:ahLst/>
            <a:cxnLst/>
            <a:rect r="r" b="b" t="t" l="l"/>
            <a:pathLst>
              <a:path h="406403" w="406403">
                <a:moveTo>
                  <a:pt x="0" y="0"/>
                </a:moveTo>
                <a:lnTo>
                  <a:pt x="406403" y="0"/>
                </a:lnTo>
                <a:lnTo>
                  <a:pt x="406403" y="406403"/>
                </a:lnTo>
                <a:lnTo>
                  <a:pt x="0" y="406403"/>
                </a:lnTo>
                <a:lnTo>
                  <a:pt x="0" y="0"/>
                </a:lnTo>
                <a:close/>
              </a:path>
            </a:pathLst>
          </a:custGeom>
          <a:blipFill>
            <a:blip r:embed="rId7"/>
            <a:stretch>
              <a:fillRect l="0" t="0" r="0" b="0"/>
            </a:stretch>
          </a:blipFill>
        </p:spPr>
      </p:sp>
      <p:sp>
        <p:nvSpPr>
          <p:cNvPr name="Freeform 29" id="29"/>
          <p:cNvSpPr/>
          <p:nvPr/>
        </p:nvSpPr>
        <p:spPr>
          <a:xfrm flipH="false" flipV="false" rot="0">
            <a:off x="7912103" y="4140203"/>
            <a:ext cx="406403" cy="406403"/>
          </a:xfrm>
          <a:custGeom>
            <a:avLst/>
            <a:gdLst/>
            <a:ahLst/>
            <a:cxnLst/>
            <a:rect r="r" b="b" t="t" l="l"/>
            <a:pathLst>
              <a:path h="406403" w="406403">
                <a:moveTo>
                  <a:pt x="0" y="0"/>
                </a:moveTo>
                <a:lnTo>
                  <a:pt x="406403" y="0"/>
                </a:lnTo>
                <a:lnTo>
                  <a:pt x="406403" y="406403"/>
                </a:lnTo>
                <a:lnTo>
                  <a:pt x="0" y="406403"/>
                </a:lnTo>
                <a:lnTo>
                  <a:pt x="0" y="0"/>
                </a:lnTo>
                <a:close/>
              </a:path>
            </a:pathLst>
          </a:custGeom>
          <a:blipFill>
            <a:blip r:embed="rId8"/>
            <a:stretch>
              <a:fillRect l="0" t="0" r="0" b="0"/>
            </a:stretch>
          </a:blipFill>
        </p:spPr>
      </p:sp>
      <p:sp>
        <p:nvSpPr>
          <p:cNvPr name="Freeform 30" id="30"/>
          <p:cNvSpPr/>
          <p:nvPr/>
        </p:nvSpPr>
        <p:spPr>
          <a:xfrm flipH="false" flipV="false" rot="0">
            <a:off x="6769103" y="4140203"/>
            <a:ext cx="406403" cy="406403"/>
          </a:xfrm>
          <a:custGeom>
            <a:avLst/>
            <a:gdLst/>
            <a:ahLst/>
            <a:cxnLst/>
            <a:rect r="r" b="b" t="t" l="l"/>
            <a:pathLst>
              <a:path h="406403" w="406403">
                <a:moveTo>
                  <a:pt x="0" y="0"/>
                </a:moveTo>
                <a:lnTo>
                  <a:pt x="406403" y="0"/>
                </a:lnTo>
                <a:lnTo>
                  <a:pt x="406403" y="406403"/>
                </a:lnTo>
                <a:lnTo>
                  <a:pt x="0" y="406403"/>
                </a:lnTo>
                <a:lnTo>
                  <a:pt x="0" y="0"/>
                </a:lnTo>
                <a:close/>
              </a:path>
            </a:pathLst>
          </a:custGeom>
          <a:blipFill>
            <a:blip r:embed="rId9"/>
            <a:stretch>
              <a:fillRect l="0" t="0" r="0" b="0"/>
            </a:stretch>
          </a:blipFill>
        </p:spPr>
      </p:sp>
      <p:sp>
        <p:nvSpPr>
          <p:cNvPr name="Freeform 31" id="31"/>
          <p:cNvSpPr/>
          <p:nvPr/>
        </p:nvSpPr>
        <p:spPr>
          <a:xfrm flipH="false" flipV="false" rot="0">
            <a:off x="5613397" y="3302003"/>
            <a:ext cx="406403" cy="406403"/>
          </a:xfrm>
          <a:custGeom>
            <a:avLst/>
            <a:gdLst/>
            <a:ahLst/>
            <a:cxnLst/>
            <a:rect r="r" b="b" t="t" l="l"/>
            <a:pathLst>
              <a:path h="406403" w="406403">
                <a:moveTo>
                  <a:pt x="0" y="0"/>
                </a:moveTo>
                <a:lnTo>
                  <a:pt x="406403" y="0"/>
                </a:lnTo>
                <a:lnTo>
                  <a:pt x="406403" y="406403"/>
                </a:lnTo>
                <a:lnTo>
                  <a:pt x="0" y="406403"/>
                </a:lnTo>
                <a:lnTo>
                  <a:pt x="0" y="0"/>
                </a:lnTo>
                <a:close/>
              </a:path>
            </a:pathLst>
          </a:custGeom>
          <a:blipFill>
            <a:blip r:embed="rId10"/>
            <a:stretch>
              <a:fillRect l="0" t="0" r="0" b="0"/>
            </a:stretch>
          </a:blipFill>
        </p:spPr>
      </p:sp>
      <p:sp>
        <p:nvSpPr>
          <p:cNvPr name="Freeform 32" id="32"/>
          <p:cNvSpPr/>
          <p:nvPr/>
        </p:nvSpPr>
        <p:spPr>
          <a:xfrm flipH="false" flipV="false" rot="0">
            <a:off x="7924800" y="3302003"/>
            <a:ext cx="406403" cy="406403"/>
          </a:xfrm>
          <a:custGeom>
            <a:avLst/>
            <a:gdLst/>
            <a:ahLst/>
            <a:cxnLst/>
            <a:rect r="r" b="b" t="t" l="l"/>
            <a:pathLst>
              <a:path h="406403" w="406403">
                <a:moveTo>
                  <a:pt x="0" y="0"/>
                </a:moveTo>
                <a:lnTo>
                  <a:pt x="406403" y="0"/>
                </a:lnTo>
                <a:lnTo>
                  <a:pt x="406403" y="406403"/>
                </a:lnTo>
                <a:lnTo>
                  <a:pt x="0" y="406403"/>
                </a:lnTo>
                <a:lnTo>
                  <a:pt x="0" y="0"/>
                </a:lnTo>
                <a:close/>
              </a:path>
            </a:pathLst>
          </a:custGeom>
          <a:blipFill>
            <a:blip r:embed="rId11"/>
            <a:stretch>
              <a:fillRect l="0" t="0" r="0" b="0"/>
            </a:stretch>
          </a:blipFill>
        </p:spPr>
      </p:sp>
      <p:sp>
        <p:nvSpPr>
          <p:cNvPr name="Freeform 33" id="33"/>
          <p:cNvSpPr/>
          <p:nvPr/>
        </p:nvSpPr>
        <p:spPr>
          <a:xfrm flipH="false" flipV="false" rot="0">
            <a:off x="6769103" y="3302003"/>
            <a:ext cx="406403" cy="406403"/>
          </a:xfrm>
          <a:custGeom>
            <a:avLst/>
            <a:gdLst/>
            <a:ahLst/>
            <a:cxnLst/>
            <a:rect r="r" b="b" t="t" l="l"/>
            <a:pathLst>
              <a:path h="406403" w="406403">
                <a:moveTo>
                  <a:pt x="0" y="0"/>
                </a:moveTo>
                <a:lnTo>
                  <a:pt x="406403" y="0"/>
                </a:lnTo>
                <a:lnTo>
                  <a:pt x="406403" y="406403"/>
                </a:lnTo>
                <a:lnTo>
                  <a:pt x="0" y="406403"/>
                </a:lnTo>
                <a:lnTo>
                  <a:pt x="0" y="0"/>
                </a:lnTo>
                <a:close/>
              </a:path>
            </a:pathLst>
          </a:custGeom>
          <a:blipFill>
            <a:blip r:embed="rId12"/>
            <a:stretch>
              <a:fillRect l="0" t="0" r="0" b="0"/>
            </a:stretch>
          </a:blipFill>
        </p:spPr>
      </p:sp>
      <p:sp>
        <p:nvSpPr>
          <p:cNvPr name="TextBox 34" id="34"/>
          <p:cNvSpPr txBox="true"/>
          <p:nvPr/>
        </p:nvSpPr>
        <p:spPr>
          <a:xfrm rot="0">
            <a:off x="139703" y="4880200"/>
            <a:ext cx="144075" cy="168821"/>
          </a:xfrm>
          <a:prstGeom prst="rect">
            <a:avLst/>
          </a:prstGeom>
        </p:spPr>
        <p:txBody>
          <a:bodyPr anchor="t" rtlCol="false" tIns="0" lIns="0" bIns="0" rIns="0">
            <a:spAutoFit/>
          </a:bodyPr>
          <a:lstStyle/>
          <a:p>
            <a:pPr algn="l">
              <a:lnSpc>
                <a:spcPts val="1400"/>
              </a:lnSpc>
            </a:pPr>
            <a:r>
              <a:rPr lang="en-US" sz="1000" spc="-8">
                <a:solidFill>
                  <a:srgbClr val="909091"/>
                </a:solidFill>
                <a:latin typeface="IBM Plex Sans Condensed"/>
                <a:ea typeface="IBM Plex Sans Condensed"/>
                <a:cs typeface="IBM Plex Sans Condensed"/>
                <a:sym typeface="IBM Plex Sans Condensed"/>
              </a:rPr>
              <a:t>44</a:t>
            </a:r>
          </a:p>
        </p:txBody>
      </p:sp>
      <p:sp>
        <p:nvSpPr>
          <p:cNvPr name="TextBox 35" id="35"/>
          <p:cNvSpPr txBox="true"/>
          <p:nvPr/>
        </p:nvSpPr>
        <p:spPr>
          <a:xfrm rot="0">
            <a:off x="5549903" y="3777320"/>
            <a:ext cx="542954" cy="160830"/>
          </a:xfrm>
          <a:prstGeom prst="rect">
            <a:avLst/>
          </a:prstGeom>
        </p:spPr>
        <p:txBody>
          <a:bodyPr anchor="t" rtlCol="false" tIns="0" lIns="0" bIns="0" rIns="0">
            <a:spAutoFit/>
          </a:bodyPr>
          <a:lstStyle/>
          <a:p>
            <a:pPr algn="l">
              <a:lnSpc>
                <a:spcPts val="1260"/>
              </a:lnSpc>
            </a:pPr>
            <a:r>
              <a:rPr lang="en-US" b="true" sz="900">
                <a:solidFill>
                  <a:srgbClr val="FFFFFF"/>
                </a:solidFill>
                <a:latin typeface="Open Sans Bold"/>
                <a:ea typeface="Open Sans Bold"/>
                <a:cs typeface="Open Sans Bold"/>
                <a:sym typeface="Open Sans Bold"/>
              </a:rPr>
              <a:t>LOGGING</a:t>
            </a:r>
          </a:p>
        </p:txBody>
      </p:sp>
      <p:sp>
        <p:nvSpPr>
          <p:cNvPr name="TextBox 36" id="36"/>
          <p:cNvSpPr txBox="true"/>
          <p:nvPr/>
        </p:nvSpPr>
        <p:spPr>
          <a:xfrm rot="0">
            <a:off x="5499097" y="4513917"/>
            <a:ext cx="668122" cy="160830"/>
          </a:xfrm>
          <a:prstGeom prst="rect">
            <a:avLst/>
          </a:prstGeom>
        </p:spPr>
        <p:txBody>
          <a:bodyPr anchor="t" rtlCol="false" tIns="0" lIns="0" bIns="0" rIns="0">
            <a:spAutoFit/>
          </a:bodyPr>
          <a:lstStyle/>
          <a:p>
            <a:pPr algn="l">
              <a:lnSpc>
                <a:spcPts val="1299"/>
              </a:lnSpc>
            </a:pPr>
            <a:r>
              <a:rPr lang="en-US" b="true" sz="900">
                <a:solidFill>
                  <a:srgbClr val="FFFFFF"/>
                </a:solidFill>
                <a:latin typeface="Open Sans Bold"/>
                <a:ea typeface="Open Sans Bold"/>
                <a:cs typeface="Open Sans Bold"/>
                <a:sym typeface="Open Sans Bold"/>
              </a:rPr>
              <a:t>ADVANCED </a:t>
            </a:r>
          </a:p>
        </p:txBody>
      </p:sp>
      <p:sp>
        <p:nvSpPr>
          <p:cNvPr name="TextBox 37" id="37"/>
          <p:cNvSpPr txBox="true"/>
          <p:nvPr/>
        </p:nvSpPr>
        <p:spPr>
          <a:xfrm rot="0">
            <a:off x="5588003" y="4679023"/>
            <a:ext cx="450256" cy="160830"/>
          </a:xfrm>
          <a:prstGeom prst="rect">
            <a:avLst/>
          </a:prstGeom>
        </p:spPr>
        <p:txBody>
          <a:bodyPr anchor="t" rtlCol="false" tIns="0" lIns="0" bIns="0" rIns="0">
            <a:spAutoFit/>
          </a:bodyPr>
          <a:lstStyle/>
          <a:p>
            <a:pPr algn="l">
              <a:lnSpc>
                <a:spcPts val="1299"/>
              </a:lnSpc>
            </a:pPr>
            <a:r>
              <a:rPr lang="en-US" b="true" sz="900">
                <a:solidFill>
                  <a:srgbClr val="FFFFFF"/>
                </a:solidFill>
                <a:latin typeface="Open Sans Bold"/>
                <a:ea typeface="Open Sans Bold"/>
                <a:cs typeface="Open Sans Bold"/>
                <a:sym typeface="Open Sans Bold"/>
              </a:rPr>
              <a:t>SEARCH</a:t>
            </a:r>
          </a:p>
        </p:txBody>
      </p:sp>
      <p:sp>
        <p:nvSpPr>
          <p:cNvPr name="TextBox 38" id="38"/>
          <p:cNvSpPr txBox="true"/>
          <p:nvPr/>
        </p:nvSpPr>
        <p:spPr>
          <a:xfrm rot="0">
            <a:off x="6718297" y="3777320"/>
            <a:ext cx="496700" cy="160830"/>
          </a:xfrm>
          <a:prstGeom prst="rect">
            <a:avLst/>
          </a:prstGeom>
        </p:spPr>
        <p:txBody>
          <a:bodyPr anchor="t" rtlCol="false" tIns="0" lIns="0" bIns="0" rIns="0">
            <a:spAutoFit/>
          </a:bodyPr>
          <a:lstStyle/>
          <a:p>
            <a:pPr algn="l">
              <a:lnSpc>
                <a:spcPts val="1260"/>
              </a:lnSpc>
            </a:pPr>
            <a:r>
              <a:rPr lang="en-US" b="true" sz="900">
                <a:solidFill>
                  <a:srgbClr val="FFFFFF"/>
                </a:solidFill>
                <a:latin typeface="Open Sans Bold"/>
                <a:ea typeface="Open Sans Bold"/>
                <a:cs typeface="Open Sans Bold"/>
                <a:sym typeface="Open Sans Bold"/>
              </a:rPr>
              <a:t>METRICS</a:t>
            </a:r>
          </a:p>
        </p:txBody>
      </p:sp>
      <p:sp>
        <p:nvSpPr>
          <p:cNvPr name="TextBox 39" id="39"/>
          <p:cNvSpPr txBox="true"/>
          <p:nvPr/>
        </p:nvSpPr>
        <p:spPr>
          <a:xfrm rot="0">
            <a:off x="6692903" y="4513917"/>
            <a:ext cx="578082" cy="160830"/>
          </a:xfrm>
          <a:prstGeom prst="rect">
            <a:avLst/>
          </a:prstGeom>
        </p:spPr>
        <p:txBody>
          <a:bodyPr anchor="t" rtlCol="false" tIns="0" lIns="0" bIns="0" rIns="0">
            <a:spAutoFit/>
          </a:bodyPr>
          <a:lstStyle/>
          <a:p>
            <a:pPr algn="l">
              <a:lnSpc>
                <a:spcPts val="1299"/>
              </a:lnSpc>
            </a:pPr>
            <a:r>
              <a:rPr lang="en-US" b="true" sz="900">
                <a:solidFill>
                  <a:srgbClr val="FFFFFF"/>
                </a:solidFill>
                <a:latin typeface="Open Sans Bold"/>
                <a:ea typeface="Open Sans Bold"/>
                <a:cs typeface="Open Sans Bold"/>
                <a:sym typeface="Open Sans Bold"/>
              </a:rPr>
              <a:t>SECURITY </a:t>
            </a:r>
          </a:p>
        </p:txBody>
      </p:sp>
      <p:sp>
        <p:nvSpPr>
          <p:cNvPr name="TextBox 40" id="40"/>
          <p:cNvSpPr txBox="true"/>
          <p:nvPr/>
        </p:nvSpPr>
        <p:spPr>
          <a:xfrm rot="0">
            <a:off x="6654803" y="4679023"/>
            <a:ext cx="635441" cy="160830"/>
          </a:xfrm>
          <a:prstGeom prst="rect">
            <a:avLst/>
          </a:prstGeom>
        </p:spPr>
        <p:txBody>
          <a:bodyPr anchor="t" rtlCol="false" tIns="0" lIns="0" bIns="0" rIns="0">
            <a:spAutoFit/>
          </a:bodyPr>
          <a:lstStyle/>
          <a:p>
            <a:pPr algn="l">
              <a:lnSpc>
                <a:spcPts val="1299"/>
              </a:lnSpc>
            </a:pPr>
            <a:r>
              <a:rPr lang="en-US" b="true" sz="900">
                <a:solidFill>
                  <a:srgbClr val="FFFFFF"/>
                </a:solidFill>
                <a:latin typeface="Open Sans Bold"/>
                <a:ea typeface="Open Sans Bold"/>
                <a:cs typeface="Open Sans Bold"/>
                <a:sym typeface="Open Sans Bold"/>
              </a:rPr>
              <a:t>ANALYTICS</a:t>
            </a:r>
          </a:p>
        </p:txBody>
      </p:sp>
      <p:sp>
        <p:nvSpPr>
          <p:cNvPr name="TextBox 41" id="41"/>
          <p:cNvSpPr txBox="true"/>
          <p:nvPr/>
        </p:nvSpPr>
        <p:spPr>
          <a:xfrm rot="0">
            <a:off x="7988303" y="3777320"/>
            <a:ext cx="263576" cy="160830"/>
          </a:xfrm>
          <a:prstGeom prst="rect">
            <a:avLst/>
          </a:prstGeom>
        </p:spPr>
        <p:txBody>
          <a:bodyPr anchor="t" rtlCol="false" tIns="0" lIns="0" bIns="0" rIns="0">
            <a:spAutoFit/>
          </a:bodyPr>
          <a:lstStyle/>
          <a:p>
            <a:pPr algn="l">
              <a:lnSpc>
                <a:spcPts val="1260"/>
              </a:lnSpc>
            </a:pPr>
            <a:r>
              <a:rPr lang="en-US" b="true" sz="900">
                <a:solidFill>
                  <a:srgbClr val="FFFFFF"/>
                </a:solidFill>
                <a:latin typeface="Open Sans Bold"/>
                <a:ea typeface="Open Sans Bold"/>
                <a:cs typeface="Open Sans Bold"/>
                <a:sym typeface="Open Sans Bold"/>
              </a:rPr>
              <a:t>APM</a:t>
            </a:r>
          </a:p>
        </p:txBody>
      </p:sp>
      <p:sp>
        <p:nvSpPr>
          <p:cNvPr name="TextBox 42" id="42"/>
          <p:cNvSpPr txBox="true"/>
          <p:nvPr/>
        </p:nvSpPr>
        <p:spPr>
          <a:xfrm rot="0">
            <a:off x="7975597" y="4513917"/>
            <a:ext cx="326422" cy="160830"/>
          </a:xfrm>
          <a:prstGeom prst="rect">
            <a:avLst/>
          </a:prstGeom>
        </p:spPr>
        <p:txBody>
          <a:bodyPr anchor="t" rtlCol="false" tIns="0" lIns="0" bIns="0" rIns="0">
            <a:spAutoFit/>
          </a:bodyPr>
          <a:lstStyle/>
          <a:p>
            <a:pPr algn="l">
              <a:lnSpc>
                <a:spcPts val="1299"/>
              </a:lnSpc>
            </a:pPr>
            <a:r>
              <a:rPr lang="en-US" b="true" sz="900">
                <a:solidFill>
                  <a:srgbClr val="FFFFFF"/>
                </a:solidFill>
                <a:latin typeface="Open Sans Bold"/>
                <a:ea typeface="Open Sans Bold"/>
                <a:cs typeface="Open Sans Bold"/>
                <a:sym typeface="Open Sans Bold"/>
              </a:rPr>
              <a:t>DATA </a:t>
            </a:r>
          </a:p>
        </p:txBody>
      </p:sp>
      <p:sp>
        <p:nvSpPr>
          <p:cNvPr name="TextBox 43" id="43"/>
          <p:cNvSpPr txBox="true"/>
          <p:nvPr/>
        </p:nvSpPr>
        <p:spPr>
          <a:xfrm rot="0">
            <a:off x="7886700" y="4679023"/>
            <a:ext cx="476764" cy="160830"/>
          </a:xfrm>
          <a:prstGeom prst="rect">
            <a:avLst/>
          </a:prstGeom>
        </p:spPr>
        <p:txBody>
          <a:bodyPr anchor="t" rtlCol="false" tIns="0" lIns="0" bIns="0" rIns="0">
            <a:spAutoFit/>
          </a:bodyPr>
          <a:lstStyle/>
          <a:p>
            <a:pPr algn="l">
              <a:lnSpc>
                <a:spcPts val="1299"/>
              </a:lnSpc>
            </a:pPr>
            <a:r>
              <a:rPr lang="en-US" b="true" sz="900">
                <a:solidFill>
                  <a:srgbClr val="FFFFFF"/>
                </a:solidFill>
                <a:latin typeface="Open Sans Bold"/>
                <a:ea typeface="Open Sans Bold"/>
                <a:cs typeface="Open Sans Bold"/>
                <a:sym typeface="Open Sans Bold"/>
              </a:rPr>
              <a:t>SCIENCE</a:t>
            </a:r>
          </a:p>
        </p:txBody>
      </p:sp>
      <p:sp>
        <p:nvSpPr>
          <p:cNvPr name="TextBox 44" id="44"/>
          <p:cNvSpPr txBox="true"/>
          <p:nvPr/>
        </p:nvSpPr>
        <p:spPr>
          <a:xfrm rot="-5400000">
            <a:off x="4522860" y="1115158"/>
            <a:ext cx="877376" cy="186109"/>
          </a:xfrm>
          <a:prstGeom prst="rect">
            <a:avLst/>
          </a:prstGeom>
        </p:spPr>
        <p:txBody>
          <a:bodyPr anchor="t" rtlCol="false" tIns="0" lIns="0" bIns="0" rIns="0">
            <a:spAutoFit/>
          </a:bodyPr>
          <a:lstStyle/>
          <a:p>
            <a:pPr algn="l">
              <a:lnSpc>
                <a:spcPts val="1400"/>
              </a:lnSpc>
            </a:pPr>
            <a:r>
              <a:rPr lang="en-US" b="true" sz="1000">
                <a:solidFill>
                  <a:srgbClr val="535966"/>
                </a:solidFill>
                <a:latin typeface="Open Sans Bold"/>
                <a:ea typeface="Open Sans Bold"/>
                <a:cs typeface="Open Sans Bold"/>
                <a:sym typeface="Open Sans Bold"/>
              </a:rPr>
              <a:t>FOUNDATION</a:t>
            </a:r>
          </a:p>
        </p:txBody>
      </p:sp>
      <p:sp>
        <p:nvSpPr>
          <p:cNvPr name="TextBox 45" id="45"/>
          <p:cNvSpPr txBox="true"/>
          <p:nvPr/>
        </p:nvSpPr>
        <p:spPr>
          <a:xfrm rot="-5400000">
            <a:off x="4409246" y="4074938"/>
            <a:ext cx="1109158" cy="186109"/>
          </a:xfrm>
          <a:prstGeom prst="rect">
            <a:avLst/>
          </a:prstGeom>
        </p:spPr>
        <p:txBody>
          <a:bodyPr anchor="t" rtlCol="false" tIns="0" lIns="0" bIns="0" rIns="0">
            <a:spAutoFit/>
          </a:bodyPr>
          <a:lstStyle/>
          <a:p>
            <a:pPr algn="l">
              <a:lnSpc>
                <a:spcPts val="1400"/>
              </a:lnSpc>
            </a:pPr>
            <a:r>
              <a:rPr lang="en-US" b="true" sz="1000">
                <a:solidFill>
                  <a:srgbClr val="535966"/>
                </a:solidFill>
                <a:latin typeface="Open Sans Bold"/>
                <a:ea typeface="Open Sans Bold"/>
                <a:cs typeface="Open Sans Bold"/>
                <a:sym typeface="Open Sans Bold"/>
              </a:rPr>
              <a:t>SPECIALIZATIONS</a:t>
            </a:r>
          </a:p>
        </p:txBody>
      </p:sp>
      <p:sp>
        <p:nvSpPr>
          <p:cNvPr name="TextBox 46" id="46"/>
          <p:cNvSpPr txBox="true"/>
          <p:nvPr/>
        </p:nvSpPr>
        <p:spPr>
          <a:xfrm rot="0">
            <a:off x="368303" y="4218127"/>
            <a:ext cx="3561979" cy="784612"/>
          </a:xfrm>
          <a:prstGeom prst="rect">
            <a:avLst/>
          </a:prstGeom>
        </p:spPr>
        <p:txBody>
          <a:bodyPr anchor="t" rtlCol="false" tIns="0" lIns="0" bIns="0" rIns="0">
            <a:spAutoFit/>
          </a:bodyPr>
          <a:lstStyle/>
          <a:p>
            <a:pPr algn="l">
              <a:lnSpc>
                <a:spcPts val="2199"/>
              </a:lnSpc>
            </a:pPr>
            <a:r>
              <a:rPr lang="en-US" b="true" sz="1399">
                <a:solidFill>
                  <a:srgbClr val="00BFB3"/>
                </a:solidFill>
                <a:latin typeface="Open Sans Bold"/>
                <a:ea typeface="Open Sans Bold"/>
                <a:cs typeface="Open Sans Bold"/>
                <a:sym typeface="Open Sans Bold"/>
              </a:rPr>
              <a:t>Performance-based Certification </a:t>
            </a:r>
            <a:r>
              <a:rPr lang="en-US" sz="1399">
                <a:solidFill>
                  <a:srgbClr val="585858"/>
                </a:solidFill>
                <a:latin typeface="Open Sans Light"/>
                <a:ea typeface="Open Sans Light"/>
                <a:cs typeface="Open Sans Light"/>
                <a:sym typeface="Open Sans Light"/>
              </a:rPr>
              <a:t>Apply practical knowledge to real-world use </a:t>
            </a:r>
          </a:p>
          <a:p>
            <a:pPr algn="l">
              <a:lnSpc>
                <a:spcPts val="1600"/>
              </a:lnSpc>
            </a:pPr>
            <a:r>
              <a:rPr lang="en-US" sz="1399">
                <a:solidFill>
                  <a:srgbClr val="585858"/>
                </a:solidFill>
                <a:latin typeface="Open Sans Light"/>
                <a:ea typeface="Open Sans Light"/>
                <a:cs typeface="Open Sans Light"/>
                <a:sym typeface="Open Sans Light"/>
              </a:rPr>
              <a:t>cases, in real-time</a:t>
            </a:r>
          </a:p>
        </p:txBody>
      </p:sp>
      <p:sp>
        <p:nvSpPr>
          <p:cNvPr name="TextBox 47" id="47"/>
          <p:cNvSpPr txBox="true"/>
          <p:nvPr/>
        </p:nvSpPr>
        <p:spPr>
          <a:xfrm rot="0">
            <a:off x="368303" y="2275027"/>
            <a:ext cx="3696319" cy="543306"/>
          </a:xfrm>
          <a:prstGeom prst="rect">
            <a:avLst/>
          </a:prstGeom>
        </p:spPr>
        <p:txBody>
          <a:bodyPr anchor="t" rtlCol="false" tIns="0" lIns="0" bIns="0" rIns="0">
            <a:spAutoFit/>
          </a:bodyPr>
          <a:lstStyle/>
          <a:p>
            <a:pPr algn="l">
              <a:lnSpc>
                <a:spcPts val="2199"/>
              </a:lnSpc>
            </a:pPr>
            <a:r>
              <a:rPr lang="en-US" b="true" sz="1399">
                <a:solidFill>
                  <a:srgbClr val="00BFB3"/>
                </a:solidFill>
                <a:latin typeface="Open Sans Bold"/>
                <a:ea typeface="Open Sans Bold"/>
                <a:cs typeface="Open Sans Bold"/>
                <a:sym typeface="Open Sans Bold"/>
              </a:rPr>
              <a:t>Solution-based Curriculum </a:t>
            </a:r>
            <a:r>
              <a:rPr lang="en-US" sz="1399">
                <a:solidFill>
                  <a:srgbClr val="585858"/>
                </a:solidFill>
                <a:latin typeface="Open Sans Light"/>
                <a:ea typeface="Open Sans Light"/>
                <a:cs typeface="Open Sans Light"/>
                <a:sym typeface="Open Sans Light"/>
              </a:rPr>
              <a:t>Real-world examples and common use cases </a:t>
            </a:r>
          </a:p>
        </p:txBody>
      </p:sp>
      <p:sp>
        <p:nvSpPr>
          <p:cNvPr name="TextBox 48" id="48"/>
          <p:cNvSpPr txBox="true"/>
          <p:nvPr/>
        </p:nvSpPr>
        <p:spPr>
          <a:xfrm rot="0">
            <a:off x="368303" y="1151077"/>
            <a:ext cx="3779244" cy="816359"/>
          </a:xfrm>
          <a:prstGeom prst="rect">
            <a:avLst/>
          </a:prstGeom>
        </p:spPr>
        <p:txBody>
          <a:bodyPr anchor="t" rtlCol="false" tIns="0" lIns="0" bIns="0" rIns="0">
            <a:spAutoFit/>
          </a:bodyPr>
          <a:lstStyle/>
          <a:p>
            <a:pPr algn="l">
              <a:lnSpc>
                <a:spcPts val="2300"/>
              </a:lnSpc>
            </a:pPr>
            <a:r>
              <a:rPr lang="en-US" b="true" sz="1399">
                <a:solidFill>
                  <a:srgbClr val="00BFB3"/>
                </a:solidFill>
                <a:latin typeface="Open Sans Bold"/>
                <a:ea typeface="Open Sans Bold"/>
                <a:cs typeface="Open Sans Bold"/>
                <a:sym typeface="Open Sans Bold"/>
              </a:rPr>
              <a:t>Immersive Learning </a:t>
            </a:r>
            <a:r>
              <a:rPr lang="en-US" sz="1399">
                <a:solidFill>
                  <a:srgbClr val="585858"/>
                </a:solidFill>
                <a:latin typeface="Open Sans Light"/>
                <a:ea typeface="Open Sans Light"/>
                <a:cs typeface="Open Sans Light"/>
                <a:sym typeface="Open Sans Light"/>
              </a:rPr>
              <a:t>Lab-based exercises and knowledge checks to </a:t>
            </a:r>
          </a:p>
          <a:p>
            <a:pPr algn="l">
              <a:lnSpc>
                <a:spcPts val="1499"/>
              </a:lnSpc>
            </a:pPr>
            <a:r>
              <a:rPr lang="en-US" sz="1399">
                <a:solidFill>
                  <a:srgbClr val="585858"/>
                </a:solidFill>
                <a:latin typeface="Open Sans Light"/>
                <a:ea typeface="Open Sans Light"/>
                <a:cs typeface="Open Sans Light"/>
                <a:sym typeface="Open Sans Light"/>
              </a:rPr>
              <a:t>help master new skills </a:t>
            </a:r>
          </a:p>
        </p:txBody>
      </p:sp>
      <p:sp>
        <p:nvSpPr>
          <p:cNvPr name="TextBox 49" id="49"/>
          <p:cNvSpPr txBox="true"/>
          <p:nvPr/>
        </p:nvSpPr>
        <p:spPr>
          <a:xfrm rot="0">
            <a:off x="368303" y="3125924"/>
            <a:ext cx="3951351" cy="784612"/>
          </a:xfrm>
          <a:prstGeom prst="rect">
            <a:avLst/>
          </a:prstGeom>
        </p:spPr>
        <p:txBody>
          <a:bodyPr anchor="t" rtlCol="false" tIns="0" lIns="0" bIns="0" rIns="0">
            <a:spAutoFit/>
          </a:bodyPr>
          <a:lstStyle/>
          <a:p>
            <a:pPr algn="l">
              <a:lnSpc>
                <a:spcPts val="2199"/>
              </a:lnSpc>
            </a:pPr>
            <a:r>
              <a:rPr lang="en-US" b="true" sz="1399">
                <a:solidFill>
                  <a:srgbClr val="00BFB3"/>
                </a:solidFill>
                <a:latin typeface="Open Sans Bold"/>
                <a:ea typeface="Open Sans Bold"/>
                <a:cs typeface="Open Sans Bold"/>
                <a:sym typeface="Open Sans Bold"/>
              </a:rPr>
              <a:t>Experienced Instructors </a:t>
            </a:r>
            <a:r>
              <a:rPr lang="en-US" sz="1399">
                <a:solidFill>
                  <a:srgbClr val="585858"/>
                </a:solidFill>
                <a:latin typeface="Open Sans Light"/>
                <a:ea typeface="Open Sans Light"/>
                <a:cs typeface="Open Sans Light"/>
                <a:sym typeface="Open Sans Light"/>
              </a:rPr>
              <a:t>Expertly trained and deeply rooted in everything </a:t>
            </a:r>
          </a:p>
          <a:p>
            <a:pPr algn="l">
              <a:lnSpc>
                <a:spcPts val="1600"/>
              </a:lnSpc>
            </a:pPr>
            <a:r>
              <a:rPr lang="en-US" sz="1399">
                <a:solidFill>
                  <a:srgbClr val="585858"/>
                </a:solidFill>
                <a:latin typeface="Open Sans Light"/>
                <a:ea typeface="Open Sans Light"/>
                <a:cs typeface="Open Sans Light"/>
                <a:sym typeface="Open Sans Light"/>
              </a:rPr>
              <a:t>Elastic </a:t>
            </a:r>
          </a:p>
        </p:txBody>
      </p:sp>
      <p:sp>
        <p:nvSpPr>
          <p:cNvPr name="TextBox 50" id="50"/>
          <p:cNvSpPr txBox="true"/>
          <p:nvPr/>
        </p:nvSpPr>
        <p:spPr>
          <a:xfrm rot="0">
            <a:off x="368303" y="239135"/>
            <a:ext cx="2331329" cy="688343"/>
          </a:xfrm>
          <a:prstGeom prst="rect">
            <a:avLst/>
          </a:prstGeom>
        </p:spPr>
        <p:txBody>
          <a:bodyPr anchor="t" rtlCol="false" tIns="0" lIns="0" bIns="0" rIns="0">
            <a:spAutoFit/>
          </a:bodyPr>
          <a:lstStyle/>
          <a:p>
            <a:pPr algn="l">
              <a:lnSpc>
                <a:spcPts val="2940"/>
              </a:lnSpc>
            </a:pPr>
            <a:r>
              <a:rPr lang="en-US" b="true" sz="2100">
                <a:solidFill>
                  <a:srgbClr val="000000"/>
                </a:solidFill>
                <a:latin typeface="Open Sans Bold"/>
                <a:ea typeface="Open Sans Bold"/>
                <a:cs typeface="Open Sans Bold"/>
                <a:sym typeface="Open Sans Bold"/>
              </a:rPr>
              <a:t>Elastic Training </a:t>
            </a:r>
          </a:p>
          <a:p>
            <a:pPr algn="l">
              <a:lnSpc>
                <a:spcPts val="2240"/>
              </a:lnSpc>
            </a:pPr>
            <a:r>
              <a:rPr lang="en-US" sz="1600">
                <a:solidFill>
                  <a:srgbClr val="000000"/>
                </a:solidFill>
                <a:latin typeface="Open Sans Light"/>
                <a:ea typeface="Open Sans Light"/>
                <a:cs typeface="Open Sans Light"/>
                <a:sym typeface="Open Sans Light"/>
              </a:rPr>
              <a:t>Empowering Your People</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5503" y="4805658"/>
            <a:ext cx="495300" cy="274339"/>
          </a:xfrm>
          <a:custGeom>
            <a:avLst/>
            <a:gdLst/>
            <a:ahLst/>
            <a:cxnLst/>
            <a:rect r="r" b="b" t="t" l="l"/>
            <a:pathLst>
              <a:path h="274339" w="495300">
                <a:moveTo>
                  <a:pt x="0" y="0"/>
                </a:moveTo>
                <a:lnTo>
                  <a:pt x="495300" y="0"/>
                </a:lnTo>
                <a:lnTo>
                  <a:pt x="495300" y="274339"/>
                </a:lnTo>
                <a:lnTo>
                  <a:pt x="0" y="274339"/>
                </a:lnTo>
                <a:lnTo>
                  <a:pt x="0" y="0"/>
                </a:lnTo>
                <a:close/>
              </a:path>
            </a:pathLst>
          </a:custGeom>
          <a:blipFill>
            <a:blip r:embed="rId2"/>
            <a:stretch>
              <a:fillRect l="-61538" t="-1843" r="0" b="0"/>
            </a:stretch>
          </a:blipFill>
        </p:spPr>
      </p:sp>
      <p:sp>
        <p:nvSpPr>
          <p:cNvPr name="Freeform 3" id="3"/>
          <p:cNvSpPr/>
          <p:nvPr/>
        </p:nvSpPr>
        <p:spPr>
          <a:xfrm flipH="false" flipV="false" rot="0">
            <a:off x="8141913" y="4814287"/>
            <a:ext cx="290884" cy="277016"/>
          </a:xfrm>
          <a:custGeom>
            <a:avLst/>
            <a:gdLst/>
            <a:ahLst/>
            <a:cxnLst/>
            <a:rect r="r" b="b" t="t" l="l"/>
            <a:pathLst>
              <a:path h="277016" w="290884">
                <a:moveTo>
                  <a:pt x="0" y="0"/>
                </a:moveTo>
                <a:lnTo>
                  <a:pt x="290884" y="0"/>
                </a:lnTo>
                <a:lnTo>
                  <a:pt x="290884" y="277016"/>
                </a:lnTo>
                <a:lnTo>
                  <a:pt x="0" y="277016"/>
                </a:lnTo>
                <a:lnTo>
                  <a:pt x="0" y="0"/>
                </a:lnTo>
                <a:close/>
              </a:path>
            </a:pathLst>
          </a:custGeom>
          <a:blipFill>
            <a:blip r:embed="rId3"/>
            <a:stretch>
              <a:fillRect l="-415" t="-354" r="-174642" b="-505"/>
            </a:stretch>
          </a:blipFill>
        </p:spPr>
      </p:sp>
      <p:grpSp>
        <p:nvGrpSpPr>
          <p:cNvPr name="Group 4" id="4"/>
          <p:cNvGrpSpPr>
            <a:grpSpLocks noChangeAspect="true"/>
          </p:cNvGrpSpPr>
          <p:nvPr/>
        </p:nvGrpSpPr>
        <p:grpSpPr>
          <a:xfrm rot="0">
            <a:off x="-63503" y="-63503"/>
            <a:ext cx="9270997" cy="5270497"/>
            <a:chOff x="0" y="0"/>
            <a:chExt cx="9271000" cy="5270500"/>
          </a:xfrm>
        </p:grpSpPr>
        <p:sp>
          <p:nvSpPr>
            <p:cNvPr name="Freeform 5" id="5"/>
            <p:cNvSpPr/>
            <p:nvPr/>
          </p:nvSpPr>
          <p:spPr>
            <a:xfrm flipH="false" flipV="false" rot="0">
              <a:off x="63500" y="63500"/>
              <a:ext cx="9144000" cy="5143500"/>
            </a:xfrm>
            <a:custGeom>
              <a:avLst/>
              <a:gdLst/>
              <a:ahLst/>
              <a:cxnLst/>
              <a:rect r="r" b="b" t="t" l="l"/>
              <a:pathLst>
                <a:path h="5143500" w="9144000">
                  <a:moveTo>
                    <a:pt x="0" y="0"/>
                  </a:moveTo>
                  <a:lnTo>
                    <a:pt x="0" y="5143500"/>
                  </a:lnTo>
                  <a:lnTo>
                    <a:pt x="9144000" y="5143500"/>
                  </a:lnTo>
                  <a:lnTo>
                    <a:pt x="9144000" y="0"/>
                  </a:lnTo>
                  <a:close/>
                </a:path>
              </a:pathLst>
            </a:custGeom>
            <a:solidFill>
              <a:srgbClr val="FFFFFF"/>
            </a:solidFill>
          </p:spPr>
        </p:sp>
        <p:sp>
          <p:nvSpPr>
            <p:cNvPr name="Freeform 6" id="6"/>
            <p:cNvSpPr/>
            <p:nvPr/>
          </p:nvSpPr>
          <p:spPr>
            <a:xfrm flipH="false" flipV="false" rot="0">
              <a:off x="3474974" y="1980311"/>
              <a:ext cx="2321052" cy="1103376"/>
            </a:xfrm>
            <a:custGeom>
              <a:avLst/>
              <a:gdLst/>
              <a:ahLst/>
              <a:cxnLst/>
              <a:rect r="r" b="b" t="t" l="l"/>
              <a:pathLst>
                <a:path h="1103376" w="2321052">
                  <a:moveTo>
                    <a:pt x="0" y="0"/>
                  </a:moveTo>
                  <a:lnTo>
                    <a:pt x="2321052" y="0"/>
                  </a:lnTo>
                  <a:lnTo>
                    <a:pt x="2321052" y="1103376"/>
                  </a:lnTo>
                  <a:lnTo>
                    <a:pt x="0" y="1103376"/>
                  </a:lnTo>
                  <a:close/>
                </a:path>
              </a:pathLst>
            </a:custGeom>
            <a:solidFill>
              <a:srgbClr val="F3F3F3"/>
            </a:solidFill>
          </p:spPr>
        </p:sp>
        <p:sp>
          <p:nvSpPr>
            <p:cNvPr name="Freeform 7" id="7"/>
            <p:cNvSpPr/>
            <p:nvPr/>
          </p:nvSpPr>
          <p:spPr>
            <a:xfrm flipH="false" flipV="false" rot="0">
              <a:off x="881126" y="1951863"/>
              <a:ext cx="2277491" cy="1103376"/>
            </a:xfrm>
            <a:custGeom>
              <a:avLst/>
              <a:gdLst/>
              <a:ahLst/>
              <a:cxnLst/>
              <a:rect r="r" b="b" t="t" l="l"/>
              <a:pathLst>
                <a:path h="1103376" w="2277491">
                  <a:moveTo>
                    <a:pt x="0" y="0"/>
                  </a:moveTo>
                  <a:lnTo>
                    <a:pt x="2277491" y="0"/>
                  </a:lnTo>
                  <a:lnTo>
                    <a:pt x="2277491" y="1103376"/>
                  </a:lnTo>
                  <a:lnTo>
                    <a:pt x="0" y="1103376"/>
                  </a:lnTo>
                  <a:close/>
                </a:path>
              </a:pathLst>
            </a:custGeom>
            <a:solidFill>
              <a:srgbClr val="F3F3F3"/>
            </a:solidFill>
          </p:spPr>
        </p:sp>
        <p:sp>
          <p:nvSpPr>
            <p:cNvPr name="Freeform 8" id="8"/>
            <p:cNvSpPr/>
            <p:nvPr/>
          </p:nvSpPr>
          <p:spPr>
            <a:xfrm flipH="false" flipV="false" rot="0">
              <a:off x="2194052" y="3323336"/>
              <a:ext cx="2277618" cy="1103376"/>
            </a:xfrm>
            <a:custGeom>
              <a:avLst/>
              <a:gdLst/>
              <a:ahLst/>
              <a:cxnLst/>
              <a:rect r="r" b="b" t="t" l="l"/>
              <a:pathLst>
                <a:path h="1103376" w="2277618">
                  <a:moveTo>
                    <a:pt x="0" y="0"/>
                  </a:moveTo>
                  <a:lnTo>
                    <a:pt x="2277618" y="0"/>
                  </a:lnTo>
                  <a:lnTo>
                    <a:pt x="2277618" y="1103376"/>
                  </a:lnTo>
                  <a:lnTo>
                    <a:pt x="0" y="1103376"/>
                  </a:lnTo>
                  <a:close/>
                </a:path>
              </a:pathLst>
            </a:custGeom>
            <a:solidFill>
              <a:srgbClr val="F3F3F3"/>
            </a:solidFill>
          </p:spPr>
        </p:sp>
        <p:sp>
          <p:nvSpPr>
            <p:cNvPr name="Freeform 9" id="9"/>
            <p:cNvSpPr/>
            <p:nvPr/>
          </p:nvSpPr>
          <p:spPr>
            <a:xfrm flipH="false" flipV="false" rot="0">
              <a:off x="4817491" y="3323336"/>
              <a:ext cx="2321179" cy="1103376"/>
            </a:xfrm>
            <a:custGeom>
              <a:avLst/>
              <a:gdLst/>
              <a:ahLst/>
              <a:cxnLst/>
              <a:rect r="r" b="b" t="t" l="l"/>
              <a:pathLst>
                <a:path h="1103376" w="2321179">
                  <a:moveTo>
                    <a:pt x="0" y="0"/>
                  </a:moveTo>
                  <a:lnTo>
                    <a:pt x="2321179" y="0"/>
                  </a:lnTo>
                  <a:lnTo>
                    <a:pt x="2321179" y="1103376"/>
                  </a:lnTo>
                  <a:lnTo>
                    <a:pt x="0" y="1103376"/>
                  </a:lnTo>
                  <a:close/>
                </a:path>
              </a:pathLst>
            </a:custGeom>
            <a:solidFill>
              <a:srgbClr val="F3F3F3"/>
            </a:solidFill>
          </p:spPr>
        </p:sp>
        <p:sp>
          <p:nvSpPr>
            <p:cNvPr name="Freeform 10" id="10"/>
            <p:cNvSpPr/>
            <p:nvPr/>
          </p:nvSpPr>
          <p:spPr>
            <a:xfrm flipH="false" flipV="false" rot="0">
              <a:off x="881126" y="1133475"/>
              <a:ext cx="7458329" cy="344424"/>
            </a:xfrm>
            <a:custGeom>
              <a:avLst/>
              <a:gdLst/>
              <a:ahLst/>
              <a:cxnLst/>
              <a:rect r="r" b="b" t="t" l="l"/>
              <a:pathLst>
                <a:path h="344424" w="7458329">
                  <a:moveTo>
                    <a:pt x="0" y="0"/>
                  </a:moveTo>
                  <a:lnTo>
                    <a:pt x="7458329" y="0"/>
                  </a:lnTo>
                  <a:lnTo>
                    <a:pt x="7458329" y="344424"/>
                  </a:lnTo>
                  <a:lnTo>
                    <a:pt x="0" y="344424"/>
                  </a:lnTo>
                  <a:close/>
                </a:path>
              </a:pathLst>
            </a:custGeom>
            <a:solidFill>
              <a:srgbClr val="00BFB3"/>
            </a:solidFill>
          </p:spPr>
        </p:sp>
        <p:sp>
          <p:nvSpPr>
            <p:cNvPr name="Freeform 11" id="11"/>
            <p:cNvSpPr/>
            <p:nvPr/>
          </p:nvSpPr>
          <p:spPr>
            <a:xfrm flipH="false" flipV="false" rot="0">
              <a:off x="6112383" y="1951863"/>
              <a:ext cx="2277491" cy="1103376"/>
            </a:xfrm>
            <a:custGeom>
              <a:avLst/>
              <a:gdLst/>
              <a:ahLst/>
              <a:cxnLst/>
              <a:rect r="r" b="b" t="t" l="l"/>
              <a:pathLst>
                <a:path h="1103376" w="2277491">
                  <a:moveTo>
                    <a:pt x="0" y="0"/>
                  </a:moveTo>
                  <a:lnTo>
                    <a:pt x="2277491" y="0"/>
                  </a:lnTo>
                  <a:lnTo>
                    <a:pt x="2277491" y="1103376"/>
                  </a:lnTo>
                  <a:lnTo>
                    <a:pt x="0" y="1103376"/>
                  </a:lnTo>
                  <a:close/>
                </a:path>
              </a:pathLst>
            </a:custGeom>
            <a:solidFill>
              <a:srgbClr val="F3F3F3"/>
            </a:solidFill>
          </p:spPr>
        </p:sp>
      </p:grpSp>
      <p:sp>
        <p:nvSpPr>
          <p:cNvPr name="TextBox 12" id="12"/>
          <p:cNvSpPr txBox="true"/>
          <p:nvPr/>
        </p:nvSpPr>
        <p:spPr>
          <a:xfrm rot="0">
            <a:off x="139703" y="4880200"/>
            <a:ext cx="144075" cy="168821"/>
          </a:xfrm>
          <a:prstGeom prst="rect">
            <a:avLst/>
          </a:prstGeom>
        </p:spPr>
        <p:txBody>
          <a:bodyPr anchor="t" rtlCol="false" tIns="0" lIns="0" bIns="0" rIns="0">
            <a:spAutoFit/>
          </a:bodyPr>
          <a:lstStyle/>
          <a:p>
            <a:pPr algn="l">
              <a:lnSpc>
                <a:spcPts val="1400"/>
              </a:lnSpc>
            </a:pPr>
            <a:r>
              <a:rPr lang="en-US" sz="1000" spc="-8">
                <a:solidFill>
                  <a:srgbClr val="909091"/>
                </a:solidFill>
                <a:latin typeface="IBM Plex Sans Condensed"/>
                <a:ea typeface="IBM Plex Sans Condensed"/>
                <a:cs typeface="IBM Plex Sans Condensed"/>
                <a:sym typeface="IBM Plex Sans Condensed"/>
              </a:rPr>
              <a:t>45</a:t>
            </a:r>
          </a:p>
        </p:txBody>
      </p:sp>
      <p:sp>
        <p:nvSpPr>
          <p:cNvPr name="TextBox 13" id="13"/>
          <p:cNvSpPr txBox="true"/>
          <p:nvPr/>
        </p:nvSpPr>
        <p:spPr>
          <a:xfrm rot="0">
            <a:off x="965197" y="2103787"/>
            <a:ext cx="2061239" cy="429863"/>
          </a:xfrm>
          <a:prstGeom prst="rect">
            <a:avLst/>
          </a:prstGeom>
        </p:spPr>
        <p:txBody>
          <a:bodyPr anchor="t" rtlCol="false" tIns="0" lIns="0" bIns="0" rIns="0">
            <a:spAutoFit/>
          </a:bodyPr>
          <a:lstStyle/>
          <a:p>
            <a:pPr algn="ctr">
              <a:lnSpc>
                <a:spcPts val="1700"/>
              </a:lnSpc>
            </a:pPr>
            <a:r>
              <a:rPr lang="en-US" b="true" sz="1200">
                <a:solidFill>
                  <a:srgbClr val="434343"/>
                </a:solidFill>
                <a:latin typeface="Open Sans Bold"/>
                <a:ea typeface="Open Sans Bold"/>
                <a:cs typeface="Open Sans Bold"/>
                <a:sym typeface="Open Sans Bold"/>
              </a:rPr>
              <a:t>PHASE-BASED PACKAGES </a:t>
            </a:r>
            <a:r>
              <a:rPr lang="en-US" sz="1200">
                <a:solidFill>
                  <a:srgbClr val="434343"/>
                </a:solidFill>
                <a:latin typeface="Open Sans Light"/>
                <a:ea typeface="Open Sans Light"/>
                <a:cs typeface="Open Sans Light"/>
                <a:sym typeface="Open Sans Light"/>
              </a:rPr>
              <a:t>Align to project milestones at </a:t>
            </a:r>
          </a:p>
        </p:txBody>
      </p:sp>
      <p:sp>
        <p:nvSpPr>
          <p:cNvPr name="TextBox 14" id="14"/>
          <p:cNvSpPr txBox="true"/>
          <p:nvPr/>
        </p:nvSpPr>
        <p:spPr>
          <a:xfrm rot="0">
            <a:off x="1104900" y="2531926"/>
            <a:ext cx="1745447" cy="217618"/>
          </a:xfrm>
          <a:prstGeom prst="rect">
            <a:avLst/>
          </a:prstGeom>
        </p:spPr>
        <p:txBody>
          <a:bodyPr anchor="t" rtlCol="false" tIns="0" lIns="0" bIns="0" rIns="0">
            <a:spAutoFit/>
          </a:bodyPr>
          <a:lstStyle/>
          <a:p>
            <a:pPr algn="l">
              <a:lnSpc>
                <a:spcPts val="1700"/>
              </a:lnSpc>
            </a:pPr>
            <a:r>
              <a:rPr lang="en-US" sz="1200">
                <a:solidFill>
                  <a:srgbClr val="434343"/>
                </a:solidFill>
                <a:latin typeface="Open Sans Light"/>
                <a:ea typeface="Open Sans Light"/>
                <a:cs typeface="Open Sans Light"/>
                <a:sym typeface="Open Sans Light"/>
              </a:rPr>
              <a:t>any stage in your journey</a:t>
            </a:r>
          </a:p>
        </p:txBody>
      </p:sp>
      <p:sp>
        <p:nvSpPr>
          <p:cNvPr name="TextBox 15" id="15"/>
          <p:cNvSpPr txBox="true"/>
          <p:nvPr/>
        </p:nvSpPr>
        <p:spPr>
          <a:xfrm rot="0">
            <a:off x="2412997" y="3475387"/>
            <a:ext cx="1783499" cy="429863"/>
          </a:xfrm>
          <a:prstGeom prst="rect">
            <a:avLst/>
          </a:prstGeom>
        </p:spPr>
        <p:txBody>
          <a:bodyPr anchor="t" rtlCol="false" tIns="0" lIns="0" bIns="0" rIns="0">
            <a:spAutoFit/>
          </a:bodyPr>
          <a:lstStyle/>
          <a:p>
            <a:pPr algn="ctr">
              <a:lnSpc>
                <a:spcPts val="1700"/>
              </a:lnSpc>
            </a:pPr>
            <a:r>
              <a:rPr lang="en-US" b="true" sz="1200">
                <a:solidFill>
                  <a:srgbClr val="434343"/>
                </a:solidFill>
                <a:latin typeface="Open Sans Bold"/>
                <a:ea typeface="Open Sans Bold"/>
                <a:cs typeface="Open Sans Bold"/>
                <a:sym typeface="Open Sans Bold"/>
              </a:rPr>
              <a:t>EXPERT ADVISORS </a:t>
            </a:r>
            <a:r>
              <a:rPr lang="en-US" sz="1200">
                <a:solidFill>
                  <a:srgbClr val="434343"/>
                </a:solidFill>
                <a:latin typeface="Open Sans Light"/>
                <a:ea typeface="Open Sans Light"/>
                <a:cs typeface="Open Sans Light"/>
                <a:sym typeface="Open Sans Light"/>
              </a:rPr>
              <a:t>Understand your specific </a:t>
            </a:r>
          </a:p>
        </p:txBody>
      </p:sp>
      <p:sp>
        <p:nvSpPr>
          <p:cNvPr name="TextBox 16" id="16"/>
          <p:cNvSpPr txBox="true"/>
          <p:nvPr/>
        </p:nvSpPr>
        <p:spPr>
          <a:xfrm rot="0">
            <a:off x="2933700" y="3903526"/>
            <a:ext cx="676104" cy="217618"/>
          </a:xfrm>
          <a:prstGeom prst="rect">
            <a:avLst/>
          </a:prstGeom>
        </p:spPr>
        <p:txBody>
          <a:bodyPr anchor="t" rtlCol="false" tIns="0" lIns="0" bIns="0" rIns="0">
            <a:spAutoFit/>
          </a:bodyPr>
          <a:lstStyle/>
          <a:p>
            <a:pPr algn="l">
              <a:lnSpc>
                <a:spcPts val="1700"/>
              </a:lnSpc>
            </a:pPr>
            <a:r>
              <a:rPr lang="en-US" sz="1200">
                <a:solidFill>
                  <a:srgbClr val="434343"/>
                </a:solidFill>
                <a:latin typeface="Open Sans Light"/>
                <a:ea typeface="Open Sans Light"/>
                <a:cs typeface="Open Sans Light"/>
                <a:sym typeface="Open Sans Light"/>
              </a:rPr>
              <a:t>use cases</a:t>
            </a:r>
          </a:p>
        </p:txBody>
      </p:sp>
      <p:sp>
        <p:nvSpPr>
          <p:cNvPr name="TextBox 17" id="17"/>
          <p:cNvSpPr txBox="true"/>
          <p:nvPr/>
        </p:nvSpPr>
        <p:spPr>
          <a:xfrm rot="0">
            <a:off x="3797303" y="2129190"/>
            <a:ext cx="1627956" cy="429863"/>
          </a:xfrm>
          <a:prstGeom prst="rect">
            <a:avLst/>
          </a:prstGeom>
        </p:spPr>
        <p:txBody>
          <a:bodyPr anchor="t" rtlCol="false" tIns="0" lIns="0" bIns="0" rIns="0">
            <a:spAutoFit/>
          </a:bodyPr>
          <a:lstStyle/>
          <a:p>
            <a:pPr algn="ctr">
              <a:lnSpc>
                <a:spcPts val="1700"/>
              </a:lnSpc>
            </a:pPr>
            <a:r>
              <a:rPr lang="en-US" b="true" sz="1200">
                <a:solidFill>
                  <a:srgbClr val="434343"/>
                </a:solidFill>
                <a:latin typeface="Open Sans Bold"/>
                <a:ea typeface="Open Sans Bold"/>
                <a:cs typeface="Open Sans Bold"/>
                <a:sym typeface="Open Sans Bold"/>
              </a:rPr>
              <a:t>FLEXIBLE SCOPING </a:t>
            </a:r>
            <a:r>
              <a:rPr lang="en-US" sz="1200">
                <a:solidFill>
                  <a:srgbClr val="434343"/>
                </a:solidFill>
                <a:latin typeface="Open Sans Light"/>
                <a:ea typeface="Open Sans Light"/>
                <a:cs typeface="Open Sans Light"/>
                <a:sym typeface="Open Sans Light"/>
              </a:rPr>
              <a:t>Shifts resource as your </a:t>
            </a:r>
          </a:p>
        </p:txBody>
      </p:sp>
      <p:sp>
        <p:nvSpPr>
          <p:cNvPr name="TextBox 18" id="18"/>
          <p:cNvSpPr txBox="true"/>
          <p:nvPr/>
        </p:nvSpPr>
        <p:spPr>
          <a:xfrm rot="0">
            <a:off x="3835403" y="2557329"/>
            <a:ext cx="1490015" cy="217618"/>
          </a:xfrm>
          <a:prstGeom prst="rect">
            <a:avLst/>
          </a:prstGeom>
        </p:spPr>
        <p:txBody>
          <a:bodyPr anchor="t" rtlCol="false" tIns="0" lIns="0" bIns="0" rIns="0">
            <a:spAutoFit/>
          </a:bodyPr>
          <a:lstStyle/>
          <a:p>
            <a:pPr algn="l">
              <a:lnSpc>
                <a:spcPts val="1700"/>
              </a:lnSpc>
            </a:pPr>
            <a:r>
              <a:rPr lang="en-US" sz="1200">
                <a:solidFill>
                  <a:srgbClr val="434343"/>
                </a:solidFill>
                <a:latin typeface="Open Sans Light"/>
                <a:ea typeface="Open Sans Light"/>
                <a:cs typeface="Open Sans Light"/>
                <a:sym typeface="Open Sans Light"/>
              </a:rPr>
              <a:t>requirements change</a:t>
            </a:r>
          </a:p>
        </p:txBody>
      </p:sp>
      <p:sp>
        <p:nvSpPr>
          <p:cNvPr name="TextBox 19" id="19"/>
          <p:cNvSpPr txBox="true"/>
          <p:nvPr/>
        </p:nvSpPr>
        <p:spPr>
          <a:xfrm rot="0">
            <a:off x="5118097" y="3475387"/>
            <a:ext cx="1661665" cy="429863"/>
          </a:xfrm>
          <a:prstGeom prst="rect">
            <a:avLst/>
          </a:prstGeom>
        </p:spPr>
        <p:txBody>
          <a:bodyPr anchor="t" rtlCol="false" tIns="0" lIns="0" bIns="0" rIns="0">
            <a:spAutoFit/>
          </a:bodyPr>
          <a:lstStyle/>
          <a:p>
            <a:pPr algn="ctr">
              <a:lnSpc>
                <a:spcPts val="1700"/>
              </a:lnSpc>
            </a:pPr>
            <a:r>
              <a:rPr lang="en-US" b="true" sz="1200">
                <a:solidFill>
                  <a:srgbClr val="434343"/>
                </a:solidFill>
                <a:latin typeface="Open Sans Bold"/>
                <a:ea typeface="Open Sans Bold"/>
                <a:cs typeface="Open Sans Bold"/>
                <a:sym typeface="Open Sans Bold"/>
              </a:rPr>
              <a:t>PROJECT GUIDANCE </a:t>
            </a:r>
            <a:r>
              <a:rPr lang="en-US" sz="1200">
                <a:solidFill>
                  <a:srgbClr val="434343"/>
                </a:solidFill>
                <a:latin typeface="Open Sans Light"/>
                <a:ea typeface="Open Sans Light"/>
                <a:cs typeface="Open Sans Light"/>
                <a:sym typeface="Open Sans Light"/>
              </a:rPr>
              <a:t>Ensures your goals and </a:t>
            </a:r>
          </a:p>
        </p:txBody>
      </p:sp>
      <p:sp>
        <p:nvSpPr>
          <p:cNvPr name="TextBox 20" id="20"/>
          <p:cNvSpPr txBox="true"/>
          <p:nvPr/>
        </p:nvSpPr>
        <p:spPr>
          <a:xfrm rot="0">
            <a:off x="5232397" y="3903526"/>
            <a:ext cx="1382820" cy="217618"/>
          </a:xfrm>
          <a:prstGeom prst="rect">
            <a:avLst/>
          </a:prstGeom>
        </p:spPr>
        <p:txBody>
          <a:bodyPr anchor="t" rtlCol="false" tIns="0" lIns="0" bIns="0" rIns="0">
            <a:spAutoFit/>
          </a:bodyPr>
          <a:lstStyle/>
          <a:p>
            <a:pPr algn="l">
              <a:lnSpc>
                <a:spcPts val="1700"/>
              </a:lnSpc>
            </a:pPr>
            <a:r>
              <a:rPr lang="en-US" sz="1200">
                <a:solidFill>
                  <a:srgbClr val="434343"/>
                </a:solidFill>
                <a:latin typeface="Open Sans Light"/>
                <a:ea typeface="Open Sans Light"/>
                <a:cs typeface="Open Sans Light"/>
                <a:sym typeface="Open Sans Light"/>
              </a:rPr>
              <a:t>accelerate timelines</a:t>
            </a:r>
          </a:p>
        </p:txBody>
      </p:sp>
      <p:sp>
        <p:nvSpPr>
          <p:cNvPr name="TextBox 21" id="21"/>
          <p:cNvSpPr txBox="true"/>
          <p:nvPr/>
        </p:nvSpPr>
        <p:spPr>
          <a:xfrm rot="0">
            <a:off x="6413497" y="2103787"/>
            <a:ext cx="1631785" cy="429863"/>
          </a:xfrm>
          <a:prstGeom prst="rect">
            <a:avLst/>
          </a:prstGeom>
        </p:spPr>
        <p:txBody>
          <a:bodyPr anchor="t" rtlCol="false" tIns="0" lIns="0" bIns="0" rIns="0">
            <a:spAutoFit/>
          </a:bodyPr>
          <a:lstStyle/>
          <a:p>
            <a:pPr algn="ctr">
              <a:lnSpc>
                <a:spcPts val="1700"/>
              </a:lnSpc>
            </a:pPr>
            <a:r>
              <a:rPr lang="en-US" b="true" sz="1200">
                <a:solidFill>
                  <a:srgbClr val="434343"/>
                </a:solidFill>
                <a:latin typeface="Open Sans Bold"/>
                <a:ea typeface="Open Sans Bold"/>
                <a:cs typeface="Open Sans Bold"/>
                <a:sym typeface="Open Sans Bold"/>
              </a:rPr>
              <a:t>GLOBAL CAPABILITY </a:t>
            </a:r>
            <a:r>
              <a:rPr lang="en-US" sz="1200">
                <a:solidFill>
                  <a:srgbClr val="434343"/>
                </a:solidFill>
                <a:latin typeface="Open Sans Light"/>
                <a:ea typeface="Open Sans Light"/>
                <a:cs typeface="Open Sans Light"/>
                <a:sym typeface="Open Sans Light"/>
              </a:rPr>
              <a:t>Provide expert, trusted </a:t>
            </a:r>
          </a:p>
        </p:txBody>
      </p:sp>
      <p:sp>
        <p:nvSpPr>
          <p:cNvPr name="TextBox 22" id="22"/>
          <p:cNvSpPr txBox="true"/>
          <p:nvPr/>
        </p:nvSpPr>
        <p:spPr>
          <a:xfrm rot="0">
            <a:off x="6540503" y="2531926"/>
            <a:ext cx="1313736" cy="217618"/>
          </a:xfrm>
          <a:prstGeom prst="rect">
            <a:avLst/>
          </a:prstGeom>
        </p:spPr>
        <p:txBody>
          <a:bodyPr anchor="t" rtlCol="false" tIns="0" lIns="0" bIns="0" rIns="0">
            <a:spAutoFit/>
          </a:bodyPr>
          <a:lstStyle/>
          <a:p>
            <a:pPr algn="l">
              <a:lnSpc>
                <a:spcPts val="1700"/>
              </a:lnSpc>
            </a:pPr>
            <a:r>
              <a:rPr lang="en-US" sz="1200">
                <a:solidFill>
                  <a:srgbClr val="434343"/>
                </a:solidFill>
                <a:latin typeface="Open Sans Light"/>
                <a:ea typeface="Open Sans Light"/>
                <a:cs typeface="Open Sans Light"/>
                <a:sym typeface="Open Sans Light"/>
              </a:rPr>
              <a:t>services worldwide</a:t>
            </a:r>
          </a:p>
        </p:txBody>
      </p:sp>
      <p:sp>
        <p:nvSpPr>
          <p:cNvPr name="TextBox 23" id="23"/>
          <p:cNvSpPr txBox="true"/>
          <p:nvPr/>
        </p:nvSpPr>
        <p:spPr>
          <a:xfrm rot="0">
            <a:off x="2832097" y="1100280"/>
            <a:ext cx="3508677" cy="249126"/>
          </a:xfrm>
          <a:prstGeom prst="rect">
            <a:avLst/>
          </a:prstGeom>
        </p:spPr>
        <p:txBody>
          <a:bodyPr anchor="t" rtlCol="false" tIns="0" lIns="0" bIns="0" rIns="0">
            <a:spAutoFit/>
          </a:bodyPr>
          <a:lstStyle/>
          <a:p>
            <a:pPr algn="l">
              <a:lnSpc>
                <a:spcPts val="1959"/>
              </a:lnSpc>
            </a:pPr>
            <a:r>
              <a:rPr lang="en-US" b="true" sz="1399">
                <a:solidFill>
                  <a:srgbClr val="FFFFFF"/>
                </a:solidFill>
                <a:latin typeface="Open Sans Bold"/>
                <a:ea typeface="Open Sans Bold"/>
                <a:cs typeface="Open Sans Bold"/>
                <a:sym typeface="Open Sans Bold"/>
              </a:rPr>
              <a:t>ACCELERATING YOUR PROJECT SUCCESS</a:t>
            </a:r>
          </a:p>
        </p:txBody>
      </p:sp>
      <p:sp>
        <p:nvSpPr>
          <p:cNvPr name="TextBox 24" id="24"/>
          <p:cNvSpPr txBox="true"/>
          <p:nvPr/>
        </p:nvSpPr>
        <p:spPr>
          <a:xfrm rot="0">
            <a:off x="2793997" y="239135"/>
            <a:ext cx="3646808" cy="368932"/>
          </a:xfrm>
          <a:prstGeom prst="rect">
            <a:avLst/>
          </a:prstGeom>
        </p:spPr>
        <p:txBody>
          <a:bodyPr anchor="t" rtlCol="false" tIns="0" lIns="0" bIns="0" rIns="0">
            <a:spAutoFit/>
          </a:bodyPr>
          <a:lstStyle/>
          <a:p>
            <a:pPr algn="l">
              <a:lnSpc>
                <a:spcPts val="2940"/>
              </a:lnSpc>
            </a:pPr>
            <a:r>
              <a:rPr lang="en-US" b="true" sz="2100">
                <a:solidFill>
                  <a:srgbClr val="000000"/>
                </a:solidFill>
                <a:latin typeface="Open Sans Bold"/>
                <a:ea typeface="Open Sans Bold"/>
                <a:cs typeface="Open Sans Bold"/>
                <a:sym typeface="Open Sans Bold"/>
              </a:rPr>
              <a:t>Elastic Consulting Services </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5503" y="4805677"/>
            <a:ext cx="495300" cy="274320"/>
          </a:xfrm>
          <a:custGeom>
            <a:avLst/>
            <a:gdLst/>
            <a:ahLst/>
            <a:cxnLst/>
            <a:rect r="r" b="b" t="t" l="l"/>
            <a:pathLst>
              <a:path h="274320" w="495300">
                <a:moveTo>
                  <a:pt x="0" y="0"/>
                </a:moveTo>
                <a:lnTo>
                  <a:pt x="495300" y="0"/>
                </a:lnTo>
                <a:lnTo>
                  <a:pt x="495300" y="274320"/>
                </a:lnTo>
                <a:lnTo>
                  <a:pt x="0" y="274320"/>
                </a:lnTo>
                <a:lnTo>
                  <a:pt x="0" y="0"/>
                </a:lnTo>
                <a:close/>
              </a:path>
            </a:pathLst>
          </a:custGeom>
          <a:blipFill>
            <a:blip r:embed="rId2"/>
            <a:stretch>
              <a:fillRect l="-61538" t="-1850" r="0" b="0"/>
            </a:stretch>
          </a:blipFill>
        </p:spPr>
      </p:sp>
      <p:sp>
        <p:nvSpPr>
          <p:cNvPr name="Freeform 3" id="3"/>
          <p:cNvSpPr/>
          <p:nvPr/>
        </p:nvSpPr>
        <p:spPr>
          <a:xfrm flipH="false" flipV="false" rot="0">
            <a:off x="8141903" y="4814306"/>
            <a:ext cx="290893" cy="277016"/>
          </a:xfrm>
          <a:custGeom>
            <a:avLst/>
            <a:gdLst/>
            <a:ahLst/>
            <a:cxnLst/>
            <a:rect r="r" b="b" t="t" l="l"/>
            <a:pathLst>
              <a:path h="277016" w="290893">
                <a:moveTo>
                  <a:pt x="0" y="0"/>
                </a:moveTo>
                <a:lnTo>
                  <a:pt x="290894" y="0"/>
                </a:lnTo>
                <a:lnTo>
                  <a:pt x="290894" y="277016"/>
                </a:lnTo>
                <a:lnTo>
                  <a:pt x="0" y="277016"/>
                </a:lnTo>
                <a:lnTo>
                  <a:pt x="0" y="0"/>
                </a:lnTo>
                <a:close/>
              </a:path>
            </a:pathLst>
          </a:custGeom>
          <a:blipFill>
            <a:blip r:embed="rId3"/>
            <a:stretch>
              <a:fillRect l="-415" t="-364" r="-174633" b="-495"/>
            </a:stretch>
          </a:blipFill>
        </p:spPr>
      </p:sp>
      <p:grpSp>
        <p:nvGrpSpPr>
          <p:cNvPr name="Group 4" id="4"/>
          <p:cNvGrpSpPr>
            <a:grpSpLocks noChangeAspect="true"/>
          </p:cNvGrpSpPr>
          <p:nvPr/>
        </p:nvGrpSpPr>
        <p:grpSpPr>
          <a:xfrm rot="0">
            <a:off x="-63503" y="-63503"/>
            <a:ext cx="9270997" cy="5270497"/>
            <a:chOff x="0" y="0"/>
            <a:chExt cx="9271000" cy="5270500"/>
          </a:xfrm>
        </p:grpSpPr>
        <p:sp>
          <p:nvSpPr>
            <p:cNvPr name="Freeform 5" id="5"/>
            <p:cNvSpPr/>
            <p:nvPr/>
          </p:nvSpPr>
          <p:spPr>
            <a:xfrm flipH="false" flipV="false" rot="0">
              <a:off x="63500" y="63500"/>
              <a:ext cx="9144000" cy="5143500"/>
            </a:xfrm>
            <a:custGeom>
              <a:avLst/>
              <a:gdLst/>
              <a:ahLst/>
              <a:cxnLst/>
              <a:rect r="r" b="b" t="t" l="l"/>
              <a:pathLst>
                <a:path h="5143500" w="9144000">
                  <a:moveTo>
                    <a:pt x="0" y="0"/>
                  </a:moveTo>
                  <a:lnTo>
                    <a:pt x="9144000" y="0"/>
                  </a:lnTo>
                  <a:lnTo>
                    <a:pt x="9144000" y="5143500"/>
                  </a:lnTo>
                  <a:lnTo>
                    <a:pt x="0" y="5143500"/>
                  </a:lnTo>
                  <a:close/>
                </a:path>
              </a:pathLst>
            </a:custGeom>
            <a:solidFill>
              <a:srgbClr val="1F2C33"/>
            </a:solidFill>
          </p:spPr>
        </p:sp>
        <p:sp>
          <p:nvSpPr>
            <p:cNvPr name="Freeform 6" id="6"/>
            <p:cNvSpPr/>
            <p:nvPr/>
          </p:nvSpPr>
          <p:spPr>
            <a:xfrm flipH="false" flipV="false" rot="0">
              <a:off x="776732" y="3267964"/>
              <a:ext cx="371983" cy="28575"/>
            </a:xfrm>
            <a:custGeom>
              <a:avLst/>
              <a:gdLst/>
              <a:ahLst/>
              <a:cxnLst/>
              <a:rect r="r" b="b" t="t" l="l"/>
              <a:pathLst>
                <a:path h="28575" w="371983">
                  <a:moveTo>
                    <a:pt x="0" y="0"/>
                  </a:moveTo>
                  <a:lnTo>
                    <a:pt x="371983" y="0"/>
                  </a:lnTo>
                  <a:lnTo>
                    <a:pt x="371983" y="28575"/>
                  </a:lnTo>
                  <a:lnTo>
                    <a:pt x="0" y="28575"/>
                  </a:lnTo>
                  <a:close/>
                </a:path>
              </a:pathLst>
            </a:custGeom>
            <a:solidFill>
              <a:srgbClr val="00BFB3"/>
            </a:solidFill>
          </p:spPr>
        </p:sp>
      </p:grpSp>
      <p:sp>
        <p:nvSpPr>
          <p:cNvPr name="Freeform 7" id="7"/>
          <p:cNvSpPr/>
          <p:nvPr/>
        </p:nvSpPr>
        <p:spPr>
          <a:xfrm flipH="false" flipV="false" rot="0">
            <a:off x="4991100" y="0"/>
            <a:ext cx="4178303" cy="5168903"/>
          </a:xfrm>
          <a:custGeom>
            <a:avLst/>
            <a:gdLst/>
            <a:ahLst/>
            <a:cxnLst/>
            <a:rect r="r" b="b" t="t" l="l"/>
            <a:pathLst>
              <a:path h="5168903" w="4178303">
                <a:moveTo>
                  <a:pt x="0" y="0"/>
                </a:moveTo>
                <a:lnTo>
                  <a:pt x="4178303" y="0"/>
                </a:lnTo>
                <a:lnTo>
                  <a:pt x="4178303" y="5168903"/>
                </a:lnTo>
                <a:lnTo>
                  <a:pt x="0" y="5168903"/>
                </a:lnTo>
                <a:lnTo>
                  <a:pt x="0" y="0"/>
                </a:lnTo>
                <a:close/>
              </a:path>
            </a:pathLst>
          </a:custGeom>
          <a:blipFill>
            <a:blip r:embed="rId4"/>
            <a:stretch>
              <a:fillRect l="0" t="0" r="0" b="0"/>
            </a:stretch>
          </a:blipFill>
        </p:spPr>
      </p:sp>
      <p:sp>
        <p:nvSpPr>
          <p:cNvPr name="Freeform 8" id="8"/>
          <p:cNvSpPr/>
          <p:nvPr/>
        </p:nvSpPr>
        <p:spPr>
          <a:xfrm flipH="false" flipV="false" rot="0">
            <a:off x="622297" y="673103"/>
            <a:ext cx="1320803" cy="457200"/>
          </a:xfrm>
          <a:custGeom>
            <a:avLst/>
            <a:gdLst/>
            <a:ahLst/>
            <a:cxnLst/>
            <a:rect r="r" b="b" t="t" l="l"/>
            <a:pathLst>
              <a:path h="457200" w="1320803">
                <a:moveTo>
                  <a:pt x="0" y="0"/>
                </a:moveTo>
                <a:lnTo>
                  <a:pt x="1320803" y="0"/>
                </a:lnTo>
                <a:lnTo>
                  <a:pt x="1320803" y="457200"/>
                </a:lnTo>
                <a:lnTo>
                  <a:pt x="0" y="457200"/>
                </a:lnTo>
                <a:lnTo>
                  <a:pt x="0" y="0"/>
                </a:lnTo>
                <a:close/>
              </a:path>
            </a:pathLst>
          </a:custGeom>
          <a:blipFill>
            <a:blip r:embed="rId5"/>
            <a:stretch>
              <a:fillRect l="0" t="0" r="0" b="0"/>
            </a:stretch>
          </a:blipFill>
        </p:spPr>
      </p:sp>
      <p:sp>
        <p:nvSpPr>
          <p:cNvPr name="TextBox 9" id="9"/>
          <p:cNvSpPr txBox="true"/>
          <p:nvPr/>
        </p:nvSpPr>
        <p:spPr>
          <a:xfrm rot="0">
            <a:off x="660397" y="2149345"/>
            <a:ext cx="2398871" cy="561270"/>
          </a:xfrm>
          <a:prstGeom prst="rect">
            <a:avLst/>
          </a:prstGeom>
        </p:spPr>
        <p:txBody>
          <a:bodyPr anchor="t" rtlCol="false" tIns="0" lIns="0" bIns="0" rIns="0">
            <a:spAutoFit/>
          </a:bodyPr>
          <a:lstStyle/>
          <a:p>
            <a:pPr algn="l">
              <a:lnSpc>
                <a:spcPts val="4480"/>
              </a:lnSpc>
            </a:pPr>
            <a:r>
              <a:rPr lang="en-US" b="true" sz="3200">
                <a:solidFill>
                  <a:srgbClr val="FFFFFF"/>
                </a:solidFill>
                <a:latin typeface="Open Sans Bold"/>
                <a:ea typeface="Open Sans Bold"/>
                <a:cs typeface="Open Sans Bold"/>
                <a:sym typeface="Open Sans Bold"/>
              </a:rPr>
              <a:t>Discussions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5503" y="4805658"/>
            <a:ext cx="495300" cy="274339"/>
          </a:xfrm>
          <a:custGeom>
            <a:avLst/>
            <a:gdLst/>
            <a:ahLst/>
            <a:cxnLst/>
            <a:rect r="r" b="b" t="t" l="l"/>
            <a:pathLst>
              <a:path h="274339" w="495300">
                <a:moveTo>
                  <a:pt x="0" y="0"/>
                </a:moveTo>
                <a:lnTo>
                  <a:pt x="495300" y="0"/>
                </a:lnTo>
                <a:lnTo>
                  <a:pt x="495300" y="274339"/>
                </a:lnTo>
                <a:lnTo>
                  <a:pt x="0" y="274339"/>
                </a:lnTo>
                <a:lnTo>
                  <a:pt x="0" y="0"/>
                </a:lnTo>
                <a:close/>
              </a:path>
            </a:pathLst>
          </a:custGeom>
          <a:blipFill>
            <a:blip r:embed="rId2"/>
            <a:stretch>
              <a:fillRect l="-61538" t="-1843" r="0" b="0"/>
            </a:stretch>
          </a:blipFill>
        </p:spPr>
      </p:sp>
      <p:sp>
        <p:nvSpPr>
          <p:cNvPr name="Freeform 3" id="3"/>
          <p:cNvSpPr/>
          <p:nvPr/>
        </p:nvSpPr>
        <p:spPr>
          <a:xfrm flipH="false" flipV="false" rot="0">
            <a:off x="8141913" y="4814287"/>
            <a:ext cx="290884" cy="277016"/>
          </a:xfrm>
          <a:custGeom>
            <a:avLst/>
            <a:gdLst/>
            <a:ahLst/>
            <a:cxnLst/>
            <a:rect r="r" b="b" t="t" l="l"/>
            <a:pathLst>
              <a:path h="277016" w="290884">
                <a:moveTo>
                  <a:pt x="0" y="0"/>
                </a:moveTo>
                <a:lnTo>
                  <a:pt x="290884" y="0"/>
                </a:lnTo>
                <a:lnTo>
                  <a:pt x="290884" y="277016"/>
                </a:lnTo>
                <a:lnTo>
                  <a:pt x="0" y="277016"/>
                </a:lnTo>
                <a:lnTo>
                  <a:pt x="0" y="0"/>
                </a:lnTo>
                <a:close/>
              </a:path>
            </a:pathLst>
          </a:custGeom>
          <a:blipFill>
            <a:blip r:embed="rId3"/>
            <a:stretch>
              <a:fillRect l="-415" t="-354" r="-174642" b="-505"/>
            </a:stretch>
          </a:blipFill>
        </p:spPr>
      </p:sp>
      <p:grpSp>
        <p:nvGrpSpPr>
          <p:cNvPr name="Group 4" id="4"/>
          <p:cNvGrpSpPr>
            <a:grpSpLocks noChangeAspect="true"/>
          </p:cNvGrpSpPr>
          <p:nvPr/>
        </p:nvGrpSpPr>
        <p:grpSpPr>
          <a:xfrm rot="0">
            <a:off x="-63503" y="1321851"/>
            <a:ext cx="9270997" cy="3520392"/>
            <a:chOff x="0" y="0"/>
            <a:chExt cx="9271000" cy="3520389"/>
          </a:xfrm>
        </p:grpSpPr>
        <p:sp>
          <p:nvSpPr>
            <p:cNvPr name="Freeform 5" id="5"/>
            <p:cNvSpPr/>
            <p:nvPr/>
          </p:nvSpPr>
          <p:spPr>
            <a:xfrm flipH="false" flipV="false" rot="0">
              <a:off x="63500" y="183261"/>
              <a:ext cx="9144000" cy="3273679"/>
            </a:xfrm>
            <a:custGeom>
              <a:avLst/>
              <a:gdLst/>
              <a:ahLst/>
              <a:cxnLst/>
              <a:rect r="r" b="b" t="t" l="l"/>
              <a:pathLst>
                <a:path h="3273679" w="9144000">
                  <a:moveTo>
                    <a:pt x="0" y="0"/>
                  </a:moveTo>
                  <a:lnTo>
                    <a:pt x="9144000" y="0"/>
                  </a:lnTo>
                  <a:lnTo>
                    <a:pt x="9144000" y="3273679"/>
                  </a:lnTo>
                  <a:lnTo>
                    <a:pt x="0" y="3273679"/>
                  </a:lnTo>
                  <a:close/>
                </a:path>
              </a:pathLst>
            </a:custGeom>
            <a:solidFill>
              <a:srgbClr val="FFFFFF"/>
            </a:solidFill>
          </p:spPr>
        </p:sp>
        <p:sp>
          <p:nvSpPr>
            <p:cNvPr name="Freeform 6" id="6"/>
            <p:cNvSpPr/>
            <p:nvPr/>
          </p:nvSpPr>
          <p:spPr>
            <a:xfrm flipH="false" flipV="false" rot="0">
              <a:off x="2036953" y="63500"/>
              <a:ext cx="5277358" cy="731393"/>
            </a:xfrm>
            <a:custGeom>
              <a:avLst/>
              <a:gdLst/>
              <a:ahLst/>
              <a:cxnLst/>
              <a:rect r="r" b="b" t="t" l="l"/>
              <a:pathLst>
                <a:path h="731393" w="5277358">
                  <a:moveTo>
                    <a:pt x="0" y="0"/>
                  </a:moveTo>
                  <a:lnTo>
                    <a:pt x="5277358" y="0"/>
                  </a:lnTo>
                  <a:lnTo>
                    <a:pt x="5277358" y="731393"/>
                  </a:lnTo>
                  <a:lnTo>
                    <a:pt x="0" y="731393"/>
                  </a:lnTo>
                  <a:close/>
                </a:path>
              </a:pathLst>
            </a:custGeom>
            <a:solidFill>
              <a:srgbClr val="F04E98"/>
            </a:solidFill>
          </p:spPr>
        </p:sp>
        <p:sp>
          <p:nvSpPr>
            <p:cNvPr name="Freeform 7" id="7"/>
            <p:cNvSpPr/>
            <p:nvPr/>
          </p:nvSpPr>
          <p:spPr>
            <a:xfrm flipH="false" flipV="false" rot="0">
              <a:off x="2036953" y="889127"/>
              <a:ext cx="5277358" cy="731393"/>
            </a:xfrm>
            <a:custGeom>
              <a:avLst/>
              <a:gdLst/>
              <a:ahLst/>
              <a:cxnLst/>
              <a:rect r="r" b="b" t="t" l="l"/>
              <a:pathLst>
                <a:path h="731393" w="5277358">
                  <a:moveTo>
                    <a:pt x="0" y="0"/>
                  </a:moveTo>
                  <a:lnTo>
                    <a:pt x="5277358" y="0"/>
                  </a:lnTo>
                  <a:lnTo>
                    <a:pt x="5277358" y="731393"/>
                  </a:lnTo>
                  <a:lnTo>
                    <a:pt x="0" y="731393"/>
                  </a:lnTo>
                  <a:close/>
                </a:path>
              </a:pathLst>
            </a:custGeom>
            <a:solidFill>
              <a:srgbClr val="00BFB3"/>
            </a:solidFill>
          </p:spPr>
        </p:sp>
        <p:sp>
          <p:nvSpPr>
            <p:cNvPr name="Freeform 8" id="8"/>
            <p:cNvSpPr/>
            <p:nvPr/>
          </p:nvSpPr>
          <p:spPr>
            <a:xfrm flipH="false" flipV="false" rot="0">
              <a:off x="2036953" y="1748663"/>
              <a:ext cx="2549398" cy="731393"/>
            </a:xfrm>
            <a:custGeom>
              <a:avLst/>
              <a:gdLst/>
              <a:ahLst/>
              <a:cxnLst/>
              <a:rect r="r" b="b" t="t" l="l"/>
              <a:pathLst>
                <a:path h="731393" w="2549398">
                  <a:moveTo>
                    <a:pt x="0" y="0"/>
                  </a:moveTo>
                  <a:lnTo>
                    <a:pt x="2549398" y="0"/>
                  </a:lnTo>
                  <a:lnTo>
                    <a:pt x="2549398" y="731393"/>
                  </a:lnTo>
                  <a:lnTo>
                    <a:pt x="0" y="731393"/>
                  </a:lnTo>
                  <a:close/>
                </a:path>
              </a:pathLst>
            </a:custGeom>
            <a:solidFill>
              <a:srgbClr val="0077CC"/>
            </a:solidFill>
          </p:spPr>
        </p:sp>
        <p:sp>
          <p:nvSpPr>
            <p:cNvPr name="Freeform 9" id="9"/>
            <p:cNvSpPr/>
            <p:nvPr/>
          </p:nvSpPr>
          <p:spPr>
            <a:xfrm flipH="false" flipV="false" rot="0">
              <a:off x="4729988" y="1748663"/>
              <a:ext cx="2584196" cy="731393"/>
            </a:xfrm>
            <a:custGeom>
              <a:avLst/>
              <a:gdLst/>
              <a:ahLst/>
              <a:cxnLst/>
              <a:rect r="r" b="b" t="t" l="l"/>
              <a:pathLst>
                <a:path h="731393" w="2584196">
                  <a:moveTo>
                    <a:pt x="0" y="0"/>
                  </a:moveTo>
                  <a:lnTo>
                    <a:pt x="2584196" y="0"/>
                  </a:lnTo>
                  <a:lnTo>
                    <a:pt x="2584196" y="731393"/>
                  </a:lnTo>
                  <a:lnTo>
                    <a:pt x="0" y="731393"/>
                  </a:lnTo>
                  <a:close/>
                </a:path>
              </a:pathLst>
            </a:custGeom>
            <a:solidFill>
              <a:srgbClr val="F3BD19"/>
            </a:solidFill>
          </p:spPr>
        </p:sp>
      </p:grpSp>
      <p:sp>
        <p:nvSpPr>
          <p:cNvPr name="Freeform 10" id="10"/>
          <p:cNvSpPr/>
          <p:nvPr/>
        </p:nvSpPr>
        <p:spPr>
          <a:xfrm flipH="false" flipV="false" rot="0">
            <a:off x="4013197" y="3289297"/>
            <a:ext cx="215903" cy="292103"/>
          </a:xfrm>
          <a:custGeom>
            <a:avLst/>
            <a:gdLst/>
            <a:ahLst/>
            <a:cxnLst/>
            <a:rect r="r" b="b" t="t" l="l"/>
            <a:pathLst>
              <a:path h="292103" w="215903">
                <a:moveTo>
                  <a:pt x="0" y="0"/>
                </a:moveTo>
                <a:lnTo>
                  <a:pt x="215903" y="0"/>
                </a:lnTo>
                <a:lnTo>
                  <a:pt x="215903" y="292103"/>
                </a:lnTo>
                <a:lnTo>
                  <a:pt x="0" y="292103"/>
                </a:lnTo>
                <a:lnTo>
                  <a:pt x="0" y="0"/>
                </a:lnTo>
                <a:close/>
              </a:path>
            </a:pathLst>
          </a:custGeom>
          <a:blipFill>
            <a:blip r:embed="rId4"/>
            <a:stretch>
              <a:fillRect l="0" t="0" r="0" b="0"/>
            </a:stretch>
          </a:blipFill>
        </p:spPr>
      </p:sp>
      <p:sp>
        <p:nvSpPr>
          <p:cNvPr name="Freeform 11" id="11"/>
          <p:cNvSpPr/>
          <p:nvPr/>
        </p:nvSpPr>
        <p:spPr>
          <a:xfrm flipH="false" flipV="false" rot="0">
            <a:off x="4470397" y="2425703"/>
            <a:ext cx="254003" cy="292103"/>
          </a:xfrm>
          <a:custGeom>
            <a:avLst/>
            <a:gdLst/>
            <a:ahLst/>
            <a:cxnLst/>
            <a:rect r="r" b="b" t="t" l="l"/>
            <a:pathLst>
              <a:path h="292103" w="254003">
                <a:moveTo>
                  <a:pt x="0" y="0"/>
                </a:moveTo>
                <a:lnTo>
                  <a:pt x="254003" y="0"/>
                </a:lnTo>
                <a:lnTo>
                  <a:pt x="254003" y="292103"/>
                </a:lnTo>
                <a:lnTo>
                  <a:pt x="0" y="292103"/>
                </a:lnTo>
                <a:lnTo>
                  <a:pt x="0" y="0"/>
                </a:lnTo>
                <a:close/>
              </a:path>
            </a:pathLst>
          </a:custGeom>
          <a:blipFill>
            <a:blip r:embed="rId5"/>
            <a:stretch>
              <a:fillRect l="0" t="0" r="0" b="0"/>
            </a:stretch>
          </a:blipFill>
        </p:spPr>
      </p:sp>
      <p:sp>
        <p:nvSpPr>
          <p:cNvPr name="Freeform 12" id="12"/>
          <p:cNvSpPr/>
          <p:nvPr/>
        </p:nvSpPr>
        <p:spPr>
          <a:xfrm flipH="false" flipV="false" rot="0">
            <a:off x="4483103" y="1600200"/>
            <a:ext cx="228600" cy="292103"/>
          </a:xfrm>
          <a:custGeom>
            <a:avLst/>
            <a:gdLst/>
            <a:ahLst/>
            <a:cxnLst/>
            <a:rect r="r" b="b" t="t" l="l"/>
            <a:pathLst>
              <a:path h="292103" w="228600">
                <a:moveTo>
                  <a:pt x="0" y="0"/>
                </a:moveTo>
                <a:lnTo>
                  <a:pt x="228600" y="0"/>
                </a:lnTo>
                <a:lnTo>
                  <a:pt x="228600" y="292103"/>
                </a:lnTo>
                <a:lnTo>
                  <a:pt x="0" y="292103"/>
                </a:lnTo>
                <a:lnTo>
                  <a:pt x="0" y="0"/>
                </a:lnTo>
                <a:close/>
              </a:path>
            </a:pathLst>
          </a:custGeom>
          <a:blipFill>
            <a:blip r:embed="rId6"/>
            <a:stretch>
              <a:fillRect l="0" t="0" r="0" b="0"/>
            </a:stretch>
          </a:blipFill>
        </p:spPr>
      </p:sp>
      <p:sp>
        <p:nvSpPr>
          <p:cNvPr name="Freeform 13" id="13"/>
          <p:cNvSpPr/>
          <p:nvPr/>
        </p:nvSpPr>
        <p:spPr>
          <a:xfrm flipH="false" flipV="false" rot="0">
            <a:off x="5016503" y="3289297"/>
            <a:ext cx="241297" cy="292103"/>
          </a:xfrm>
          <a:custGeom>
            <a:avLst/>
            <a:gdLst/>
            <a:ahLst/>
            <a:cxnLst/>
            <a:rect r="r" b="b" t="t" l="l"/>
            <a:pathLst>
              <a:path h="292103" w="241297">
                <a:moveTo>
                  <a:pt x="0" y="0"/>
                </a:moveTo>
                <a:lnTo>
                  <a:pt x="241297" y="0"/>
                </a:lnTo>
                <a:lnTo>
                  <a:pt x="241297" y="292103"/>
                </a:lnTo>
                <a:lnTo>
                  <a:pt x="0" y="292103"/>
                </a:lnTo>
                <a:lnTo>
                  <a:pt x="0" y="0"/>
                </a:lnTo>
                <a:close/>
              </a:path>
            </a:pathLst>
          </a:custGeom>
          <a:blipFill>
            <a:blip r:embed="rId7"/>
            <a:stretch>
              <a:fillRect l="0" t="0" r="0" b="0"/>
            </a:stretch>
          </a:blipFill>
        </p:spPr>
      </p:sp>
      <p:sp>
        <p:nvSpPr>
          <p:cNvPr name="Freeform 14" id="14"/>
          <p:cNvSpPr/>
          <p:nvPr/>
        </p:nvSpPr>
        <p:spPr>
          <a:xfrm flipH="false" flipV="false" rot="0">
            <a:off x="4711703" y="4394197"/>
            <a:ext cx="317497" cy="355597"/>
          </a:xfrm>
          <a:custGeom>
            <a:avLst/>
            <a:gdLst/>
            <a:ahLst/>
            <a:cxnLst/>
            <a:rect r="r" b="b" t="t" l="l"/>
            <a:pathLst>
              <a:path h="355597" w="317497">
                <a:moveTo>
                  <a:pt x="0" y="0"/>
                </a:moveTo>
                <a:lnTo>
                  <a:pt x="317497" y="0"/>
                </a:lnTo>
                <a:lnTo>
                  <a:pt x="317497" y="355597"/>
                </a:lnTo>
                <a:lnTo>
                  <a:pt x="0" y="355597"/>
                </a:lnTo>
                <a:lnTo>
                  <a:pt x="0" y="0"/>
                </a:lnTo>
                <a:close/>
              </a:path>
            </a:pathLst>
          </a:custGeom>
          <a:blipFill>
            <a:blip r:embed="rId8"/>
            <a:stretch>
              <a:fillRect l="-8001" t="0" r="-8001" b="0"/>
            </a:stretch>
          </a:blipFill>
        </p:spPr>
      </p:sp>
      <p:sp>
        <p:nvSpPr>
          <p:cNvPr name="Freeform 15" id="15"/>
          <p:cNvSpPr/>
          <p:nvPr/>
        </p:nvSpPr>
        <p:spPr>
          <a:xfrm flipH="false" flipV="false" rot="0">
            <a:off x="660397" y="1981200"/>
            <a:ext cx="533400" cy="533400"/>
          </a:xfrm>
          <a:custGeom>
            <a:avLst/>
            <a:gdLst/>
            <a:ahLst/>
            <a:cxnLst/>
            <a:rect r="r" b="b" t="t" l="l"/>
            <a:pathLst>
              <a:path h="533400" w="533400">
                <a:moveTo>
                  <a:pt x="0" y="0"/>
                </a:moveTo>
                <a:lnTo>
                  <a:pt x="533400" y="0"/>
                </a:lnTo>
                <a:lnTo>
                  <a:pt x="533400" y="533400"/>
                </a:lnTo>
                <a:lnTo>
                  <a:pt x="0" y="533400"/>
                </a:lnTo>
                <a:lnTo>
                  <a:pt x="0" y="0"/>
                </a:lnTo>
                <a:close/>
              </a:path>
            </a:pathLst>
          </a:custGeom>
          <a:blipFill>
            <a:blip r:embed="rId9"/>
            <a:stretch>
              <a:fillRect l="0" t="0" r="0" b="0"/>
            </a:stretch>
          </a:blipFill>
        </p:spPr>
      </p:sp>
      <p:sp>
        <p:nvSpPr>
          <p:cNvPr name="Freeform 16" id="16"/>
          <p:cNvSpPr/>
          <p:nvPr/>
        </p:nvSpPr>
        <p:spPr>
          <a:xfrm flipH="false" flipV="false" rot="0">
            <a:off x="2590800" y="4394197"/>
            <a:ext cx="317497" cy="355597"/>
          </a:xfrm>
          <a:custGeom>
            <a:avLst/>
            <a:gdLst/>
            <a:ahLst/>
            <a:cxnLst/>
            <a:rect r="r" b="b" t="t" l="l"/>
            <a:pathLst>
              <a:path h="355597" w="317497">
                <a:moveTo>
                  <a:pt x="0" y="0"/>
                </a:moveTo>
                <a:lnTo>
                  <a:pt x="317497" y="0"/>
                </a:lnTo>
                <a:lnTo>
                  <a:pt x="317497" y="355597"/>
                </a:lnTo>
                <a:lnTo>
                  <a:pt x="0" y="355597"/>
                </a:lnTo>
                <a:lnTo>
                  <a:pt x="0" y="0"/>
                </a:lnTo>
                <a:close/>
              </a:path>
            </a:pathLst>
          </a:custGeom>
          <a:blipFill>
            <a:blip r:embed="rId10"/>
            <a:stretch>
              <a:fillRect l="-8001" t="0" r="-8001" b="0"/>
            </a:stretch>
          </a:blipFill>
        </p:spPr>
      </p:sp>
      <p:sp>
        <p:nvSpPr>
          <p:cNvPr name="Freeform 17" id="17"/>
          <p:cNvSpPr/>
          <p:nvPr/>
        </p:nvSpPr>
        <p:spPr>
          <a:xfrm flipH="false" flipV="false" rot="0">
            <a:off x="5930903" y="4457700"/>
            <a:ext cx="266700" cy="266700"/>
          </a:xfrm>
          <a:custGeom>
            <a:avLst/>
            <a:gdLst/>
            <a:ahLst/>
            <a:cxnLst/>
            <a:rect r="r" b="b" t="t" l="l"/>
            <a:pathLst>
              <a:path h="266700" w="266700">
                <a:moveTo>
                  <a:pt x="0" y="0"/>
                </a:moveTo>
                <a:lnTo>
                  <a:pt x="266700" y="0"/>
                </a:lnTo>
                <a:lnTo>
                  <a:pt x="266700" y="266700"/>
                </a:lnTo>
                <a:lnTo>
                  <a:pt x="0" y="266700"/>
                </a:lnTo>
                <a:lnTo>
                  <a:pt x="0" y="0"/>
                </a:lnTo>
                <a:close/>
              </a:path>
            </a:pathLst>
          </a:custGeom>
          <a:blipFill>
            <a:blip r:embed="rId11"/>
            <a:stretch>
              <a:fillRect l="0" t="0" r="0" b="0"/>
            </a:stretch>
          </a:blipFill>
        </p:spPr>
      </p:sp>
      <p:grpSp>
        <p:nvGrpSpPr>
          <p:cNvPr name="Group 18" id="18"/>
          <p:cNvGrpSpPr>
            <a:grpSpLocks noChangeAspect="true"/>
          </p:cNvGrpSpPr>
          <p:nvPr/>
        </p:nvGrpSpPr>
        <p:grpSpPr>
          <a:xfrm rot="0">
            <a:off x="1610363" y="1291018"/>
            <a:ext cx="227676" cy="2598029"/>
            <a:chOff x="0" y="0"/>
            <a:chExt cx="227686" cy="2598026"/>
          </a:xfrm>
        </p:grpSpPr>
        <p:sp>
          <p:nvSpPr>
            <p:cNvPr name="Freeform 19" id="19"/>
            <p:cNvSpPr/>
            <p:nvPr/>
          </p:nvSpPr>
          <p:spPr>
            <a:xfrm flipH="false" flipV="false" rot="0">
              <a:off x="109093" y="148971"/>
              <a:ext cx="9525" cy="2295525"/>
            </a:xfrm>
            <a:custGeom>
              <a:avLst/>
              <a:gdLst/>
              <a:ahLst/>
              <a:cxnLst/>
              <a:rect r="r" b="b" t="t" l="l"/>
              <a:pathLst>
                <a:path h="2295525" w="9525">
                  <a:moveTo>
                    <a:pt x="9525" y="38100"/>
                  </a:moveTo>
                  <a:lnTo>
                    <a:pt x="9525" y="47625"/>
                  </a:lnTo>
                  <a:lnTo>
                    <a:pt x="0" y="47625"/>
                  </a:lnTo>
                  <a:lnTo>
                    <a:pt x="0" y="38100"/>
                  </a:lnTo>
                  <a:close/>
                  <a:moveTo>
                    <a:pt x="9525" y="76200"/>
                  </a:moveTo>
                  <a:lnTo>
                    <a:pt x="9525" y="85725"/>
                  </a:lnTo>
                  <a:lnTo>
                    <a:pt x="0" y="85725"/>
                  </a:lnTo>
                  <a:lnTo>
                    <a:pt x="0" y="76200"/>
                  </a:lnTo>
                  <a:close/>
                  <a:moveTo>
                    <a:pt x="9525" y="114300"/>
                  </a:moveTo>
                  <a:lnTo>
                    <a:pt x="9525" y="123825"/>
                  </a:lnTo>
                  <a:lnTo>
                    <a:pt x="0" y="123825"/>
                  </a:lnTo>
                  <a:lnTo>
                    <a:pt x="0" y="114300"/>
                  </a:lnTo>
                  <a:close/>
                  <a:moveTo>
                    <a:pt x="9525" y="152400"/>
                  </a:moveTo>
                  <a:lnTo>
                    <a:pt x="9525" y="161925"/>
                  </a:lnTo>
                  <a:lnTo>
                    <a:pt x="0" y="161925"/>
                  </a:lnTo>
                  <a:lnTo>
                    <a:pt x="0" y="152400"/>
                  </a:lnTo>
                  <a:close/>
                  <a:moveTo>
                    <a:pt x="9525" y="190500"/>
                  </a:moveTo>
                  <a:lnTo>
                    <a:pt x="9525" y="200025"/>
                  </a:lnTo>
                  <a:lnTo>
                    <a:pt x="0" y="200025"/>
                  </a:lnTo>
                  <a:lnTo>
                    <a:pt x="0" y="190500"/>
                  </a:lnTo>
                  <a:close/>
                  <a:moveTo>
                    <a:pt x="9525" y="228600"/>
                  </a:moveTo>
                  <a:lnTo>
                    <a:pt x="9525" y="238125"/>
                  </a:lnTo>
                  <a:lnTo>
                    <a:pt x="0" y="238125"/>
                  </a:lnTo>
                  <a:lnTo>
                    <a:pt x="0" y="228600"/>
                  </a:lnTo>
                  <a:close/>
                  <a:moveTo>
                    <a:pt x="9525" y="266700"/>
                  </a:moveTo>
                  <a:lnTo>
                    <a:pt x="9525" y="276225"/>
                  </a:lnTo>
                  <a:lnTo>
                    <a:pt x="0" y="276225"/>
                  </a:lnTo>
                  <a:lnTo>
                    <a:pt x="0" y="266700"/>
                  </a:lnTo>
                  <a:close/>
                  <a:moveTo>
                    <a:pt x="9525" y="304800"/>
                  </a:moveTo>
                  <a:lnTo>
                    <a:pt x="9525" y="314325"/>
                  </a:lnTo>
                  <a:lnTo>
                    <a:pt x="0" y="314325"/>
                  </a:lnTo>
                  <a:lnTo>
                    <a:pt x="0" y="304800"/>
                  </a:lnTo>
                  <a:close/>
                  <a:moveTo>
                    <a:pt x="9525" y="342900"/>
                  </a:moveTo>
                  <a:lnTo>
                    <a:pt x="9525" y="352425"/>
                  </a:lnTo>
                  <a:lnTo>
                    <a:pt x="0" y="352425"/>
                  </a:lnTo>
                  <a:lnTo>
                    <a:pt x="0" y="342900"/>
                  </a:lnTo>
                  <a:close/>
                  <a:moveTo>
                    <a:pt x="9525" y="381000"/>
                  </a:moveTo>
                  <a:lnTo>
                    <a:pt x="9525" y="390525"/>
                  </a:lnTo>
                  <a:lnTo>
                    <a:pt x="0" y="390525"/>
                  </a:lnTo>
                  <a:lnTo>
                    <a:pt x="0" y="381000"/>
                  </a:lnTo>
                  <a:close/>
                  <a:moveTo>
                    <a:pt x="9525" y="419100"/>
                  </a:moveTo>
                  <a:lnTo>
                    <a:pt x="9525" y="428625"/>
                  </a:lnTo>
                  <a:lnTo>
                    <a:pt x="0" y="428625"/>
                  </a:lnTo>
                  <a:lnTo>
                    <a:pt x="0" y="419100"/>
                  </a:lnTo>
                  <a:close/>
                  <a:moveTo>
                    <a:pt x="9525" y="457200"/>
                  </a:moveTo>
                  <a:lnTo>
                    <a:pt x="9525" y="466725"/>
                  </a:lnTo>
                  <a:lnTo>
                    <a:pt x="0" y="466725"/>
                  </a:lnTo>
                  <a:lnTo>
                    <a:pt x="0" y="457200"/>
                  </a:lnTo>
                  <a:close/>
                  <a:moveTo>
                    <a:pt x="9525" y="495300"/>
                  </a:moveTo>
                  <a:lnTo>
                    <a:pt x="9525" y="504825"/>
                  </a:lnTo>
                  <a:lnTo>
                    <a:pt x="0" y="504825"/>
                  </a:lnTo>
                  <a:lnTo>
                    <a:pt x="0" y="495300"/>
                  </a:lnTo>
                  <a:close/>
                  <a:moveTo>
                    <a:pt x="9525" y="533400"/>
                  </a:moveTo>
                  <a:lnTo>
                    <a:pt x="9525" y="542925"/>
                  </a:lnTo>
                  <a:lnTo>
                    <a:pt x="0" y="542925"/>
                  </a:lnTo>
                  <a:lnTo>
                    <a:pt x="0" y="533400"/>
                  </a:lnTo>
                  <a:close/>
                  <a:moveTo>
                    <a:pt x="9525" y="571500"/>
                  </a:moveTo>
                  <a:lnTo>
                    <a:pt x="9525" y="581025"/>
                  </a:lnTo>
                  <a:lnTo>
                    <a:pt x="0" y="581025"/>
                  </a:lnTo>
                  <a:lnTo>
                    <a:pt x="0" y="571500"/>
                  </a:lnTo>
                  <a:close/>
                  <a:moveTo>
                    <a:pt x="9525" y="609600"/>
                  </a:moveTo>
                  <a:lnTo>
                    <a:pt x="9525" y="619125"/>
                  </a:lnTo>
                  <a:lnTo>
                    <a:pt x="0" y="619125"/>
                  </a:lnTo>
                  <a:lnTo>
                    <a:pt x="0" y="609600"/>
                  </a:lnTo>
                  <a:close/>
                  <a:moveTo>
                    <a:pt x="9525" y="647700"/>
                  </a:moveTo>
                  <a:lnTo>
                    <a:pt x="9525" y="657225"/>
                  </a:lnTo>
                  <a:lnTo>
                    <a:pt x="0" y="657225"/>
                  </a:lnTo>
                  <a:lnTo>
                    <a:pt x="0" y="647700"/>
                  </a:lnTo>
                  <a:close/>
                  <a:moveTo>
                    <a:pt x="9525" y="685800"/>
                  </a:moveTo>
                  <a:lnTo>
                    <a:pt x="9525" y="695325"/>
                  </a:lnTo>
                  <a:lnTo>
                    <a:pt x="0" y="695325"/>
                  </a:lnTo>
                  <a:lnTo>
                    <a:pt x="0" y="685800"/>
                  </a:lnTo>
                  <a:close/>
                  <a:moveTo>
                    <a:pt x="9525" y="723900"/>
                  </a:moveTo>
                  <a:lnTo>
                    <a:pt x="9525" y="733425"/>
                  </a:lnTo>
                  <a:lnTo>
                    <a:pt x="0" y="733425"/>
                  </a:lnTo>
                  <a:lnTo>
                    <a:pt x="0" y="723900"/>
                  </a:lnTo>
                  <a:close/>
                  <a:moveTo>
                    <a:pt x="9525" y="762000"/>
                  </a:moveTo>
                  <a:lnTo>
                    <a:pt x="9525" y="771525"/>
                  </a:lnTo>
                  <a:lnTo>
                    <a:pt x="0" y="771525"/>
                  </a:lnTo>
                  <a:lnTo>
                    <a:pt x="0" y="762000"/>
                  </a:lnTo>
                  <a:close/>
                  <a:moveTo>
                    <a:pt x="9525" y="800100"/>
                  </a:moveTo>
                  <a:lnTo>
                    <a:pt x="9525" y="809625"/>
                  </a:lnTo>
                  <a:lnTo>
                    <a:pt x="0" y="809625"/>
                  </a:lnTo>
                  <a:lnTo>
                    <a:pt x="0" y="800100"/>
                  </a:lnTo>
                  <a:close/>
                  <a:moveTo>
                    <a:pt x="9525" y="838200"/>
                  </a:moveTo>
                  <a:lnTo>
                    <a:pt x="9525" y="847725"/>
                  </a:lnTo>
                  <a:lnTo>
                    <a:pt x="0" y="847725"/>
                  </a:lnTo>
                  <a:lnTo>
                    <a:pt x="0" y="838200"/>
                  </a:lnTo>
                  <a:close/>
                  <a:moveTo>
                    <a:pt x="9525" y="876300"/>
                  </a:moveTo>
                  <a:lnTo>
                    <a:pt x="9525" y="885825"/>
                  </a:lnTo>
                  <a:lnTo>
                    <a:pt x="0" y="885825"/>
                  </a:lnTo>
                  <a:lnTo>
                    <a:pt x="0" y="876300"/>
                  </a:lnTo>
                  <a:close/>
                  <a:moveTo>
                    <a:pt x="9525" y="914400"/>
                  </a:moveTo>
                  <a:lnTo>
                    <a:pt x="9525" y="923925"/>
                  </a:lnTo>
                  <a:lnTo>
                    <a:pt x="0" y="923925"/>
                  </a:lnTo>
                  <a:lnTo>
                    <a:pt x="0" y="914400"/>
                  </a:lnTo>
                  <a:close/>
                  <a:moveTo>
                    <a:pt x="9525" y="952500"/>
                  </a:moveTo>
                  <a:lnTo>
                    <a:pt x="9525" y="962025"/>
                  </a:lnTo>
                  <a:lnTo>
                    <a:pt x="0" y="962025"/>
                  </a:lnTo>
                  <a:lnTo>
                    <a:pt x="0" y="952500"/>
                  </a:lnTo>
                  <a:close/>
                  <a:moveTo>
                    <a:pt x="9525" y="990600"/>
                  </a:moveTo>
                  <a:lnTo>
                    <a:pt x="9525" y="1000125"/>
                  </a:lnTo>
                  <a:lnTo>
                    <a:pt x="0" y="1000125"/>
                  </a:lnTo>
                  <a:lnTo>
                    <a:pt x="0" y="990600"/>
                  </a:lnTo>
                  <a:close/>
                  <a:moveTo>
                    <a:pt x="9525" y="1028700"/>
                  </a:moveTo>
                  <a:lnTo>
                    <a:pt x="9525" y="1038225"/>
                  </a:lnTo>
                  <a:lnTo>
                    <a:pt x="0" y="1038225"/>
                  </a:lnTo>
                  <a:lnTo>
                    <a:pt x="0" y="1028700"/>
                  </a:lnTo>
                  <a:close/>
                  <a:moveTo>
                    <a:pt x="9525" y="1066800"/>
                  </a:moveTo>
                  <a:lnTo>
                    <a:pt x="9525" y="1076325"/>
                  </a:lnTo>
                  <a:lnTo>
                    <a:pt x="0" y="1076325"/>
                  </a:lnTo>
                  <a:lnTo>
                    <a:pt x="0" y="1066800"/>
                  </a:lnTo>
                  <a:close/>
                  <a:moveTo>
                    <a:pt x="9525" y="1104900"/>
                  </a:moveTo>
                  <a:lnTo>
                    <a:pt x="9525" y="1114425"/>
                  </a:lnTo>
                  <a:lnTo>
                    <a:pt x="0" y="1114425"/>
                  </a:lnTo>
                  <a:lnTo>
                    <a:pt x="0" y="1104900"/>
                  </a:lnTo>
                  <a:close/>
                  <a:moveTo>
                    <a:pt x="9525" y="1143000"/>
                  </a:moveTo>
                  <a:lnTo>
                    <a:pt x="9525" y="1152525"/>
                  </a:lnTo>
                  <a:lnTo>
                    <a:pt x="0" y="1152525"/>
                  </a:lnTo>
                  <a:lnTo>
                    <a:pt x="0" y="1143000"/>
                  </a:lnTo>
                  <a:close/>
                  <a:moveTo>
                    <a:pt x="9525" y="1181100"/>
                  </a:moveTo>
                  <a:lnTo>
                    <a:pt x="9525" y="1190625"/>
                  </a:lnTo>
                  <a:lnTo>
                    <a:pt x="0" y="1190625"/>
                  </a:lnTo>
                  <a:lnTo>
                    <a:pt x="0" y="1181100"/>
                  </a:lnTo>
                  <a:close/>
                  <a:moveTo>
                    <a:pt x="9525" y="1219200"/>
                  </a:moveTo>
                  <a:lnTo>
                    <a:pt x="9525" y="1228725"/>
                  </a:lnTo>
                  <a:lnTo>
                    <a:pt x="0" y="1228725"/>
                  </a:lnTo>
                  <a:lnTo>
                    <a:pt x="0" y="1219200"/>
                  </a:lnTo>
                  <a:close/>
                  <a:moveTo>
                    <a:pt x="9525" y="1257300"/>
                  </a:moveTo>
                  <a:lnTo>
                    <a:pt x="9525" y="1266825"/>
                  </a:lnTo>
                  <a:lnTo>
                    <a:pt x="0" y="1266825"/>
                  </a:lnTo>
                  <a:lnTo>
                    <a:pt x="0" y="1257300"/>
                  </a:lnTo>
                  <a:close/>
                  <a:moveTo>
                    <a:pt x="9525" y="1295400"/>
                  </a:moveTo>
                  <a:lnTo>
                    <a:pt x="9525" y="1304925"/>
                  </a:lnTo>
                  <a:lnTo>
                    <a:pt x="0" y="1304925"/>
                  </a:lnTo>
                  <a:lnTo>
                    <a:pt x="0" y="1295400"/>
                  </a:lnTo>
                  <a:close/>
                  <a:moveTo>
                    <a:pt x="9525" y="1333500"/>
                  </a:moveTo>
                  <a:lnTo>
                    <a:pt x="9525" y="1343025"/>
                  </a:lnTo>
                  <a:lnTo>
                    <a:pt x="0" y="1343025"/>
                  </a:lnTo>
                  <a:lnTo>
                    <a:pt x="0" y="1333500"/>
                  </a:lnTo>
                  <a:close/>
                  <a:moveTo>
                    <a:pt x="9525" y="1371600"/>
                  </a:moveTo>
                  <a:lnTo>
                    <a:pt x="9525" y="1381125"/>
                  </a:lnTo>
                  <a:lnTo>
                    <a:pt x="0" y="1381125"/>
                  </a:lnTo>
                  <a:lnTo>
                    <a:pt x="0" y="1371600"/>
                  </a:lnTo>
                  <a:close/>
                  <a:moveTo>
                    <a:pt x="9525" y="1409700"/>
                  </a:moveTo>
                  <a:lnTo>
                    <a:pt x="9525" y="1419225"/>
                  </a:lnTo>
                  <a:lnTo>
                    <a:pt x="0" y="1419225"/>
                  </a:lnTo>
                  <a:lnTo>
                    <a:pt x="0" y="1409700"/>
                  </a:lnTo>
                  <a:close/>
                  <a:moveTo>
                    <a:pt x="9525" y="1447800"/>
                  </a:moveTo>
                  <a:lnTo>
                    <a:pt x="9525" y="1457325"/>
                  </a:lnTo>
                  <a:lnTo>
                    <a:pt x="0" y="1457325"/>
                  </a:lnTo>
                  <a:lnTo>
                    <a:pt x="0" y="1447800"/>
                  </a:lnTo>
                  <a:close/>
                  <a:moveTo>
                    <a:pt x="9525" y="1485900"/>
                  </a:moveTo>
                  <a:lnTo>
                    <a:pt x="9525" y="1495425"/>
                  </a:lnTo>
                  <a:lnTo>
                    <a:pt x="0" y="1495425"/>
                  </a:lnTo>
                  <a:lnTo>
                    <a:pt x="0" y="1485900"/>
                  </a:lnTo>
                  <a:close/>
                  <a:moveTo>
                    <a:pt x="9525" y="1524000"/>
                  </a:moveTo>
                  <a:lnTo>
                    <a:pt x="9525" y="1533525"/>
                  </a:lnTo>
                  <a:lnTo>
                    <a:pt x="0" y="1533525"/>
                  </a:lnTo>
                  <a:lnTo>
                    <a:pt x="0" y="1524000"/>
                  </a:lnTo>
                  <a:close/>
                  <a:moveTo>
                    <a:pt x="9525" y="1562100"/>
                  </a:moveTo>
                  <a:lnTo>
                    <a:pt x="9525" y="1571625"/>
                  </a:lnTo>
                  <a:lnTo>
                    <a:pt x="0" y="1571625"/>
                  </a:lnTo>
                  <a:lnTo>
                    <a:pt x="0" y="1562100"/>
                  </a:lnTo>
                  <a:close/>
                  <a:moveTo>
                    <a:pt x="9525" y="1600200"/>
                  </a:moveTo>
                  <a:lnTo>
                    <a:pt x="9525" y="1609725"/>
                  </a:lnTo>
                  <a:lnTo>
                    <a:pt x="0" y="1609725"/>
                  </a:lnTo>
                  <a:lnTo>
                    <a:pt x="0" y="1600200"/>
                  </a:lnTo>
                  <a:close/>
                  <a:moveTo>
                    <a:pt x="9525" y="1638300"/>
                  </a:moveTo>
                  <a:lnTo>
                    <a:pt x="9525" y="1647825"/>
                  </a:lnTo>
                  <a:lnTo>
                    <a:pt x="0" y="1647825"/>
                  </a:lnTo>
                  <a:lnTo>
                    <a:pt x="0" y="1638300"/>
                  </a:lnTo>
                  <a:close/>
                  <a:moveTo>
                    <a:pt x="9525" y="1676400"/>
                  </a:moveTo>
                  <a:lnTo>
                    <a:pt x="9525" y="1685925"/>
                  </a:lnTo>
                  <a:lnTo>
                    <a:pt x="0" y="1685925"/>
                  </a:lnTo>
                  <a:lnTo>
                    <a:pt x="0" y="1676400"/>
                  </a:lnTo>
                  <a:close/>
                  <a:moveTo>
                    <a:pt x="9525" y="1714500"/>
                  </a:moveTo>
                  <a:lnTo>
                    <a:pt x="9525" y="1724025"/>
                  </a:lnTo>
                  <a:lnTo>
                    <a:pt x="0" y="1724025"/>
                  </a:lnTo>
                  <a:lnTo>
                    <a:pt x="0" y="1714500"/>
                  </a:lnTo>
                  <a:close/>
                  <a:moveTo>
                    <a:pt x="9525" y="1752600"/>
                  </a:moveTo>
                  <a:lnTo>
                    <a:pt x="9525" y="1762125"/>
                  </a:lnTo>
                  <a:lnTo>
                    <a:pt x="0" y="1762125"/>
                  </a:lnTo>
                  <a:lnTo>
                    <a:pt x="0" y="1752600"/>
                  </a:lnTo>
                  <a:close/>
                  <a:moveTo>
                    <a:pt x="9525" y="1790700"/>
                  </a:moveTo>
                  <a:lnTo>
                    <a:pt x="9525" y="1800225"/>
                  </a:lnTo>
                  <a:lnTo>
                    <a:pt x="0" y="1800225"/>
                  </a:lnTo>
                  <a:lnTo>
                    <a:pt x="0" y="1790700"/>
                  </a:lnTo>
                  <a:close/>
                  <a:moveTo>
                    <a:pt x="9525" y="1828800"/>
                  </a:moveTo>
                  <a:lnTo>
                    <a:pt x="9525" y="1838325"/>
                  </a:lnTo>
                  <a:lnTo>
                    <a:pt x="0" y="1838325"/>
                  </a:lnTo>
                  <a:lnTo>
                    <a:pt x="0" y="1828800"/>
                  </a:lnTo>
                  <a:close/>
                  <a:moveTo>
                    <a:pt x="9525" y="1866900"/>
                  </a:moveTo>
                  <a:lnTo>
                    <a:pt x="9525" y="1876425"/>
                  </a:lnTo>
                  <a:lnTo>
                    <a:pt x="0" y="1876425"/>
                  </a:lnTo>
                  <a:lnTo>
                    <a:pt x="0" y="1866900"/>
                  </a:lnTo>
                  <a:close/>
                  <a:moveTo>
                    <a:pt x="9525" y="1905000"/>
                  </a:moveTo>
                  <a:lnTo>
                    <a:pt x="9525" y="1914525"/>
                  </a:lnTo>
                  <a:lnTo>
                    <a:pt x="0" y="1914525"/>
                  </a:lnTo>
                  <a:lnTo>
                    <a:pt x="0" y="1905000"/>
                  </a:lnTo>
                  <a:close/>
                  <a:moveTo>
                    <a:pt x="9525" y="1943100"/>
                  </a:moveTo>
                  <a:lnTo>
                    <a:pt x="9525" y="1952625"/>
                  </a:lnTo>
                  <a:lnTo>
                    <a:pt x="0" y="1952625"/>
                  </a:lnTo>
                  <a:lnTo>
                    <a:pt x="0" y="1943100"/>
                  </a:lnTo>
                  <a:close/>
                  <a:moveTo>
                    <a:pt x="9525" y="1981200"/>
                  </a:moveTo>
                  <a:lnTo>
                    <a:pt x="9525" y="1990725"/>
                  </a:lnTo>
                  <a:lnTo>
                    <a:pt x="0" y="1990725"/>
                  </a:lnTo>
                  <a:lnTo>
                    <a:pt x="0" y="1981200"/>
                  </a:lnTo>
                  <a:close/>
                  <a:moveTo>
                    <a:pt x="9525" y="2019300"/>
                  </a:moveTo>
                  <a:lnTo>
                    <a:pt x="9525" y="2028825"/>
                  </a:lnTo>
                  <a:lnTo>
                    <a:pt x="0" y="2028825"/>
                  </a:lnTo>
                  <a:lnTo>
                    <a:pt x="0" y="2019300"/>
                  </a:lnTo>
                  <a:close/>
                  <a:moveTo>
                    <a:pt x="9525" y="2057400"/>
                  </a:moveTo>
                  <a:lnTo>
                    <a:pt x="9525" y="2066925"/>
                  </a:lnTo>
                  <a:lnTo>
                    <a:pt x="0" y="2066925"/>
                  </a:lnTo>
                  <a:lnTo>
                    <a:pt x="0" y="2057400"/>
                  </a:lnTo>
                  <a:close/>
                  <a:moveTo>
                    <a:pt x="9525" y="2095500"/>
                  </a:moveTo>
                  <a:lnTo>
                    <a:pt x="9525" y="2105025"/>
                  </a:lnTo>
                  <a:lnTo>
                    <a:pt x="0" y="2105025"/>
                  </a:lnTo>
                  <a:lnTo>
                    <a:pt x="0" y="2095500"/>
                  </a:lnTo>
                  <a:close/>
                  <a:moveTo>
                    <a:pt x="9525" y="2133600"/>
                  </a:moveTo>
                  <a:lnTo>
                    <a:pt x="9525" y="2143125"/>
                  </a:lnTo>
                  <a:lnTo>
                    <a:pt x="0" y="2143125"/>
                  </a:lnTo>
                  <a:lnTo>
                    <a:pt x="0" y="2133600"/>
                  </a:lnTo>
                  <a:close/>
                  <a:moveTo>
                    <a:pt x="9525" y="2171700"/>
                  </a:moveTo>
                  <a:lnTo>
                    <a:pt x="9525" y="2181225"/>
                  </a:lnTo>
                  <a:lnTo>
                    <a:pt x="0" y="2181225"/>
                  </a:lnTo>
                  <a:lnTo>
                    <a:pt x="0" y="2171700"/>
                  </a:lnTo>
                  <a:close/>
                  <a:moveTo>
                    <a:pt x="9525" y="2209800"/>
                  </a:moveTo>
                  <a:lnTo>
                    <a:pt x="9525" y="2219325"/>
                  </a:lnTo>
                  <a:lnTo>
                    <a:pt x="0" y="2219325"/>
                  </a:lnTo>
                  <a:lnTo>
                    <a:pt x="0" y="2209800"/>
                  </a:lnTo>
                  <a:close/>
                  <a:moveTo>
                    <a:pt x="9525" y="2247900"/>
                  </a:moveTo>
                  <a:lnTo>
                    <a:pt x="9525" y="2257425"/>
                  </a:lnTo>
                  <a:lnTo>
                    <a:pt x="0" y="2257425"/>
                  </a:lnTo>
                  <a:lnTo>
                    <a:pt x="0" y="2247900"/>
                  </a:lnTo>
                  <a:close/>
                  <a:moveTo>
                    <a:pt x="9525" y="2286000"/>
                  </a:moveTo>
                  <a:lnTo>
                    <a:pt x="9525" y="2295525"/>
                  </a:lnTo>
                  <a:lnTo>
                    <a:pt x="0" y="2295525"/>
                  </a:lnTo>
                  <a:lnTo>
                    <a:pt x="0" y="2286000"/>
                  </a:lnTo>
                  <a:close/>
                  <a:moveTo>
                    <a:pt x="9525" y="0"/>
                  </a:moveTo>
                  <a:lnTo>
                    <a:pt x="9525" y="9525"/>
                  </a:lnTo>
                  <a:lnTo>
                    <a:pt x="0" y="9525"/>
                  </a:lnTo>
                  <a:lnTo>
                    <a:pt x="0" y="0"/>
                  </a:lnTo>
                  <a:close/>
                </a:path>
              </a:pathLst>
            </a:custGeom>
            <a:solidFill>
              <a:srgbClr val="999999"/>
            </a:solidFill>
          </p:spPr>
        </p:sp>
        <p:sp>
          <p:nvSpPr>
            <p:cNvPr name="Freeform 20" id="20"/>
            <p:cNvSpPr/>
            <p:nvPr/>
          </p:nvSpPr>
          <p:spPr>
            <a:xfrm flipH="false" flipV="false" rot="0">
              <a:off x="68580" y="2439035"/>
              <a:ext cx="90297" cy="90424"/>
            </a:xfrm>
            <a:custGeom>
              <a:avLst/>
              <a:gdLst/>
              <a:ahLst/>
              <a:cxnLst/>
              <a:rect r="r" b="b" t="t" l="l"/>
              <a:pathLst>
                <a:path h="90424" w="90297">
                  <a:moveTo>
                    <a:pt x="74295" y="16129"/>
                  </a:moveTo>
                  <a:cubicBezTo>
                    <a:pt x="90297" y="32131"/>
                    <a:pt x="90297" y="58166"/>
                    <a:pt x="74295" y="74295"/>
                  </a:cubicBezTo>
                  <a:cubicBezTo>
                    <a:pt x="58293" y="90424"/>
                    <a:pt x="32258" y="90297"/>
                    <a:pt x="16129" y="74295"/>
                  </a:cubicBezTo>
                  <a:cubicBezTo>
                    <a:pt x="0" y="58293"/>
                    <a:pt x="127" y="32258"/>
                    <a:pt x="16129" y="16129"/>
                  </a:cubicBezTo>
                  <a:cubicBezTo>
                    <a:pt x="32131" y="0"/>
                    <a:pt x="58166" y="127"/>
                    <a:pt x="74295" y="16129"/>
                  </a:cubicBezTo>
                  <a:close/>
                </a:path>
              </a:pathLst>
            </a:custGeom>
            <a:solidFill>
              <a:srgbClr val="999999"/>
            </a:solidFill>
          </p:spPr>
        </p:sp>
        <p:sp>
          <p:nvSpPr>
            <p:cNvPr name="Freeform 21" id="21"/>
            <p:cNvSpPr/>
            <p:nvPr/>
          </p:nvSpPr>
          <p:spPr>
            <a:xfrm flipH="false" flipV="false" rot="0">
              <a:off x="63500" y="2433828"/>
              <a:ext cx="100711" cy="100711"/>
            </a:xfrm>
            <a:custGeom>
              <a:avLst/>
              <a:gdLst/>
              <a:ahLst/>
              <a:cxnLst/>
              <a:rect r="r" b="b" t="t" l="l"/>
              <a:pathLst>
                <a:path h="100711" w="100711">
                  <a:moveTo>
                    <a:pt x="82804" y="17907"/>
                  </a:moveTo>
                  <a:cubicBezTo>
                    <a:pt x="100711" y="35814"/>
                    <a:pt x="100711" y="64897"/>
                    <a:pt x="82804" y="82804"/>
                  </a:cubicBezTo>
                  <a:lnTo>
                    <a:pt x="79375" y="79375"/>
                  </a:lnTo>
                  <a:lnTo>
                    <a:pt x="82804" y="82804"/>
                  </a:lnTo>
                  <a:cubicBezTo>
                    <a:pt x="64897" y="100711"/>
                    <a:pt x="35814" y="100711"/>
                    <a:pt x="17907" y="82804"/>
                  </a:cubicBezTo>
                  <a:lnTo>
                    <a:pt x="17907" y="82804"/>
                  </a:lnTo>
                  <a:cubicBezTo>
                    <a:pt x="0" y="64897"/>
                    <a:pt x="0" y="35814"/>
                    <a:pt x="17907" y="17907"/>
                  </a:cubicBezTo>
                  <a:lnTo>
                    <a:pt x="17907" y="17907"/>
                  </a:lnTo>
                  <a:cubicBezTo>
                    <a:pt x="35814" y="0"/>
                    <a:pt x="64897" y="0"/>
                    <a:pt x="82804" y="17907"/>
                  </a:cubicBezTo>
                  <a:lnTo>
                    <a:pt x="79375" y="21336"/>
                  </a:lnTo>
                  <a:lnTo>
                    <a:pt x="82804" y="17907"/>
                  </a:lnTo>
                  <a:moveTo>
                    <a:pt x="76073" y="24638"/>
                  </a:moveTo>
                  <a:lnTo>
                    <a:pt x="76073" y="24638"/>
                  </a:lnTo>
                  <a:cubicBezTo>
                    <a:pt x="61849" y="10414"/>
                    <a:pt x="38862" y="10414"/>
                    <a:pt x="24638" y="24638"/>
                  </a:cubicBezTo>
                  <a:lnTo>
                    <a:pt x="21209" y="21209"/>
                  </a:lnTo>
                  <a:lnTo>
                    <a:pt x="24638" y="24638"/>
                  </a:lnTo>
                  <a:cubicBezTo>
                    <a:pt x="10414" y="38862"/>
                    <a:pt x="10414" y="61849"/>
                    <a:pt x="24638" y="76073"/>
                  </a:cubicBezTo>
                  <a:lnTo>
                    <a:pt x="21209" y="79502"/>
                  </a:lnTo>
                  <a:lnTo>
                    <a:pt x="24638" y="76073"/>
                  </a:lnTo>
                  <a:cubicBezTo>
                    <a:pt x="38862" y="90297"/>
                    <a:pt x="61849" y="90297"/>
                    <a:pt x="76073" y="76073"/>
                  </a:cubicBezTo>
                  <a:lnTo>
                    <a:pt x="76073" y="76073"/>
                  </a:lnTo>
                  <a:cubicBezTo>
                    <a:pt x="90297" y="61849"/>
                    <a:pt x="90297" y="38862"/>
                    <a:pt x="76073" y="24638"/>
                  </a:cubicBezTo>
                  <a:close/>
                </a:path>
              </a:pathLst>
            </a:custGeom>
            <a:solidFill>
              <a:srgbClr val="999999"/>
            </a:solidFill>
          </p:spPr>
        </p:sp>
        <p:sp>
          <p:nvSpPr>
            <p:cNvPr name="Freeform 22" id="22"/>
            <p:cNvSpPr/>
            <p:nvPr/>
          </p:nvSpPr>
          <p:spPr>
            <a:xfrm flipH="false" flipV="false" rot="0">
              <a:off x="68580" y="68707"/>
              <a:ext cx="90297" cy="90424"/>
            </a:xfrm>
            <a:custGeom>
              <a:avLst/>
              <a:gdLst/>
              <a:ahLst/>
              <a:cxnLst/>
              <a:rect r="r" b="b" t="t" l="l"/>
              <a:pathLst>
                <a:path h="90424" w="90297">
                  <a:moveTo>
                    <a:pt x="74295" y="16129"/>
                  </a:moveTo>
                  <a:cubicBezTo>
                    <a:pt x="90297" y="32131"/>
                    <a:pt x="90297" y="58166"/>
                    <a:pt x="74295" y="74295"/>
                  </a:cubicBezTo>
                  <a:cubicBezTo>
                    <a:pt x="58293" y="90424"/>
                    <a:pt x="32258" y="90297"/>
                    <a:pt x="16129" y="74295"/>
                  </a:cubicBezTo>
                  <a:cubicBezTo>
                    <a:pt x="0" y="58293"/>
                    <a:pt x="127" y="32258"/>
                    <a:pt x="16129" y="16129"/>
                  </a:cubicBezTo>
                  <a:cubicBezTo>
                    <a:pt x="32131" y="0"/>
                    <a:pt x="58166" y="127"/>
                    <a:pt x="74295" y="16129"/>
                  </a:cubicBezTo>
                  <a:close/>
                </a:path>
              </a:pathLst>
            </a:custGeom>
            <a:solidFill>
              <a:srgbClr val="999999"/>
            </a:solidFill>
          </p:spPr>
        </p:sp>
        <p:sp>
          <p:nvSpPr>
            <p:cNvPr name="Freeform 23" id="23"/>
            <p:cNvSpPr/>
            <p:nvPr/>
          </p:nvSpPr>
          <p:spPr>
            <a:xfrm flipH="false" flipV="false" rot="0">
              <a:off x="63500" y="63500"/>
              <a:ext cx="100711" cy="100711"/>
            </a:xfrm>
            <a:custGeom>
              <a:avLst/>
              <a:gdLst/>
              <a:ahLst/>
              <a:cxnLst/>
              <a:rect r="r" b="b" t="t" l="l"/>
              <a:pathLst>
                <a:path h="100711" w="100711">
                  <a:moveTo>
                    <a:pt x="82804" y="17907"/>
                  </a:moveTo>
                  <a:cubicBezTo>
                    <a:pt x="100711" y="35814"/>
                    <a:pt x="100711" y="64897"/>
                    <a:pt x="82804" y="82804"/>
                  </a:cubicBezTo>
                  <a:lnTo>
                    <a:pt x="79375" y="79375"/>
                  </a:lnTo>
                  <a:lnTo>
                    <a:pt x="82804" y="82804"/>
                  </a:lnTo>
                  <a:cubicBezTo>
                    <a:pt x="64897" y="100711"/>
                    <a:pt x="35814" y="100711"/>
                    <a:pt x="17907" y="82804"/>
                  </a:cubicBezTo>
                  <a:lnTo>
                    <a:pt x="17907" y="82804"/>
                  </a:lnTo>
                  <a:cubicBezTo>
                    <a:pt x="0" y="64897"/>
                    <a:pt x="0" y="35814"/>
                    <a:pt x="17907" y="17907"/>
                  </a:cubicBezTo>
                  <a:lnTo>
                    <a:pt x="17907" y="17907"/>
                  </a:lnTo>
                  <a:cubicBezTo>
                    <a:pt x="35814" y="0"/>
                    <a:pt x="64897" y="0"/>
                    <a:pt x="82804" y="17907"/>
                  </a:cubicBezTo>
                  <a:lnTo>
                    <a:pt x="79375" y="21336"/>
                  </a:lnTo>
                  <a:lnTo>
                    <a:pt x="82804" y="17907"/>
                  </a:lnTo>
                  <a:moveTo>
                    <a:pt x="76073" y="24638"/>
                  </a:moveTo>
                  <a:lnTo>
                    <a:pt x="76073" y="24638"/>
                  </a:lnTo>
                  <a:cubicBezTo>
                    <a:pt x="61849" y="10414"/>
                    <a:pt x="38862" y="10414"/>
                    <a:pt x="24638" y="24638"/>
                  </a:cubicBezTo>
                  <a:lnTo>
                    <a:pt x="21209" y="21209"/>
                  </a:lnTo>
                  <a:lnTo>
                    <a:pt x="24638" y="24638"/>
                  </a:lnTo>
                  <a:cubicBezTo>
                    <a:pt x="10414" y="38862"/>
                    <a:pt x="10414" y="61849"/>
                    <a:pt x="24638" y="76073"/>
                  </a:cubicBezTo>
                  <a:lnTo>
                    <a:pt x="21209" y="79502"/>
                  </a:lnTo>
                  <a:lnTo>
                    <a:pt x="24638" y="76073"/>
                  </a:lnTo>
                  <a:cubicBezTo>
                    <a:pt x="38862" y="90297"/>
                    <a:pt x="61849" y="90297"/>
                    <a:pt x="76073" y="76073"/>
                  </a:cubicBezTo>
                  <a:lnTo>
                    <a:pt x="76073" y="76073"/>
                  </a:lnTo>
                  <a:cubicBezTo>
                    <a:pt x="90297" y="61849"/>
                    <a:pt x="90297" y="38862"/>
                    <a:pt x="76073" y="24638"/>
                  </a:cubicBezTo>
                  <a:close/>
                </a:path>
              </a:pathLst>
            </a:custGeom>
            <a:solidFill>
              <a:srgbClr val="999999"/>
            </a:solidFill>
          </p:spPr>
        </p:sp>
      </p:grpSp>
      <p:grpSp>
        <p:nvGrpSpPr>
          <p:cNvPr name="Group 24" id="24"/>
          <p:cNvGrpSpPr>
            <a:grpSpLocks noChangeAspect="true"/>
          </p:cNvGrpSpPr>
          <p:nvPr/>
        </p:nvGrpSpPr>
        <p:grpSpPr>
          <a:xfrm rot="0">
            <a:off x="1993449" y="1107215"/>
            <a:ext cx="5261096" cy="9525"/>
            <a:chOff x="0" y="0"/>
            <a:chExt cx="5261102" cy="9525"/>
          </a:xfrm>
        </p:grpSpPr>
        <p:sp>
          <p:nvSpPr>
            <p:cNvPr name="Freeform 25" id="25"/>
            <p:cNvSpPr/>
            <p:nvPr/>
          </p:nvSpPr>
          <p:spPr>
            <a:xfrm flipH="false" flipV="false" rot="0">
              <a:off x="0" y="0"/>
              <a:ext cx="5261102" cy="9525"/>
            </a:xfrm>
            <a:custGeom>
              <a:avLst/>
              <a:gdLst/>
              <a:ahLst/>
              <a:cxnLst/>
              <a:rect r="r" b="b" t="t" l="l"/>
              <a:pathLst>
                <a:path h="9525" w="5261102">
                  <a:moveTo>
                    <a:pt x="0" y="0"/>
                  </a:moveTo>
                  <a:lnTo>
                    <a:pt x="5261102" y="0"/>
                  </a:lnTo>
                  <a:lnTo>
                    <a:pt x="5261102" y="9525"/>
                  </a:lnTo>
                  <a:lnTo>
                    <a:pt x="0" y="9525"/>
                  </a:lnTo>
                  <a:close/>
                </a:path>
              </a:pathLst>
            </a:custGeom>
            <a:solidFill>
              <a:srgbClr val="CCCCCC"/>
            </a:solidFill>
          </p:spPr>
        </p:sp>
      </p:grpSp>
      <p:grpSp>
        <p:nvGrpSpPr>
          <p:cNvPr name="Group 26" id="26"/>
          <p:cNvGrpSpPr>
            <a:grpSpLocks noChangeAspect="true"/>
          </p:cNvGrpSpPr>
          <p:nvPr/>
        </p:nvGrpSpPr>
        <p:grpSpPr>
          <a:xfrm rot="0">
            <a:off x="1929946" y="3967220"/>
            <a:ext cx="5388102" cy="824913"/>
            <a:chOff x="0" y="0"/>
            <a:chExt cx="5388102" cy="824916"/>
          </a:xfrm>
        </p:grpSpPr>
        <p:sp>
          <p:nvSpPr>
            <p:cNvPr name="Freeform 27" id="27"/>
            <p:cNvSpPr/>
            <p:nvPr/>
          </p:nvSpPr>
          <p:spPr>
            <a:xfrm flipH="false" flipV="false" rot="0">
              <a:off x="63500" y="63500"/>
              <a:ext cx="5261102" cy="9525"/>
            </a:xfrm>
            <a:custGeom>
              <a:avLst/>
              <a:gdLst/>
              <a:ahLst/>
              <a:cxnLst/>
              <a:rect r="r" b="b" t="t" l="l"/>
              <a:pathLst>
                <a:path h="9525" w="5261102">
                  <a:moveTo>
                    <a:pt x="0" y="0"/>
                  </a:moveTo>
                  <a:lnTo>
                    <a:pt x="5261102" y="0"/>
                  </a:lnTo>
                  <a:lnTo>
                    <a:pt x="5261102" y="9525"/>
                  </a:lnTo>
                  <a:lnTo>
                    <a:pt x="0" y="9525"/>
                  </a:lnTo>
                  <a:close/>
                </a:path>
              </a:pathLst>
            </a:custGeom>
            <a:solidFill>
              <a:srgbClr val="CCCCCC"/>
            </a:solidFill>
          </p:spPr>
        </p:sp>
        <p:sp>
          <p:nvSpPr>
            <p:cNvPr name="Freeform 28" id="28"/>
            <p:cNvSpPr/>
            <p:nvPr/>
          </p:nvSpPr>
          <p:spPr>
            <a:xfrm flipH="false" flipV="false" rot="0">
              <a:off x="2533523" y="180975"/>
              <a:ext cx="9525" cy="580517"/>
            </a:xfrm>
            <a:custGeom>
              <a:avLst/>
              <a:gdLst/>
              <a:ahLst/>
              <a:cxnLst/>
              <a:rect r="r" b="b" t="t" l="l"/>
              <a:pathLst>
                <a:path h="580517" w="9525">
                  <a:moveTo>
                    <a:pt x="9525" y="38100"/>
                  </a:moveTo>
                  <a:lnTo>
                    <a:pt x="9525" y="47625"/>
                  </a:lnTo>
                  <a:lnTo>
                    <a:pt x="0" y="47625"/>
                  </a:lnTo>
                  <a:lnTo>
                    <a:pt x="0" y="38100"/>
                  </a:lnTo>
                  <a:close/>
                  <a:moveTo>
                    <a:pt x="9525" y="76200"/>
                  </a:moveTo>
                  <a:lnTo>
                    <a:pt x="9525" y="85725"/>
                  </a:lnTo>
                  <a:lnTo>
                    <a:pt x="0" y="85725"/>
                  </a:lnTo>
                  <a:lnTo>
                    <a:pt x="0" y="76200"/>
                  </a:lnTo>
                  <a:close/>
                  <a:moveTo>
                    <a:pt x="9525" y="114300"/>
                  </a:moveTo>
                  <a:lnTo>
                    <a:pt x="9525" y="123825"/>
                  </a:lnTo>
                  <a:lnTo>
                    <a:pt x="0" y="123825"/>
                  </a:lnTo>
                  <a:lnTo>
                    <a:pt x="0" y="114300"/>
                  </a:lnTo>
                  <a:close/>
                  <a:moveTo>
                    <a:pt x="9525" y="152400"/>
                  </a:moveTo>
                  <a:lnTo>
                    <a:pt x="9525" y="161925"/>
                  </a:lnTo>
                  <a:lnTo>
                    <a:pt x="0" y="161925"/>
                  </a:lnTo>
                  <a:lnTo>
                    <a:pt x="0" y="152400"/>
                  </a:lnTo>
                  <a:close/>
                  <a:moveTo>
                    <a:pt x="9525" y="190500"/>
                  </a:moveTo>
                  <a:lnTo>
                    <a:pt x="9525" y="200025"/>
                  </a:lnTo>
                  <a:lnTo>
                    <a:pt x="0" y="200025"/>
                  </a:lnTo>
                  <a:lnTo>
                    <a:pt x="0" y="190500"/>
                  </a:lnTo>
                  <a:close/>
                  <a:moveTo>
                    <a:pt x="9525" y="228600"/>
                  </a:moveTo>
                  <a:lnTo>
                    <a:pt x="9525" y="238125"/>
                  </a:lnTo>
                  <a:lnTo>
                    <a:pt x="0" y="238125"/>
                  </a:lnTo>
                  <a:lnTo>
                    <a:pt x="0" y="228600"/>
                  </a:lnTo>
                  <a:close/>
                  <a:moveTo>
                    <a:pt x="9525" y="266700"/>
                  </a:moveTo>
                  <a:lnTo>
                    <a:pt x="9525" y="276225"/>
                  </a:lnTo>
                  <a:lnTo>
                    <a:pt x="0" y="276225"/>
                  </a:lnTo>
                  <a:lnTo>
                    <a:pt x="0" y="266700"/>
                  </a:lnTo>
                  <a:close/>
                  <a:moveTo>
                    <a:pt x="9525" y="304800"/>
                  </a:moveTo>
                  <a:lnTo>
                    <a:pt x="9525" y="314325"/>
                  </a:lnTo>
                  <a:lnTo>
                    <a:pt x="0" y="314325"/>
                  </a:lnTo>
                  <a:lnTo>
                    <a:pt x="0" y="304800"/>
                  </a:lnTo>
                  <a:close/>
                  <a:moveTo>
                    <a:pt x="9525" y="342900"/>
                  </a:moveTo>
                  <a:lnTo>
                    <a:pt x="9525" y="352425"/>
                  </a:lnTo>
                  <a:lnTo>
                    <a:pt x="0" y="352425"/>
                  </a:lnTo>
                  <a:lnTo>
                    <a:pt x="0" y="342900"/>
                  </a:lnTo>
                  <a:close/>
                  <a:moveTo>
                    <a:pt x="9525" y="381000"/>
                  </a:moveTo>
                  <a:lnTo>
                    <a:pt x="9525" y="390525"/>
                  </a:lnTo>
                  <a:lnTo>
                    <a:pt x="0" y="390525"/>
                  </a:lnTo>
                  <a:lnTo>
                    <a:pt x="0" y="381000"/>
                  </a:lnTo>
                  <a:close/>
                  <a:moveTo>
                    <a:pt x="9525" y="419100"/>
                  </a:moveTo>
                  <a:lnTo>
                    <a:pt x="9525" y="428625"/>
                  </a:lnTo>
                  <a:lnTo>
                    <a:pt x="0" y="428625"/>
                  </a:lnTo>
                  <a:lnTo>
                    <a:pt x="0" y="419100"/>
                  </a:lnTo>
                  <a:close/>
                  <a:moveTo>
                    <a:pt x="9525" y="457200"/>
                  </a:moveTo>
                  <a:lnTo>
                    <a:pt x="9525" y="466725"/>
                  </a:lnTo>
                  <a:lnTo>
                    <a:pt x="0" y="466725"/>
                  </a:lnTo>
                  <a:lnTo>
                    <a:pt x="0" y="457200"/>
                  </a:lnTo>
                  <a:close/>
                  <a:moveTo>
                    <a:pt x="9525" y="495300"/>
                  </a:moveTo>
                  <a:lnTo>
                    <a:pt x="9525" y="504825"/>
                  </a:lnTo>
                  <a:lnTo>
                    <a:pt x="0" y="504825"/>
                  </a:lnTo>
                  <a:lnTo>
                    <a:pt x="0" y="495300"/>
                  </a:lnTo>
                  <a:close/>
                  <a:moveTo>
                    <a:pt x="9525" y="533400"/>
                  </a:moveTo>
                  <a:lnTo>
                    <a:pt x="9525" y="542925"/>
                  </a:lnTo>
                  <a:lnTo>
                    <a:pt x="0" y="542925"/>
                  </a:lnTo>
                  <a:lnTo>
                    <a:pt x="0" y="533400"/>
                  </a:lnTo>
                  <a:close/>
                  <a:moveTo>
                    <a:pt x="9525" y="571500"/>
                  </a:moveTo>
                  <a:lnTo>
                    <a:pt x="9525" y="580517"/>
                  </a:lnTo>
                  <a:lnTo>
                    <a:pt x="0" y="580517"/>
                  </a:lnTo>
                  <a:lnTo>
                    <a:pt x="0" y="571500"/>
                  </a:lnTo>
                  <a:close/>
                  <a:moveTo>
                    <a:pt x="9525" y="0"/>
                  </a:moveTo>
                  <a:lnTo>
                    <a:pt x="9525" y="9525"/>
                  </a:lnTo>
                  <a:lnTo>
                    <a:pt x="0" y="9525"/>
                  </a:lnTo>
                  <a:lnTo>
                    <a:pt x="0" y="0"/>
                  </a:lnTo>
                  <a:close/>
                </a:path>
              </a:pathLst>
            </a:custGeom>
            <a:solidFill>
              <a:srgbClr val="999999"/>
            </a:solidFill>
          </p:spPr>
        </p:sp>
      </p:grpSp>
      <p:sp>
        <p:nvSpPr>
          <p:cNvPr name="TextBox 29" id="29"/>
          <p:cNvSpPr txBox="true"/>
          <p:nvPr/>
        </p:nvSpPr>
        <p:spPr>
          <a:xfrm rot="0">
            <a:off x="139703" y="4880200"/>
            <a:ext cx="72028" cy="168821"/>
          </a:xfrm>
          <a:prstGeom prst="rect">
            <a:avLst/>
          </a:prstGeom>
        </p:spPr>
        <p:txBody>
          <a:bodyPr anchor="t" rtlCol="false" tIns="0" lIns="0" bIns="0" rIns="0">
            <a:spAutoFit/>
          </a:bodyPr>
          <a:lstStyle/>
          <a:p>
            <a:pPr algn="l">
              <a:lnSpc>
                <a:spcPts val="1400"/>
              </a:lnSpc>
            </a:pPr>
            <a:r>
              <a:rPr lang="en-US" sz="1000" spc="-8">
                <a:solidFill>
                  <a:srgbClr val="909091"/>
                </a:solidFill>
                <a:latin typeface="IBM Plex Sans Condensed"/>
                <a:ea typeface="IBM Plex Sans Condensed"/>
                <a:cs typeface="IBM Plex Sans Condensed"/>
                <a:sym typeface="IBM Plex Sans Condensed"/>
              </a:rPr>
              <a:t>5</a:t>
            </a:r>
          </a:p>
        </p:txBody>
      </p:sp>
      <p:sp>
        <p:nvSpPr>
          <p:cNvPr name="TextBox 30" id="30"/>
          <p:cNvSpPr txBox="true"/>
          <p:nvPr/>
        </p:nvSpPr>
        <p:spPr>
          <a:xfrm rot="0">
            <a:off x="7391400" y="3332512"/>
            <a:ext cx="478079" cy="208093"/>
          </a:xfrm>
          <a:prstGeom prst="rect">
            <a:avLst/>
          </a:prstGeom>
        </p:spPr>
        <p:txBody>
          <a:bodyPr anchor="t" rtlCol="false" tIns="0" lIns="0" bIns="0" rIns="0">
            <a:spAutoFit/>
          </a:bodyPr>
          <a:lstStyle/>
          <a:p>
            <a:pPr algn="l">
              <a:lnSpc>
                <a:spcPts val="1679"/>
              </a:lnSpc>
            </a:pPr>
            <a:r>
              <a:rPr lang="en-US" b="true" sz="1200">
                <a:solidFill>
                  <a:srgbClr val="535966"/>
                </a:solidFill>
                <a:latin typeface="Open Sans Bold"/>
                <a:ea typeface="Open Sans Bold"/>
                <a:cs typeface="Open Sans Bold"/>
                <a:sym typeface="Open Sans Bold"/>
              </a:rPr>
              <a:t>Ingest</a:t>
            </a:r>
          </a:p>
        </p:txBody>
      </p:sp>
      <p:sp>
        <p:nvSpPr>
          <p:cNvPr name="TextBox 31" id="31"/>
          <p:cNvSpPr txBox="true"/>
          <p:nvPr/>
        </p:nvSpPr>
        <p:spPr>
          <a:xfrm rot="0">
            <a:off x="7391400" y="1618012"/>
            <a:ext cx="881729" cy="335099"/>
          </a:xfrm>
          <a:prstGeom prst="rect">
            <a:avLst/>
          </a:prstGeom>
        </p:spPr>
        <p:txBody>
          <a:bodyPr anchor="t" rtlCol="false" tIns="0" lIns="0" bIns="0" rIns="0">
            <a:spAutoFit/>
          </a:bodyPr>
          <a:lstStyle/>
          <a:p>
            <a:pPr algn="l">
              <a:lnSpc>
                <a:spcPts val="1299"/>
              </a:lnSpc>
            </a:pPr>
            <a:r>
              <a:rPr lang="en-US" b="true" sz="1200">
                <a:solidFill>
                  <a:srgbClr val="535966"/>
                </a:solidFill>
                <a:latin typeface="Open Sans Bold"/>
                <a:ea typeface="Open Sans Bold"/>
                <a:cs typeface="Open Sans Bold"/>
                <a:sym typeface="Open Sans Bold"/>
              </a:rPr>
              <a:t>Visualize &amp; Manage</a:t>
            </a:r>
          </a:p>
        </p:txBody>
      </p:sp>
      <p:sp>
        <p:nvSpPr>
          <p:cNvPr name="TextBox 32" id="32"/>
          <p:cNvSpPr txBox="true"/>
          <p:nvPr/>
        </p:nvSpPr>
        <p:spPr>
          <a:xfrm rot="0">
            <a:off x="7391400" y="2424465"/>
            <a:ext cx="1257510" cy="366846"/>
          </a:xfrm>
          <a:prstGeom prst="rect">
            <a:avLst/>
          </a:prstGeom>
        </p:spPr>
        <p:txBody>
          <a:bodyPr anchor="t" rtlCol="false" tIns="0" lIns="0" bIns="0" rIns="0">
            <a:spAutoFit/>
          </a:bodyPr>
          <a:lstStyle/>
          <a:p>
            <a:pPr algn="l">
              <a:lnSpc>
                <a:spcPts val="1400"/>
              </a:lnSpc>
            </a:pPr>
            <a:r>
              <a:rPr lang="en-US" b="true" sz="1200">
                <a:solidFill>
                  <a:srgbClr val="535966"/>
                </a:solidFill>
                <a:latin typeface="Open Sans Bold"/>
                <a:ea typeface="Open Sans Bold"/>
                <a:cs typeface="Open Sans Bold"/>
                <a:sym typeface="Open Sans Bold"/>
              </a:rPr>
              <a:t>Store, Search, &amp; Analyze</a:t>
            </a:r>
          </a:p>
        </p:txBody>
      </p:sp>
      <p:sp>
        <p:nvSpPr>
          <p:cNvPr name="TextBox 33" id="33"/>
          <p:cNvSpPr txBox="true"/>
          <p:nvPr/>
        </p:nvSpPr>
        <p:spPr>
          <a:xfrm rot="0">
            <a:off x="3721103" y="239135"/>
            <a:ext cx="1687373" cy="368932"/>
          </a:xfrm>
          <a:prstGeom prst="rect">
            <a:avLst/>
          </a:prstGeom>
        </p:spPr>
        <p:txBody>
          <a:bodyPr anchor="t" rtlCol="false" tIns="0" lIns="0" bIns="0" rIns="0">
            <a:spAutoFit/>
          </a:bodyPr>
          <a:lstStyle/>
          <a:p>
            <a:pPr algn="l">
              <a:lnSpc>
                <a:spcPts val="2940"/>
              </a:lnSpc>
            </a:pPr>
            <a:r>
              <a:rPr lang="en-US" b="true" sz="2100">
                <a:solidFill>
                  <a:srgbClr val="000000"/>
                </a:solidFill>
                <a:latin typeface="Open Sans Bold"/>
                <a:ea typeface="Open Sans Bold"/>
                <a:cs typeface="Open Sans Bold"/>
                <a:sym typeface="Open Sans Bold"/>
              </a:rPr>
              <a:t>Elastic Stack</a:t>
            </a:r>
          </a:p>
        </p:txBody>
      </p:sp>
      <p:sp>
        <p:nvSpPr>
          <p:cNvPr name="TextBox 34" id="34"/>
          <p:cNvSpPr txBox="true"/>
          <p:nvPr/>
        </p:nvSpPr>
        <p:spPr>
          <a:xfrm rot="0">
            <a:off x="4203697" y="833990"/>
            <a:ext cx="741988" cy="186109"/>
          </a:xfrm>
          <a:prstGeom prst="rect">
            <a:avLst/>
          </a:prstGeom>
        </p:spPr>
        <p:txBody>
          <a:bodyPr anchor="t" rtlCol="false" tIns="0" lIns="0" bIns="0" rIns="0">
            <a:spAutoFit/>
          </a:bodyPr>
          <a:lstStyle/>
          <a:p>
            <a:pPr algn="l">
              <a:lnSpc>
                <a:spcPts val="1400"/>
              </a:lnSpc>
            </a:pPr>
            <a:r>
              <a:rPr lang="en-US" b="true" sz="1000">
                <a:solidFill>
                  <a:srgbClr val="535966"/>
                </a:solidFill>
                <a:latin typeface="Open Sans Bold"/>
                <a:ea typeface="Open Sans Bold"/>
                <a:cs typeface="Open Sans Bold"/>
                <a:sym typeface="Open Sans Bold"/>
              </a:rPr>
              <a:t>SOLUTIONS</a:t>
            </a:r>
          </a:p>
        </p:txBody>
      </p:sp>
      <p:sp>
        <p:nvSpPr>
          <p:cNvPr name="TextBox 35" id="35"/>
          <p:cNvSpPr txBox="true"/>
          <p:nvPr/>
        </p:nvSpPr>
        <p:spPr>
          <a:xfrm rot="0">
            <a:off x="368303" y="2649674"/>
            <a:ext cx="1124912" cy="249126"/>
          </a:xfrm>
          <a:prstGeom prst="rect">
            <a:avLst/>
          </a:prstGeom>
        </p:spPr>
        <p:txBody>
          <a:bodyPr anchor="t" rtlCol="false" tIns="0" lIns="0" bIns="0" rIns="0">
            <a:spAutoFit/>
          </a:bodyPr>
          <a:lstStyle/>
          <a:p>
            <a:pPr algn="l">
              <a:lnSpc>
                <a:spcPts val="1959"/>
              </a:lnSpc>
            </a:pPr>
            <a:r>
              <a:rPr lang="en-US" b="true" sz="1399">
                <a:solidFill>
                  <a:srgbClr val="535966"/>
                </a:solidFill>
                <a:latin typeface="Open Sans Bold"/>
                <a:ea typeface="Open Sans Bold"/>
                <a:cs typeface="Open Sans Bold"/>
                <a:sym typeface="Open Sans Bold"/>
              </a:rPr>
              <a:t>Elastic Stack</a:t>
            </a:r>
          </a:p>
        </p:txBody>
      </p:sp>
      <p:sp>
        <p:nvSpPr>
          <p:cNvPr name="TextBox 36" id="36"/>
          <p:cNvSpPr txBox="true"/>
          <p:nvPr/>
        </p:nvSpPr>
        <p:spPr>
          <a:xfrm rot="0">
            <a:off x="2692403" y="3300660"/>
            <a:ext cx="471154" cy="242897"/>
          </a:xfrm>
          <a:prstGeom prst="rect">
            <a:avLst/>
          </a:prstGeom>
        </p:spPr>
        <p:txBody>
          <a:bodyPr anchor="t" rtlCol="false" tIns="0" lIns="0" bIns="0" rIns="0">
            <a:spAutoFit/>
          </a:bodyPr>
          <a:lstStyle/>
          <a:p>
            <a:pPr algn="l">
              <a:lnSpc>
                <a:spcPts val="1820"/>
              </a:lnSpc>
            </a:pPr>
            <a:r>
              <a:rPr lang="en-US" b="true" sz="1300">
                <a:solidFill>
                  <a:srgbClr val="FFFFFF"/>
                </a:solidFill>
                <a:latin typeface="Open Sans Bold"/>
                <a:ea typeface="Open Sans Bold"/>
                <a:cs typeface="Open Sans Bold"/>
                <a:sym typeface="Open Sans Bold"/>
              </a:rPr>
              <a:t>Beats</a:t>
            </a:r>
          </a:p>
        </p:txBody>
      </p:sp>
      <p:sp>
        <p:nvSpPr>
          <p:cNvPr name="TextBox 37" id="37"/>
          <p:cNvSpPr txBox="true"/>
          <p:nvPr/>
        </p:nvSpPr>
        <p:spPr>
          <a:xfrm rot="0">
            <a:off x="2692403" y="1611554"/>
            <a:ext cx="583902" cy="242897"/>
          </a:xfrm>
          <a:prstGeom prst="rect">
            <a:avLst/>
          </a:prstGeom>
        </p:spPr>
        <p:txBody>
          <a:bodyPr anchor="t" rtlCol="false" tIns="0" lIns="0" bIns="0" rIns="0">
            <a:spAutoFit/>
          </a:bodyPr>
          <a:lstStyle/>
          <a:p>
            <a:pPr algn="l">
              <a:lnSpc>
                <a:spcPts val="1820"/>
              </a:lnSpc>
            </a:pPr>
            <a:r>
              <a:rPr lang="en-US" b="true" sz="1300">
                <a:solidFill>
                  <a:srgbClr val="FFFFFF"/>
                </a:solidFill>
                <a:latin typeface="Open Sans Bold"/>
                <a:ea typeface="Open Sans Bold"/>
                <a:cs typeface="Open Sans Bold"/>
                <a:sym typeface="Open Sans Bold"/>
              </a:rPr>
              <a:t>Kibana</a:t>
            </a:r>
          </a:p>
        </p:txBody>
      </p:sp>
      <p:sp>
        <p:nvSpPr>
          <p:cNvPr name="TextBox 38" id="38"/>
          <p:cNvSpPr txBox="true"/>
          <p:nvPr/>
        </p:nvSpPr>
        <p:spPr>
          <a:xfrm rot="0">
            <a:off x="2692403" y="2437057"/>
            <a:ext cx="1097490" cy="242897"/>
          </a:xfrm>
          <a:prstGeom prst="rect">
            <a:avLst/>
          </a:prstGeom>
        </p:spPr>
        <p:txBody>
          <a:bodyPr anchor="t" rtlCol="false" tIns="0" lIns="0" bIns="0" rIns="0">
            <a:spAutoFit/>
          </a:bodyPr>
          <a:lstStyle/>
          <a:p>
            <a:pPr algn="l">
              <a:lnSpc>
                <a:spcPts val="1820"/>
              </a:lnSpc>
            </a:pPr>
            <a:r>
              <a:rPr lang="en-US" b="true" sz="1300">
                <a:solidFill>
                  <a:srgbClr val="FFFFFF"/>
                </a:solidFill>
                <a:latin typeface="Open Sans Bold"/>
                <a:ea typeface="Open Sans Bold"/>
                <a:cs typeface="Open Sans Bold"/>
                <a:sym typeface="Open Sans Bold"/>
              </a:rPr>
              <a:t>Elasticsearch</a:t>
            </a:r>
          </a:p>
        </p:txBody>
      </p:sp>
      <p:sp>
        <p:nvSpPr>
          <p:cNvPr name="TextBox 39" id="39"/>
          <p:cNvSpPr txBox="true"/>
          <p:nvPr/>
        </p:nvSpPr>
        <p:spPr>
          <a:xfrm rot="0">
            <a:off x="5715000" y="3300660"/>
            <a:ext cx="747398" cy="242897"/>
          </a:xfrm>
          <a:prstGeom prst="rect">
            <a:avLst/>
          </a:prstGeom>
        </p:spPr>
        <p:txBody>
          <a:bodyPr anchor="t" rtlCol="false" tIns="0" lIns="0" bIns="0" rIns="0">
            <a:spAutoFit/>
          </a:bodyPr>
          <a:lstStyle/>
          <a:p>
            <a:pPr algn="l">
              <a:lnSpc>
                <a:spcPts val="1820"/>
              </a:lnSpc>
            </a:pPr>
            <a:r>
              <a:rPr lang="en-US" b="true" sz="1300">
                <a:solidFill>
                  <a:srgbClr val="FFFFFF"/>
                </a:solidFill>
                <a:latin typeface="Open Sans Bold"/>
                <a:ea typeface="Open Sans Bold"/>
                <a:cs typeface="Open Sans Bold"/>
                <a:sym typeface="Open Sans Bold"/>
              </a:rPr>
              <a:t>Logstash</a:t>
            </a:r>
          </a:p>
        </p:txBody>
      </p:sp>
      <p:sp>
        <p:nvSpPr>
          <p:cNvPr name="TextBox 40" id="40"/>
          <p:cNvSpPr txBox="true"/>
          <p:nvPr/>
        </p:nvSpPr>
        <p:spPr>
          <a:xfrm rot="0">
            <a:off x="3073403" y="4170817"/>
            <a:ext cx="329136" cy="192338"/>
          </a:xfrm>
          <a:prstGeom prst="rect">
            <a:avLst/>
          </a:prstGeom>
        </p:spPr>
        <p:txBody>
          <a:bodyPr anchor="t" rtlCol="false" tIns="0" lIns="0" bIns="0" rIns="0">
            <a:spAutoFit/>
          </a:bodyPr>
          <a:lstStyle/>
          <a:p>
            <a:pPr algn="l">
              <a:lnSpc>
                <a:spcPts val="1539"/>
              </a:lnSpc>
            </a:pPr>
            <a:r>
              <a:rPr lang="en-US" b="true" sz="1100">
                <a:solidFill>
                  <a:srgbClr val="535966"/>
                </a:solidFill>
                <a:latin typeface="Open Sans Bold"/>
                <a:ea typeface="Open Sans Bold"/>
                <a:cs typeface="Open Sans Bold"/>
                <a:sym typeface="Open Sans Bold"/>
              </a:rPr>
              <a:t>SaaS</a:t>
            </a:r>
          </a:p>
        </p:txBody>
      </p:sp>
      <p:sp>
        <p:nvSpPr>
          <p:cNvPr name="TextBox 41" id="41"/>
          <p:cNvSpPr txBox="true"/>
          <p:nvPr/>
        </p:nvSpPr>
        <p:spPr>
          <a:xfrm rot="0">
            <a:off x="5321303" y="4170817"/>
            <a:ext cx="1095251" cy="192338"/>
          </a:xfrm>
          <a:prstGeom prst="rect">
            <a:avLst/>
          </a:prstGeom>
        </p:spPr>
        <p:txBody>
          <a:bodyPr anchor="t" rtlCol="false" tIns="0" lIns="0" bIns="0" rIns="0">
            <a:spAutoFit/>
          </a:bodyPr>
          <a:lstStyle/>
          <a:p>
            <a:pPr algn="l">
              <a:lnSpc>
                <a:spcPts val="1539"/>
              </a:lnSpc>
            </a:pPr>
            <a:r>
              <a:rPr lang="en-US" b="true" sz="1100">
                <a:solidFill>
                  <a:srgbClr val="535966"/>
                </a:solidFill>
                <a:latin typeface="Open Sans Bold"/>
                <a:ea typeface="Open Sans Bold"/>
                <a:cs typeface="Open Sans Bold"/>
                <a:sym typeface="Open Sans Bold"/>
              </a:rPr>
              <a:t>SELF-MANAGED</a:t>
            </a:r>
          </a:p>
        </p:txBody>
      </p:sp>
      <p:sp>
        <p:nvSpPr>
          <p:cNvPr name="TextBox 42" id="42"/>
          <p:cNvSpPr txBox="true"/>
          <p:nvPr/>
        </p:nvSpPr>
        <p:spPr>
          <a:xfrm rot="0">
            <a:off x="2959103" y="4500210"/>
            <a:ext cx="619220" cy="145085"/>
          </a:xfrm>
          <a:prstGeom prst="rect">
            <a:avLst/>
          </a:prstGeom>
        </p:spPr>
        <p:txBody>
          <a:bodyPr anchor="t" rtlCol="false" tIns="0" lIns="0" bIns="0" rIns="0">
            <a:spAutoFit/>
          </a:bodyPr>
          <a:lstStyle/>
          <a:p>
            <a:pPr algn="l">
              <a:lnSpc>
                <a:spcPts val="1120"/>
              </a:lnSpc>
            </a:pPr>
            <a:r>
              <a:rPr lang="en-US" sz="800">
                <a:solidFill>
                  <a:srgbClr val="535966"/>
                </a:solidFill>
                <a:latin typeface="Open Sans"/>
                <a:ea typeface="Open Sans"/>
                <a:cs typeface="Open Sans"/>
                <a:sym typeface="Open Sans"/>
              </a:rPr>
              <a:t>Elastic cloud</a:t>
            </a:r>
          </a:p>
        </p:txBody>
      </p:sp>
      <p:sp>
        <p:nvSpPr>
          <p:cNvPr name="TextBox 43" id="43"/>
          <p:cNvSpPr txBox="true"/>
          <p:nvPr/>
        </p:nvSpPr>
        <p:spPr>
          <a:xfrm rot="0">
            <a:off x="5105400" y="4477979"/>
            <a:ext cx="619220" cy="218103"/>
          </a:xfrm>
          <a:prstGeom prst="rect">
            <a:avLst/>
          </a:prstGeom>
        </p:spPr>
        <p:txBody>
          <a:bodyPr anchor="t" rtlCol="false" tIns="0" lIns="0" bIns="0" rIns="0">
            <a:spAutoFit/>
          </a:bodyPr>
          <a:lstStyle/>
          <a:p>
            <a:pPr algn="l">
              <a:lnSpc>
                <a:spcPts val="800"/>
              </a:lnSpc>
            </a:pPr>
            <a:r>
              <a:rPr lang="en-US" sz="800">
                <a:solidFill>
                  <a:srgbClr val="535966"/>
                </a:solidFill>
                <a:latin typeface="Open Sans"/>
                <a:ea typeface="Open Sans"/>
                <a:cs typeface="Open Sans"/>
                <a:sym typeface="Open Sans"/>
              </a:rPr>
              <a:t>Elastic cloud Enterprise</a:t>
            </a:r>
          </a:p>
        </p:txBody>
      </p:sp>
      <p:sp>
        <p:nvSpPr>
          <p:cNvPr name="TextBox 44" id="44"/>
          <p:cNvSpPr txBox="true"/>
          <p:nvPr/>
        </p:nvSpPr>
        <p:spPr>
          <a:xfrm rot="0">
            <a:off x="6248400" y="4500210"/>
            <a:ext cx="565966" cy="145085"/>
          </a:xfrm>
          <a:prstGeom prst="rect">
            <a:avLst/>
          </a:prstGeom>
        </p:spPr>
        <p:txBody>
          <a:bodyPr anchor="t" rtlCol="false" tIns="0" lIns="0" bIns="0" rIns="0">
            <a:spAutoFit/>
          </a:bodyPr>
          <a:lstStyle/>
          <a:p>
            <a:pPr algn="l">
              <a:lnSpc>
                <a:spcPts val="1120"/>
              </a:lnSpc>
            </a:pPr>
            <a:r>
              <a:rPr lang="en-US" sz="800">
                <a:solidFill>
                  <a:srgbClr val="535966"/>
                </a:solidFill>
                <a:latin typeface="Open Sans"/>
                <a:ea typeface="Open Sans"/>
                <a:cs typeface="Open Sans"/>
                <a:sym typeface="Open Sans"/>
              </a:rPr>
              <a:t>Standalone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F2C33"/>
        </a:solidFill>
      </p:bgPr>
    </p:bg>
    <p:spTree>
      <p:nvGrpSpPr>
        <p:cNvPr id="1" name=""/>
        <p:cNvGrpSpPr/>
        <p:nvPr/>
      </p:nvGrpSpPr>
      <p:grpSpPr>
        <a:xfrm>
          <a:off x="0" y="0"/>
          <a:ext cx="0" cy="0"/>
          <a:chOff x="0" y="0"/>
          <a:chExt cx="0" cy="0"/>
        </a:xfrm>
      </p:grpSpPr>
      <p:sp>
        <p:nvSpPr>
          <p:cNvPr name="Freeform 2" id="2"/>
          <p:cNvSpPr/>
          <p:nvPr/>
        </p:nvSpPr>
        <p:spPr>
          <a:xfrm flipH="false" flipV="false" rot="0">
            <a:off x="7937497" y="4597403"/>
            <a:ext cx="939803" cy="317497"/>
          </a:xfrm>
          <a:custGeom>
            <a:avLst/>
            <a:gdLst/>
            <a:ahLst/>
            <a:cxnLst/>
            <a:rect r="r" b="b" t="t" l="l"/>
            <a:pathLst>
              <a:path h="317497" w="939803">
                <a:moveTo>
                  <a:pt x="0" y="0"/>
                </a:moveTo>
                <a:lnTo>
                  <a:pt x="939803" y="0"/>
                </a:lnTo>
                <a:lnTo>
                  <a:pt x="939803" y="317497"/>
                </a:lnTo>
                <a:lnTo>
                  <a:pt x="0" y="3174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67618" y="-63503"/>
            <a:ext cx="9275197" cy="5281603"/>
            <a:chOff x="0" y="0"/>
            <a:chExt cx="9275204" cy="5281600"/>
          </a:xfrm>
        </p:grpSpPr>
        <p:sp>
          <p:nvSpPr>
            <p:cNvPr name="Freeform 4" id="4"/>
            <p:cNvSpPr/>
            <p:nvPr/>
          </p:nvSpPr>
          <p:spPr>
            <a:xfrm flipH="false" flipV="false" rot="0">
              <a:off x="63500" y="63500"/>
              <a:ext cx="9148191" cy="5143500"/>
            </a:xfrm>
            <a:custGeom>
              <a:avLst/>
              <a:gdLst/>
              <a:ahLst/>
              <a:cxnLst/>
              <a:rect r="r" b="b" t="t" l="l"/>
              <a:pathLst>
                <a:path h="5143500" w="9148191">
                  <a:moveTo>
                    <a:pt x="0" y="0"/>
                  </a:moveTo>
                  <a:lnTo>
                    <a:pt x="9148191" y="0"/>
                  </a:lnTo>
                  <a:lnTo>
                    <a:pt x="9148191" y="5143500"/>
                  </a:lnTo>
                  <a:lnTo>
                    <a:pt x="0" y="5143500"/>
                  </a:lnTo>
                  <a:close/>
                </a:path>
              </a:pathLst>
            </a:custGeom>
            <a:solidFill>
              <a:srgbClr val="FFFFFF"/>
            </a:solidFill>
          </p:spPr>
        </p:sp>
        <p:sp>
          <p:nvSpPr>
            <p:cNvPr name="Freeform 5" id="5"/>
            <p:cNvSpPr/>
            <p:nvPr/>
          </p:nvSpPr>
          <p:spPr>
            <a:xfrm flipH="false" flipV="false" rot="0">
              <a:off x="67564" y="63500"/>
              <a:ext cx="9144000" cy="5154549"/>
            </a:xfrm>
            <a:custGeom>
              <a:avLst/>
              <a:gdLst/>
              <a:ahLst/>
              <a:cxnLst/>
              <a:rect r="r" b="b" t="t" l="l"/>
              <a:pathLst>
                <a:path h="5154549" w="9144000">
                  <a:moveTo>
                    <a:pt x="0" y="0"/>
                  </a:moveTo>
                  <a:lnTo>
                    <a:pt x="9144000" y="0"/>
                  </a:lnTo>
                  <a:lnTo>
                    <a:pt x="9144000" y="5154549"/>
                  </a:lnTo>
                  <a:lnTo>
                    <a:pt x="0" y="5154549"/>
                  </a:lnTo>
                  <a:close/>
                </a:path>
              </a:pathLst>
            </a:custGeom>
            <a:solidFill>
              <a:srgbClr val="0077CC"/>
            </a:solidFill>
          </p:spPr>
        </p:sp>
      </p:grpSp>
      <p:sp>
        <p:nvSpPr>
          <p:cNvPr name="Freeform 6" id="6"/>
          <p:cNvSpPr/>
          <p:nvPr/>
        </p:nvSpPr>
        <p:spPr>
          <a:xfrm flipH="false" flipV="false" rot="0">
            <a:off x="-342900" y="12697"/>
            <a:ext cx="9829800" cy="5130803"/>
          </a:xfrm>
          <a:custGeom>
            <a:avLst/>
            <a:gdLst/>
            <a:ahLst/>
            <a:cxnLst/>
            <a:rect r="r" b="b" t="t" l="l"/>
            <a:pathLst>
              <a:path h="5130803" w="9829800">
                <a:moveTo>
                  <a:pt x="0" y="0"/>
                </a:moveTo>
                <a:lnTo>
                  <a:pt x="9829800" y="0"/>
                </a:lnTo>
                <a:lnTo>
                  <a:pt x="9829800" y="5130803"/>
                </a:lnTo>
                <a:lnTo>
                  <a:pt x="0" y="5130803"/>
                </a:lnTo>
                <a:lnTo>
                  <a:pt x="0" y="0"/>
                </a:lnTo>
                <a:close/>
              </a:path>
            </a:pathLst>
          </a:custGeom>
          <a:blipFill>
            <a:blip r:embed="rId3"/>
            <a:stretch>
              <a:fillRect l="0" t="0" r="0" b="0"/>
            </a:stretch>
          </a:blipFill>
        </p:spPr>
      </p:sp>
      <p:sp>
        <p:nvSpPr>
          <p:cNvPr name="TextBox 7" id="7"/>
          <p:cNvSpPr txBox="true"/>
          <p:nvPr/>
        </p:nvSpPr>
        <p:spPr>
          <a:xfrm rot="0">
            <a:off x="2476500" y="2304507"/>
            <a:ext cx="4272220" cy="613410"/>
          </a:xfrm>
          <a:prstGeom prst="rect">
            <a:avLst/>
          </a:prstGeom>
        </p:spPr>
        <p:txBody>
          <a:bodyPr anchor="t" rtlCol="false" tIns="0" lIns="0" bIns="0" rIns="0">
            <a:spAutoFit/>
          </a:bodyPr>
          <a:lstStyle/>
          <a:p>
            <a:pPr algn="l">
              <a:lnSpc>
                <a:spcPts val="5040"/>
              </a:lnSpc>
            </a:pPr>
            <a:r>
              <a:rPr lang="en-US" b="true" sz="3600">
                <a:solidFill>
                  <a:srgbClr val="FFFFFF"/>
                </a:solidFill>
                <a:latin typeface="Open Sans Bold"/>
                <a:ea typeface="Open Sans Bold"/>
                <a:cs typeface="Open Sans Bold"/>
                <a:sym typeface="Open Sans Bold"/>
              </a:rPr>
              <a:t>         </a:t>
            </a:r>
            <a:r>
              <a:rPr lang="en-US" b="true" sz="3600">
                <a:solidFill>
                  <a:srgbClr val="FFFFFF"/>
                </a:solidFill>
                <a:latin typeface="Open Sans Bold"/>
                <a:ea typeface="Open Sans Bold"/>
                <a:cs typeface="Open Sans Bold"/>
                <a:sym typeface="Open Sans Bold"/>
              </a:rPr>
              <a:t>Overview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264968"/>
            <a:ext cx="6808270" cy="297180"/>
          </a:xfrm>
          <a:prstGeom prst="rect">
            <a:avLst/>
          </a:prstGeom>
        </p:spPr>
        <p:txBody>
          <a:bodyPr anchor="t" rtlCol="false" tIns="0" lIns="0" bIns="0" rIns="0">
            <a:spAutoFit/>
          </a:bodyPr>
          <a:lstStyle/>
          <a:p>
            <a:pPr algn="l">
              <a:lnSpc>
                <a:spcPts val="2520"/>
              </a:lnSpc>
            </a:pPr>
            <a:r>
              <a:rPr lang="en-US" b="true" sz="1800">
                <a:solidFill>
                  <a:srgbClr val="000000"/>
                </a:solidFill>
                <a:latin typeface="Open Sans Bold"/>
                <a:ea typeface="Open Sans Bold"/>
                <a:cs typeface="Open Sans Bold"/>
                <a:sym typeface="Open Sans Bold"/>
              </a:rPr>
              <a:t>Let’s master the Elasticsearch. </a:t>
            </a:r>
          </a:p>
        </p:txBody>
      </p:sp>
      <p:sp>
        <p:nvSpPr>
          <p:cNvPr name="TextBox 4" id="4"/>
          <p:cNvSpPr txBox="true"/>
          <p:nvPr/>
        </p:nvSpPr>
        <p:spPr>
          <a:xfrm rot="0">
            <a:off x="431797" y="1967265"/>
            <a:ext cx="3534451" cy="341443"/>
          </a:xfrm>
          <a:prstGeom prst="rect">
            <a:avLst/>
          </a:prstGeom>
        </p:spPr>
        <p:txBody>
          <a:bodyPr anchor="t" rtlCol="false" tIns="0" lIns="0" bIns="0" rIns="0">
            <a:spAutoFit/>
          </a:bodyPr>
          <a:lstStyle/>
          <a:p>
            <a:pPr algn="l">
              <a:lnSpc>
                <a:spcPts val="3000"/>
              </a:lnSpc>
            </a:pPr>
            <a:r>
              <a:rPr lang="en-US" b="true" sz="1200">
                <a:solidFill>
                  <a:srgbClr val="000000"/>
                </a:solidFill>
                <a:latin typeface="Open Sans Bold"/>
                <a:ea typeface="Open Sans Bold"/>
                <a:cs typeface="Open Sans Bold"/>
                <a:sym typeface="Open Sans Bold"/>
              </a:rPr>
              <a:t>Elasticsearch is the heart of the Elastic Stack. </a:t>
            </a:r>
          </a:p>
        </p:txBody>
      </p:sp>
      <p:sp>
        <p:nvSpPr>
          <p:cNvPr name="TextBox 5" id="5"/>
          <p:cNvSpPr txBox="true"/>
          <p:nvPr/>
        </p:nvSpPr>
        <p:spPr>
          <a:xfrm rot="0">
            <a:off x="431797" y="2433504"/>
            <a:ext cx="7225484" cy="1319346"/>
          </a:xfrm>
          <a:prstGeom prst="rect">
            <a:avLst/>
          </a:prstGeom>
        </p:spPr>
        <p:txBody>
          <a:bodyPr anchor="t" rtlCol="false" tIns="0" lIns="0" bIns="0" rIns="0">
            <a:spAutoFit/>
          </a:bodyPr>
          <a:lstStyle/>
          <a:p>
            <a:pPr algn="l">
              <a:lnSpc>
                <a:spcPts val="3000"/>
              </a:lnSpc>
            </a:pPr>
            <a:r>
              <a:rPr lang="en-US" sz="1200">
                <a:solidFill>
                  <a:srgbClr val="000000"/>
                </a:solidFill>
                <a:latin typeface="Open Sans Light"/>
                <a:ea typeface="Open Sans Light"/>
                <a:cs typeface="Open Sans Light"/>
                <a:sym typeface="Open Sans Light"/>
              </a:rPr>
              <a:t>Any production deployment of the Elastic Stack should be guided by capacity planning for Elasticsearch. </a:t>
            </a:r>
          </a:p>
          <a:p>
            <a:pPr algn="l">
              <a:lnSpc>
                <a:spcPts val="2199"/>
              </a:lnSpc>
            </a:pPr>
            <a:r>
              <a:rPr lang="en-US" sz="1200">
                <a:solidFill>
                  <a:srgbClr val="000000"/>
                </a:solidFill>
                <a:latin typeface="Open Sans Light"/>
                <a:ea typeface="Open Sans Light"/>
                <a:cs typeface="Open Sans Light"/>
                <a:sym typeface="Open Sans Light"/>
              </a:rPr>
              <a:t>Whether you use it for logs, metrics, traces, or search, and whether you run it yourself or in our cloud,</a:t>
            </a:r>
          </a:p>
          <a:p>
            <a:pPr algn="l">
              <a:lnSpc>
                <a:spcPts val="2799"/>
              </a:lnSpc>
            </a:pPr>
            <a:r>
              <a:rPr lang="en-US" sz="1200">
                <a:solidFill>
                  <a:srgbClr val="000000"/>
                </a:solidFill>
                <a:latin typeface="Open Sans Light"/>
                <a:ea typeface="Open Sans Light"/>
                <a:cs typeface="Open Sans Light"/>
                <a:sym typeface="Open Sans Light"/>
              </a:rPr>
              <a:t>you need to plan the infrastructure and configuration of Elasticsearch to ensure the health and</a:t>
            </a:r>
          </a:p>
          <a:p>
            <a:pPr algn="l">
              <a:lnSpc>
                <a:spcPts val="2400"/>
              </a:lnSpc>
            </a:pPr>
            <a:r>
              <a:rPr lang="en-US" sz="1200">
                <a:solidFill>
                  <a:srgbClr val="000000"/>
                </a:solidFill>
                <a:latin typeface="Open Sans Light"/>
                <a:ea typeface="Open Sans Light"/>
                <a:cs typeface="Open Sans Light"/>
                <a:sym typeface="Open Sans Light"/>
              </a:rPr>
              <a:t>performance of your deployment.</a:t>
            </a:r>
          </a:p>
        </p:txBody>
      </p:sp>
      <p:sp>
        <p:nvSpPr>
          <p:cNvPr name="TextBox 6" id="6"/>
          <p:cNvSpPr txBox="true"/>
          <p:nvPr/>
        </p:nvSpPr>
        <p:spPr>
          <a:xfrm rot="0">
            <a:off x="431797" y="327717"/>
            <a:ext cx="1464412"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Overview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41903" y="4813297"/>
            <a:ext cx="798890" cy="279397"/>
          </a:xfrm>
          <a:custGeom>
            <a:avLst/>
            <a:gdLst/>
            <a:ahLst/>
            <a:cxnLst/>
            <a:rect r="r" b="b" t="t" l="l"/>
            <a:pathLst>
              <a:path h="279397" w="798890">
                <a:moveTo>
                  <a:pt x="0" y="0"/>
                </a:moveTo>
                <a:lnTo>
                  <a:pt x="798891" y="0"/>
                </a:lnTo>
                <a:lnTo>
                  <a:pt x="798891" y="279397"/>
                </a:lnTo>
                <a:lnTo>
                  <a:pt x="0" y="279397"/>
                </a:lnTo>
                <a:lnTo>
                  <a:pt x="0" y="0"/>
                </a:lnTo>
                <a:close/>
              </a:path>
            </a:pathLst>
          </a:custGeom>
          <a:blipFill>
            <a:blip r:embed="rId2"/>
            <a:stretch>
              <a:fillRect l="0" t="0" r="0" b="0"/>
            </a:stretch>
          </a:blipFill>
        </p:spPr>
      </p:sp>
      <p:sp>
        <p:nvSpPr>
          <p:cNvPr name="TextBox 3" id="3"/>
          <p:cNvSpPr txBox="true"/>
          <p:nvPr/>
        </p:nvSpPr>
        <p:spPr>
          <a:xfrm rot="0">
            <a:off x="431797" y="1264968"/>
            <a:ext cx="6808270" cy="297180"/>
          </a:xfrm>
          <a:prstGeom prst="rect">
            <a:avLst/>
          </a:prstGeom>
        </p:spPr>
        <p:txBody>
          <a:bodyPr anchor="t" rtlCol="false" tIns="0" lIns="0" bIns="0" rIns="0">
            <a:spAutoFit/>
          </a:bodyPr>
          <a:lstStyle/>
          <a:p>
            <a:pPr algn="l">
              <a:lnSpc>
                <a:spcPts val="2520"/>
              </a:lnSpc>
            </a:pPr>
            <a:r>
              <a:rPr lang="en-US" b="true" sz="1800">
                <a:solidFill>
                  <a:srgbClr val="000000"/>
                </a:solidFill>
                <a:latin typeface="Open Sans Bold"/>
                <a:ea typeface="Open Sans Bold"/>
                <a:cs typeface="Open Sans Bold"/>
                <a:sym typeface="Open Sans Bold"/>
              </a:rPr>
              <a:t>Let’s master the  Elasticsearch. </a:t>
            </a:r>
          </a:p>
        </p:txBody>
      </p:sp>
      <p:sp>
        <p:nvSpPr>
          <p:cNvPr name="TextBox 4" id="4"/>
          <p:cNvSpPr txBox="true"/>
          <p:nvPr/>
        </p:nvSpPr>
        <p:spPr>
          <a:xfrm rot="0">
            <a:off x="431797" y="1967265"/>
            <a:ext cx="1159669" cy="341443"/>
          </a:xfrm>
          <a:prstGeom prst="rect">
            <a:avLst/>
          </a:prstGeom>
        </p:spPr>
        <p:txBody>
          <a:bodyPr anchor="t" rtlCol="false" tIns="0" lIns="0" bIns="0" rIns="0">
            <a:spAutoFit/>
          </a:bodyPr>
          <a:lstStyle/>
          <a:p>
            <a:pPr algn="l">
              <a:lnSpc>
                <a:spcPts val="3000"/>
              </a:lnSpc>
            </a:pPr>
            <a:r>
              <a:rPr lang="en-US" b="true" sz="1200">
                <a:solidFill>
                  <a:srgbClr val="000000"/>
                </a:solidFill>
                <a:latin typeface="Open Sans Bold"/>
                <a:ea typeface="Open Sans Bold"/>
                <a:cs typeface="Open Sans Bold"/>
                <a:sym typeface="Open Sans Bold"/>
              </a:rPr>
              <a:t>Webinar Goals </a:t>
            </a:r>
          </a:p>
        </p:txBody>
      </p:sp>
      <p:sp>
        <p:nvSpPr>
          <p:cNvPr name="TextBox 5" id="5"/>
          <p:cNvSpPr txBox="true"/>
          <p:nvPr/>
        </p:nvSpPr>
        <p:spPr>
          <a:xfrm rot="0">
            <a:off x="431797" y="2433504"/>
            <a:ext cx="6408639" cy="671646"/>
          </a:xfrm>
          <a:prstGeom prst="rect">
            <a:avLst/>
          </a:prstGeom>
        </p:spPr>
        <p:txBody>
          <a:bodyPr anchor="t" rtlCol="false" tIns="0" lIns="0" bIns="0" rIns="0">
            <a:spAutoFit/>
          </a:bodyPr>
          <a:lstStyle/>
          <a:p>
            <a:pPr algn="l">
              <a:lnSpc>
                <a:spcPts val="3000"/>
              </a:lnSpc>
            </a:pPr>
            <a:r>
              <a:rPr lang="en-US" sz="1200">
                <a:solidFill>
                  <a:srgbClr val="000000"/>
                </a:solidFill>
                <a:latin typeface="Open Sans Light"/>
                <a:ea typeface="Open Sans Light"/>
                <a:cs typeface="Open Sans Light"/>
                <a:sym typeface="Open Sans Light"/>
              </a:rPr>
              <a:t>Capacity planning is about estimating the type and amount of resources required to operate</a:t>
            </a:r>
          </a:p>
          <a:p>
            <a:pPr algn="l">
              <a:lnSpc>
                <a:spcPts val="2199"/>
              </a:lnSpc>
            </a:pPr>
            <a:r>
              <a:rPr lang="en-US" sz="1200">
                <a:solidFill>
                  <a:srgbClr val="000000"/>
                </a:solidFill>
                <a:latin typeface="Open Sans Light"/>
                <a:ea typeface="Open Sans Light"/>
                <a:cs typeface="Open Sans Light"/>
                <a:sym typeface="Open Sans Light"/>
              </a:rPr>
              <a:t>an Elasticsearch deployment. By the end of this webinar you will know: </a:t>
            </a:r>
          </a:p>
        </p:txBody>
      </p:sp>
      <p:sp>
        <p:nvSpPr>
          <p:cNvPr name="TextBox 6" id="6"/>
          <p:cNvSpPr txBox="true"/>
          <p:nvPr/>
        </p:nvSpPr>
        <p:spPr>
          <a:xfrm rot="0">
            <a:off x="431797" y="3265437"/>
            <a:ext cx="54407" cy="979827"/>
          </a:xfrm>
          <a:prstGeom prst="rect">
            <a:avLst/>
          </a:prstGeom>
        </p:spPr>
        <p:txBody>
          <a:bodyPr anchor="t" rtlCol="false" tIns="0" lIns="0" bIns="0" rIns="0">
            <a:spAutoFit/>
          </a:bodyPr>
          <a:lstStyle/>
          <a:p>
            <a:pPr algn="just">
              <a:lnSpc>
                <a:spcPts val="3000"/>
              </a:lnSpc>
            </a:pPr>
            <a:r>
              <a:rPr lang="en-US" sz="1200" spc="-9">
                <a:solidFill>
                  <a:srgbClr val="000000"/>
                </a:solidFill>
                <a:latin typeface="IBM Plex Sans Condensed"/>
                <a:ea typeface="IBM Plex Sans Condensed"/>
                <a:cs typeface="IBM Plex Sans Condensed"/>
                <a:sym typeface="IBM Plex Sans Condensed"/>
              </a:rPr>
              <a:t>•</a:t>
            </a:r>
          </a:p>
          <a:p>
            <a:pPr algn="just">
              <a:lnSpc>
                <a:spcPts val="2199"/>
              </a:lnSpc>
            </a:pPr>
            <a:r>
              <a:rPr lang="en-US" sz="1200" spc="-9">
                <a:solidFill>
                  <a:srgbClr val="000000"/>
                </a:solidFill>
                <a:latin typeface="IBM Plex Sans Condensed"/>
                <a:ea typeface="IBM Plex Sans Condensed"/>
                <a:cs typeface="IBM Plex Sans Condensed"/>
                <a:sym typeface="IBM Plex Sans Condensed"/>
              </a:rPr>
              <a:t>•</a:t>
            </a:r>
          </a:p>
          <a:p>
            <a:pPr algn="just">
              <a:lnSpc>
                <a:spcPts val="2799"/>
              </a:lnSpc>
            </a:pPr>
            <a:r>
              <a:rPr lang="en-US" sz="1200" spc="-9">
                <a:solidFill>
                  <a:srgbClr val="000000"/>
                </a:solidFill>
                <a:latin typeface="IBM Plex Sans Condensed"/>
                <a:ea typeface="IBM Plex Sans Condensed"/>
                <a:cs typeface="IBM Plex Sans Condensed"/>
                <a:sym typeface="IBM Plex Sans Condensed"/>
              </a:rPr>
              <a:t>•</a:t>
            </a:r>
          </a:p>
        </p:txBody>
      </p:sp>
      <p:sp>
        <p:nvSpPr>
          <p:cNvPr name="TextBox 7" id="7"/>
          <p:cNvSpPr txBox="true"/>
          <p:nvPr/>
        </p:nvSpPr>
        <p:spPr>
          <a:xfrm rot="0">
            <a:off x="711203" y="3233604"/>
            <a:ext cx="5321465" cy="989143"/>
          </a:xfrm>
          <a:prstGeom prst="rect">
            <a:avLst/>
          </a:prstGeom>
        </p:spPr>
        <p:txBody>
          <a:bodyPr anchor="t" rtlCol="false" tIns="0" lIns="0" bIns="0" rIns="0">
            <a:spAutoFit/>
          </a:bodyPr>
          <a:lstStyle/>
          <a:p>
            <a:pPr algn="l">
              <a:lnSpc>
                <a:spcPts val="3000"/>
              </a:lnSpc>
            </a:pPr>
            <a:r>
              <a:rPr lang="en-US" sz="1200">
                <a:solidFill>
                  <a:srgbClr val="000000"/>
                </a:solidFill>
                <a:latin typeface="Open Sans Light"/>
                <a:ea typeface="Open Sans Light"/>
                <a:cs typeface="Open Sans Light"/>
                <a:sym typeface="Open Sans Light"/>
              </a:rPr>
              <a:t>Basic computing resources </a:t>
            </a:r>
          </a:p>
          <a:p>
            <a:pPr algn="l">
              <a:lnSpc>
                <a:spcPts val="2199"/>
              </a:lnSpc>
            </a:pPr>
            <a:r>
              <a:rPr lang="en-US" sz="1200">
                <a:solidFill>
                  <a:srgbClr val="000000"/>
                </a:solidFill>
                <a:latin typeface="Open Sans Light"/>
                <a:ea typeface="Open Sans Light"/>
                <a:cs typeface="Open Sans Light"/>
                <a:sym typeface="Open Sans Light"/>
              </a:rPr>
              <a:t>Architecture, behaviors, and resource demands of Elasticsearch </a:t>
            </a:r>
          </a:p>
          <a:p>
            <a:pPr algn="l">
              <a:lnSpc>
                <a:spcPts val="2799"/>
              </a:lnSpc>
            </a:pPr>
            <a:r>
              <a:rPr lang="en-US" sz="1200">
                <a:solidFill>
                  <a:srgbClr val="000000"/>
                </a:solidFill>
                <a:latin typeface="Open Sans Light"/>
                <a:ea typeface="Open Sans Light"/>
                <a:cs typeface="Open Sans Light"/>
                <a:sym typeface="Open Sans Light"/>
              </a:rPr>
              <a:t>Methodologies to estimate the requirements of an Elasticsearch deployment</a:t>
            </a:r>
          </a:p>
        </p:txBody>
      </p:sp>
      <p:sp>
        <p:nvSpPr>
          <p:cNvPr name="TextBox 8" id="8"/>
          <p:cNvSpPr txBox="true"/>
          <p:nvPr/>
        </p:nvSpPr>
        <p:spPr>
          <a:xfrm rot="0">
            <a:off x="431797" y="327717"/>
            <a:ext cx="1464412" cy="416195"/>
          </a:xfrm>
          <a:prstGeom prst="rect">
            <a:avLst/>
          </a:prstGeom>
        </p:spPr>
        <p:txBody>
          <a:bodyPr anchor="t" rtlCol="false" tIns="0" lIns="0" bIns="0" rIns="0">
            <a:spAutoFit/>
          </a:bodyPr>
          <a:lstStyle/>
          <a:p>
            <a:pPr algn="l">
              <a:lnSpc>
                <a:spcPts val="3359"/>
              </a:lnSpc>
            </a:pPr>
            <a:r>
              <a:rPr lang="en-US" b="true" sz="2400">
                <a:solidFill>
                  <a:srgbClr val="000000"/>
                </a:solidFill>
                <a:latin typeface="Open Sans Bold"/>
                <a:ea typeface="Open Sans Bold"/>
                <a:cs typeface="Open Sans Bold"/>
                <a:sym typeface="Open Sans Bold"/>
              </a:rPr>
              <a:t>Overview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2C33"/>
        </a:solidFill>
      </p:bgPr>
    </p:bg>
    <p:spTree>
      <p:nvGrpSpPr>
        <p:cNvPr id="1" name=""/>
        <p:cNvGrpSpPr/>
        <p:nvPr/>
      </p:nvGrpSpPr>
      <p:grpSpPr>
        <a:xfrm>
          <a:off x="0" y="0"/>
          <a:ext cx="0" cy="0"/>
          <a:chOff x="0" y="0"/>
          <a:chExt cx="0" cy="0"/>
        </a:xfrm>
      </p:grpSpPr>
      <p:sp>
        <p:nvSpPr>
          <p:cNvPr name="Freeform 2" id="2"/>
          <p:cNvSpPr/>
          <p:nvPr/>
        </p:nvSpPr>
        <p:spPr>
          <a:xfrm flipH="false" flipV="false" rot="0">
            <a:off x="7937497" y="4597403"/>
            <a:ext cx="939803" cy="317497"/>
          </a:xfrm>
          <a:custGeom>
            <a:avLst/>
            <a:gdLst/>
            <a:ahLst/>
            <a:cxnLst/>
            <a:rect r="r" b="b" t="t" l="l"/>
            <a:pathLst>
              <a:path h="317497" w="939803">
                <a:moveTo>
                  <a:pt x="0" y="0"/>
                </a:moveTo>
                <a:lnTo>
                  <a:pt x="939803" y="0"/>
                </a:lnTo>
                <a:lnTo>
                  <a:pt x="939803" y="317497"/>
                </a:lnTo>
                <a:lnTo>
                  <a:pt x="0" y="317497"/>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67618" y="-63503"/>
            <a:ext cx="9275197" cy="5281603"/>
            <a:chOff x="0" y="0"/>
            <a:chExt cx="9275204" cy="5281600"/>
          </a:xfrm>
        </p:grpSpPr>
        <p:sp>
          <p:nvSpPr>
            <p:cNvPr name="Freeform 4" id="4"/>
            <p:cNvSpPr/>
            <p:nvPr/>
          </p:nvSpPr>
          <p:spPr>
            <a:xfrm flipH="false" flipV="false" rot="0">
              <a:off x="63500" y="63500"/>
              <a:ext cx="9148191" cy="5143500"/>
            </a:xfrm>
            <a:custGeom>
              <a:avLst/>
              <a:gdLst/>
              <a:ahLst/>
              <a:cxnLst/>
              <a:rect r="r" b="b" t="t" l="l"/>
              <a:pathLst>
                <a:path h="5143500" w="9148191">
                  <a:moveTo>
                    <a:pt x="0" y="0"/>
                  </a:moveTo>
                  <a:lnTo>
                    <a:pt x="9148191" y="0"/>
                  </a:lnTo>
                  <a:lnTo>
                    <a:pt x="9148191" y="5143500"/>
                  </a:lnTo>
                  <a:lnTo>
                    <a:pt x="0" y="5143500"/>
                  </a:lnTo>
                  <a:close/>
                </a:path>
              </a:pathLst>
            </a:custGeom>
            <a:solidFill>
              <a:srgbClr val="FFFFFF"/>
            </a:solidFill>
          </p:spPr>
        </p:sp>
        <p:sp>
          <p:nvSpPr>
            <p:cNvPr name="Freeform 5" id="5"/>
            <p:cNvSpPr/>
            <p:nvPr/>
          </p:nvSpPr>
          <p:spPr>
            <a:xfrm flipH="false" flipV="false" rot="0">
              <a:off x="67564" y="63500"/>
              <a:ext cx="9144000" cy="5154549"/>
            </a:xfrm>
            <a:custGeom>
              <a:avLst/>
              <a:gdLst/>
              <a:ahLst/>
              <a:cxnLst/>
              <a:rect r="r" b="b" t="t" l="l"/>
              <a:pathLst>
                <a:path h="5154549" w="9144000">
                  <a:moveTo>
                    <a:pt x="0" y="0"/>
                  </a:moveTo>
                  <a:lnTo>
                    <a:pt x="9144000" y="0"/>
                  </a:lnTo>
                  <a:lnTo>
                    <a:pt x="9144000" y="5154549"/>
                  </a:lnTo>
                  <a:lnTo>
                    <a:pt x="0" y="5154549"/>
                  </a:lnTo>
                  <a:close/>
                </a:path>
              </a:pathLst>
            </a:custGeom>
            <a:solidFill>
              <a:srgbClr val="0077CC"/>
            </a:solidFill>
          </p:spPr>
        </p:sp>
      </p:grpSp>
      <p:sp>
        <p:nvSpPr>
          <p:cNvPr name="Freeform 6" id="6"/>
          <p:cNvSpPr/>
          <p:nvPr/>
        </p:nvSpPr>
        <p:spPr>
          <a:xfrm flipH="false" flipV="false" rot="0">
            <a:off x="-342900" y="12697"/>
            <a:ext cx="9829800" cy="5130803"/>
          </a:xfrm>
          <a:custGeom>
            <a:avLst/>
            <a:gdLst/>
            <a:ahLst/>
            <a:cxnLst/>
            <a:rect r="r" b="b" t="t" l="l"/>
            <a:pathLst>
              <a:path h="5130803" w="9829800">
                <a:moveTo>
                  <a:pt x="0" y="0"/>
                </a:moveTo>
                <a:lnTo>
                  <a:pt x="9829800" y="0"/>
                </a:lnTo>
                <a:lnTo>
                  <a:pt x="9829800" y="5130803"/>
                </a:lnTo>
                <a:lnTo>
                  <a:pt x="0" y="5130803"/>
                </a:lnTo>
                <a:lnTo>
                  <a:pt x="0" y="0"/>
                </a:lnTo>
                <a:close/>
              </a:path>
            </a:pathLst>
          </a:custGeom>
          <a:blipFill>
            <a:blip r:embed="rId3"/>
            <a:stretch>
              <a:fillRect l="0" t="0" r="0" b="0"/>
            </a:stretch>
          </a:blipFill>
        </p:spPr>
      </p:sp>
      <p:sp>
        <p:nvSpPr>
          <p:cNvPr name="TextBox 7" id="7"/>
          <p:cNvSpPr txBox="true"/>
          <p:nvPr/>
        </p:nvSpPr>
        <p:spPr>
          <a:xfrm rot="0">
            <a:off x="4064003" y="2047608"/>
            <a:ext cx="1124321" cy="416195"/>
          </a:xfrm>
          <a:prstGeom prst="rect">
            <a:avLst/>
          </a:prstGeom>
        </p:spPr>
        <p:txBody>
          <a:bodyPr anchor="t" rtlCol="false" tIns="0" lIns="0" bIns="0" rIns="0">
            <a:spAutoFit/>
          </a:bodyPr>
          <a:lstStyle/>
          <a:p>
            <a:pPr algn="l">
              <a:lnSpc>
                <a:spcPts val="3359"/>
              </a:lnSpc>
            </a:pPr>
            <a:r>
              <a:rPr lang="en-US" sz="2400">
                <a:solidFill>
                  <a:srgbClr val="FFFFFF"/>
                </a:solidFill>
                <a:latin typeface="Open Sans Light"/>
                <a:ea typeface="Open Sans Light"/>
                <a:cs typeface="Open Sans Light"/>
                <a:sym typeface="Open Sans Light"/>
              </a:rPr>
              <a:t>Preface </a:t>
            </a:r>
          </a:p>
        </p:txBody>
      </p:sp>
      <p:sp>
        <p:nvSpPr>
          <p:cNvPr name="TextBox 8" id="8"/>
          <p:cNvSpPr txBox="true"/>
          <p:nvPr/>
        </p:nvSpPr>
        <p:spPr>
          <a:xfrm rot="0">
            <a:off x="2095500" y="2571207"/>
            <a:ext cx="5042392" cy="633813"/>
          </a:xfrm>
          <a:prstGeom prst="rect">
            <a:avLst/>
          </a:prstGeom>
        </p:spPr>
        <p:txBody>
          <a:bodyPr anchor="t" rtlCol="false" tIns="0" lIns="0" bIns="0" rIns="0">
            <a:spAutoFit/>
          </a:bodyPr>
          <a:lstStyle/>
          <a:p>
            <a:pPr algn="l">
              <a:lnSpc>
                <a:spcPts val="5040"/>
              </a:lnSpc>
            </a:pPr>
            <a:r>
              <a:rPr lang="en-US" b="true" sz="3600">
                <a:solidFill>
                  <a:srgbClr val="FFFFFF"/>
                </a:solidFill>
                <a:latin typeface="Open Sans Bold"/>
                <a:ea typeface="Open Sans Bold"/>
                <a:cs typeface="Open Sans Bold"/>
                <a:sym typeface="Open Sans Bold"/>
              </a:rPr>
              <a:t>Computing Resources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DAGdFNP1F2M</dc:identifier>
  <dcterms:modified xsi:type="dcterms:W3CDTF">2011-08-01T06:04:30Z</dcterms:modified>
  <cp:revision>1</cp:revision>
  <dc:title>elasticsearch-sizing-and-capacity-planning.pdf</dc:title>
</cp:coreProperties>
</file>