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4"/>
  </p:notesMasterIdLst>
  <p:sldIdLst>
    <p:sldId id="665" r:id="rId2"/>
    <p:sldId id="472" r:id="rId3"/>
    <p:sldId id="666" r:id="rId4"/>
    <p:sldId id="473" r:id="rId5"/>
    <p:sldId id="474" r:id="rId6"/>
    <p:sldId id="475" r:id="rId7"/>
    <p:sldId id="476" r:id="rId8"/>
    <p:sldId id="477" r:id="rId9"/>
    <p:sldId id="478" r:id="rId10"/>
    <p:sldId id="667" r:id="rId11"/>
    <p:sldId id="668" r:id="rId12"/>
    <p:sldId id="47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BAE90C-4408-2141-AE8B-2E2F1650E5B3}">
          <p14:sldIdLst/>
        </p14:section>
        <p14:section name="第一章" id="{BC4C1804-C9F3-9349-BEF5-699C10FF871F}">
          <p14:sldIdLst>
            <p14:sldId id="665"/>
            <p14:sldId id="472"/>
            <p14:sldId id="666"/>
            <p14:sldId id="473"/>
            <p14:sldId id="474"/>
            <p14:sldId id="475"/>
            <p14:sldId id="476"/>
            <p14:sldId id="477"/>
            <p14:sldId id="478"/>
            <p14:sldId id="667"/>
            <p14:sldId id="668"/>
            <p14:sldId id="479"/>
          </p14:sldIdLst>
        </p14:section>
        <p14:section name="补充：理财师职业介绍" id="{22AA1DC3-2748-E345-9AAB-7365F30BE9C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790F28"/>
    <a:srgbClr val="633193"/>
    <a:srgbClr val="3CA9B0"/>
    <a:srgbClr val="FFF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62"/>
  </p:normalViewPr>
  <p:slideViewPr>
    <p:cSldViewPr snapToGrid="0">
      <p:cViewPr varScale="1">
        <p:scale>
          <a:sx n="109" d="100"/>
          <a:sy n="109" d="100"/>
        </p:scale>
        <p:origin x="166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D289-0561-3348-9467-175E555040FB}" type="datetimeFigureOut">
              <a:rPr kumimoji="1" lang="zh-CN" altLang="en-US" smtClean="0"/>
              <a:t>2018/9/11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6EB32-82C0-C548-A5D9-06B17C77A4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53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6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9144001" cy="1493520"/>
          </a:xfrm>
          <a:custGeom>
            <a:avLst/>
            <a:gdLst>
              <a:gd name="connsiteX0" fmla="*/ 0 w 12192001"/>
              <a:gd name="connsiteY0" fmla="*/ 0 h 4846321"/>
              <a:gd name="connsiteX1" fmla="*/ 12192001 w 12192001"/>
              <a:gd name="connsiteY1" fmla="*/ 0 h 4846321"/>
              <a:gd name="connsiteX2" fmla="*/ 12192001 w 12192001"/>
              <a:gd name="connsiteY2" fmla="*/ 4846321 h 4846321"/>
              <a:gd name="connsiteX3" fmla="*/ 0 w 12192001"/>
              <a:gd name="connsiteY3" fmla="*/ 4846321 h 484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4846321">
                <a:moveTo>
                  <a:pt x="0" y="0"/>
                </a:moveTo>
                <a:lnTo>
                  <a:pt x="12192001" y="0"/>
                </a:lnTo>
                <a:lnTo>
                  <a:pt x="12192001" y="4846321"/>
                </a:lnTo>
                <a:lnTo>
                  <a:pt x="0" y="4846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5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9144001" cy="1493520"/>
          </a:xfrm>
          <a:custGeom>
            <a:avLst/>
            <a:gdLst>
              <a:gd name="connsiteX0" fmla="*/ 0 w 12192001"/>
              <a:gd name="connsiteY0" fmla="*/ 0 h 4846321"/>
              <a:gd name="connsiteX1" fmla="*/ 12192001 w 12192001"/>
              <a:gd name="connsiteY1" fmla="*/ 0 h 4846321"/>
              <a:gd name="connsiteX2" fmla="*/ 12192001 w 12192001"/>
              <a:gd name="connsiteY2" fmla="*/ 4846321 h 4846321"/>
              <a:gd name="connsiteX3" fmla="*/ 0 w 12192001"/>
              <a:gd name="connsiteY3" fmla="*/ 4846321 h 484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4846321">
                <a:moveTo>
                  <a:pt x="0" y="0"/>
                </a:moveTo>
                <a:lnTo>
                  <a:pt x="12192001" y="0"/>
                </a:lnTo>
                <a:lnTo>
                  <a:pt x="12192001" y="4846321"/>
                </a:lnTo>
                <a:lnTo>
                  <a:pt x="0" y="4846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16783" y="1623708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400339" y="1623708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93536" y="1623708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6783" y="3855622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400339" y="3855622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893536" y="3855622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775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38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0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48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1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09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587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197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bg>
      <p:bgPr>
        <a:solidFill>
          <a:srgbClr val="21A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71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82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bg>
      <p:bgPr>
        <a:solidFill>
          <a:srgbClr val="175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24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bg>
      <p:bgPr>
        <a:solidFill>
          <a:srgbClr val="FCA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91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bg>
      <p:bgPr>
        <a:solidFill>
          <a:srgbClr val="1562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636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幻灯片">
    <p:bg>
      <p:bgPr>
        <a:solidFill>
          <a:srgbClr val="FDC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3860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9144001" cy="6858000"/>
          </a:xfrm>
          <a:custGeom>
            <a:avLst/>
            <a:gdLst>
              <a:gd name="connsiteX0" fmla="*/ 0 w 12192001"/>
              <a:gd name="connsiteY0" fmla="*/ 0 h 4846321"/>
              <a:gd name="connsiteX1" fmla="*/ 12192001 w 12192001"/>
              <a:gd name="connsiteY1" fmla="*/ 0 h 4846321"/>
              <a:gd name="connsiteX2" fmla="*/ 12192001 w 12192001"/>
              <a:gd name="connsiteY2" fmla="*/ 4846321 h 4846321"/>
              <a:gd name="connsiteX3" fmla="*/ 0 w 12192001"/>
              <a:gd name="connsiteY3" fmla="*/ 4846321 h 484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4846321">
                <a:moveTo>
                  <a:pt x="0" y="0"/>
                </a:moveTo>
                <a:lnTo>
                  <a:pt x="12192001" y="0"/>
                </a:lnTo>
                <a:lnTo>
                  <a:pt x="12192001" y="4846321"/>
                </a:lnTo>
                <a:lnTo>
                  <a:pt x="0" y="4846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898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-1" y="13"/>
            <a:ext cx="9144001" cy="4846321"/>
          </a:xfrm>
          <a:custGeom>
            <a:avLst/>
            <a:gdLst>
              <a:gd name="connsiteX0" fmla="*/ 0 w 12192001"/>
              <a:gd name="connsiteY0" fmla="*/ 0 h 4846321"/>
              <a:gd name="connsiteX1" fmla="*/ 12192001 w 12192001"/>
              <a:gd name="connsiteY1" fmla="*/ 0 h 4846321"/>
              <a:gd name="connsiteX2" fmla="*/ 12192001 w 12192001"/>
              <a:gd name="connsiteY2" fmla="*/ 4846321 h 4846321"/>
              <a:gd name="connsiteX3" fmla="*/ 0 w 12192001"/>
              <a:gd name="connsiteY3" fmla="*/ 4846321 h 484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4846321">
                <a:moveTo>
                  <a:pt x="0" y="0"/>
                </a:moveTo>
                <a:lnTo>
                  <a:pt x="12192001" y="0"/>
                </a:lnTo>
                <a:lnTo>
                  <a:pt x="12192001" y="4846321"/>
                </a:lnTo>
                <a:lnTo>
                  <a:pt x="0" y="4846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30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9144001" cy="1493520"/>
          </a:xfrm>
          <a:custGeom>
            <a:avLst/>
            <a:gdLst>
              <a:gd name="connsiteX0" fmla="*/ 0 w 12192001"/>
              <a:gd name="connsiteY0" fmla="*/ 0 h 4846321"/>
              <a:gd name="connsiteX1" fmla="*/ 12192001 w 12192001"/>
              <a:gd name="connsiteY1" fmla="*/ 0 h 4846321"/>
              <a:gd name="connsiteX2" fmla="*/ 12192001 w 12192001"/>
              <a:gd name="connsiteY2" fmla="*/ 4846321 h 4846321"/>
              <a:gd name="connsiteX3" fmla="*/ 0 w 12192001"/>
              <a:gd name="connsiteY3" fmla="*/ 4846321 h 484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4846321">
                <a:moveTo>
                  <a:pt x="0" y="0"/>
                </a:moveTo>
                <a:lnTo>
                  <a:pt x="12192001" y="0"/>
                </a:lnTo>
                <a:lnTo>
                  <a:pt x="12192001" y="4846321"/>
                </a:lnTo>
                <a:lnTo>
                  <a:pt x="0" y="4846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58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9144001" cy="1493520"/>
          </a:xfrm>
          <a:custGeom>
            <a:avLst/>
            <a:gdLst>
              <a:gd name="connsiteX0" fmla="*/ 0 w 12192001"/>
              <a:gd name="connsiteY0" fmla="*/ 0 h 4846321"/>
              <a:gd name="connsiteX1" fmla="*/ 12192001 w 12192001"/>
              <a:gd name="connsiteY1" fmla="*/ 0 h 4846321"/>
              <a:gd name="connsiteX2" fmla="*/ 12192001 w 12192001"/>
              <a:gd name="connsiteY2" fmla="*/ 4846321 h 4846321"/>
              <a:gd name="connsiteX3" fmla="*/ 0 w 12192001"/>
              <a:gd name="connsiteY3" fmla="*/ 4846321 h 484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4846321">
                <a:moveTo>
                  <a:pt x="0" y="0"/>
                </a:moveTo>
                <a:lnTo>
                  <a:pt x="12192001" y="0"/>
                </a:lnTo>
                <a:lnTo>
                  <a:pt x="12192001" y="4846321"/>
                </a:lnTo>
                <a:lnTo>
                  <a:pt x="0" y="4846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16783" y="1623708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400339" y="1623708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93536" y="1623708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6783" y="3855622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400339" y="3855622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893536" y="3855622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7751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903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77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5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672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587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197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rgbClr val="21A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7111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rgbClr val="175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249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rgbClr val="FCA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911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1562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6361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solidFill>
          <a:srgbClr val="FDC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38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7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3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9144001" cy="6858000"/>
          </a:xfrm>
          <a:custGeom>
            <a:avLst/>
            <a:gdLst>
              <a:gd name="connsiteX0" fmla="*/ 0 w 12192001"/>
              <a:gd name="connsiteY0" fmla="*/ 0 h 4846321"/>
              <a:gd name="connsiteX1" fmla="*/ 12192001 w 12192001"/>
              <a:gd name="connsiteY1" fmla="*/ 0 h 4846321"/>
              <a:gd name="connsiteX2" fmla="*/ 12192001 w 12192001"/>
              <a:gd name="connsiteY2" fmla="*/ 4846321 h 4846321"/>
              <a:gd name="connsiteX3" fmla="*/ 0 w 12192001"/>
              <a:gd name="connsiteY3" fmla="*/ 4846321 h 484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4846321">
                <a:moveTo>
                  <a:pt x="0" y="0"/>
                </a:moveTo>
                <a:lnTo>
                  <a:pt x="12192001" y="0"/>
                </a:lnTo>
                <a:lnTo>
                  <a:pt x="12192001" y="4846321"/>
                </a:lnTo>
                <a:lnTo>
                  <a:pt x="0" y="4846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89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-1" y="13"/>
            <a:ext cx="9144001" cy="4846321"/>
          </a:xfrm>
          <a:custGeom>
            <a:avLst/>
            <a:gdLst>
              <a:gd name="connsiteX0" fmla="*/ 0 w 12192001"/>
              <a:gd name="connsiteY0" fmla="*/ 0 h 4846321"/>
              <a:gd name="connsiteX1" fmla="*/ 12192001 w 12192001"/>
              <a:gd name="connsiteY1" fmla="*/ 0 h 4846321"/>
              <a:gd name="connsiteX2" fmla="*/ 12192001 w 12192001"/>
              <a:gd name="connsiteY2" fmla="*/ 4846321 h 4846321"/>
              <a:gd name="connsiteX3" fmla="*/ 0 w 12192001"/>
              <a:gd name="connsiteY3" fmla="*/ 4846321 h 484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4846321">
                <a:moveTo>
                  <a:pt x="0" y="0"/>
                </a:moveTo>
                <a:lnTo>
                  <a:pt x="12192001" y="0"/>
                </a:lnTo>
                <a:lnTo>
                  <a:pt x="12192001" y="4846321"/>
                </a:lnTo>
                <a:lnTo>
                  <a:pt x="0" y="4846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3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E6C3-5A6D-4605-ACEE-2245AAD29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473E-944E-47D8-A23C-B57908564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3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9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663" r:id="rId24"/>
    <p:sldLayoutId id="2147483660" r:id="rId25"/>
    <p:sldLayoutId id="2147483661" r:id="rId26"/>
    <p:sldLayoutId id="2147483662" r:id="rId27"/>
    <p:sldLayoutId id="2147483677" r:id="rId28"/>
    <p:sldLayoutId id="2147483721" r:id="rId29"/>
    <p:sldLayoutId id="2147483666" r:id="rId30"/>
    <p:sldLayoutId id="2147483668" r:id="rId31"/>
    <p:sldLayoutId id="2147483669" r:id="rId32"/>
    <p:sldLayoutId id="2147483671" r:id="rId33"/>
    <p:sldLayoutId id="2147483672" r:id="rId34"/>
    <p:sldLayoutId id="2147483674" r:id="rId35"/>
    <p:sldLayoutId id="2147483675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1"/>
          <p:cNvSpPr>
            <a:spLocks noChangeArrowheads="1"/>
          </p:cNvSpPr>
          <p:nvPr/>
        </p:nvSpPr>
        <p:spPr bwMode="auto">
          <a:xfrm>
            <a:off x="0" y="1629371"/>
            <a:ext cx="9144000" cy="2857500"/>
          </a:xfrm>
          <a:prstGeom prst="rect">
            <a:avLst/>
          </a:prstGeom>
          <a:solidFill>
            <a:srgbClr val="002060"/>
          </a:solidFill>
          <a:ln w="25400" cmpd="sng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23" name="矩形 21"/>
          <p:cNvSpPr>
            <a:spLocks noChangeArrowheads="1"/>
          </p:cNvSpPr>
          <p:nvPr/>
        </p:nvSpPr>
        <p:spPr bwMode="auto">
          <a:xfrm>
            <a:off x="0" y="1700808"/>
            <a:ext cx="9144000" cy="2816225"/>
          </a:xfrm>
          <a:prstGeom prst="rect">
            <a:avLst/>
          </a:prstGeom>
          <a:solidFill>
            <a:srgbClr val="10253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矩形 23"/>
          <p:cNvSpPr>
            <a:spLocks noChangeArrowheads="1"/>
          </p:cNvSpPr>
          <p:nvPr/>
        </p:nvSpPr>
        <p:spPr bwMode="auto">
          <a:xfrm>
            <a:off x="625475" y="1472208"/>
            <a:ext cx="895350" cy="3240088"/>
          </a:xfrm>
          <a:prstGeom prst="rect">
            <a:avLst/>
          </a:prstGeom>
          <a:solidFill>
            <a:srgbClr val="CC0000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直角三角形 20"/>
          <p:cNvSpPr>
            <a:spLocks noChangeArrowheads="1"/>
          </p:cNvSpPr>
          <p:nvPr/>
        </p:nvSpPr>
        <p:spPr bwMode="auto">
          <a:xfrm>
            <a:off x="1520825" y="1472208"/>
            <a:ext cx="260350" cy="215900"/>
          </a:xfrm>
          <a:prstGeom prst="rtTriangle">
            <a:avLst/>
          </a:prstGeom>
          <a:solidFill>
            <a:srgbClr val="FF5050">
              <a:alpha val="6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直角三角形 26"/>
          <p:cNvSpPr>
            <a:spLocks noChangeArrowheads="1"/>
          </p:cNvSpPr>
          <p:nvPr/>
        </p:nvSpPr>
        <p:spPr bwMode="auto">
          <a:xfrm flipV="1">
            <a:off x="1520825" y="4496396"/>
            <a:ext cx="260350" cy="207962"/>
          </a:xfrm>
          <a:prstGeom prst="rtTriangle">
            <a:avLst/>
          </a:prstGeom>
          <a:solidFill>
            <a:srgbClr val="FF5050">
              <a:alpha val="6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924175"/>
            <a:ext cx="2822575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Box 4"/>
          <p:cNvSpPr>
            <a:spLocks noChangeArrowheads="1"/>
          </p:cNvSpPr>
          <p:nvPr/>
        </p:nvSpPr>
        <p:spPr bwMode="auto">
          <a:xfrm>
            <a:off x="1785938" y="2915246"/>
            <a:ext cx="69008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问卷调查与课外作业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9" name="TextBox 28"/>
          <p:cNvSpPr>
            <a:spLocks noChangeArrowheads="1"/>
          </p:cNvSpPr>
          <p:nvPr/>
        </p:nvSpPr>
        <p:spPr bwMode="auto">
          <a:xfrm>
            <a:off x="1719263" y="2026246"/>
            <a:ext cx="6638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理财与投资概述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714375" y="1843683"/>
            <a:ext cx="64293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第</a:t>
            </a:r>
            <a:endParaRPr lang="en-US" altLang="zh-CN" sz="44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eaLnBrk="1" hangingPunct="1"/>
            <a:r>
              <a:rPr lang="zh-CN" altLang="en-US" sz="44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一章</a:t>
            </a:r>
            <a:endParaRPr lang="zh-CN" altLang="en-US" sz="44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46116-84D1-4FFE-8C92-5A800059949B}" type="datetime2">
              <a:rPr lang="zh-CN" altLang="en-US" smtClean="0"/>
              <a:t>2018年9月11日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CB793-D7D8-4F2B-981A-676BCD11396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19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4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ldLvl="0" autoUpdateAnimBg="0"/>
      <p:bldP spid="5129" grpId="0" bldLvl="0" autoUpdateAnimBg="0"/>
      <p:bldP spid="5129" grpId="1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95400"/>
            <a:ext cx="7543800" cy="4702175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3500" smtClean="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3500" smtClean="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30629" y="385354"/>
            <a:ext cx="8882063" cy="452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51" tIns="46476" rIns="92951" bIns="46476">
            <a:spAutoFit/>
          </a:bodyPr>
          <a:lstStyle>
            <a:lvl1pPr marL="457200" indent="-4572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、列出你推荐给大家的手机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APP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18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列出你推荐给大家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的网站：</a:t>
            </a: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19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列出你推荐给大家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的报刊杂志：</a:t>
            </a: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3200" dirty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8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95400"/>
            <a:ext cx="7543800" cy="4702175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3500" smtClean="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3500" smtClean="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30629" y="385354"/>
            <a:ext cx="8882063" cy="674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51" tIns="46476" rIns="92951" bIns="46476">
            <a:spAutoFit/>
          </a:bodyPr>
          <a:lstStyle>
            <a:lvl1pPr marL="457200" indent="-4572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、列出你推荐给大家的书籍：</a:t>
            </a: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21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、列出你推荐给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大家的音乐（不超过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首）：</a:t>
            </a: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22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列出你推荐给大家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的电影（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不超过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部）：</a:t>
            </a: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320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23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、列出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你推荐给大家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的演讲（网址、原文、视频等）：</a:t>
            </a:r>
            <a:endParaRPr lang="en-US" altLang="zh-CN" sz="3200" dirty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3200" dirty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5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7935179" y="293642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0"/>
          <p:cNvSpPr>
            <a:spLocks/>
          </p:cNvSpPr>
          <p:nvPr/>
        </p:nvSpPr>
        <p:spPr bwMode="auto">
          <a:xfrm>
            <a:off x="5191068" y="3481302"/>
            <a:ext cx="572033" cy="621315"/>
          </a:xfrm>
          <a:custGeom>
            <a:avLst/>
            <a:gdLst>
              <a:gd name="T0" fmla="*/ 280 w 280"/>
              <a:gd name="T1" fmla="*/ 27 h 228"/>
              <a:gd name="T2" fmla="*/ 247 w 280"/>
              <a:gd name="T3" fmla="*/ 36 h 228"/>
              <a:gd name="T4" fmla="*/ 272 w 280"/>
              <a:gd name="T5" fmla="*/ 5 h 228"/>
              <a:gd name="T6" fmla="*/ 236 w 280"/>
              <a:gd name="T7" fmla="*/ 19 h 228"/>
              <a:gd name="T8" fmla="*/ 194 w 280"/>
              <a:gd name="T9" fmla="*/ 0 h 228"/>
              <a:gd name="T10" fmla="*/ 136 w 280"/>
              <a:gd name="T11" fmla="*/ 58 h 228"/>
              <a:gd name="T12" fmla="*/ 138 w 280"/>
              <a:gd name="T13" fmla="*/ 71 h 228"/>
              <a:gd name="T14" fmla="*/ 19 w 280"/>
              <a:gd name="T15" fmla="*/ 11 h 228"/>
              <a:gd name="T16" fmla="*/ 12 w 280"/>
              <a:gd name="T17" fmla="*/ 40 h 228"/>
              <a:gd name="T18" fmla="*/ 37 w 280"/>
              <a:gd name="T19" fmla="*/ 88 h 228"/>
              <a:gd name="T20" fmla="*/ 11 w 280"/>
              <a:gd name="T21" fmla="*/ 80 h 228"/>
              <a:gd name="T22" fmla="*/ 11 w 280"/>
              <a:gd name="T23" fmla="*/ 81 h 228"/>
              <a:gd name="T24" fmla="*/ 57 w 280"/>
              <a:gd name="T25" fmla="*/ 138 h 228"/>
              <a:gd name="T26" fmla="*/ 42 w 280"/>
              <a:gd name="T27" fmla="*/ 140 h 228"/>
              <a:gd name="T28" fmla="*/ 31 w 280"/>
              <a:gd name="T29" fmla="*/ 139 h 228"/>
              <a:gd name="T30" fmla="*/ 85 w 280"/>
              <a:gd name="T31" fmla="*/ 178 h 228"/>
              <a:gd name="T32" fmla="*/ 14 w 280"/>
              <a:gd name="T33" fmla="*/ 203 h 228"/>
              <a:gd name="T34" fmla="*/ 0 w 280"/>
              <a:gd name="T35" fmla="*/ 202 h 228"/>
              <a:gd name="T36" fmla="*/ 88 w 280"/>
              <a:gd name="T37" fmla="*/ 228 h 228"/>
              <a:gd name="T38" fmla="*/ 251 w 280"/>
              <a:gd name="T39" fmla="*/ 65 h 228"/>
              <a:gd name="T40" fmla="*/ 251 w 280"/>
              <a:gd name="T41" fmla="*/ 57 h 228"/>
              <a:gd name="T42" fmla="*/ 280 w 280"/>
              <a:gd name="T43" fmla="*/ 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" h="228">
                <a:moveTo>
                  <a:pt x="280" y="27"/>
                </a:moveTo>
                <a:cubicBezTo>
                  <a:pt x="270" y="32"/>
                  <a:pt x="259" y="35"/>
                  <a:pt x="247" y="36"/>
                </a:cubicBezTo>
                <a:cubicBezTo>
                  <a:pt x="259" y="29"/>
                  <a:pt x="268" y="18"/>
                  <a:pt x="272" y="5"/>
                </a:cubicBezTo>
                <a:cubicBezTo>
                  <a:pt x="261" y="11"/>
                  <a:pt x="249" y="16"/>
                  <a:pt x="236" y="19"/>
                </a:cubicBezTo>
                <a:cubicBezTo>
                  <a:pt x="225" y="7"/>
                  <a:pt x="210" y="0"/>
                  <a:pt x="194" y="0"/>
                </a:cubicBezTo>
                <a:cubicBezTo>
                  <a:pt x="162" y="0"/>
                  <a:pt x="136" y="26"/>
                  <a:pt x="136" y="58"/>
                </a:cubicBezTo>
                <a:cubicBezTo>
                  <a:pt x="136" y="62"/>
                  <a:pt x="137" y="67"/>
                  <a:pt x="138" y="71"/>
                </a:cubicBezTo>
                <a:cubicBezTo>
                  <a:pt x="90" y="69"/>
                  <a:pt x="48" y="46"/>
                  <a:pt x="19" y="11"/>
                </a:cubicBezTo>
                <a:cubicBezTo>
                  <a:pt x="14" y="19"/>
                  <a:pt x="12" y="29"/>
                  <a:pt x="12" y="40"/>
                </a:cubicBezTo>
                <a:cubicBezTo>
                  <a:pt x="12" y="60"/>
                  <a:pt x="22" y="77"/>
                  <a:pt x="37" y="88"/>
                </a:cubicBezTo>
                <a:cubicBezTo>
                  <a:pt x="28" y="87"/>
                  <a:pt x="19" y="85"/>
                  <a:pt x="11" y="80"/>
                </a:cubicBezTo>
                <a:cubicBezTo>
                  <a:pt x="11" y="81"/>
                  <a:pt x="11" y="81"/>
                  <a:pt x="11" y="81"/>
                </a:cubicBezTo>
                <a:cubicBezTo>
                  <a:pt x="11" y="109"/>
                  <a:pt x="31" y="132"/>
                  <a:pt x="57" y="138"/>
                </a:cubicBezTo>
                <a:cubicBezTo>
                  <a:pt x="52" y="139"/>
                  <a:pt x="47" y="140"/>
                  <a:pt x="42" y="140"/>
                </a:cubicBezTo>
                <a:cubicBezTo>
                  <a:pt x="38" y="140"/>
                  <a:pt x="35" y="139"/>
                  <a:pt x="31" y="139"/>
                </a:cubicBezTo>
                <a:cubicBezTo>
                  <a:pt x="39" y="161"/>
                  <a:pt x="60" y="178"/>
                  <a:pt x="85" y="178"/>
                </a:cubicBezTo>
                <a:cubicBezTo>
                  <a:pt x="65" y="194"/>
                  <a:pt x="40" y="203"/>
                  <a:pt x="14" y="203"/>
                </a:cubicBezTo>
                <a:cubicBezTo>
                  <a:pt x="9" y="203"/>
                  <a:pt x="4" y="203"/>
                  <a:pt x="0" y="202"/>
                </a:cubicBezTo>
                <a:cubicBezTo>
                  <a:pt x="25" y="219"/>
                  <a:pt x="55" y="228"/>
                  <a:pt x="88" y="228"/>
                </a:cubicBezTo>
                <a:cubicBezTo>
                  <a:pt x="194" y="228"/>
                  <a:pt x="251" y="140"/>
                  <a:pt x="251" y="65"/>
                </a:cubicBezTo>
                <a:cubicBezTo>
                  <a:pt x="251" y="62"/>
                  <a:pt x="251" y="60"/>
                  <a:pt x="251" y="57"/>
                </a:cubicBezTo>
                <a:cubicBezTo>
                  <a:pt x="263" y="49"/>
                  <a:pt x="272" y="39"/>
                  <a:pt x="280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37"/>
          <p:cNvSpPr>
            <a:spLocks/>
          </p:cNvSpPr>
          <p:nvPr/>
        </p:nvSpPr>
        <p:spPr bwMode="auto">
          <a:xfrm>
            <a:off x="6130651" y="3281323"/>
            <a:ext cx="1587785" cy="3637013"/>
          </a:xfrm>
          <a:custGeom>
            <a:avLst/>
            <a:gdLst>
              <a:gd name="T0" fmla="*/ 470 w 588"/>
              <a:gd name="T1" fmla="*/ 274 h 1010"/>
              <a:gd name="T2" fmla="*/ 543 w 588"/>
              <a:gd name="T3" fmla="*/ 164 h 1010"/>
              <a:gd name="T4" fmla="*/ 588 w 588"/>
              <a:gd name="T5" fmla="*/ 13 h 1010"/>
              <a:gd name="T6" fmla="*/ 580 w 588"/>
              <a:gd name="T7" fmla="*/ 9 h 1010"/>
              <a:gd name="T8" fmla="*/ 531 w 588"/>
              <a:gd name="T9" fmla="*/ 143 h 1010"/>
              <a:gd name="T10" fmla="*/ 456 w 588"/>
              <a:gd name="T11" fmla="*/ 237 h 1010"/>
              <a:gd name="T12" fmla="*/ 454 w 588"/>
              <a:gd name="T13" fmla="*/ 238 h 1010"/>
              <a:gd name="T14" fmla="*/ 310 w 588"/>
              <a:gd name="T15" fmla="*/ 0 h 1010"/>
              <a:gd name="T16" fmla="*/ 272 w 588"/>
              <a:gd name="T17" fmla="*/ 25 h 1010"/>
              <a:gd name="T18" fmla="*/ 401 w 588"/>
              <a:gd name="T19" fmla="*/ 434 h 1010"/>
              <a:gd name="T20" fmla="*/ 234 w 588"/>
              <a:gd name="T21" fmla="*/ 365 h 1010"/>
              <a:gd name="T22" fmla="*/ 106 w 588"/>
              <a:gd name="T23" fmla="*/ 257 h 1010"/>
              <a:gd name="T24" fmla="*/ 12 w 588"/>
              <a:gd name="T25" fmla="*/ 95 h 1010"/>
              <a:gd name="T26" fmla="*/ 0 w 588"/>
              <a:gd name="T27" fmla="*/ 101 h 1010"/>
              <a:gd name="T28" fmla="*/ 90 w 588"/>
              <a:gd name="T29" fmla="*/ 284 h 1010"/>
              <a:gd name="T30" fmla="*/ 218 w 588"/>
              <a:gd name="T31" fmla="*/ 413 h 1010"/>
              <a:gd name="T32" fmla="*/ 406 w 588"/>
              <a:gd name="T33" fmla="*/ 511 h 1010"/>
              <a:gd name="T34" fmla="*/ 331 w 588"/>
              <a:gd name="T35" fmla="*/ 1010 h 1010"/>
              <a:gd name="T36" fmla="*/ 557 w 588"/>
              <a:gd name="T37" fmla="*/ 1010 h 1010"/>
              <a:gd name="T38" fmla="*/ 546 w 588"/>
              <a:gd name="T39" fmla="*/ 509 h 1010"/>
              <a:gd name="T40" fmla="*/ 470 w 588"/>
              <a:gd name="T41" fmla="*/ 274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1010">
                <a:moveTo>
                  <a:pt x="470" y="274"/>
                </a:moveTo>
                <a:cubicBezTo>
                  <a:pt x="498" y="243"/>
                  <a:pt x="523" y="207"/>
                  <a:pt x="543" y="164"/>
                </a:cubicBezTo>
                <a:cubicBezTo>
                  <a:pt x="564" y="120"/>
                  <a:pt x="581" y="71"/>
                  <a:pt x="588" y="13"/>
                </a:cubicBezTo>
                <a:cubicBezTo>
                  <a:pt x="580" y="9"/>
                  <a:pt x="580" y="9"/>
                  <a:pt x="580" y="9"/>
                </a:cubicBezTo>
                <a:cubicBezTo>
                  <a:pt x="571" y="60"/>
                  <a:pt x="552" y="106"/>
                  <a:pt x="531" y="143"/>
                </a:cubicBezTo>
                <a:cubicBezTo>
                  <a:pt x="509" y="181"/>
                  <a:pt x="483" y="212"/>
                  <a:pt x="456" y="237"/>
                </a:cubicBezTo>
                <a:cubicBezTo>
                  <a:pt x="455" y="238"/>
                  <a:pt x="455" y="238"/>
                  <a:pt x="454" y="238"/>
                </a:cubicBezTo>
                <a:cubicBezTo>
                  <a:pt x="415" y="153"/>
                  <a:pt x="366" y="73"/>
                  <a:pt x="310" y="0"/>
                </a:cubicBezTo>
                <a:cubicBezTo>
                  <a:pt x="272" y="25"/>
                  <a:pt x="272" y="25"/>
                  <a:pt x="272" y="25"/>
                </a:cubicBezTo>
                <a:cubicBezTo>
                  <a:pt x="346" y="158"/>
                  <a:pt x="386" y="295"/>
                  <a:pt x="401" y="434"/>
                </a:cubicBezTo>
                <a:cubicBezTo>
                  <a:pt x="344" y="419"/>
                  <a:pt x="287" y="397"/>
                  <a:pt x="234" y="365"/>
                </a:cubicBezTo>
                <a:cubicBezTo>
                  <a:pt x="188" y="337"/>
                  <a:pt x="145" y="301"/>
                  <a:pt x="106" y="257"/>
                </a:cubicBezTo>
                <a:cubicBezTo>
                  <a:pt x="68" y="212"/>
                  <a:pt x="32" y="157"/>
                  <a:pt x="12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18" y="172"/>
                  <a:pt x="52" y="232"/>
                  <a:pt x="90" y="284"/>
                </a:cubicBezTo>
                <a:cubicBezTo>
                  <a:pt x="128" y="335"/>
                  <a:pt x="172" y="378"/>
                  <a:pt x="218" y="413"/>
                </a:cubicBezTo>
                <a:cubicBezTo>
                  <a:pt x="278" y="457"/>
                  <a:pt x="341" y="489"/>
                  <a:pt x="406" y="511"/>
                </a:cubicBezTo>
                <a:cubicBezTo>
                  <a:pt x="412" y="679"/>
                  <a:pt x="383" y="847"/>
                  <a:pt x="331" y="1010"/>
                </a:cubicBezTo>
                <a:cubicBezTo>
                  <a:pt x="557" y="1010"/>
                  <a:pt x="557" y="1010"/>
                  <a:pt x="557" y="1010"/>
                </a:cubicBezTo>
                <a:cubicBezTo>
                  <a:pt x="583" y="820"/>
                  <a:pt x="587" y="695"/>
                  <a:pt x="546" y="509"/>
                </a:cubicBezTo>
                <a:cubicBezTo>
                  <a:pt x="528" y="428"/>
                  <a:pt x="503" y="349"/>
                  <a:pt x="470" y="274"/>
                </a:cubicBezTo>
                <a:close/>
              </a:path>
            </a:pathLst>
          </a:custGeom>
          <a:solidFill>
            <a:srgbClr val="37241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7769556" y="2752389"/>
            <a:ext cx="308765" cy="410322"/>
          </a:xfrm>
          <a:custGeom>
            <a:avLst/>
            <a:gdLst>
              <a:gd name="T0" fmla="*/ 106 w 114"/>
              <a:gd name="T1" fmla="*/ 0 h 114"/>
              <a:gd name="T2" fmla="*/ 8 w 114"/>
              <a:gd name="T3" fmla="*/ 0 h 114"/>
              <a:gd name="T4" fmla="*/ 0 w 114"/>
              <a:gd name="T5" fmla="*/ 8 h 114"/>
              <a:gd name="T6" fmla="*/ 0 w 114"/>
              <a:gd name="T7" fmla="*/ 106 h 114"/>
              <a:gd name="T8" fmla="*/ 8 w 114"/>
              <a:gd name="T9" fmla="*/ 114 h 114"/>
              <a:gd name="T10" fmla="*/ 106 w 114"/>
              <a:gd name="T11" fmla="*/ 114 h 114"/>
              <a:gd name="T12" fmla="*/ 114 w 114"/>
              <a:gd name="T13" fmla="*/ 106 h 114"/>
              <a:gd name="T14" fmla="*/ 114 w 114"/>
              <a:gd name="T15" fmla="*/ 8 h 114"/>
              <a:gd name="T16" fmla="*/ 106 w 114"/>
              <a:gd name="T17" fmla="*/ 0 h 114"/>
              <a:gd name="T18" fmla="*/ 35 w 114"/>
              <a:gd name="T19" fmla="*/ 96 h 114"/>
              <a:gd name="T20" fmla="*/ 17 w 114"/>
              <a:gd name="T21" fmla="*/ 96 h 114"/>
              <a:gd name="T22" fmla="*/ 17 w 114"/>
              <a:gd name="T23" fmla="*/ 44 h 114"/>
              <a:gd name="T24" fmla="*/ 35 w 114"/>
              <a:gd name="T25" fmla="*/ 44 h 114"/>
              <a:gd name="T26" fmla="*/ 35 w 114"/>
              <a:gd name="T27" fmla="*/ 96 h 114"/>
              <a:gd name="T28" fmla="*/ 26 w 114"/>
              <a:gd name="T29" fmla="*/ 37 h 114"/>
              <a:gd name="T30" fmla="*/ 26 w 114"/>
              <a:gd name="T31" fmla="*/ 37 h 114"/>
              <a:gd name="T32" fmla="*/ 16 w 114"/>
              <a:gd name="T33" fmla="*/ 28 h 114"/>
              <a:gd name="T34" fmla="*/ 26 w 114"/>
              <a:gd name="T35" fmla="*/ 19 h 114"/>
              <a:gd name="T36" fmla="*/ 36 w 114"/>
              <a:gd name="T37" fmla="*/ 28 h 114"/>
              <a:gd name="T38" fmla="*/ 26 w 114"/>
              <a:gd name="T39" fmla="*/ 37 h 114"/>
              <a:gd name="T40" fmla="*/ 97 w 114"/>
              <a:gd name="T41" fmla="*/ 96 h 114"/>
              <a:gd name="T42" fmla="*/ 80 w 114"/>
              <a:gd name="T43" fmla="*/ 96 h 114"/>
              <a:gd name="T44" fmla="*/ 80 w 114"/>
              <a:gd name="T45" fmla="*/ 68 h 114"/>
              <a:gd name="T46" fmla="*/ 71 w 114"/>
              <a:gd name="T47" fmla="*/ 56 h 114"/>
              <a:gd name="T48" fmla="*/ 62 w 114"/>
              <a:gd name="T49" fmla="*/ 63 h 114"/>
              <a:gd name="T50" fmla="*/ 61 w 114"/>
              <a:gd name="T51" fmla="*/ 67 h 114"/>
              <a:gd name="T52" fmla="*/ 61 w 114"/>
              <a:gd name="T53" fmla="*/ 96 h 114"/>
              <a:gd name="T54" fmla="*/ 44 w 114"/>
              <a:gd name="T55" fmla="*/ 96 h 114"/>
              <a:gd name="T56" fmla="*/ 44 w 114"/>
              <a:gd name="T57" fmla="*/ 44 h 114"/>
              <a:gd name="T58" fmla="*/ 61 w 114"/>
              <a:gd name="T59" fmla="*/ 44 h 114"/>
              <a:gd name="T60" fmla="*/ 61 w 114"/>
              <a:gd name="T61" fmla="*/ 51 h 114"/>
              <a:gd name="T62" fmla="*/ 77 w 114"/>
              <a:gd name="T63" fmla="*/ 43 h 114"/>
              <a:gd name="T64" fmla="*/ 97 w 114"/>
              <a:gd name="T65" fmla="*/ 66 h 114"/>
              <a:gd name="T66" fmla="*/ 97 w 114"/>
              <a:gd name="T67" fmla="*/ 9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114">
                <a:moveTo>
                  <a:pt x="10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1"/>
                  <a:pt x="4" y="114"/>
                  <a:pt x="8" y="114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10" y="114"/>
                  <a:pt x="114" y="111"/>
                  <a:pt x="114" y="106"/>
                </a:cubicBezTo>
                <a:cubicBezTo>
                  <a:pt x="114" y="8"/>
                  <a:pt x="114" y="8"/>
                  <a:pt x="114" y="8"/>
                </a:cubicBezTo>
                <a:cubicBezTo>
                  <a:pt x="114" y="3"/>
                  <a:pt x="110" y="0"/>
                  <a:pt x="106" y="0"/>
                </a:cubicBezTo>
                <a:close/>
                <a:moveTo>
                  <a:pt x="35" y="96"/>
                </a:moveTo>
                <a:cubicBezTo>
                  <a:pt x="17" y="96"/>
                  <a:pt x="17" y="96"/>
                  <a:pt x="17" y="96"/>
                </a:cubicBezTo>
                <a:cubicBezTo>
                  <a:pt x="17" y="44"/>
                  <a:pt x="17" y="44"/>
                  <a:pt x="17" y="44"/>
                </a:cubicBezTo>
                <a:cubicBezTo>
                  <a:pt x="35" y="44"/>
                  <a:pt x="35" y="44"/>
                  <a:pt x="35" y="44"/>
                </a:cubicBezTo>
                <a:lnTo>
                  <a:pt x="35" y="96"/>
                </a:ln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0" y="37"/>
                  <a:pt x="16" y="33"/>
                  <a:pt x="16" y="28"/>
                </a:cubicBezTo>
                <a:cubicBezTo>
                  <a:pt x="16" y="23"/>
                  <a:pt x="20" y="19"/>
                  <a:pt x="26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6" y="37"/>
                </a:cubicBezTo>
                <a:close/>
                <a:moveTo>
                  <a:pt x="97" y="96"/>
                </a:moveTo>
                <a:cubicBezTo>
                  <a:pt x="80" y="96"/>
                  <a:pt x="80" y="96"/>
                  <a:pt x="80" y="96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1"/>
                  <a:pt x="77" y="56"/>
                  <a:pt x="71" y="56"/>
                </a:cubicBezTo>
                <a:cubicBezTo>
                  <a:pt x="66" y="56"/>
                  <a:pt x="63" y="59"/>
                  <a:pt x="62" y="63"/>
                </a:cubicBezTo>
                <a:cubicBezTo>
                  <a:pt x="61" y="64"/>
                  <a:pt x="61" y="65"/>
                  <a:pt x="61" y="67"/>
                </a:cubicBezTo>
                <a:cubicBezTo>
                  <a:pt x="61" y="96"/>
                  <a:pt x="61" y="96"/>
                  <a:pt x="61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96"/>
                  <a:pt x="44" y="49"/>
                  <a:pt x="44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51"/>
                  <a:pt x="61" y="51"/>
                  <a:pt x="61" y="51"/>
                </a:cubicBezTo>
                <a:cubicBezTo>
                  <a:pt x="64" y="48"/>
                  <a:pt x="68" y="43"/>
                  <a:pt x="77" y="43"/>
                </a:cubicBezTo>
                <a:cubicBezTo>
                  <a:pt x="88" y="43"/>
                  <a:pt x="97" y="50"/>
                  <a:pt x="97" y="66"/>
                </a:cubicBezTo>
                <a:lnTo>
                  <a:pt x="97" y="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" name="Group 144"/>
          <p:cNvGrpSpPr/>
          <p:nvPr/>
        </p:nvGrpSpPr>
        <p:grpSpPr>
          <a:xfrm>
            <a:off x="7708212" y="4513641"/>
            <a:ext cx="585835" cy="781112"/>
            <a:chOff x="4127501" y="4194175"/>
            <a:chExt cx="909638" cy="909637"/>
          </a:xfrm>
          <a:solidFill>
            <a:schemeClr val="accent3"/>
          </a:solidFill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386263" y="4659313"/>
              <a:ext cx="96838" cy="192087"/>
            </a:xfrm>
            <a:custGeom>
              <a:avLst/>
              <a:gdLst>
                <a:gd name="T0" fmla="*/ 0 w 61"/>
                <a:gd name="T1" fmla="*/ 18 h 121"/>
                <a:gd name="T2" fmla="*/ 22 w 61"/>
                <a:gd name="T3" fmla="*/ 18 h 121"/>
                <a:gd name="T4" fmla="*/ 22 w 61"/>
                <a:gd name="T5" fmla="*/ 121 h 121"/>
                <a:gd name="T6" fmla="*/ 40 w 61"/>
                <a:gd name="T7" fmla="*/ 121 h 121"/>
                <a:gd name="T8" fmla="*/ 40 w 61"/>
                <a:gd name="T9" fmla="*/ 18 h 121"/>
                <a:gd name="T10" fmla="*/ 61 w 61"/>
                <a:gd name="T11" fmla="*/ 18 h 121"/>
                <a:gd name="T12" fmla="*/ 61 w 61"/>
                <a:gd name="T13" fmla="*/ 0 h 121"/>
                <a:gd name="T14" fmla="*/ 0 w 61"/>
                <a:gd name="T15" fmla="*/ 0 h 121"/>
                <a:gd name="T16" fmla="*/ 0 w 61"/>
                <a:gd name="T17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18"/>
                  </a:moveTo>
                  <a:lnTo>
                    <a:pt x="22" y="18"/>
                  </a:lnTo>
                  <a:lnTo>
                    <a:pt x="22" y="121"/>
                  </a:lnTo>
                  <a:lnTo>
                    <a:pt x="40" y="121"/>
                  </a:lnTo>
                  <a:lnTo>
                    <a:pt x="40" y="18"/>
                  </a:lnTo>
                  <a:lnTo>
                    <a:pt x="61" y="18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572001" y="4440238"/>
              <a:ext cx="25400" cy="109537"/>
            </a:xfrm>
            <a:custGeom>
              <a:avLst/>
              <a:gdLst>
                <a:gd name="T0" fmla="*/ 3 w 6"/>
                <a:gd name="T1" fmla="*/ 26 h 26"/>
                <a:gd name="T2" fmla="*/ 5 w 6"/>
                <a:gd name="T3" fmla="*/ 25 h 26"/>
                <a:gd name="T4" fmla="*/ 6 w 6"/>
                <a:gd name="T5" fmla="*/ 23 h 26"/>
                <a:gd name="T6" fmla="*/ 6 w 6"/>
                <a:gd name="T7" fmla="*/ 3 h 26"/>
                <a:gd name="T8" fmla="*/ 5 w 6"/>
                <a:gd name="T9" fmla="*/ 1 h 26"/>
                <a:gd name="T10" fmla="*/ 3 w 6"/>
                <a:gd name="T11" fmla="*/ 0 h 26"/>
                <a:gd name="T12" fmla="*/ 0 w 6"/>
                <a:gd name="T13" fmla="*/ 1 h 26"/>
                <a:gd name="T14" fmla="*/ 0 w 6"/>
                <a:gd name="T15" fmla="*/ 3 h 26"/>
                <a:gd name="T16" fmla="*/ 0 w 6"/>
                <a:gd name="T17" fmla="*/ 23 h 26"/>
                <a:gd name="T18" fmla="*/ 0 w 6"/>
                <a:gd name="T19" fmla="*/ 25 h 26"/>
                <a:gd name="T20" fmla="*/ 3 w 6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4" y="26"/>
                    <a:pt x="5" y="26"/>
                    <a:pt x="5" y="25"/>
                  </a:cubicBezTo>
                  <a:cubicBezTo>
                    <a:pt x="6" y="25"/>
                    <a:pt x="6" y="24"/>
                    <a:pt x="6" y="2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4600576" y="4659313"/>
              <a:ext cx="79375" cy="192087"/>
            </a:xfrm>
            <a:custGeom>
              <a:avLst/>
              <a:gdLst>
                <a:gd name="T0" fmla="*/ 13 w 19"/>
                <a:gd name="T1" fmla="*/ 12 h 46"/>
                <a:gd name="T2" fmla="*/ 9 w 19"/>
                <a:gd name="T3" fmla="*/ 12 h 46"/>
                <a:gd name="T4" fmla="*/ 6 w 19"/>
                <a:gd name="T5" fmla="*/ 15 h 46"/>
                <a:gd name="T6" fmla="*/ 6 w 19"/>
                <a:gd name="T7" fmla="*/ 0 h 46"/>
                <a:gd name="T8" fmla="*/ 0 w 19"/>
                <a:gd name="T9" fmla="*/ 0 h 46"/>
                <a:gd name="T10" fmla="*/ 0 w 19"/>
                <a:gd name="T11" fmla="*/ 46 h 46"/>
                <a:gd name="T12" fmla="*/ 6 w 19"/>
                <a:gd name="T13" fmla="*/ 46 h 46"/>
                <a:gd name="T14" fmla="*/ 6 w 19"/>
                <a:gd name="T15" fmla="*/ 43 h 46"/>
                <a:gd name="T16" fmla="*/ 9 w 19"/>
                <a:gd name="T17" fmla="*/ 45 h 46"/>
                <a:gd name="T18" fmla="*/ 13 w 19"/>
                <a:gd name="T19" fmla="*/ 46 h 46"/>
                <a:gd name="T20" fmla="*/ 18 w 19"/>
                <a:gd name="T21" fmla="*/ 44 h 46"/>
                <a:gd name="T22" fmla="*/ 19 w 19"/>
                <a:gd name="T23" fmla="*/ 39 h 46"/>
                <a:gd name="T24" fmla="*/ 19 w 19"/>
                <a:gd name="T25" fmla="*/ 20 h 46"/>
                <a:gd name="T26" fmla="*/ 17 w 19"/>
                <a:gd name="T27" fmla="*/ 14 h 46"/>
                <a:gd name="T28" fmla="*/ 13 w 19"/>
                <a:gd name="T29" fmla="*/ 12 h 46"/>
                <a:gd name="T30" fmla="*/ 12 w 19"/>
                <a:gd name="T31" fmla="*/ 38 h 46"/>
                <a:gd name="T32" fmla="*/ 12 w 19"/>
                <a:gd name="T33" fmla="*/ 40 h 46"/>
                <a:gd name="T34" fmla="*/ 10 w 19"/>
                <a:gd name="T35" fmla="*/ 41 h 46"/>
                <a:gd name="T36" fmla="*/ 8 w 19"/>
                <a:gd name="T37" fmla="*/ 41 h 46"/>
                <a:gd name="T38" fmla="*/ 6 w 19"/>
                <a:gd name="T39" fmla="*/ 39 h 46"/>
                <a:gd name="T40" fmla="*/ 6 w 19"/>
                <a:gd name="T41" fmla="*/ 18 h 46"/>
                <a:gd name="T42" fmla="*/ 8 w 19"/>
                <a:gd name="T43" fmla="*/ 17 h 46"/>
                <a:gd name="T44" fmla="*/ 9 w 19"/>
                <a:gd name="T45" fmla="*/ 17 h 46"/>
                <a:gd name="T46" fmla="*/ 11 w 19"/>
                <a:gd name="T47" fmla="*/ 18 h 46"/>
                <a:gd name="T48" fmla="*/ 12 w 19"/>
                <a:gd name="T49" fmla="*/ 20 h 46"/>
                <a:gd name="T50" fmla="*/ 12 w 19"/>
                <a:gd name="T5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6">
                  <a:moveTo>
                    <a:pt x="13" y="12"/>
                  </a:moveTo>
                  <a:cubicBezTo>
                    <a:pt x="11" y="12"/>
                    <a:pt x="10" y="12"/>
                    <a:pt x="9" y="12"/>
                  </a:cubicBezTo>
                  <a:cubicBezTo>
                    <a:pt x="8" y="13"/>
                    <a:pt x="7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" y="44"/>
                    <a:pt x="8" y="45"/>
                    <a:pt x="9" y="45"/>
                  </a:cubicBezTo>
                  <a:cubicBezTo>
                    <a:pt x="10" y="46"/>
                    <a:pt x="12" y="46"/>
                    <a:pt x="13" y="46"/>
                  </a:cubicBezTo>
                  <a:cubicBezTo>
                    <a:pt x="15" y="46"/>
                    <a:pt x="16" y="46"/>
                    <a:pt x="18" y="44"/>
                  </a:cubicBezTo>
                  <a:cubicBezTo>
                    <a:pt x="19" y="43"/>
                    <a:pt x="19" y="41"/>
                    <a:pt x="19" y="3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19" y="15"/>
                    <a:pt x="17" y="14"/>
                  </a:cubicBezTo>
                  <a:cubicBezTo>
                    <a:pt x="16" y="12"/>
                    <a:pt x="15" y="12"/>
                    <a:pt x="13" y="12"/>
                  </a:cubicBezTo>
                  <a:close/>
                  <a:moveTo>
                    <a:pt x="12" y="38"/>
                  </a:moveTo>
                  <a:cubicBezTo>
                    <a:pt x="12" y="39"/>
                    <a:pt x="12" y="40"/>
                    <a:pt x="12" y="40"/>
                  </a:cubicBezTo>
                  <a:cubicBezTo>
                    <a:pt x="11" y="41"/>
                    <a:pt x="11" y="41"/>
                    <a:pt x="10" y="41"/>
                  </a:cubicBezTo>
                  <a:cubicBezTo>
                    <a:pt x="9" y="41"/>
                    <a:pt x="9" y="41"/>
                    <a:pt x="8" y="41"/>
                  </a:cubicBezTo>
                  <a:cubicBezTo>
                    <a:pt x="8" y="40"/>
                    <a:pt x="7" y="40"/>
                    <a:pt x="6" y="3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7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2" y="18"/>
                    <a:pt x="12" y="19"/>
                    <a:pt x="12" y="20"/>
                  </a:cubicBezTo>
                  <a:lnTo>
                    <a:pt x="1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495801" y="4710113"/>
              <a:ext cx="84138" cy="141287"/>
            </a:xfrm>
            <a:custGeom>
              <a:avLst/>
              <a:gdLst>
                <a:gd name="T0" fmla="*/ 13 w 20"/>
                <a:gd name="T1" fmla="*/ 26 h 34"/>
                <a:gd name="T2" fmla="*/ 11 w 20"/>
                <a:gd name="T3" fmla="*/ 27 h 34"/>
                <a:gd name="T4" fmla="*/ 9 w 20"/>
                <a:gd name="T5" fmla="*/ 28 h 34"/>
                <a:gd name="T6" fmla="*/ 7 w 20"/>
                <a:gd name="T7" fmla="*/ 28 h 34"/>
                <a:gd name="T8" fmla="*/ 7 w 20"/>
                <a:gd name="T9" fmla="*/ 26 h 34"/>
                <a:gd name="T10" fmla="*/ 7 w 20"/>
                <a:gd name="T11" fmla="*/ 0 h 34"/>
                <a:gd name="T12" fmla="*/ 0 w 20"/>
                <a:gd name="T13" fmla="*/ 0 h 34"/>
                <a:gd name="T14" fmla="*/ 0 w 20"/>
                <a:gd name="T15" fmla="*/ 28 h 34"/>
                <a:gd name="T16" fmla="*/ 1 w 20"/>
                <a:gd name="T17" fmla="*/ 33 h 34"/>
                <a:gd name="T18" fmla="*/ 5 w 20"/>
                <a:gd name="T19" fmla="*/ 34 h 34"/>
                <a:gd name="T20" fmla="*/ 9 w 20"/>
                <a:gd name="T21" fmla="*/ 33 h 34"/>
                <a:gd name="T22" fmla="*/ 13 w 20"/>
                <a:gd name="T23" fmla="*/ 30 h 34"/>
                <a:gd name="T24" fmla="*/ 13 w 20"/>
                <a:gd name="T25" fmla="*/ 34 h 34"/>
                <a:gd name="T26" fmla="*/ 20 w 20"/>
                <a:gd name="T27" fmla="*/ 34 h 34"/>
                <a:gd name="T28" fmla="*/ 20 w 20"/>
                <a:gd name="T29" fmla="*/ 0 h 34"/>
                <a:gd name="T30" fmla="*/ 13 w 20"/>
                <a:gd name="T31" fmla="*/ 0 h 34"/>
                <a:gd name="T32" fmla="*/ 13 w 20"/>
                <a:gd name="T3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4">
                  <a:moveTo>
                    <a:pt x="13" y="26"/>
                  </a:moveTo>
                  <a:cubicBezTo>
                    <a:pt x="12" y="26"/>
                    <a:pt x="11" y="27"/>
                    <a:pt x="11" y="27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8" y="28"/>
                    <a:pt x="7" y="28"/>
                  </a:cubicBezTo>
                  <a:cubicBezTo>
                    <a:pt x="7" y="27"/>
                    <a:pt x="7" y="27"/>
                    <a:pt x="7" y="2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4"/>
                    <a:pt x="3" y="34"/>
                    <a:pt x="5" y="34"/>
                  </a:cubicBezTo>
                  <a:cubicBezTo>
                    <a:pt x="6" y="34"/>
                    <a:pt x="8" y="34"/>
                    <a:pt x="9" y="33"/>
                  </a:cubicBezTo>
                  <a:cubicBezTo>
                    <a:pt x="10" y="32"/>
                    <a:pt x="12" y="31"/>
                    <a:pt x="13" y="3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4127501" y="4194175"/>
              <a:ext cx="909638" cy="909637"/>
            </a:xfrm>
            <a:custGeom>
              <a:avLst/>
              <a:gdLst>
                <a:gd name="T0" fmla="*/ 108 w 217"/>
                <a:gd name="T1" fmla="*/ 0 h 217"/>
                <a:gd name="T2" fmla="*/ 0 w 217"/>
                <a:gd name="T3" fmla="*/ 108 h 217"/>
                <a:gd name="T4" fmla="*/ 108 w 217"/>
                <a:gd name="T5" fmla="*/ 217 h 217"/>
                <a:gd name="T6" fmla="*/ 217 w 217"/>
                <a:gd name="T7" fmla="*/ 108 h 217"/>
                <a:gd name="T8" fmla="*/ 108 w 217"/>
                <a:gd name="T9" fmla="*/ 0 h 217"/>
                <a:gd name="T10" fmla="*/ 126 w 217"/>
                <a:gd name="T11" fmla="*/ 53 h 217"/>
                <a:gd name="T12" fmla="*/ 134 w 217"/>
                <a:gd name="T13" fmla="*/ 53 h 217"/>
                <a:gd name="T14" fmla="*/ 134 w 217"/>
                <a:gd name="T15" fmla="*/ 82 h 217"/>
                <a:gd name="T16" fmla="*/ 134 w 217"/>
                <a:gd name="T17" fmla="*/ 84 h 217"/>
                <a:gd name="T18" fmla="*/ 136 w 217"/>
                <a:gd name="T19" fmla="*/ 84 h 217"/>
                <a:gd name="T20" fmla="*/ 138 w 217"/>
                <a:gd name="T21" fmla="*/ 84 h 217"/>
                <a:gd name="T22" fmla="*/ 140 w 217"/>
                <a:gd name="T23" fmla="*/ 82 h 217"/>
                <a:gd name="T24" fmla="*/ 140 w 217"/>
                <a:gd name="T25" fmla="*/ 53 h 217"/>
                <a:gd name="T26" fmla="*/ 148 w 217"/>
                <a:gd name="T27" fmla="*/ 53 h 217"/>
                <a:gd name="T28" fmla="*/ 148 w 217"/>
                <a:gd name="T29" fmla="*/ 91 h 217"/>
                <a:gd name="T30" fmla="*/ 140 w 217"/>
                <a:gd name="T31" fmla="*/ 91 h 217"/>
                <a:gd name="T32" fmla="*/ 140 w 217"/>
                <a:gd name="T33" fmla="*/ 86 h 217"/>
                <a:gd name="T34" fmla="*/ 136 w 217"/>
                <a:gd name="T35" fmla="*/ 90 h 217"/>
                <a:gd name="T36" fmla="*/ 131 w 217"/>
                <a:gd name="T37" fmla="*/ 91 h 217"/>
                <a:gd name="T38" fmla="*/ 127 w 217"/>
                <a:gd name="T39" fmla="*/ 89 h 217"/>
                <a:gd name="T40" fmla="*/ 126 w 217"/>
                <a:gd name="T41" fmla="*/ 84 h 217"/>
                <a:gd name="T42" fmla="*/ 126 w 217"/>
                <a:gd name="T43" fmla="*/ 53 h 217"/>
                <a:gd name="T44" fmla="*/ 98 w 217"/>
                <a:gd name="T45" fmla="*/ 62 h 217"/>
                <a:gd name="T46" fmla="*/ 101 w 217"/>
                <a:gd name="T47" fmla="*/ 55 h 217"/>
                <a:gd name="T48" fmla="*/ 109 w 217"/>
                <a:gd name="T49" fmla="*/ 52 h 217"/>
                <a:gd name="T50" fmla="*/ 117 w 217"/>
                <a:gd name="T51" fmla="*/ 55 h 217"/>
                <a:gd name="T52" fmla="*/ 120 w 217"/>
                <a:gd name="T53" fmla="*/ 62 h 217"/>
                <a:gd name="T54" fmla="*/ 120 w 217"/>
                <a:gd name="T55" fmla="*/ 81 h 217"/>
                <a:gd name="T56" fmla="*/ 117 w 217"/>
                <a:gd name="T57" fmla="*/ 89 h 217"/>
                <a:gd name="T58" fmla="*/ 109 w 217"/>
                <a:gd name="T59" fmla="*/ 91 h 217"/>
                <a:gd name="T60" fmla="*/ 101 w 217"/>
                <a:gd name="T61" fmla="*/ 89 h 217"/>
                <a:gd name="T62" fmla="*/ 98 w 217"/>
                <a:gd name="T63" fmla="*/ 81 h 217"/>
                <a:gd name="T64" fmla="*/ 98 w 217"/>
                <a:gd name="T65" fmla="*/ 62 h 217"/>
                <a:gd name="T66" fmla="*/ 77 w 217"/>
                <a:gd name="T67" fmla="*/ 40 h 217"/>
                <a:gd name="T68" fmla="*/ 83 w 217"/>
                <a:gd name="T69" fmla="*/ 60 h 217"/>
                <a:gd name="T70" fmla="*/ 83 w 217"/>
                <a:gd name="T71" fmla="*/ 60 h 217"/>
                <a:gd name="T72" fmla="*/ 88 w 217"/>
                <a:gd name="T73" fmla="*/ 40 h 217"/>
                <a:gd name="T74" fmla="*/ 97 w 217"/>
                <a:gd name="T75" fmla="*/ 40 h 217"/>
                <a:gd name="T76" fmla="*/ 87 w 217"/>
                <a:gd name="T77" fmla="*/ 70 h 217"/>
                <a:gd name="T78" fmla="*/ 87 w 217"/>
                <a:gd name="T79" fmla="*/ 91 h 217"/>
                <a:gd name="T80" fmla="*/ 79 w 217"/>
                <a:gd name="T81" fmla="*/ 91 h 217"/>
                <a:gd name="T82" fmla="*/ 79 w 217"/>
                <a:gd name="T83" fmla="*/ 71 h 217"/>
                <a:gd name="T84" fmla="*/ 68 w 217"/>
                <a:gd name="T85" fmla="*/ 40 h 217"/>
                <a:gd name="T86" fmla="*/ 77 w 217"/>
                <a:gd name="T87" fmla="*/ 40 h 217"/>
                <a:gd name="T88" fmla="*/ 177 w 217"/>
                <a:gd name="T89" fmla="*/ 146 h 217"/>
                <a:gd name="T90" fmla="*/ 152 w 217"/>
                <a:gd name="T91" fmla="*/ 171 h 217"/>
                <a:gd name="T92" fmla="*/ 68 w 217"/>
                <a:gd name="T93" fmla="*/ 171 h 217"/>
                <a:gd name="T94" fmla="*/ 43 w 217"/>
                <a:gd name="T95" fmla="*/ 146 h 217"/>
                <a:gd name="T96" fmla="*/ 43 w 217"/>
                <a:gd name="T97" fmla="*/ 127 h 217"/>
                <a:gd name="T98" fmla="*/ 68 w 217"/>
                <a:gd name="T99" fmla="*/ 102 h 217"/>
                <a:gd name="T100" fmla="*/ 152 w 217"/>
                <a:gd name="T101" fmla="*/ 102 h 217"/>
                <a:gd name="T102" fmla="*/ 177 w 217"/>
                <a:gd name="T103" fmla="*/ 127 h 217"/>
                <a:gd name="T104" fmla="*/ 177 w 217"/>
                <a:gd name="T105" fmla="*/ 14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108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9"/>
                    <a:pt x="48" y="217"/>
                    <a:pt x="108" y="217"/>
                  </a:cubicBezTo>
                  <a:cubicBezTo>
                    <a:pt x="169" y="217"/>
                    <a:pt x="217" y="169"/>
                    <a:pt x="217" y="108"/>
                  </a:cubicBezTo>
                  <a:cubicBezTo>
                    <a:pt x="217" y="48"/>
                    <a:pt x="169" y="0"/>
                    <a:pt x="108" y="0"/>
                  </a:cubicBezTo>
                  <a:close/>
                  <a:moveTo>
                    <a:pt x="126" y="53"/>
                  </a:moveTo>
                  <a:cubicBezTo>
                    <a:pt x="134" y="53"/>
                    <a:pt x="134" y="53"/>
                    <a:pt x="134" y="53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3"/>
                    <a:pt x="134" y="83"/>
                    <a:pt x="134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6" y="84"/>
                    <a:pt x="137" y="84"/>
                    <a:pt x="138" y="84"/>
                  </a:cubicBezTo>
                  <a:cubicBezTo>
                    <a:pt x="139" y="83"/>
                    <a:pt x="139" y="82"/>
                    <a:pt x="140" y="82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91"/>
                    <a:pt x="148" y="91"/>
                    <a:pt x="148" y="91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39" y="88"/>
                    <a:pt x="137" y="89"/>
                    <a:pt x="136" y="90"/>
                  </a:cubicBezTo>
                  <a:cubicBezTo>
                    <a:pt x="134" y="91"/>
                    <a:pt x="133" y="91"/>
                    <a:pt x="131" y="91"/>
                  </a:cubicBezTo>
                  <a:cubicBezTo>
                    <a:pt x="130" y="91"/>
                    <a:pt x="128" y="91"/>
                    <a:pt x="127" y="89"/>
                  </a:cubicBezTo>
                  <a:cubicBezTo>
                    <a:pt x="126" y="88"/>
                    <a:pt x="126" y="87"/>
                    <a:pt x="126" y="84"/>
                  </a:cubicBezTo>
                  <a:lnTo>
                    <a:pt x="126" y="53"/>
                  </a:lnTo>
                  <a:close/>
                  <a:moveTo>
                    <a:pt x="98" y="62"/>
                  </a:moveTo>
                  <a:cubicBezTo>
                    <a:pt x="98" y="59"/>
                    <a:pt x="99" y="57"/>
                    <a:pt x="101" y="55"/>
                  </a:cubicBezTo>
                  <a:cubicBezTo>
                    <a:pt x="103" y="53"/>
                    <a:pt x="106" y="52"/>
                    <a:pt x="109" y="52"/>
                  </a:cubicBezTo>
                  <a:cubicBezTo>
                    <a:pt x="112" y="52"/>
                    <a:pt x="115" y="53"/>
                    <a:pt x="117" y="55"/>
                  </a:cubicBezTo>
                  <a:cubicBezTo>
                    <a:pt x="119" y="57"/>
                    <a:pt x="120" y="59"/>
                    <a:pt x="120" y="62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0" y="84"/>
                    <a:pt x="119" y="87"/>
                    <a:pt x="117" y="89"/>
                  </a:cubicBezTo>
                  <a:cubicBezTo>
                    <a:pt x="115" y="91"/>
                    <a:pt x="112" y="91"/>
                    <a:pt x="109" y="91"/>
                  </a:cubicBezTo>
                  <a:cubicBezTo>
                    <a:pt x="105" y="91"/>
                    <a:pt x="103" y="91"/>
                    <a:pt x="101" y="89"/>
                  </a:cubicBezTo>
                  <a:cubicBezTo>
                    <a:pt x="99" y="87"/>
                    <a:pt x="98" y="84"/>
                    <a:pt x="98" y="81"/>
                  </a:cubicBezTo>
                  <a:lnTo>
                    <a:pt x="98" y="62"/>
                  </a:lnTo>
                  <a:close/>
                  <a:moveTo>
                    <a:pt x="77" y="40"/>
                  </a:move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68" y="40"/>
                    <a:pt x="68" y="40"/>
                    <a:pt x="68" y="40"/>
                  </a:cubicBezTo>
                  <a:lnTo>
                    <a:pt x="77" y="40"/>
                  </a:lnTo>
                  <a:close/>
                  <a:moveTo>
                    <a:pt x="177" y="146"/>
                  </a:moveTo>
                  <a:cubicBezTo>
                    <a:pt x="177" y="160"/>
                    <a:pt x="166" y="171"/>
                    <a:pt x="152" y="171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54" y="171"/>
                    <a:pt x="43" y="160"/>
                    <a:pt x="43" y="146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13"/>
                    <a:pt x="54" y="102"/>
                    <a:pt x="68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6" y="102"/>
                    <a:pt x="177" y="113"/>
                    <a:pt x="177" y="127"/>
                  </a:cubicBezTo>
                  <a:lnTo>
                    <a:pt x="177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4697413" y="4705350"/>
              <a:ext cx="84138" cy="150812"/>
            </a:xfrm>
            <a:custGeom>
              <a:avLst/>
              <a:gdLst>
                <a:gd name="T0" fmla="*/ 10 w 20"/>
                <a:gd name="T1" fmla="*/ 0 h 36"/>
                <a:gd name="T2" fmla="*/ 3 w 20"/>
                <a:gd name="T3" fmla="*/ 3 h 36"/>
                <a:gd name="T4" fmla="*/ 0 w 20"/>
                <a:gd name="T5" fmla="*/ 10 h 36"/>
                <a:gd name="T6" fmla="*/ 0 w 20"/>
                <a:gd name="T7" fmla="*/ 25 h 36"/>
                <a:gd name="T8" fmla="*/ 2 w 20"/>
                <a:gd name="T9" fmla="*/ 33 h 36"/>
                <a:gd name="T10" fmla="*/ 9 w 20"/>
                <a:gd name="T11" fmla="*/ 36 h 36"/>
                <a:gd name="T12" fmla="*/ 17 w 20"/>
                <a:gd name="T13" fmla="*/ 33 h 36"/>
                <a:gd name="T14" fmla="*/ 20 w 20"/>
                <a:gd name="T15" fmla="*/ 25 h 36"/>
                <a:gd name="T16" fmla="*/ 20 w 20"/>
                <a:gd name="T17" fmla="*/ 23 h 36"/>
                <a:gd name="T18" fmla="*/ 13 w 20"/>
                <a:gd name="T19" fmla="*/ 23 h 36"/>
                <a:gd name="T20" fmla="*/ 13 w 20"/>
                <a:gd name="T21" fmla="*/ 25 h 36"/>
                <a:gd name="T22" fmla="*/ 12 w 20"/>
                <a:gd name="T23" fmla="*/ 29 h 36"/>
                <a:gd name="T24" fmla="*/ 10 w 20"/>
                <a:gd name="T25" fmla="*/ 30 h 36"/>
                <a:gd name="T26" fmla="*/ 7 w 20"/>
                <a:gd name="T27" fmla="*/ 29 h 36"/>
                <a:gd name="T28" fmla="*/ 7 w 20"/>
                <a:gd name="T29" fmla="*/ 25 h 36"/>
                <a:gd name="T30" fmla="*/ 7 w 20"/>
                <a:gd name="T31" fmla="*/ 19 h 36"/>
                <a:gd name="T32" fmla="*/ 20 w 20"/>
                <a:gd name="T33" fmla="*/ 19 h 36"/>
                <a:gd name="T34" fmla="*/ 20 w 20"/>
                <a:gd name="T35" fmla="*/ 10 h 36"/>
                <a:gd name="T36" fmla="*/ 17 w 20"/>
                <a:gd name="T37" fmla="*/ 3 h 36"/>
                <a:gd name="T38" fmla="*/ 10 w 20"/>
                <a:gd name="T39" fmla="*/ 0 h 36"/>
                <a:gd name="T40" fmla="*/ 13 w 20"/>
                <a:gd name="T41" fmla="*/ 13 h 36"/>
                <a:gd name="T42" fmla="*/ 7 w 20"/>
                <a:gd name="T43" fmla="*/ 13 h 36"/>
                <a:gd name="T44" fmla="*/ 7 w 20"/>
                <a:gd name="T45" fmla="*/ 10 h 36"/>
                <a:gd name="T46" fmla="*/ 7 w 20"/>
                <a:gd name="T47" fmla="*/ 7 h 36"/>
                <a:gd name="T48" fmla="*/ 10 w 20"/>
                <a:gd name="T49" fmla="*/ 6 h 36"/>
                <a:gd name="T50" fmla="*/ 12 w 20"/>
                <a:gd name="T51" fmla="*/ 7 h 36"/>
                <a:gd name="T52" fmla="*/ 13 w 20"/>
                <a:gd name="T53" fmla="*/ 10 h 36"/>
                <a:gd name="T54" fmla="*/ 13 w 20"/>
                <a:gd name="T55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36">
                  <a:moveTo>
                    <a:pt x="10" y="0"/>
                  </a:move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1" y="31"/>
                    <a:pt x="2" y="33"/>
                  </a:cubicBezTo>
                  <a:cubicBezTo>
                    <a:pt x="4" y="35"/>
                    <a:pt x="6" y="36"/>
                    <a:pt x="9" y="36"/>
                  </a:cubicBezTo>
                  <a:cubicBezTo>
                    <a:pt x="13" y="36"/>
                    <a:pt x="15" y="35"/>
                    <a:pt x="17" y="33"/>
                  </a:cubicBezTo>
                  <a:cubicBezTo>
                    <a:pt x="19" y="31"/>
                    <a:pt x="20" y="29"/>
                    <a:pt x="20" y="25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8" y="30"/>
                    <a:pt x="8" y="29"/>
                    <a:pt x="7" y="29"/>
                  </a:cubicBezTo>
                  <a:cubicBezTo>
                    <a:pt x="7" y="28"/>
                    <a:pt x="7" y="27"/>
                    <a:pt x="7" y="2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7"/>
                    <a:pt x="19" y="4"/>
                    <a:pt x="17" y="3"/>
                  </a:cubicBezTo>
                  <a:cubicBezTo>
                    <a:pt x="15" y="1"/>
                    <a:pt x="13" y="0"/>
                    <a:pt x="10" y="0"/>
                  </a:cubicBezTo>
                  <a:close/>
                  <a:moveTo>
                    <a:pt x="1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lnTo>
                    <a:pt x="1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51"/>
          <p:cNvGrpSpPr/>
          <p:nvPr/>
        </p:nvGrpSpPr>
        <p:grpSpPr>
          <a:xfrm>
            <a:off x="8116144" y="2363878"/>
            <a:ext cx="358862" cy="478482"/>
            <a:chOff x="11395868" y="1690688"/>
            <a:chExt cx="557213" cy="557212"/>
          </a:xfrm>
          <a:solidFill>
            <a:schemeClr val="accent3"/>
          </a:solidFill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580018" y="1857375"/>
              <a:ext cx="71438" cy="93662"/>
            </a:xfrm>
            <a:custGeom>
              <a:avLst/>
              <a:gdLst>
                <a:gd name="T0" fmla="*/ 10 w 17"/>
                <a:gd name="T1" fmla="*/ 22 h 22"/>
                <a:gd name="T2" fmla="*/ 14 w 17"/>
                <a:gd name="T3" fmla="*/ 20 h 22"/>
                <a:gd name="T4" fmla="*/ 16 w 17"/>
                <a:gd name="T5" fmla="*/ 11 h 22"/>
                <a:gd name="T6" fmla="*/ 6 w 17"/>
                <a:gd name="T7" fmla="*/ 0 h 22"/>
                <a:gd name="T8" fmla="*/ 6 w 17"/>
                <a:gd name="T9" fmla="*/ 0 h 22"/>
                <a:gd name="T10" fmla="*/ 2 w 17"/>
                <a:gd name="T11" fmla="*/ 2 h 22"/>
                <a:gd name="T12" fmla="*/ 0 w 17"/>
                <a:gd name="T13" fmla="*/ 10 h 22"/>
                <a:gd name="T14" fmla="*/ 10 w 17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12" y="22"/>
                    <a:pt x="13" y="21"/>
                    <a:pt x="14" y="20"/>
                  </a:cubicBezTo>
                  <a:cubicBezTo>
                    <a:pt x="16" y="18"/>
                    <a:pt x="17" y="15"/>
                    <a:pt x="16" y="11"/>
                  </a:cubicBezTo>
                  <a:cubicBezTo>
                    <a:pt x="15" y="5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1" y="16"/>
                    <a:pt x="5" y="22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559381" y="2020888"/>
              <a:ext cx="107950" cy="76200"/>
            </a:xfrm>
            <a:custGeom>
              <a:avLst/>
              <a:gdLst>
                <a:gd name="T0" fmla="*/ 20 w 26"/>
                <a:gd name="T1" fmla="*/ 1 h 18"/>
                <a:gd name="T2" fmla="*/ 19 w 26"/>
                <a:gd name="T3" fmla="*/ 0 h 18"/>
                <a:gd name="T4" fmla="*/ 14 w 26"/>
                <a:gd name="T5" fmla="*/ 0 h 18"/>
                <a:gd name="T6" fmla="*/ 14 w 26"/>
                <a:gd name="T7" fmla="*/ 0 h 18"/>
                <a:gd name="T8" fmla="*/ 0 w 26"/>
                <a:gd name="T9" fmla="*/ 9 h 18"/>
                <a:gd name="T10" fmla="*/ 13 w 26"/>
                <a:gd name="T11" fmla="*/ 18 h 18"/>
                <a:gd name="T12" fmla="*/ 26 w 26"/>
                <a:gd name="T13" fmla="*/ 9 h 18"/>
                <a:gd name="T14" fmla="*/ 26 w 26"/>
                <a:gd name="T15" fmla="*/ 7 h 18"/>
                <a:gd name="T16" fmla="*/ 20 w 26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20" y="1"/>
                  </a:moveTo>
                  <a:cubicBezTo>
                    <a:pt x="19" y="1"/>
                    <a:pt x="19" y="1"/>
                    <a:pt x="19" y="0"/>
                  </a:cubicBezTo>
                  <a:cubicBezTo>
                    <a:pt x="17" y="0"/>
                    <a:pt x="1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3" y="18"/>
                  </a:cubicBezTo>
                  <a:cubicBezTo>
                    <a:pt x="22" y="18"/>
                    <a:pt x="26" y="15"/>
                    <a:pt x="26" y="9"/>
                  </a:cubicBezTo>
                  <a:cubicBezTo>
                    <a:pt x="26" y="9"/>
                    <a:pt x="26" y="8"/>
                    <a:pt x="26" y="7"/>
                  </a:cubicBezTo>
                  <a:cubicBezTo>
                    <a:pt x="25" y="5"/>
                    <a:pt x="23" y="4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1395868" y="1690688"/>
              <a:ext cx="557213" cy="557212"/>
            </a:xfrm>
            <a:custGeom>
              <a:avLst/>
              <a:gdLst>
                <a:gd name="T0" fmla="*/ 66 w 133"/>
                <a:gd name="T1" fmla="*/ 0 h 133"/>
                <a:gd name="T2" fmla="*/ 0 w 133"/>
                <a:gd name="T3" fmla="*/ 67 h 133"/>
                <a:gd name="T4" fmla="*/ 66 w 133"/>
                <a:gd name="T5" fmla="*/ 133 h 133"/>
                <a:gd name="T6" fmla="*/ 133 w 133"/>
                <a:gd name="T7" fmla="*/ 67 h 133"/>
                <a:gd name="T8" fmla="*/ 66 w 133"/>
                <a:gd name="T9" fmla="*/ 0 h 133"/>
                <a:gd name="T10" fmla="*/ 60 w 133"/>
                <a:gd name="T11" fmla="*/ 103 h 133"/>
                <a:gd name="T12" fmla="*/ 52 w 133"/>
                <a:gd name="T13" fmla="*/ 104 h 133"/>
                <a:gd name="T14" fmla="*/ 42 w 133"/>
                <a:gd name="T15" fmla="*/ 103 h 133"/>
                <a:gd name="T16" fmla="*/ 30 w 133"/>
                <a:gd name="T17" fmla="*/ 95 h 133"/>
                <a:gd name="T18" fmla="*/ 29 w 133"/>
                <a:gd name="T19" fmla="*/ 90 h 133"/>
                <a:gd name="T20" fmla="*/ 30 w 133"/>
                <a:gd name="T21" fmla="*/ 85 h 133"/>
                <a:gd name="T22" fmla="*/ 51 w 133"/>
                <a:gd name="T23" fmla="*/ 74 h 133"/>
                <a:gd name="T24" fmla="*/ 51 w 133"/>
                <a:gd name="T25" fmla="*/ 74 h 133"/>
                <a:gd name="T26" fmla="*/ 50 w 133"/>
                <a:gd name="T27" fmla="*/ 69 h 133"/>
                <a:gd name="T28" fmla="*/ 50 w 133"/>
                <a:gd name="T29" fmla="*/ 67 h 133"/>
                <a:gd name="T30" fmla="*/ 33 w 133"/>
                <a:gd name="T31" fmla="*/ 50 h 133"/>
                <a:gd name="T32" fmla="*/ 46 w 133"/>
                <a:gd name="T33" fmla="*/ 35 h 133"/>
                <a:gd name="T34" fmla="*/ 53 w 133"/>
                <a:gd name="T35" fmla="*/ 33 h 133"/>
                <a:gd name="T36" fmla="*/ 74 w 133"/>
                <a:gd name="T37" fmla="*/ 33 h 133"/>
                <a:gd name="T38" fmla="*/ 75 w 133"/>
                <a:gd name="T39" fmla="*/ 35 h 133"/>
                <a:gd name="T40" fmla="*/ 75 w 133"/>
                <a:gd name="T41" fmla="*/ 36 h 133"/>
                <a:gd name="T42" fmla="*/ 70 w 133"/>
                <a:gd name="T43" fmla="*/ 40 h 133"/>
                <a:gd name="T44" fmla="*/ 69 w 133"/>
                <a:gd name="T45" fmla="*/ 40 h 133"/>
                <a:gd name="T46" fmla="*/ 68 w 133"/>
                <a:gd name="T47" fmla="*/ 40 h 133"/>
                <a:gd name="T48" fmla="*/ 71 w 133"/>
                <a:gd name="T49" fmla="*/ 50 h 133"/>
                <a:gd name="T50" fmla="*/ 64 w 133"/>
                <a:gd name="T51" fmla="*/ 63 h 133"/>
                <a:gd name="T52" fmla="*/ 61 w 133"/>
                <a:gd name="T53" fmla="*/ 67 h 133"/>
                <a:gd name="T54" fmla="*/ 66 w 133"/>
                <a:gd name="T55" fmla="*/ 73 h 133"/>
                <a:gd name="T56" fmla="*/ 74 w 133"/>
                <a:gd name="T57" fmla="*/ 87 h 133"/>
                <a:gd name="T58" fmla="*/ 60 w 133"/>
                <a:gd name="T59" fmla="*/ 103 h 133"/>
                <a:gd name="T60" fmla="*/ 107 w 133"/>
                <a:gd name="T61" fmla="*/ 67 h 133"/>
                <a:gd name="T62" fmla="*/ 106 w 133"/>
                <a:gd name="T63" fmla="*/ 69 h 133"/>
                <a:gd name="T64" fmla="*/ 94 w 133"/>
                <a:gd name="T65" fmla="*/ 69 h 133"/>
                <a:gd name="T66" fmla="*/ 94 w 133"/>
                <a:gd name="T67" fmla="*/ 81 h 133"/>
                <a:gd name="T68" fmla="*/ 92 w 133"/>
                <a:gd name="T69" fmla="*/ 82 h 133"/>
                <a:gd name="T70" fmla="*/ 89 w 133"/>
                <a:gd name="T71" fmla="*/ 82 h 133"/>
                <a:gd name="T72" fmla="*/ 87 w 133"/>
                <a:gd name="T73" fmla="*/ 81 h 133"/>
                <a:gd name="T74" fmla="*/ 87 w 133"/>
                <a:gd name="T75" fmla="*/ 69 h 133"/>
                <a:gd name="T76" fmla="*/ 75 w 133"/>
                <a:gd name="T77" fmla="*/ 69 h 133"/>
                <a:gd name="T78" fmla="*/ 74 w 133"/>
                <a:gd name="T79" fmla="*/ 67 h 133"/>
                <a:gd name="T80" fmla="*/ 74 w 133"/>
                <a:gd name="T81" fmla="*/ 64 h 133"/>
                <a:gd name="T82" fmla="*/ 75 w 133"/>
                <a:gd name="T83" fmla="*/ 62 h 133"/>
                <a:gd name="T84" fmla="*/ 87 w 133"/>
                <a:gd name="T85" fmla="*/ 62 h 133"/>
                <a:gd name="T86" fmla="*/ 87 w 133"/>
                <a:gd name="T87" fmla="*/ 50 h 133"/>
                <a:gd name="T88" fmla="*/ 89 w 133"/>
                <a:gd name="T89" fmla="*/ 49 h 133"/>
                <a:gd name="T90" fmla="*/ 92 w 133"/>
                <a:gd name="T91" fmla="*/ 49 h 133"/>
                <a:gd name="T92" fmla="*/ 94 w 133"/>
                <a:gd name="T93" fmla="*/ 50 h 133"/>
                <a:gd name="T94" fmla="*/ 94 w 133"/>
                <a:gd name="T95" fmla="*/ 62 h 133"/>
                <a:gd name="T96" fmla="*/ 106 w 133"/>
                <a:gd name="T97" fmla="*/ 62 h 133"/>
                <a:gd name="T98" fmla="*/ 107 w 133"/>
                <a:gd name="T99" fmla="*/ 64 h 133"/>
                <a:gd name="T100" fmla="*/ 107 w 133"/>
                <a:gd name="T101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" h="133">
                  <a:moveTo>
                    <a:pt x="66" y="0"/>
                  </a:moveTo>
                  <a:cubicBezTo>
                    <a:pt x="29" y="0"/>
                    <a:pt x="0" y="30"/>
                    <a:pt x="0" y="67"/>
                  </a:cubicBezTo>
                  <a:cubicBezTo>
                    <a:pt x="0" y="103"/>
                    <a:pt x="29" y="133"/>
                    <a:pt x="66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6" y="0"/>
                  </a:cubicBezTo>
                  <a:close/>
                  <a:moveTo>
                    <a:pt x="60" y="103"/>
                  </a:moveTo>
                  <a:cubicBezTo>
                    <a:pt x="58" y="104"/>
                    <a:pt x="55" y="104"/>
                    <a:pt x="52" y="104"/>
                  </a:cubicBezTo>
                  <a:cubicBezTo>
                    <a:pt x="48" y="104"/>
                    <a:pt x="45" y="104"/>
                    <a:pt x="42" y="103"/>
                  </a:cubicBezTo>
                  <a:cubicBezTo>
                    <a:pt x="36" y="101"/>
                    <a:pt x="32" y="99"/>
                    <a:pt x="30" y="95"/>
                  </a:cubicBezTo>
                  <a:cubicBezTo>
                    <a:pt x="29" y="94"/>
                    <a:pt x="29" y="92"/>
                    <a:pt x="29" y="90"/>
                  </a:cubicBezTo>
                  <a:cubicBezTo>
                    <a:pt x="29" y="88"/>
                    <a:pt x="29" y="87"/>
                    <a:pt x="30" y="85"/>
                  </a:cubicBezTo>
                  <a:cubicBezTo>
                    <a:pt x="33" y="78"/>
                    <a:pt x="42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2"/>
                    <a:pt x="50" y="71"/>
                    <a:pt x="50" y="69"/>
                  </a:cubicBezTo>
                  <a:cubicBezTo>
                    <a:pt x="50" y="69"/>
                    <a:pt x="50" y="68"/>
                    <a:pt x="50" y="67"/>
                  </a:cubicBezTo>
                  <a:cubicBezTo>
                    <a:pt x="40" y="67"/>
                    <a:pt x="33" y="60"/>
                    <a:pt x="33" y="50"/>
                  </a:cubicBezTo>
                  <a:cubicBezTo>
                    <a:pt x="33" y="44"/>
                    <a:pt x="39" y="37"/>
                    <a:pt x="46" y="35"/>
                  </a:cubicBezTo>
                  <a:cubicBezTo>
                    <a:pt x="48" y="34"/>
                    <a:pt x="51" y="33"/>
                    <a:pt x="53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5" y="33"/>
                    <a:pt x="75" y="34"/>
                    <a:pt x="75" y="35"/>
                  </a:cubicBezTo>
                  <a:cubicBezTo>
                    <a:pt x="76" y="35"/>
                    <a:pt x="75" y="36"/>
                    <a:pt x="75" y="3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69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3"/>
                    <a:pt x="71" y="46"/>
                    <a:pt x="71" y="50"/>
                  </a:cubicBezTo>
                  <a:cubicBezTo>
                    <a:pt x="71" y="55"/>
                    <a:pt x="69" y="59"/>
                    <a:pt x="64" y="63"/>
                  </a:cubicBezTo>
                  <a:cubicBezTo>
                    <a:pt x="61" y="65"/>
                    <a:pt x="61" y="66"/>
                    <a:pt x="61" y="67"/>
                  </a:cubicBezTo>
                  <a:cubicBezTo>
                    <a:pt x="61" y="68"/>
                    <a:pt x="63" y="71"/>
                    <a:pt x="66" y="73"/>
                  </a:cubicBezTo>
                  <a:cubicBezTo>
                    <a:pt x="72" y="77"/>
                    <a:pt x="74" y="81"/>
                    <a:pt x="74" y="87"/>
                  </a:cubicBezTo>
                  <a:cubicBezTo>
                    <a:pt x="74" y="94"/>
                    <a:pt x="69" y="101"/>
                    <a:pt x="60" y="103"/>
                  </a:cubicBezTo>
                  <a:close/>
                  <a:moveTo>
                    <a:pt x="107" y="67"/>
                  </a:moveTo>
                  <a:cubicBezTo>
                    <a:pt x="107" y="68"/>
                    <a:pt x="107" y="69"/>
                    <a:pt x="106" y="69"/>
                  </a:cubicBezTo>
                  <a:cubicBezTo>
                    <a:pt x="94" y="69"/>
                    <a:pt x="94" y="69"/>
                    <a:pt x="94" y="6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2"/>
                    <a:pt x="93" y="82"/>
                    <a:pt x="92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8" y="82"/>
                    <a:pt x="87" y="82"/>
                    <a:pt x="87" y="81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69"/>
                    <a:pt x="74" y="68"/>
                    <a:pt x="74" y="67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3"/>
                    <a:pt x="74" y="62"/>
                    <a:pt x="75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9"/>
                    <a:pt x="88" y="49"/>
                    <a:pt x="89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3" y="49"/>
                    <a:pt x="94" y="49"/>
                    <a:pt x="94" y="50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3"/>
                    <a:pt x="107" y="64"/>
                  </a:cubicBezTo>
                  <a:lnTo>
                    <a:pt x="107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" name="Freeform 32"/>
          <p:cNvSpPr>
            <a:spLocks noEditPoints="1"/>
          </p:cNvSpPr>
          <p:nvPr/>
        </p:nvSpPr>
        <p:spPr bwMode="auto">
          <a:xfrm>
            <a:off x="6195056" y="3281316"/>
            <a:ext cx="643089" cy="429407"/>
          </a:xfrm>
          <a:custGeom>
            <a:avLst/>
            <a:gdLst>
              <a:gd name="T0" fmla="*/ 101 w 238"/>
              <a:gd name="T1" fmla="*/ 35 h 119"/>
              <a:gd name="T2" fmla="*/ 190 w 238"/>
              <a:gd name="T3" fmla="*/ 50 h 119"/>
              <a:gd name="T4" fmla="*/ 157 w 238"/>
              <a:gd name="T5" fmla="*/ 59 h 119"/>
              <a:gd name="T6" fmla="*/ 147 w 238"/>
              <a:gd name="T7" fmla="*/ 41 h 119"/>
              <a:gd name="T8" fmla="*/ 116 w 238"/>
              <a:gd name="T9" fmla="*/ 41 h 119"/>
              <a:gd name="T10" fmla="*/ 139 w 238"/>
              <a:gd name="T11" fmla="*/ 87 h 119"/>
              <a:gd name="T12" fmla="*/ 238 w 238"/>
              <a:gd name="T13" fmla="*/ 59 h 119"/>
              <a:gd name="T14" fmla="*/ 95 w 238"/>
              <a:gd name="T15" fmla="*/ 21 h 119"/>
              <a:gd name="T16" fmla="*/ 93 w 238"/>
              <a:gd name="T17" fmla="*/ 21 h 119"/>
              <a:gd name="T18" fmla="*/ 83 w 238"/>
              <a:gd name="T19" fmla="*/ 0 h 119"/>
              <a:gd name="T20" fmla="*/ 52 w 238"/>
              <a:gd name="T21" fmla="*/ 4 h 119"/>
              <a:gd name="T22" fmla="*/ 65 w 238"/>
              <a:gd name="T23" fmla="*/ 29 h 119"/>
              <a:gd name="T24" fmla="*/ 29 w 238"/>
              <a:gd name="T25" fmla="*/ 119 h 119"/>
              <a:gd name="T26" fmla="*/ 128 w 238"/>
              <a:gd name="T27" fmla="*/ 91 h 119"/>
              <a:gd name="T28" fmla="*/ 101 w 238"/>
              <a:gd name="T29" fmla="*/ 35 h 119"/>
              <a:gd name="T30" fmla="*/ 56 w 238"/>
              <a:gd name="T31" fmla="*/ 86 h 119"/>
              <a:gd name="T32" fmla="*/ 74 w 238"/>
              <a:gd name="T33" fmla="*/ 47 h 119"/>
              <a:gd name="T34" fmla="*/ 89 w 238"/>
              <a:gd name="T35" fmla="*/ 78 h 119"/>
              <a:gd name="T36" fmla="*/ 56 w 238"/>
              <a:gd name="T37" fmla="*/ 8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119">
                <a:moveTo>
                  <a:pt x="101" y="35"/>
                </a:moveTo>
                <a:cubicBezTo>
                  <a:pt x="149" y="21"/>
                  <a:pt x="190" y="50"/>
                  <a:pt x="190" y="50"/>
                </a:cubicBezTo>
                <a:cubicBezTo>
                  <a:pt x="157" y="59"/>
                  <a:pt x="157" y="59"/>
                  <a:pt x="157" y="59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38" y="40"/>
                  <a:pt x="127" y="39"/>
                  <a:pt x="116" y="41"/>
                </a:cubicBezTo>
                <a:cubicBezTo>
                  <a:pt x="139" y="87"/>
                  <a:pt x="139" y="87"/>
                  <a:pt x="139" y="87"/>
                </a:cubicBezTo>
                <a:cubicBezTo>
                  <a:pt x="238" y="59"/>
                  <a:pt x="238" y="59"/>
                  <a:pt x="238" y="59"/>
                </a:cubicBezTo>
                <a:cubicBezTo>
                  <a:pt x="238" y="59"/>
                  <a:pt x="202" y="3"/>
                  <a:pt x="95" y="21"/>
                </a:cubicBezTo>
                <a:cubicBezTo>
                  <a:pt x="95" y="21"/>
                  <a:pt x="94" y="21"/>
                  <a:pt x="93" y="21"/>
                </a:cubicBezTo>
                <a:cubicBezTo>
                  <a:pt x="83" y="0"/>
                  <a:pt x="83" y="0"/>
                  <a:pt x="83" y="0"/>
                </a:cubicBezTo>
                <a:cubicBezTo>
                  <a:pt x="52" y="4"/>
                  <a:pt x="52" y="4"/>
                  <a:pt x="52" y="4"/>
                </a:cubicBezTo>
                <a:cubicBezTo>
                  <a:pt x="65" y="29"/>
                  <a:pt x="65" y="29"/>
                  <a:pt x="65" y="29"/>
                </a:cubicBezTo>
                <a:cubicBezTo>
                  <a:pt x="0" y="56"/>
                  <a:pt x="29" y="119"/>
                  <a:pt x="29" y="119"/>
                </a:cubicBezTo>
                <a:cubicBezTo>
                  <a:pt x="128" y="91"/>
                  <a:pt x="128" y="91"/>
                  <a:pt x="128" y="91"/>
                </a:cubicBezTo>
                <a:lnTo>
                  <a:pt x="101" y="35"/>
                </a:lnTo>
                <a:close/>
                <a:moveTo>
                  <a:pt x="56" y="86"/>
                </a:moveTo>
                <a:cubicBezTo>
                  <a:pt x="56" y="86"/>
                  <a:pt x="46" y="65"/>
                  <a:pt x="74" y="47"/>
                </a:cubicBezTo>
                <a:cubicBezTo>
                  <a:pt x="89" y="78"/>
                  <a:pt x="89" y="78"/>
                  <a:pt x="89" y="78"/>
                </a:cubicBezTo>
                <a:lnTo>
                  <a:pt x="56" y="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2" name="Group 156"/>
          <p:cNvGrpSpPr/>
          <p:nvPr/>
        </p:nvGrpSpPr>
        <p:grpSpPr>
          <a:xfrm>
            <a:off x="7570188" y="4099229"/>
            <a:ext cx="396691" cy="331258"/>
            <a:chOff x="3913188" y="3711575"/>
            <a:chExt cx="615950" cy="385763"/>
          </a:xfrm>
          <a:solidFill>
            <a:schemeClr val="accent4"/>
          </a:solidFill>
        </p:grpSpPr>
        <p:sp>
          <p:nvSpPr>
            <p:cNvPr id="23" name="Freeform 33"/>
            <p:cNvSpPr>
              <a:spLocks noEditPoints="1"/>
            </p:cNvSpPr>
            <p:nvPr/>
          </p:nvSpPr>
          <p:spPr bwMode="auto">
            <a:xfrm>
              <a:off x="3913188" y="3711575"/>
              <a:ext cx="314325" cy="377825"/>
            </a:xfrm>
            <a:custGeom>
              <a:avLst/>
              <a:gdLst>
                <a:gd name="T0" fmla="*/ 57 w 75"/>
                <a:gd name="T1" fmla="*/ 41 h 90"/>
                <a:gd name="T2" fmla="*/ 71 w 75"/>
                <a:gd name="T3" fmla="*/ 24 h 90"/>
                <a:gd name="T4" fmla="*/ 46 w 75"/>
                <a:gd name="T5" fmla="*/ 0 h 90"/>
                <a:gd name="T6" fmla="*/ 20 w 75"/>
                <a:gd name="T7" fmla="*/ 0 h 90"/>
                <a:gd name="T8" fmla="*/ 19 w 75"/>
                <a:gd name="T9" fmla="*/ 0 h 90"/>
                <a:gd name="T10" fmla="*/ 0 w 75"/>
                <a:gd name="T11" fmla="*/ 0 h 90"/>
                <a:gd name="T12" fmla="*/ 0 w 75"/>
                <a:gd name="T13" fmla="*/ 89 h 90"/>
                <a:gd name="T14" fmla="*/ 19 w 75"/>
                <a:gd name="T15" fmla="*/ 89 h 90"/>
                <a:gd name="T16" fmla="*/ 20 w 75"/>
                <a:gd name="T17" fmla="*/ 89 h 90"/>
                <a:gd name="T18" fmla="*/ 46 w 75"/>
                <a:gd name="T19" fmla="*/ 89 h 90"/>
                <a:gd name="T20" fmla="*/ 74 w 75"/>
                <a:gd name="T21" fmla="*/ 63 h 90"/>
                <a:gd name="T22" fmla="*/ 57 w 75"/>
                <a:gd name="T23" fmla="*/ 41 h 90"/>
                <a:gd name="T24" fmla="*/ 20 w 75"/>
                <a:gd name="T25" fmla="*/ 16 h 90"/>
                <a:gd name="T26" fmla="*/ 42 w 75"/>
                <a:gd name="T27" fmla="*/ 16 h 90"/>
                <a:gd name="T28" fmla="*/ 46 w 75"/>
                <a:gd name="T29" fmla="*/ 16 h 90"/>
                <a:gd name="T30" fmla="*/ 52 w 75"/>
                <a:gd name="T31" fmla="*/ 25 h 90"/>
                <a:gd name="T32" fmla="*/ 44 w 75"/>
                <a:gd name="T33" fmla="*/ 36 h 90"/>
                <a:gd name="T34" fmla="*/ 20 w 75"/>
                <a:gd name="T35" fmla="*/ 36 h 90"/>
                <a:gd name="T36" fmla="*/ 20 w 75"/>
                <a:gd name="T37" fmla="*/ 16 h 90"/>
                <a:gd name="T38" fmla="*/ 44 w 75"/>
                <a:gd name="T39" fmla="*/ 73 h 90"/>
                <a:gd name="T40" fmla="*/ 43 w 75"/>
                <a:gd name="T41" fmla="*/ 73 h 90"/>
                <a:gd name="T42" fmla="*/ 20 w 75"/>
                <a:gd name="T43" fmla="*/ 73 h 90"/>
                <a:gd name="T44" fmla="*/ 20 w 75"/>
                <a:gd name="T45" fmla="*/ 49 h 90"/>
                <a:gd name="T46" fmla="*/ 46 w 75"/>
                <a:gd name="T47" fmla="*/ 49 h 90"/>
                <a:gd name="T48" fmla="*/ 55 w 75"/>
                <a:gd name="T49" fmla="*/ 62 h 90"/>
                <a:gd name="T50" fmla="*/ 44 w 75"/>
                <a:gd name="T5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90">
                  <a:moveTo>
                    <a:pt x="57" y="41"/>
                  </a:moveTo>
                  <a:cubicBezTo>
                    <a:pt x="57" y="41"/>
                    <a:pt x="71" y="40"/>
                    <a:pt x="71" y="24"/>
                  </a:cubicBezTo>
                  <a:cubicBezTo>
                    <a:pt x="71" y="8"/>
                    <a:pt x="60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9"/>
                    <a:pt x="74" y="90"/>
                    <a:pt x="74" y="63"/>
                  </a:cubicBezTo>
                  <a:cubicBezTo>
                    <a:pt x="74" y="63"/>
                    <a:pt x="75" y="41"/>
                    <a:pt x="57" y="41"/>
                  </a:cubicBezTo>
                  <a:close/>
                  <a:moveTo>
                    <a:pt x="20" y="16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52" y="16"/>
                    <a:pt x="52" y="25"/>
                  </a:cubicBezTo>
                  <a:cubicBezTo>
                    <a:pt x="52" y="34"/>
                    <a:pt x="48" y="36"/>
                    <a:pt x="44" y="36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20" y="16"/>
                  </a:lnTo>
                  <a:close/>
                  <a:moveTo>
                    <a:pt x="44" y="73"/>
                  </a:moveTo>
                  <a:cubicBezTo>
                    <a:pt x="44" y="73"/>
                    <a:pt x="43" y="73"/>
                    <a:pt x="43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55" y="49"/>
                    <a:pt x="55" y="62"/>
                  </a:cubicBezTo>
                  <a:cubicBezTo>
                    <a:pt x="55" y="72"/>
                    <a:pt x="48" y="73"/>
                    <a:pt x="4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34"/>
            <p:cNvSpPr>
              <a:spLocks noEditPoints="1"/>
            </p:cNvSpPr>
            <p:nvPr/>
          </p:nvSpPr>
          <p:spPr bwMode="auto">
            <a:xfrm>
              <a:off x="4227513" y="3808413"/>
              <a:ext cx="301625" cy="288925"/>
            </a:xfrm>
            <a:custGeom>
              <a:avLst/>
              <a:gdLst>
                <a:gd name="T0" fmla="*/ 36 w 72"/>
                <a:gd name="T1" fmla="*/ 0 h 69"/>
                <a:gd name="T2" fmla="*/ 2 w 72"/>
                <a:gd name="T3" fmla="*/ 34 h 69"/>
                <a:gd name="T4" fmla="*/ 36 w 72"/>
                <a:gd name="T5" fmla="*/ 68 h 69"/>
                <a:gd name="T6" fmla="*/ 66 w 72"/>
                <a:gd name="T7" fmla="*/ 44 h 69"/>
                <a:gd name="T8" fmla="*/ 51 w 72"/>
                <a:gd name="T9" fmla="*/ 44 h 69"/>
                <a:gd name="T10" fmla="*/ 37 w 72"/>
                <a:gd name="T11" fmla="*/ 54 h 69"/>
                <a:gd name="T12" fmla="*/ 21 w 72"/>
                <a:gd name="T13" fmla="*/ 38 h 69"/>
                <a:gd name="T14" fmla="*/ 67 w 72"/>
                <a:gd name="T15" fmla="*/ 38 h 69"/>
                <a:gd name="T16" fmla="*/ 36 w 72"/>
                <a:gd name="T17" fmla="*/ 0 h 69"/>
                <a:gd name="T18" fmla="*/ 21 w 72"/>
                <a:gd name="T19" fmla="*/ 26 h 69"/>
                <a:gd name="T20" fmla="*/ 37 w 72"/>
                <a:gd name="T21" fmla="*/ 13 h 69"/>
                <a:gd name="T22" fmla="*/ 50 w 72"/>
                <a:gd name="T23" fmla="*/ 26 h 69"/>
                <a:gd name="T24" fmla="*/ 21 w 72"/>
                <a:gd name="T25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9">
                  <a:moveTo>
                    <a:pt x="36" y="0"/>
                  </a:moveTo>
                  <a:cubicBezTo>
                    <a:pt x="2" y="0"/>
                    <a:pt x="2" y="34"/>
                    <a:pt x="2" y="34"/>
                  </a:cubicBezTo>
                  <a:cubicBezTo>
                    <a:pt x="2" y="34"/>
                    <a:pt x="0" y="68"/>
                    <a:pt x="36" y="68"/>
                  </a:cubicBezTo>
                  <a:cubicBezTo>
                    <a:pt x="36" y="68"/>
                    <a:pt x="66" y="69"/>
                    <a:pt x="66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54"/>
                    <a:pt x="37" y="54"/>
                  </a:cubicBezTo>
                  <a:cubicBezTo>
                    <a:pt x="37" y="54"/>
                    <a:pt x="21" y="55"/>
                    <a:pt x="21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72" y="0"/>
                    <a:pt x="36" y="0"/>
                  </a:cubicBezTo>
                  <a:close/>
                  <a:moveTo>
                    <a:pt x="21" y="26"/>
                  </a:moveTo>
                  <a:cubicBezTo>
                    <a:pt x="21" y="26"/>
                    <a:pt x="23" y="13"/>
                    <a:pt x="37" y="13"/>
                  </a:cubicBezTo>
                  <a:cubicBezTo>
                    <a:pt x="50" y="13"/>
                    <a:pt x="50" y="26"/>
                    <a:pt x="50" y="26"/>
                  </a:cubicBezTo>
                  <a:lnTo>
                    <a:pt x="2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4298951" y="3736975"/>
              <a:ext cx="15557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6" name="Freeform 39"/>
          <p:cNvSpPr>
            <a:spLocks/>
          </p:cNvSpPr>
          <p:nvPr/>
        </p:nvSpPr>
        <p:spPr bwMode="auto">
          <a:xfrm>
            <a:off x="7086595" y="2969151"/>
            <a:ext cx="562319" cy="722495"/>
          </a:xfrm>
          <a:custGeom>
            <a:avLst/>
            <a:gdLst>
              <a:gd name="T0" fmla="*/ 0 w 208"/>
              <a:gd name="T1" fmla="*/ 68 h 201"/>
              <a:gd name="T2" fmla="*/ 8 w 208"/>
              <a:gd name="T3" fmla="*/ 78 h 201"/>
              <a:gd name="T4" fmla="*/ 31 w 208"/>
              <a:gd name="T5" fmla="*/ 72 h 201"/>
              <a:gd name="T6" fmla="*/ 64 w 208"/>
              <a:gd name="T7" fmla="*/ 172 h 201"/>
              <a:gd name="T8" fmla="*/ 106 w 208"/>
              <a:gd name="T9" fmla="*/ 189 h 201"/>
              <a:gd name="T10" fmla="*/ 197 w 208"/>
              <a:gd name="T11" fmla="*/ 62 h 201"/>
              <a:gd name="T12" fmla="*/ 114 w 208"/>
              <a:gd name="T13" fmla="*/ 67 h 201"/>
              <a:gd name="T14" fmla="*/ 137 w 208"/>
              <a:gd name="T15" fmla="*/ 94 h 201"/>
              <a:gd name="T16" fmla="*/ 109 w 208"/>
              <a:gd name="T17" fmla="*/ 130 h 201"/>
              <a:gd name="T18" fmla="*/ 93 w 208"/>
              <a:gd name="T19" fmla="*/ 90 h 201"/>
              <a:gd name="T20" fmla="*/ 60 w 208"/>
              <a:gd name="T21" fmla="*/ 22 h 201"/>
              <a:gd name="T22" fmla="*/ 0 w 208"/>
              <a:gd name="T23" fmla="*/ 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1">
                <a:moveTo>
                  <a:pt x="0" y="68"/>
                </a:moveTo>
                <a:cubicBezTo>
                  <a:pt x="8" y="78"/>
                  <a:pt x="8" y="78"/>
                  <a:pt x="8" y="78"/>
                </a:cubicBezTo>
                <a:cubicBezTo>
                  <a:pt x="8" y="78"/>
                  <a:pt x="25" y="65"/>
                  <a:pt x="31" y="72"/>
                </a:cubicBezTo>
                <a:cubicBezTo>
                  <a:pt x="36" y="78"/>
                  <a:pt x="57" y="157"/>
                  <a:pt x="64" y="172"/>
                </a:cubicBezTo>
                <a:cubicBezTo>
                  <a:pt x="70" y="184"/>
                  <a:pt x="87" y="201"/>
                  <a:pt x="106" y="189"/>
                </a:cubicBezTo>
                <a:cubicBezTo>
                  <a:pt x="125" y="177"/>
                  <a:pt x="186" y="124"/>
                  <a:pt x="197" y="62"/>
                </a:cubicBezTo>
                <a:cubicBezTo>
                  <a:pt x="208" y="0"/>
                  <a:pt x="123" y="13"/>
                  <a:pt x="114" y="67"/>
                </a:cubicBezTo>
                <a:cubicBezTo>
                  <a:pt x="137" y="54"/>
                  <a:pt x="149" y="73"/>
                  <a:pt x="137" y="94"/>
                </a:cubicBezTo>
                <a:cubicBezTo>
                  <a:pt x="126" y="116"/>
                  <a:pt x="115" y="130"/>
                  <a:pt x="109" y="130"/>
                </a:cubicBezTo>
                <a:cubicBezTo>
                  <a:pt x="104" y="130"/>
                  <a:pt x="100" y="116"/>
                  <a:pt x="93" y="90"/>
                </a:cubicBezTo>
                <a:cubicBezTo>
                  <a:pt x="87" y="64"/>
                  <a:pt x="87" y="17"/>
                  <a:pt x="60" y="22"/>
                </a:cubicBezTo>
                <a:cubicBezTo>
                  <a:pt x="34" y="27"/>
                  <a:pt x="0" y="68"/>
                  <a:pt x="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Group 161"/>
          <p:cNvGrpSpPr/>
          <p:nvPr/>
        </p:nvGrpSpPr>
        <p:grpSpPr>
          <a:xfrm>
            <a:off x="5795305" y="1866310"/>
            <a:ext cx="608327" cy="811102"/>
            <a:chOff x="1157288" y="1111250"/>
            <a:chExt cx="944563" cy="944562"/>
          </a:xfrm>
          <a:solidFill>
            <a:schemeClr val="accent3"/>
          </a:solidFill>
        </p:grpSpPr>
        <p:sp>
          <p:nvSpPr>
            <p:cNvPr id="28" name="Freeform 45"/>
            <p:cNvSpPr>
              <a:spLocks/>
            </p:cNvSpPr>
            <p:nvPr/>
          </p:nvSpPr>
          <p:spPr bwMode="auto">
            <a:xfrm>
              <a:off x="1463676" y="1111250"/>
              <a:ext cx="360363" cy="357187"/>
            </a:xfrm>
            <a:custGeom>
              <a:avLst/>
              <a:gdLst>
                <a:gd name="T0" fmla="*/ 86 w 86"/>
                <a:gd name="T1" fmla="*/ 10 h 85"/>
                <a:gd name="T2" fmla="*/ 40 w 86"/>
                <a:gd name="T3" fmla="*/ 0 h 85"/>
                <a:gd name="T4" fmla="*/ 0 w 86"/>
                <a:gd name="T5" fmla="*/ 8 h 85"/>
                <a:gd name="T6" fmla="*/ 86 w 86"/>
                <a:gd name="T7" fmla="*/ 85 h 85"/>
                <a:gd name="T8" fmla="*/ 86 w 86"/>
                <a:gd name="T9" fmla="*/ 1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10"/>
                  </a:moveTo>
                  <a:cubicBezTo>
                    <a:pt x="71" y="4"/>
                    <a:pt x="56" y="0"/>
                    <a:pt x="40" y="0"/>
                  </a:cubicBezTo>
                  <a:cubicBezTo>
                    <a:pt x="26" y="0"/>
                    <a:pt x="13" y="3"/>
                    <a:pt x="0" y="8"/>
                  </a:cubicBezTo>
                  <a:cubicBezTo>
                    <a:pt x="3" y="10"/>
                    <a:pt x="82" y="82"/>
                    <a:pt x="86" y="85"/>
                  </a:cubicBezTo>
                  <a:cubicBezTo>
                    <a:pt x="86" y="80"/>
                    <a:pt x="86" y="12"/>
                    <a:pt x="8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46"/>
            <p:cNvSpPr>
              <a:spLocks/>
            </p:cNvSpPr>
            <p:nvPr/>
          </p:nvSpPr>
          <p:spPr bwMode="auto">
            <a:xfrm>
              <a:off x="1190626" y="1581150"/>
              <a:ext cx="196850" cy="406400"/>
            </a:xfrm>
            <a:custGeom>
              <a:avLst/>
              <a:gdLst>
                <a:gd name="T0" fmla="*/ 47 w 47"/>
                <a:gd name="T1" fmla="*/ 97 h 97"/>
                <a:gd name="T2" fmla="*/ 47 w 47"/>
                <a:gd name="T3" fmla="*/ 0 h 97"/>
                <a:gd name="T4" fmla="*/ 0 w 47"/>
                <a:gd name="T5" fmla="*/ 42 h 97"/>
                <a:gd name="T6" fmla="*/ 47 w 47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97">
                  <a:moveTo>
                    <a:pt x="47" y="97"/>
                  </a:moveTo>
                  <a:cubicBezTo>
                    <a:pt x="47" y="92"/>
                    <a:pt x="47" y="5"/>
                    <a:pt x="47" y="0"/>
                  </a:cubicBezTo>
                  <a:cubicBezTo>
                    <a:pt x="43" y="3"/>
                    <a:pt x="2" y="41"/>
                    <a:pt x="0" y="42"/>
                  </a:cubicBezTo>
                  <a:cubicBezTo>
                    <a:pt x="9" y="65"/>
                    <a:pt x="26" y="84"/>
                    <a:pt x="4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47"/>
            <p:cNvSpPr>
              <a:spLocks/>
            </p:cNvSpPr>
            <p:nvPr/>
          </p:nvSpPr>
          <p:spPr bwMode="auto">
            <a:xfrm>
              <a:off x="1157288" y="1166813"/>
              <a:ext cx="436563" cy="539750"/>
            </a:xfrm>
            <a:custGeom>
              <a:avLst/>
              <a:gdLst>
                <a:gd name="T0" fmla="*/ 0 w 104"/>
                <a:gd name="T1" fmla="*/ 100 h 129"/>
                <a:gd name="T2" fmla="*/ 4 w 104"/>
                <a:gd name="T3" fmla="*/ 129 h 129"/>
                <a:gd name="T4" fmla="*/ 104 w 104"/>
                <a:gd name="T5" fmla="*/ 38 h 129"/>
                <a:gd name="T6" fmla="*/ 61 w 104"/>
                <a:gd name="T7" fmla="*/ 0 h 129"/>
                <a:gd name="T8" fmla="*/ 0 w 104"/>
                <a:gd name="T9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9">
                  <a:moveTo>
                    <a:pt x="0" y="100"/>
                  </a:moveTo>
                  <a:cubicBezTo>
                    <a:pt x="0" y="109"/>
                    <a:pt x="2" y="119"/>
                    <a:pt x="4" y="129"/>
                  </a:cubicBezTo>
                  <a:cubicBezTo>
                    <a:pt x="7" y="126"/>
                    <a:pt x="102" y="40"/>
                    <a:pt x="104" y="38"/>
                  </a:cubicBezTo>
                  <a:cubicBezTo>
                    <a:pt x="102" y="37"/>
                    <a:pt x="63" y="1"/>
                    <a:pt x="61" y="0"/>
                  </a:cubicBezTo>
                  <a:cubicBezTo>
                    <a:pt x="24" y="19"/>
                    <a:pt x="0" y="57"/>
                    <a:pt x="0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48"/>
            <p:cNvSpPr>
              <a:spLocks/>
            </p:cNvSpPr>
            <p:nvPr/>
          </p:nvSpPr>
          <p:spPr bwMode="auto">
            <a:xfrm>
              <a:off x="1438276" y="1790700"/>
              <a:ext cx="615950" cy="265112"/>
            </a:xfrm>
            <a:custGeom>
              <a:avLst/>
              <a:gdLst>
                <a:gd name="T0" fmla="*/ 0 w 147"/>
                <a:gd name="T1" fmla="*/ 0 h 63"/>
                <a:gd name="T2" fmla="*/ 0 w 147"/>
                <a:gd name="T3" fmla="*/ 53 h 63"/>
                <a:gd name="T4" fmla="*/ 35 w 147"/>
                <a:gd name="T5" fmla="*/ 63 h 63"/>
                <a:gd name="T6" fmla="*/ 56 w 147"/>
                <a:gd name="T7" fmla="*/ 63 h 63"/>
                <a:gd name="T8" fmla="*/ 147 w 147"/>
                <a:gd name="T9" fmla="*/ 0 h 63"/>
                <a:gd name="T10" fmla="*/ 0 w 147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63">
                  <a:moveTo>
                    <a:pt x="0" y="0"/>
                  </a:moveTo>
                  <a:cubicBezTo>
                    <a:pt x="0" y="2"/>
                    <a:pt x="0" y="52"/>
                    <a:pt x="0" y="53"/>
                  </a:cubicBezTo>
                  <a:cubicBezTo>
                    <a:pt x="11" y="58"/>
                    <a:pt x="23" y="62"/>
                    <a:pt x="35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95" y="59"/>
                    <a:pt x="129" y="35"/>
                    <a:pt x="147" y="0"/>
                  </a:cubicBezTo>
                  <a:cubicBezTo>
                    <a:pt x="14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49"/>
            <p:cNvSpPr>
              <a:spLocks/>
            </p:cNvSpPr>
            <p:nvPr/>
          </p:nvSpPr>
          <p:spPr bwMode="auto">
            <a:xfrm>
              <a:off x="1874838" y="1182688"/>
              <a:ext cx="227013" cy="558800"/>
            </a:xfrm>
            <a:custGeom>
              <a:avLst/>
              <a:gdLst>
                <a:gd name="T0" fmla="*/ 0 w 54"/>
                <a:gd name="T1" fmla="*/ 0 h 133"/>
                <a:gd name="T2" fmla="*/ 0 w 54"/>
                <a:gd name="T3" fmla="*/ 133 h 133"/>
                <a:gd name="T4" fmla="*/ 48 w 54"/>
                <a:gd name="T5" fmla="*/ 133 h 133"/>
                <a:gd name="T6" fmla="*/ 54 w 54"/>
                <a:gd name="T7" fmla="*/ 96 h 133"/>
                <a:gd name="T8" fmla="*/ 0 w 54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33">
                  <a:moveTo>
                    <a:pt x="0" y="0"/>
                  </a:moveTo>
                  <a:cubicBezTo>
                    <a:pt x="0" y="4"/>
                    <a:pt x="0" y="130"/>
                    <a:pt x="0" y="133"/>
                  </a:cubicBezTo>
                  <a:cubicBezTo>
                    <a:pt x="2" y="133"/>
                    <a:pt x="46" y="133"/>
                    <a:pt x="48" y="133"/>
                  </a:cubicBezTo>
                  <a:cubicBezTo>
                    <a:pt x="52" y="121"/>
                    <a:pt x="54" y="108"/>
                    <a:pt x="54" y="96"/>
                  </a:cubicBezTo>
                  <a:cubicBezTo>
                    <a:pt x="54" y="57"/>
                    <a:pt x="3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Freeform 5"/>
          <p:cNvSpPr>
            <a:spLocks noEditPoints="1"/>
          </p:cNvSpPr>
          <p:nvPr/>
        </p:nvSpPr>
        <p:spPr bwMode="auto">
          <a:xfrm>
            <a:off x="8129440" y="2950067"/>
            <a:ext cx="472349" cy="627071"/>
          </a:xfrm>
          <a:custGeom>
            <a:avLst/>
            <a:gdLst>
              <a:gd name="T0" fmla="*/ 168 w 175"/>
              <a:gd name="T1" fmla="*/ 53 h 174"/>
              <a:gd name="T2" fmla="*/ 149 w 175"/>
              <a:gd name="T3" fmla="*/ 25 h 174"/>
              <a:gd name="T4" fmla="*/ 121 w 175"/>
              <a:gd name="T5" fmla="*/ 6 h 174"/>
              <a:gd name="T6" fmla="*/ 87 w 175"/>
              <a:gd name="T7" fmla="*/ 0 h 174"/>
              <a:gd name="T8" fmla="*/ 53 w 175"/>
              <a:gd name="T9" fmla="*/ 6 h 174"/>
              <a:gd name="T10" fmla="*/ 26 w 175"/>
              <a:gd name="T11" fmla="*/ 25 h 174"/>
              <a:gd name="T12" fmla="*/ 7 w 175"/>
              <a:gd name="T13" fmla="*/ 53 h 174"/>
              <a:gd name="T14" fmla="*/ 0 w 175"/>
              <a:gd name="T15" fmla="*/ 87 h 174"/>
              <a:gd name="T16" fmla="*/ 7 w 175"/>
              <a:gd name="T17" fmla="*/ 121 h 174"/>
              <a:gd name="T18" fmla="*/ 26 w 175"/>
              <a:gd name="T19" fmla="*/ 149 h 174"/>
              <a:gd name="T20" fmla="*/ 53 w 175"/>
              <a:gd name="T21" fmla="*/ 167 h 174"/>
              <a:gd name="T22" fmla="*/ 87 w 175"/>
              <a:gd name="T23" fmla="*/ 174 h 174"/>
              <a:gd name="T24" fmla="*/ 121 w 175"/>
              <a:gd name="T25" fmla="*/ 167 h 174"/>
              <a:gd name="T26" fmla="*/ 149 w 175"/>
              <a:gd name="T27" fmla="*/ 149 h 174"/>
              <a:gd name="T28" fmla="*/ 168 w 175"/>
              <a:gd name="T29" fmla="*/ 121 h 174"/>
              <a:gd name="T30" fmla="*/ 175 w 175"/>
              <a:gd name="T31" fmla="*/ 87 h 174"/>
              <a:gd name="T32" fmla="*/ 162 w 175"/>
              <a:gd name="T33" fmla="*/ 86 h 174"/>
              <a:gd name="T34" fmla="*/ 108 w 175"/>
              <a:gd name="T35" fmla="*/ 80 h 174"/>
              <a:gd name="T36" fmla="*/ 145 w 175"/>
              <a:gd name="T37" fmla="*/ 40 h 174"/>
              <a:gd name="T38" fmla="*/ 137 w 175"/>
              <a:gd name="T39" fmla="*/ 31 h 174"/>
              <a:gd name="T40" fmla="*/ 70 w 175"/>
              <a:gd name="T41" fmla="*/ 14 h 174"/>
              <a:gd name="T42" fmla="*/ 137 w 175"/>
              <a:gd name="T43" fmla="*/ 31 h 174"/>
              <a:gd name="T44" fmla="*/ 70 w 175"/>
              <a:gd name="T45" fmla="*/ 14 h 174"/>
              <a:gd name="T46" fmla="*/ 70 w 175"/>
              <a:gd name="T47" fmla="*/ 14 h 174"/>
              <a:gd name="T48" fmla="*/ 83 w 175"/>
              <a:gd name="T49" fmla="*/ 62 h 174"/>
              <a:gd name="T50" fmla="*/ 56 w 175"/>
              <a:gd name="T51" fmla="*/ 19 h 174"/>
              <a:gd name="T52" fmla="*/ 13 w 175"/>
              <a:gd name="T53" fmla="*/ 85 h 174"/>
              <a:gd name="T54" fmla="*/ 96 w 175"/>
              <a:gd name="T55" fmla="*/ 87 h 174"/>
              <a:gd name="T56" fmla="*/ 32 w 175"/>
              <a:gd name="T57" fmla="*/ 137 h 174"/>
              <a:gd name="T58" fmla="*/ 13 w 175"/>
              <a:gd name="T59" fmla="*/ 87 h 174"/>
              <a:gd name="T60" fmla="*/ 40 w 175"/>
              <a:gd name="T61" fmla="*/ 144 h 174"/>
              <a:gd name="T62" fmla="*/ 100 w 175"/>
              <a:gd name="T63" fmla="*/ 99 h 174"/>
              <a:gd name="T64" fmla="*/ 117 w 175"/>
              <a:gd name="T65" fmla="*/ 156 h 174"/>
              <a:gd name="T66" fmla="*/ 129 w 175"/>
              <a:gd name="T67" fmla="*/ 149 h 174"/>
              <a:gd name="T68" fmla="*/ 161 w 175"/>
              <a:gd name="T69" fmla="*/ 9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5" h="174">
                <a:moveTo>
                  <a:pt x="173" y="69"/>
                </a:moveTo>
                <a:cubicBezTo>
                  <a:pt x="172" y="64"/>
                  <a:pt x="170" y="58"/>
                  <a:pt x="168" y="53"/>
                </a:cubicBezTo>
                <a:cubicBezTo>
                  <a:pt x="166" y="48"/>
                  <a:pt x="163" y="43"/>
                  <a:pt x="160" y="38"/>
                </a:cubicBezTo>
                <a:cubicBezTo>
                  <a:pt x="157" y="33"/>
                  <a:pt x="153" y="29"/>
                  <a:pt x="149" y="25"/>
                </a:cubicBezTo>
                <a:cubicBezTo>
                  <a:pt x="145" y="21"/>
                  <a:pt x="141" y="18"/>
                  <a:pt x="136" y="14"/>
                </a:cubicBezTo>
                <a:cubicBezTo>
                  <a:pt x="132" y="11"/>
                  <a:pt x="127" y="9"/>
                  <a:pt x="121" y="6"/>
                </a:cubicBezTo>
                <a:cubicBezTo>
                  <a:pt x="116" y="4"/>
                  <a:pt x="111" y="2"/>
                  <a:pt x="105" y="1"/>
                </a:cubicBezTo>
                <a:cubicBezTo>
                  <a:pt x="99" y="0"/>
                  <a:pt x="93" y="0"/>
                  <a:pt x="87" y="0"/>
                </a:cubicBezTo>
                <a:cubicBezTo>
                  <a:pt x="82" y="0"/>
                  <a:pt x="76" y="0"/>
                  <a:pt x="70" y="1"/>
                </a:cubicBezTo>
                <a:cubicBezTo>
                  <a:pt x="64" y="2"/>
                  <a:pt x="59" y="4"/>
                  <a:pt x="53" y="6"/>
                </a:cubicBezTo>
                <a:cubicBezTo>
                  <a:pt x="48" y="9"/>
                  <a:pt x="43" y="11"/>
                  <a:pt x="39" y="14"/>
                </a:cubicBezTo>
                <a:cubicBezTo>
                  <a:pt x="34" y="18"/>
                  <a:pt x="30" y="21"/>
                  <a:pt x="26" y="25"/>
                </a:cubicBezTo>
                <a:cubicBezTo>
                  <a:pt x="22" y="29"/>
                  <a:pt x="18" y="33"/>
                  <a:pt x="15" y="38"/>
                </a:cubicBezTo>
                <a:cubicBezTo>
                  <a:pt x="12" y="43"/>
                  <a:pt x="9" y="48"/>
                  <a:pt x="7" y="53"/>
                </a:cubicBezTo>
                <a:cubicBezTo>
                  <a:pt x="5" y="58"/>
                  <a:pt x="3" y="64"/>
                  <a:pt x="2" y="69"/>
                </a:cubicBezTo>
                <a:cubicBezTo>
                  <a:pt x="1" y="75"/>
                  <a:pt x="0" y="81"/>
                  <a:pt x="0" y="87"/>
                </a:cubicBezTo>
                <a:cubicBezTo>
                  <a:pt x="0" y="93"/>
                  <a:pt x="1" y="99"/>
                  <a:pt x="2" y="105"/>
                </a:cubicBezTo>
                <a:cubicBezTo>
                  <a:pt x="3" y="110"/>
                  <a:pt x="5" y="116"/>
                  <a:pt x="7" y="121"/>
                </a:cubicBezTo>
                <a:cubicBezTo>
                  <a:pt x="9" y="126"/>
                  <a:pt x="12" y="131"/>
                  <a:pt x="15" y="136"/>
                </a:cubicBezTo>
                <a:cubicBezTo>
                  <a:pt x="18" y="140"/>
                  <a:pt x="22" y="145"/>
                  <a:pt x="26" y="149"/>
                </a:cubicBezTo>
                <a:cubicBezTo>
                  <a:pt x="30" y="153"/>
                  <a:pt x="34" y="156"/>
                  <a:pt x="39" y="159"/>
                </a:cubicBezTo>
                <a:cubicBezTo>
                  <a:pt x="43" y="163"/>
                  <a:pt x="48" y="165"/>
                  <a:pt x="53" y="167"/>
                </a:cubicBezTo>
                <a:cubicBezTo>
                  <a:pt x="59" y="170"/>
                  <a:pt x="64" y="171"/>
                  <a:pt x="70" y="173"/>
                </a:cubicBezTo>
                <a:cubicBezTo>
                  <a:pt x="76" y="174"/>
                  <a:pt x="82" y="174"/>
                  <a:pt x="87" y="174"/>
                </a:cubicBezTo>
                <a:cubicBezTo>
                  <a:pt x="93" y="174"/>
                  <a:pt x="99" y="174"/>
                  <a:pt x="105" y="173"/>
                </a:cubicBezTo>
                <a:cubicBezTo>
                  <a:pt x="111" y="171"/>
                  <a:pt x="116" y="170"/>
                  <a:pt x="121" y="167"/>
                </a:cubicBezTo>
                <a:cubicBezTo>
                  <a:pt x="127" y="165"/>
                  <a:pt x="132" y="163"/>
                  <a:pt x="136" y="159"/>
                </a:cubicBezTo>
                <a:cubicBezTo>
                  <a:pt x="141" y="156"/>
                  <a:pt x="145" y="153"/>
                  <a:pt x="149" y="149"/>
                </a:cubicBezTo>
                <a:cubicBezTo>
                  <a:pt x="153" y="145"/>
                  <a:pt x="157" y="140"/>
                  <a:pt x="160" y="136"/>
                </a:cubicBezTo>
                <a:cubicBezTo>
                  <a:pt x="163" y="131"/>
                  <a:pt x="166" y="126"/>
                  <a:pt x="168" y="121"/>
                </a:cubicBezTo>
                <a:cubicBezTo>
                  <a:pt x="170" y="116"/>
                  <a:pt x="172" y="110"/>
                  <a:pt x="173" y="105"/>
                </a:cubicBezTo>
                <a:cubicBezTo>
                  <a:pt x="174" y="99"/>
                  <a:pt x="175" y="93"/>
                  <a:pt x="175" y="87"/>
                </a:cubicBezTo>
                <a:cubicBezTo>
                  <a:pt x="175" y="81"/>
                  <a:pt x="174" y="75"/>
                  <a:pt x="173" y="69"/>
                </a:cubicBezTo>
                <a:close/>
                <a:moveTo>
                  <a:pt x="162" y="86"/>
                </a:moveTo>
                <a:cubicBezTo>
                  <a:pt x="161" y="86"/>
                  <a:pt x="136" y="81"/>
                  <a:pt x="110" y="84"/>
                </a:cubicBezTo>
                <a:cubicBezTo>
                  <a:pt x="110" y="82"/>
                  <a:pt x="109" y="81"/>
                  <a:pt x="108" y="80"/>
                </a:cubicBezTo>
                <a:cubicBezTo>
                  <a:pt x="107" y="76"/>
                  <a:pt x="105" y="73"/>
                  <a:pt x="104" y="69"/>
                </a:cubicBezTo>
                <a:cubicBezTo>
                  <a:pt x="133" y="57"/>
                  <a:pt x="145" y="40"/>
                  <a:pt x="145" y="40"/>
                </a:cubicBezTo>
                <a:cubicBezTo>
                  <a:pt x="156" y="52"/>
                  <a:pt x="162" y="68"/>
                  <a:pt x="162" y="86"/>
                </a:cubicBezTo>
                <a:close/>
                <a:moveTo>
                  <a:pt x="137" y="31"/>
                </a:moveTo>
                <a:cubicBezTo>
                  <a:pt x="137" y="31"/>
                  <a:pt x="126" y="47"/>
                  <a:pt x="98" y="58"/>
                </a:cubicBezTo>
                <a:cubicBezTo>
                  <a:pt x="85" y="35"/>
                  <a:pt x="71" y="16"/>
                  <a:pt x="70" y="14"/>
                </a:cubicBezTo>
                <a:cubicBezTo>
                  <a:pt x="76" y="13"/>
                  <a:pt x="81" y="12"/>
                  <a:pt x="87" y="12"/>
                </a:cubicBezTo>
                <a:cubicBezTo>
                  <a:pt x="106" y="12"/>
                  <a:pt x="124" y="19"/>
                  <a:pt x="137" y="31"/>
                </a:cubicBezTo>
                <a:close/>
                <a:moveTo>
                  <a:pt x="70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69" y="15"/>
                  <a:pt x="69" y="15"/>
                </a:cubicBezTo>
                <a:cubicBezTo>
                  <a:pt x="69" y="15"/>
                  <a:pt x="70" y="15"/>
                  <a:pt x="70" y="14"/>
                </a:cubicBezTo>
                <a:close/>
                <a:moveTo>
                  <a:pt x="56" y="19"/>
                </a:moveTo>
                <a:cubicBezTo>
                  <a:pt x="57" y="21"/>
                  <a:pt x="70" y="39"/>
                  <a:pt x="83" y="62"/>
                </a:cubicBezTo>
                <a:cubicBezTo>
                  <a:pt x="47" y="72"/>
                  <a:pt x="16" y="72"/>
                  <a:pt x="14" y="72"/>
                </a:cubicBezTo>
                <a:cubicBezTo>
                  <a:pt x="19" y="48"/>
                  <a:pt x="35" y="29"/>
                  <a:pt x="56" y="19"/>
                </a:cubicBezTo>
                <a:close/>
                <a:moveTo>
                  <a:pt x="13" y="87"/>
                </a:moveTo>
                <a:cubicBezTo>
                  <a:pt x="13" y="86"/>
                  <a:pt x="13" y="85"/>
                  <a:pt x="13" y="85"/>
                </a:cubicBezTo>
                <a:cubicBezTo>
                  <a:pt x="14" y="85"/>
                  <a:pt x="51" y="85"/>
                  <a:pt x="90" y="74"/>
                </a:cubicBezTo>
                <a:cubicBezTo>
                  <a:pt x="92" y="78"/>
                  <a:pt x="94" y="82"/>
                  <a:pt x="96" y="87"/>
                </a:cubicBezTo>
                <a:cubicBezTo>
                  <a:pt x="95" y="87"/>
                  <a:pt x="94" y="87"/>
                  <a:pt x="93" y="88"/>
                </a:cubicBezTo>
                <a:cubicBezTo>
                  <a:pt x="52" y="101"/>
                  <a:pt x="32" y="137"/>
                  <a:pt x="32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0" y="124"/>
                  <a:pt x="13" y="106"/>
                  <a:pt x="13" y="87"/>
                </a:cubicBezTo>
                <a:close/>
                <a:moveTo>
                  <a:pt x="87" y="162"/>
                </a:moveTo>
                <a:cubicBezTo>
                  <a:pt x="69" y="162"/>
                  <a:pt x="53" y="155"/>
                  <a:pt x="40" y="144"/>
                </a:cubicBezTo>
                <a:cubicBezTo>
                  <a:pt x="41" y="145"/>
                  <a:pt x="42" y="146"/>
                  <a:pt x="42" y="146"/>
                </a:cubicBezTo>
                <a:cubicBezTo>
                  <a:pt x="42" y="146"/>
                  <a:pt x="56" y="115"/>
                  <a:pt x="100" y="99"/>
                </a:cubicBezTo>
                <a:cubicBezTo>
                  <a:pt x="100" y="99"/>
                  <a:pt x="100" y="99"/>
                  <a:pt x="101" y="99"/>
                </a:cubicBezTo>
                <a:cubicBezTo>
                  <a:pt x="111" y="126"/>
                  <a:pt x="115" y="149"/>
                  <a:pt x="117" y="156"/>
                </a:cubicBezTo>
                <a:cubicBezTo>
                  <a:pt x="108" y="159"/>
                  <a:pt x="98" y="162"/>
                  <a:pt x="87" y="162"/>
                </a:cubicBezTo>
                <a:close/>
                <a:moveTo>
                  <a:pt x="129" y="149"/>
                </a:moveTo>
                <a:cubicBezTo>
                  <a:pt x="128" y="144"/>
                  <a:pt x="124" y="122"/>
                  <a:pt x="115" y="96"/>
                </a:cubicBezTo>
                <a:cubicBezTo>
                  <a:pt x="139" y="92"/>
                  <a:pt x="160" y="98"/>
                  <a:pt x="161" y="99"/>
                </a:cubicBezTo>
                <a:cubicBezTo>
                  <a:pt x="158" y="120"/>
                  <a:pt x="146" y="138"/>
                  <a:pt x="129" y="1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21"/>
          <p:cNvSpPr>
            <a:spLocks/>
          </p:cNvSpPr>
          <p:nvPr/>
        </p:nvSpPr>
        <p:spPr bwMode="auto">
          <a:xfrm>
            <a:off x="8012887" y="3667104"/>
            <a:ext cx="616507" cy="817919"/>
          </a:xfrm>
          <a:custGeom>
            <a:avLst/>
            <a:gdLst>
              <a:gd name="T0" fmla="*/ 114 w 228"/>
              <a:gd name="T1" fmla="*/ 0 h 227"/>
              <a:gd name="T2" fmla="*/ 0 w 228"/>
              <a:gd name="T3" fmla="*/ 114 h 227"/>
              <a:gd name="T4" fmla="*/ 68 w 228"/>
              <a:gd name="T5" fmla="*/ 218 h 227"/>
              <a:gd name="T6" fmla="*/ 70 w 228"/>
              <a:gd name="T7" fmla="*/ 192 h 227"/>
              <a:gd name="T8" fmla="*/ 85 w 228"/>
              <a:gd name="T9" fmla="*/ 130 h 227"/>
              <a:gd name="T10" fmla="*/ 81 w 228"/>
              <a:gd name="T11" fmla="*/ 112 h 227"/>
              <a:gd name="T12" fmla="*/ 103 w 228"/>
              <a:gd name="T13" fmla="*/ 82 h 227"/>
              <a:gd name="T14" fmla="*/ 119 w 228"/>
              <a:gd name="T15" fmla="*/ 99 h 227"/>
              <a:gd name="T16" fmla="*/ 109 w 228"/>
              <a:gd name="T17" fmla="*/ 140 h 227"/>
              <a:gd name="T18" fmla="*/ 127 w 228"/>
              <a:gd name="T19" fmla="*/ 162 h 227"/>
              <a:gd name="T20" fmla="*/ 163 w 228"/>
              <a:gd name="T21" fmla="*/ 101 h 227"/>
              <a:gd name="T22" fmla="*/ 115 w 228"/>
              <a:gd name="T23" fmla="*/ 57 h 227"/>
              <a:gd name="T24" fmla="*/ 59 w 228"/>
              <a:gd name="T25" fmla="*/ 112 h 227"/>
              <a:gd name="T26" fmla="*/ 67 w 228"/>
              <a:gd name="T27" fmla="*/ 134 h 227"/>
              <a:gd name="T28" fmla="*/ 68 w 228"/>
              <a:gd name="T29" fmla="*/ 141 h 227"/>
              <a:gd name="T30" fmla="*/ 66 w 228"/>
              <a:gd name="T31" fmla="*/ 150 h 227"/>
              <a:gd name="T32" fmla="*/ 60 w 228"/>
              <a:gd name="T33" fmla="*/ 153 h 227"/>
              <a:gd name="T34" fmla="*/ 37 w 228"/>
              <a:gd name="T35" fmla="*/ 109 h 227"/>
              <a:gd name="T36" fmla="*/ 118 w 228"/>
              <a:gd name="T37" fmla="*/ 38 h 227"/>
              <a:gd name="T38" fmla="*/ 191 w 228"/>
              <a:gd name="T39" fmla="*/ 103 h 227"/>
              <a:gd name="T40" fmla="*/ 129 w 228"/>
              <a:gd name="T41" fmla="*/ 181 h 227"/>
              <a:gd name="T42" fmla="*/ 101 w 228"/>
              <a:gd name="T43" fmla="*/ 167 h 227"/>
              <a:gd name="T44" fmla="*/ 93 w 228"/>
              <a:gd name="T45" fmla="*/ 198 h 227"/>
              <a:gd name="T46" fmla="*/ 82 w 228"/>
              <a:gd name="T47" fmla="*/ 223 h 227"/>
              <a:gd name="T48" fmla="*/ 114 w 228"/>
              <a:gd name="T49" fmla="*/ 227 h 227"/>
              <a:gd name="T50" fmla="*/ 228 w 228"/>
              <a:gd name="T51" fmla="*/ 114 h 227"/>
              <a:gd name="T52" fmla="*/ 114 w 228"/>
              <a:gd name="T5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8" h="227"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60"/>
                  <a:pt x="28" y="200"/>
                  <a:pt x="68" y="218"/>
                </a:cubicBezTo>
                <a:cubicBezTo>
                  <a:pt x="68" y="210"/>
                  <a:pt x="68" y="200"/>
                  <a:pt x="70" y="192"/>
                </a:cubicBezTo>
                <a:cubicBezTo>
                  <a:pt x="73" y="183"/>
                  <a:pt x="85" y="130"/>
                  <a:pt x="85" y="130"/>
                </a:cubicBezTo>
                <a:cubicBezTo>
                  <a:pt x="85" y="130"/>
                  <a:pt x="81" y="122"/>
                  <a:pt x="81" y="112"/>
                </a:cubicBezTo>
                <a:cubicBezTo>
                  <a:pt x="81" y="95"/>
                  <a:pt x="91" y="82"/>
                  <a:pt x="103" y="82"/>
                </a:cubicBezTo>
                <a:cubicBezTo>
                  <a:pt x="114" y="82"/>
                  <a:pt x="119" y="90"/>
                  <a:pt x="119" y="99"/>
                </a:cubicBezTo>
                <a:cubicBezTo>
                  <a:pt x="119" y="110"/>
                  <a:pt x="112" y="125"/>
                  <a:pt x="109" y="140"/>
                </a:cubicBezTo>
                <a:cubicBezTo>
                  <a:pt x="106" y="152"/>
                  <a:pt x="115" y="162"/>
                  <a:pt x="127" y="162"/>
                </a:cubicBezTo>
                <a:cubicBezTo>
                  <a:pt x="148" y="162"/>
                  <a:pt x="163" y="134"/>
                  <a:pt x="163" y="101"/>
                </a:cubicBezTo>
                <a:cubicBezTo>
                  <a:pt x="163" y="76"/>
                  <a:pt x="146" y="57"/>
                  <a:pt x="115" y="57"/>
                </a:cubicBezTo>
                <a:cubicBezTo>
                  <a:pt x="81" y="57"/>
                  <a:pt x="59" y="83"/>
                  <a:pt x="59" y="112"/>
                </a:cubicBezTo>
                <a:cubicBezTo>
                  <a:pt x="59" y="122"/>
                  <a:pt x="62" y="129"/>
                  <a:pt x="67" y="134"/>
                </a:cubicBezTo>
                <a:cubicBezTo>
                  <a:pt x="69" y="137"/>
                  <a:pt x="69" y="138"/>
                  <a:pt x="68" y="141"/>
                </a:cubicBezTo>
                <a:cubicBezTo>
                  <a:pt x="68" y="143"/>
                  <a:pt x="67" y="148"/>
                  <a:pt x="66" y="150"/>
                </a:cubicBezTo>
                <a:cubicBezTo>
                  <a:pt x="65" y="153"/>
                  <a:pt x="63" y="154"/>
                  <a:pt x="60" y="153"/>
                </a:cubicBezTo>
                <a:cubicBezTo>
                  <a:pt x="44" y="146"/>
                  <a:pt x="37" y="129"/>
                  <a:pt x="37" y="109"/>
                </a:cubicBezTo>
                <a:cubicBezTo>
                  <a:pt x="37" y="77"/>
                  <a:pt x="64" y="38"/>
                  <a:pt x="118" y="38"/>
                </a:cubicBezTo>
                <a:cubicBezTo>
                  <a:pt x="162" y="38"/>
                  <a:pt x="191" y="70"/>
                  <a:pt x="191" y="103"/>
                </a:cubicBezTo>
                <a:cubicBezTo>
                  <a:pt x="191" y="148"/>
                  <a:pt x="166" y="181"/>
                  <a:pt x="129" y="181"/>
                </a:cubicBezTo>
                <a:cubicBezTo>
                  <a:pt x="117" y="181"/>
                  <a:pt x="105" y="175"/>
                  <a:pt x="101" y="167"/>
                </a:cubicBezTo>
                <a:cubicBezTo>
                  <a:pt x="101" y="167"/>
                  <a:pt x="95" y="193"/>
                  <a:pt x="93" y="198"/>
                </a:cubicBezTo>
                <a:cubicBezTo>
                  <a:pt x="91" y="207"/>
                  <a:pt x="86" y="216"/>
                  <a:pt x="82" y="223"/>
                </a:cubicBezTo>
                <a:cubicBezTo>
                  <a:pt x="92" y="226"/>
                  <a:pt x="103" y="227"/>
                  <a:pt x="114" y="227"/>
                </a:cubicBezTo>
                <a:cubicBezTo>
                  <a:pt x="177" y="227"/>
                  <a:pt x="228" y="176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22"/>
          <p:cNvSpPr>
            <a:spLocks noEditPoints="1"/>
          </p:cNvSpPr>
          <p:nvPr/>
        </p:nvSpPr>
        <p:spPr bwMode="auto">
          <a:xfrm>
            <a:off x="6451679" y="2436140"/>
            <a:ext cx="551073" cy="733401"/>
          </a:xfrm>
          <a:custGeom>
            <a:avLst/>
            <a:gdLst>
              <a:gd name="T0" fmla="*/ 164 w 204"/>
              <a:gd name="T1" fmla="*/ 0 h 204"/>
              <a:gd name="T2" fmla="*/ 39 w 204"/>
              <a:gd name="T3" fmla="*/ 0 h 204"/>
              <a:gd name="T4" fmla="*/ 0 w 204"/>
              <a:gd name="T5" fmla="*/ 39 h 204"/>
              <a:gd name="T6" fmla="*/ 0 w 204"/>
              <a:gd name="T7" fmla="*/ 81 h 204"/>
              <a:gd name="T8" fmla="*/ 0 w 204"/>
              <a:gd name="T9" fmla="*/ 164 h 204"/>
              <a:gd name="T10" fmla="*/ 39 w 204"/>
              <a:gd name="T11" fmla="*/ 204 h 204"/>
              <a:gd name="T12" fmla="*/ 164 w 204"/>
              <a:gd name="T13" fmla="*/ 204 h 204"/>
              <a:gd name="T14" fmla="*/ 204 w 204"/>
              <a:gd name="T15" fmla="*/ 164 h 204"/>
              <a:gd name="T16" fmla="*/ 204 w 204"/>
              <a:gd name="T17" fmla="*/ 81 h 204"/>
              <a:gd name="T18" fmla="*/ 204 w 204"/>
              <a:gd name="T19" fmla="*/ 39 h 204"/>
              <a:gd name="T20" fmla="*/ 164 w 204"/>
              <a:gd name="T21" fmla="*/ 0 h 204"/>
              <a:gd name="T22" fmla="*/ 176 w 204"/>
              <a:gd name="T23" fmla="*/ 23 h 204"/>
              <a:gd name="T24" fmla="*/ 180 w 204"/>
              <a:gd name="T25" fmla="*/ 23 h 204"/>
              <a:gd name="T26" fmla="*/ 180 w 204"/>
              <a:gd name="T27" fmla="*/ 28 h 204"/>
              <a:gd name="T28" fmla="*/ 180 w 204"/>
              <a:gd name="T29" fmla="*/ 58 h 204"/>
              <a:gd name="T30" fmla="*/ 146 w 204"/>
              <a:gd name="T31" fmla="*/ 58 h 204"/>
              <a:gd name="T32" fmla="*/ 146 w 204"/>
              <a:gd name="T33" fmla="*/ 24 h 204"/>
              <a:gd name="T34" fmla="*/ 176 w 204"/>
              <a:gd name="T35" fmla="*/ 23 h 204"/>
              <a:gd name="T36" fmla="*/ 73 w 204"/>
              <a:gd name="T37" fmla="*/ 81 h 204"/>
              <a:gd name="T38" fmla="*/ 102 w 204"/>
              <a:gd name="T39" fmla="*/ 66 h 204"/>
              <a:gd name="T40" fmla="*/ 131 w 204"/>
              <a:gd name="T41" fmla="*/ 81 h 204"/>
              <a:gd name="T42" fmla="*/ 138 w 204"/>
              <a:gd name="T43" fmla="*/ 102 h 204"/>
              <a:gd name="T44" fmla="*/ 102 w 204"/>
              <a:gd name="T45" fmla="*/ 138 h 204"/>
              <a:gd name="T46" fmla="*/ 66 w 204"/>
              <a:gd name="T47" fmla="*/ 102 h 204"/>
              <a:gd name="T48" fmla="*/ 73 w 204"/>
              <a:gd name="T49" fmla="*/ 81 h 204"/>
              <a:gd name="T50" fmla="*/ 184 w 204"/>
              <a:gd name="T51" fmla="*/ 164 h 204"/>
              <a:gd name="T52" fmla="*/ 164 w 204"/>
              <a:gd name="T53" fmla="*/ 184 h 204"/>
              <a:gd name="T54" fmla="*/ 39 w 204"/>
              <a:gd name="T55" fmla="*/ 184 h 204"/>
              <a:gd name="T56" fmla="*/ 20 w 204"/>
              <a:gd name="T57" fmla="*/ 164 h 204"/>
              <a:gd name="T58" fmla="*/ 20 w 204"/>
              <a:gd name="T59" fmla="*/ 81 h 204"/>
              <a:gd name="T60" fmla="*/ 50 w 204"/>
              <a:gd name="T61" fmla="*/ 81 h 204"/>
              <a:gd name="T62" fmla="*/ 46 w 204"/>
              <a:gd name="T63" fmla="*/ 102 h 204"/>
              <a:gd name="T64" fmla="*/ 102 w 204"/>
              <a:gd name="T65" fmla="*/ 158 h 204"/>
              <a:gd name="T66" fmla="*/ 157 w 204"/>
              <a:gd name="T67" fmla="*/ 102 h 204"/>
              <a:gd name="T68" fmla="*/ 153 w 204"/>
              <a:gd name="T69" fmla="*/ 81 h 204"/>
              <a:gd name="T70" fmla="*/ 184 w 204"/>
              <a:gd name="T71" fmla="*/ 81 h 204"/>
              <a:gd name="T72" fmla="*/ 184 w 204"/>
              <a:gd name="T73" fmla="*/ 16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" h="204">
                <a:moveTo>
                  <a:pt x="164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6"/>
                  <a:pt x="17" y="204"/>
                  <a:pt x="39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86" y="204"/>
                  <a:pt x="204" y="186"/>
                  <a:pt x="204" y="1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4" y="18"/>
                  <a:pt x="186" y="0"/>
                  <a:pt x="164" y="0"/>
                </a:cubicBezTo>
                <a:close/>
                <a:moveTo>
                  <a:pt x="176" y="23"/>
                </a:moveTo>
                <a:cubicBezTo>
                  <a:pt x="180" y="23"/>
                  <a:pt x="180" y="23"/>
                  <a:pt x="180" y="23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24"/>
                  <a:pt x="146" y="24"/>
                  <a:pt x="146" y="24"/>
                </a:cubicBezTo>
                <a:lnTo>
                  <a:pt x="176" y="23"/>
                </a:lnTo>
                <a:close/>
                <a:moveTo>
                  <a:pt x="73" y="81"/>
                </a:moveTo>
                <a:cubicBezTo>
                  <a:pt x="79" y="72"/>
                  <a:pt x="90" y="66"/>
                  <a:pt x="102" y="66"/>
                </a:cubicBezTo>
                <a:cubicBezTo>
                  <a:pt x="114" y="66"/>
                  <a:pt x="124" y="72"/>
                  <a:pt x="131" y="81"/>
                </a:cubicBezTo>
                <a:cubicBezTo>
                  <a:pt x="135" y="87"/>
                  <a:pt x="138" y="94"/>
                  <a:pt x="138" y="102"/>
                </a:cubicBezTo>
                <a:cubicBezTo>
                  <a:pt x="138" y="122"/>
                  <a:pt x="121" y="138"/>
                  <a:pt x="102" y="138"/>
                </a:cubicBezTo>
                <a:cubicBezTo>
                  <a:pt x="82" y="138"/>
                  <a:pt x="66" y="122"/>
                  <a:pt x="66" y="102"/>
                </a:cubicBezTo>
                <a:cubicBezTo>
                  <a:pt x="66" y="94"/>
                  <a:pt x="68" y="87"/>
                  <a:pt x="73" y="81"/>
                </a:cubicBezTo>
                <a:close/>
                <a:moveTo>
                  <a:pt x="184" y="164"/>
                </a:moveTo>
                <a:cubicBezTo>
                  <a:pt x="184" y="175"/>
                  <a:pt x="175" y="184"/>
                  <a:pt x="164" y="184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28" y="184"/>
                  <a:pt x="20" y="175"/>
                  <a:pt x="20" y="164"/>
                </a:cubicBezTo>
                <a:cubicBezTo>
                  <a:pt x="20" y="81"/>
                  <a:pt x="20" y="81"/>
                  <a:pt x="20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47" y="87"/>
                  <a:pt x="46" y="95"/>
                  <a:pt x="46" y="102"/>
                </a:cubicBezTo>
                <a:cubicBezTo>
                  <a:pt x="46" y="133"/>
                  <a:pt x="71" y="158"/>
                  <a:pt x="102" y="158"/>
                </a:cubicBezTo>
                <a:cubicBezTo>
                  <a:pt x="132" y="158"/>
                  <a:pt x="157" y="133"/>
                  <a:pt x="157" y="102"/>
                </a:cubicBezTo>
                <a:cubicBezTo>
                  <a:pt x="157" y="95"/>
                  <a:pt x="156" y="87"/>
                  <a:pt x="153" y="81"/>
                </a:cubicBezTo>
                <a:cubicBezTo>
                  <a:pt x="184" y="81"/>
                  <a:pt x="184" y="81"/>
                  <a:pt x="184" y="81"/>
                </a:cubicBezTo>
                <a:lnTo>
                  <a:pt x="184" y="1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6" name="Group 170"/>
          <p:cNvGrpSpPr/>
          <p:nvPr/>
        </p:nvGrpSpPr>
        <p:grpSpPr>
          <a:xfrm>
            <a:off x="7200073" y="1510516"/>
            <a:ext cx="496886" cy="616166"/>
            <a:chOff x="3338513" y="696913"/>
            <a:chExt cx="771525" cy="717550"/>
          </a:xfrm>
          <a:solidFill>
            <a:schemeClr val="accent2"/>
          </a:solidFill>
        </p:grpSpPr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3586163" y="696913"/>
              <a:ext cx="523875" cy="717550"/>
            </a:xfrm>
            <a:custGeom>
              <a:avLst/>
              <a:gdLst>
                <a:gd name="T0" fmla="*/ 115 w 125"/>
                <a:gd name="T1" fmla="*/ 63 h 171"/>
                <a:gd name="T2" fmla="*/ 69 w 125"/>
                <a:gd name="T3" fmla="*/ 63 h 171"/>
                <a:gd name="T4" fmla="*/ 85 w 125"/>
                <a:gd name="T5" fmla="*/ 32 h 171"/>
                <a:gd name="T6" fmla="*/ 74 w 125"/>
                <a:gd name="T7" fmla="*/ 0 h 171"/>
                <a:gd name="T8" fmla="*/ 61 w 125"/>
                <a:gd name="T9" fmla="*/ 21 h 171"/>
                <a:gd name="T10" fmla="*/ 37 w 125"/>
                <a:gd name="T11" fmla="*/ 53 h 171"/>
                <a:gd name="T12" fmla="*/ 0 w 125"/>
                <a:gd name="T13" fmla="*/ 70 h 171"/>
                <a:gd name="T14" fmla="*/ 0 w 125"/>
                <a:gd name="T15" fmla="*/ 71 h 171"/>
                <a:gd name="T16" fmla="*/ 0 w 125"/>
                <a:gd name="T17" fmla="*/ 148 h 171"/>
                <a:gd name="T18" fmla="*/ 26 w 125"/>
                <a:gd name="T19" fmla="*/ 155 h 171"/>
                <a:gd name="T20" fmla="*/ 76 w 125"/>
                <a:gd name="T21" fmla="*/ 171 h 171"/>
                <a:gd name="T22" fmla="*/ 91 w 125"/>
                <a:gd name="T23" fmla="*/ 147 h 171"/>
                <a:gd name="T24" fmla="*/ 103 w 125"/>
                <a:gd name="T25" fmla="*/ 121 h 171"/>
                <a:gd name="T26" fmla="*/ 107 w 125"/>
                <a:gd name="T27" fmla="*/ 91 h 171"/>
                <a:gd name="T28" fmla="*/ 115 w 125"/>
                <a:gd name="T29" fmla="*/ 6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71">
                  <a:moveTo>
                    <a:pt x="115" y="63"/>
                  </a:moveTo>
                  <a:cubicBezTo>
                    <a:pt x="105" y="57"/>
                    <a:pt x="69" y="63"/>
                    <a:pt x="69" y="63"/>
                  </a:cubicBezTo>
                  <a:cubicBezTo>
                    <a:pt x="75" y="59"/>
                    <a:pt x="85" y="38"/>
                    <a:pt x="85" y="32"/>
                  </a:cubicBezTo>
                  <a:cubicBezTo>
                    <a:pt x="86" y="19"/>
                    <a:pt x="83" y="0"/>
                    <a:pt x="74" y="0"/>
                  </a:cubicBezTo>
                  <a:cubicBezTo>
                    <a:pt x="64" y="0"/>
                    <a:pt x="62" y="16"/>
                    <a:pt x="61" y="21"/>
                  </a:cubicBezTo>
                  <a:cubicBezTo>
                    <a:pt x="59" y="35"/>
                    <a:pt x="46" y="48"/>
                    <a:pt x="37" y="53"/>
                  </a:cubicBezTo>
                  <a:cubicBezTo>
                    <a:pt x="25" y="60"/>
                    <a:pt x="16" y="66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9" y="148"/>
                    <a:pt x="18" y="150"/>
                    <a:pt x="26" y="155"/>
                  </a:cubicBezTo>
                  <a:cubicBezTo>
                    <a:pt x="43" y="164"/>
                    <a:pt x="56" y="171"/>
                    <a:pt x="76" y="171"/>
                  </a:cubicBezTo>
                  <a:cubicBezTo>
                    <a:pt x="106" y="171"/>
                    <a:pt x="103" y="148"/>
                    <a:pt x="91" y="147"/>
                  </a:cubicBezTo>
                  <a:cubicBezTo>
                    <a:pt x="115" y="148"/>
                    <a:pt x="117" y="128"/>
                    <a:pt x="103" y="121"/>
                  </a:cubicBezTo>
                  <a:cubicBezTo>
                    <a:pt x="125" y="121"/>
                    <a:pt x="122" y="93"/>
                    <a:pt x="107" y="91"/>
                  </a:cubicBezTo>
                  <a:cubicBezTo>
                    <a:pt x="124" y="92"/>
                    <a:pt x="125" y="70"/>
                    <a:pt x="11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3338513" y="960438"/>
              <a:ext cx="163513" cy="390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" name="Freeform 25"/>
          <p:cNvSpPr>
            <a:spLocks noEditPoints="1"/>
          </p:cNvSpPr>
          <p:nvPr/>
        </p:nvSpPr>
        <p:spPr bwMode="auto">
          <a:xfrm>
            <a:off x="6494619" y="4786281"/>
            <a:ext cx="224928" cy="259008"/>
          </a:xfrm>
          <a:custGeom>
            <a:avLst/>
            <a:gdLst>
              <a:gd name="T0" fmla="*/ 42 w 83"/>
              <a:gd name="T1" fmla="*/ 0 h 72"/>
              <a:gd name="T2" fmla="*/ 0 w 83"/>
              <a:gd name="T3" fmla="*/ 31 h 72"/>
              <a:gd name="T4" fmla="*/ 14 w 83"/>
              <a:gd name="T5" fmla="*/ 54 h 72"/>
              <a:gd name="T6" fmla="*/ 4 w 83"/>
              <a:gd name="T7" fmla="*/ 72 h 72"/>
              <a:gd name="T8" fmla="*/ 24 w 83"/>
              <a:gd name="T9" fmla="*/ 59 h 72"/>
              <a:gd name="T10" fmla="*/ 42 w 83"/>
              <a:gd name="T11" fmla="*/ 62 h 72"/>
              <a:gd name="T12" fmla="*/ 83 w 83"/>
              <a:gd name="T13" fmla="*/ 31 h 72"/>
              <a:gd name="T14" fmla="*/ 42 w 83"/>
              <a:gd name="T15" fmla="*/ 0 h 72"/>
              <a:gd name="T16" fmla="*/ 42 w 83"/>
              <a:gd name="T17" fmla="*/ 12 h 72"/>
              <a:gd name="T18" fmla="*/ 9 w 83"/>
              <a:gd name="T19" fmla="*/ 23 h 72"/>
              <a:gd name="T20" fmla="*/ 42 w 83"/>
              <a:gd name="T21" fmla="*/ 7 h 72"/>
              <a:gd name="T22" fmla="*/ 75 w 83"/>
              <a:gd name="T23" fmla="*/ 23 h 72"/>
              <a:gd name="T24" fmla="*/ 42 w 83"/>
              <a:gd name="T25" fmla="*/ 1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" h="72">
                <a:moveTo>
                  <a:pt x="42" y="0"/>
                </a:moveTo>
                <a:cubicBezTo>
                  <a:pt x="19" y="0"/>
                  <a:pt x="0" y="14"/>
                  <a:pt x="0" y="31"/>
                </a:cubicBezTo>
                <a:cubicBezTo>
                  <a:pt x="0" y="40"/>
                  <a:pt x="6" y="48"/>
                  <a:pt x="14" y="54"/>
                </a:cubicBezTo>
                <a:cubicBezTo>
                  <a:pt x="4" y="72"/>
                  <a:pt x="4" y="72"/>
                  <a:pt x="4" y="72"/>
                </a:cubicBezTo>
                <a:cubicBezTo>
                  <a:pt x="24" y="59"/>
                  <a:pt x="24" y="59"/>
                  <a:pt x="24" y="59"/>
                </a:cubicBezTo>
                <a:cubicBezTo>
                  <a:pt x="29" y="61"/>
                  <a:pt x="35" y="62"/>
                  <a:pt x="42" y="62"/>
                </a:cubicBezTo>
                <a:cubicBezTo>
                  <a:pt x="64" y="62"/>
                  <a:pt x="83" y="48"/>
                  <a:pt x="83" y="31"/>
                </a:cubicBezTo>
                <a:cubicBezTo>
                  <a:pt x="83" y="14"/>
                  <a:pt x="64" y="0"/>
                  <a:pt x="42" y="0"/>
                </a:cubicBezTo>
                <a:close/>
                <a:moveTo>
                  <a:pt x="42" y="12"/>
                </a:moveTo>
                <a:cubicBezTo>
                  <a:pt x="28" y="12"/>
                  <a:pt x="16" y="16"/>
                  <a:pt x="9" y="23"/>
                </a:cubicBezTo>
                <a:cubicBezTo>
                  <a:pt x="12" y="14"/>
                  <a:pt x="26" y="7"/>
                  <a:pt x="42" y="7"/>
                </a:cubicBezTo>
                <a:cubicBezTo>
                  <a:pt x="58" y="7"/>
                  <a:pt x="72" y="14"/>
                  <a:pt x="75" y="23"/>
                </a:cubicBezTo>
                <a:cubicBezTo>
                  <a:pt x="68" y="16"/>
                  <a:pt x="55" y="12"/>
                  <a:pt x="4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0" name="Group 174"/>
          <p:cNvGrpSpPr/>
          <p:nvPr/>
        </p:nvGrpSpPr>
        <p:grpSpPr>
          <a:xfrm>
            <a:off x="5400659" y="3742084"/>
            <a:ext cx="853703" cy="1066021"/>
            <a:chOff x="544513" y="3295650"/>
            <a:chExt cx="1325563" cy="1241425"/>
          </a:xfrm>
          <a:solidFill>
            <a:schemeClr val="accent3"/>
          </a:solidFill>
        </p:grpSpPr>
        <p:sp>
          <p:nvSpPr>
            <p:cNvPr id="41" name="Freeform 26"/>
            <p:cNvSpPr>
              <a:spLocks/>
            </p:cNvSpPr>
            <p:nvPr/>
          </p:nvSpPr>
          <p:spPr bwMode="auto">
            <a:xfrm>
              <a:off x="692151" y="3351213"/>
              <a:ext cx="1077913" cy="1185862"/>
            </a:xfrm>
            <a:custGeom>
              <a:avLst/>
              <a:gdLst>
                <a:gd name="T0" fmla="*/ 55 w 257"/>
                <a:gd name="T1" fmla="*/ 128 h 283"/>
                <a:gd name="T2" fmla="*/ 49 w 257"/>
                <a:gd name="T3" fmla="*/ 128 h 283"/>
                <a:gd name="T4" fmla="*/ 43 w 257"/>
                <a:gd name="T5" fmla="*/ 129 h 283"/>
                <a:gd name="T6" fmla="*/ 36 w 257"/>
                <a:gd name="T7" fmla="*/ 133 h 283"/>
                <a:gd name="T8" fmla="*/ 9 w 257"/>
                <a:gd name="T9" fmla="*/ 145 h 283"/>
                <a:gd name="T10" fmla="*/ 4 w 257"/>
                <a:gd name="T11" fmla="*/ 167 h 283"/>
                <a:gd name="T12" fmla="*/ 26 w 257"/>
                <a:gd name="T13" fmla="*/ 218 h 283"/>
                <a:gd name="T14" fmla="*/ 46 w 257"/>
                <a:gd name="T15" fmla="*/ 229 h 283"/>
                <a:gd name="T16" fmla="*/ 61 w 257"/>
                <a:gd name="T17" fmla="*/ 223 h 283"/>
                <a:gd name="T18" fmla="*/ 73 w 257"/>
                <a:gd name="T19" fmla="*/ 243 h 283"/>
                <a:gd name="T20" fmla="*/ 77 w 257"/>
                <a:gd name="T21" fmla="*/ 240 h 283"/>
                <a:gd name="T22" fmla="*/ 106 w 257"/>
                <a:gd name="T23" fmla="*/ 273 h 283"/>
                <a:gd name="T24" fmla="*/ 139 w 257"/>
                <a:gd name="T25" fmla="*/ 275 h 283"/>
                <a:gd name="T26" fmla="*/ 141 w 257"/>
                <a:gd name="T27" fmla="*/ 242 h 283"/>
                <a:gd name="T28" fmla="*/ 138 w 257"/>
                <a:gd name="T29" fmla="*/ 239 h 283"/>
                <a:gd name="T30" fmla="*/ 138 w 257"/>
                <a:gd name="T31" fmla="*/ 239 h 283"/>
                <a:gd name="T32" fmla="*/ 112 w 257"/>
                <a:gd name="T33" fmla="*/ 209 h 283"/>
                <a:gd name="T34" fmla="*/ 128 w 257"/>
                <a:gd name="T35" fmla="*/ 194 h 283"/>
                <a:gd name="T36" fmla="*/ 131 w 257"/>
                <a:gd name="T37" fmla="*/ 193 h 283"/>
                <a:gd name="T38" fmla="*/ 257 w 257"/>
                <a:gd name="T39" fmla="*/ 188 h 283"/>
                <a:gd name="T40" fmla="*/ 174 w 257"/>
                <a:gd name="T41" fmla="*/ 0 h 283"/>
                <a:gd name="T42" fmla="*/ 55 w 257"/>
                <a:gd name="T43" fmla="*/ 12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283">
                  <a:moveTo>
                    <a:pt x="55" y="128"/>
                  </a:moveTo>
                  <a:cubicBezTo>
                    <a:pt x="53" y="127"/>
                    <a:pt x="51" y="127"/>
                    <a:pt x="49" y="128"/>
                  </a:cubicBezTo>
                  <a:cubicBezTo>
                    <a:pt x="47" y="128"/>
                    <a:pt x="45" y="128"/>
                    <a:pt x="43" y="129"/>
                  </a:cubicBezTo>
                  <a:cubicBezTo>
                    <a:pt x="41" y="130"/>
                    <a:pt x="38" y="131"/>
                    <a:pt x="36" y="133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2" y="148"/>
                    <a:pt x="0" y="158"/>
                    <a:pt x="4" y="167"/>
                  </a:cubicBezTo>
                  <a:cubicBezTo>
                    <a:pt x="26" y="218"/>
                    <a:pt x="26" y="218"/>
                    <a:pt x="26" y="218"/>
                  </a:cubicBezTo>
                  <a:cubicBezTo>
                    <a:pt x="30" y="227"/>
                    <a:pt x="39" y="232"/>
                    <a:pt x="46" y="229"/>
                  </a:cubicBezTo>
                  <a:cubicBezTo>
                    <a:pt x="61" y="223"/>
                    <a:pt x="61" y="223"/>
                    <a:pt x="61" y="22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106" y="273"/>
                    <a:pt x="106" y="273"/>
                    <a:pt x="106" y="273"/>
                  </a:cubicBezTo>
                  <a:cubicBezTo>
                    <a:pt x="115" y="282"/>
                    <a:pt x="129" y="283"/>
                    <a:pt x="139" y="275"/>
                  </a:cubicBezTo>
                  <a:cubicBezTo>
                    <a:pt x="149" y="266"/>
                    <a:pt x="149" y="251"/>
                    <a:pt x="141" y="242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28" y="194"/>
                    <a:pt x="128" y="194"/>
                    <a:pt x="128" y="194"/>
                  </a:cubicBezTo>
                  <a:cubicBezTo>
                    <a:pt x="129" y="194"/>
                    <a:pt x="130" y="193"/>
                    <a:pt x="131" y="193"/>
                  </a:cubicBezTo>
                  <a:cubicBezTo>
                    <a:pt x="197" y="178"/>
                    <a:pt x="257" y="188"/>
                    <a:pt x="257" y="188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1" y="54"/>
                    <a:pt x="86" y="108"/>
                    <a:pt x="5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27"/>
            <p:cNvSpPr>
              <a:spLocks/>
            </p:cNvSpPr>
            <p:nvPr/>
          </p:nvSpPr>
          <p:spPr bwMode="auto">
            <a:xfrm>
              <a:off x="1446213" y="3295650"/>
              <a:ext cx="423863" cy="865187"/>
            </a:xfrm>
            <a:custGeom>
              <a:avLst/>
              <a:gdLst>
                <a:gd name="T0" fmla="*/ 0 w 267"/>
                <a:gd name="T1" fmla="*/ 16 h 545"/>
                <a:gd name="T2" fmla="*/ 233 w 267"/>
                <a:gd name="T3" fmla="*/ 545 h 545"/>
                <a:gd name="T4" fmla="*/ 267 w 267"/>
                <a:gd name="T5" fmla="*/ 531 h 545"/>
                <a:gd name="T6" fmla="*/ 32 w 267"/>
                <a:gd name="T7" fmla="*/ 0 h 545"/>
                <a:gd name="T8" fmla="*/ 0 w 267"/>
                <a:gd name="T9" fmla="*/ 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545">
                  <a:moveTo>
                    <a:pt x="0" y="16"/>
                  </a:moveTo>
                  <a:lnTo>
                    <a:pt x="233" y="545"/>
                  </a:lnTo>
                  <a:lnTo>
                    <a:pt x="267" y="531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28"/>
            <p:cNvSpPr>
              <a:spLocks/>
            </p:cNvSpPr>
            <p:nvPr/>
          </p:nvSpPr>
          <p:spPr bwMode="auto">
            <a:xfrm>
              <a:off x="544513" y="4021138"/>
              <a:ext cx="257175" cy="339725"/>
            </a:xfrm>
            <a:custGeom>
              <a:avLst/>
              <a:gdLst>
                <a:gd name="T0" fmla="*/ 30 w 61"/>
                <a:gd name="T1" fmla="*/ 10 h 81"/>
                <a:gd name="T2" fmla="*/ 28 w 61"/>
                <a:gd name="T3" fmla="*/ 0 h 81"/>
                <a:gd name="T4" fmla="*/ 17 w 61"/>
                <a:gd name="T5" fmla="*/ 5 h 81"/>
                <a:gd name="T6" fmla="*/ 1 w 61"/>
                <a:gd name="T7" fmla="*/ 32 h 81"/>
                <a:gd name="T8" fmla="*/ 15 w 61"/>
                <a:gd name="T9" fmla="*/ 26 h 81"/>
                <a:gd name="T10" fmla="*/ 21 w 61"/>
                <a:gd name="T11" fmla="*/ 28 h 81"/>
                <a:gd name="T12" fmla="*/ 21 w 61"/>
                <a:gd name="T13" fmla="*/ 29 h 81"/>
                <a:gd name="T14" fmla="*/ 22 w 61"/>
                <a:gd name="T15" fmla="*/ 29 h 81"/>
                <a:gd name="T16" fmla="*/ 19 w 61"/>
                <a:gd name="T17" fmla="*/ 35 h 81"/>
                <a:gd name="T18" fmla="*/ 4 w 61"/>
                <a:gd name="T19" fmla="*/ 42 h 81"/>
                <a:gd name="T20" fmla="*/ 6 w 61"/>
                <a:gd name="T21" fmla="*/ 47 h 81"/>
                <a:gd name="T22" fmla="*/ 21 w 61"/>
                <a:gd name="T23" fmla="*/ 40 h 81"/>
                <a:gd name="T24" fmla="*/ 27 w 61"/>
                <a:gd name="T25" fmla="*/ 42 h 81"/>
                <a:gd name="T26" fmla="*/ 28 w 61"/>
                <a:gd name="T27" fmla="*/ 43 h 81"/>
                <a:gd name="T28" fmla="*/ 28 w 61"/>
                <a:gd name="T29" fmla="*/ 43 h 81"/>
                <a:gd name="T30" fmla="*/ 25 w 61"/>
                <a:gd name="T31" fmla="*/ 49 h 81"/>
                <a:gd name="T32" fmla="*/ 10 w 61"/>
                <a:gd name="T33" fmla="*/ 56 h 81"/>
                <a:gd name="T34" fmla="*/ 12 w 61"/>
                <a:gd name="T35" fmla="*/ 61 h 81"/>
                <a:gd name="T36" fmla="*/ 28 w 61"/>
                <a:gd name="T37" fmla="*/ 54 h 81"/>
                <a:gd name="T38" fmla="*/ 34 w 61"/>
                <a:gd name="T39" fmla="*/ 56 h 81"/>
                <a:gd name="T40" fmla="*/ 34 w 61"/>
                <a:gd name="T41" fmla="*/ 56 h 81"/>
                <a:gd name="T42" fmla="*/ 34 w 61"/>
                <a:gd name="T43" fmla="*/ 57 h 81"/>
                <a:gd name="T44" fmla="*/ 31 w 61"/>
                <a:gd name="T45" fmla="*/ 63 h 81"/>
                <a:gd name="T46" fmla="*/ 17 w 61"/>
                <a:gd name="T47" fmla="*/ 69 h 81"/>
                <a:gd name="T48" fmla="*/ 48 w 61"/>
                <a:gd name="T49" fmla="*/ 76 h 81"/>
                <a:gd name="T50" fmla="*/ 61 w 61"/>
                <a:gd name="T51" fmla="*/ 71 h 81"/>
                <a:gd name="T52" fmla="*/ 53 w 61"/>
                <a:gd name="T53" fmla="*/ 61 h 81"/>
                <a:gd name="T54" fmla="*/ 30 w 61"/>
                <a:gd name="T55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81">
                  <a:moveTo>
                    <a:pt x="30" y="10"/>
                  </a:moveTo>
                  <a:cubicBezTo>
                    <a:pt x="29" y="6"/>
                    <a:pt x="28" y="3"/>
                    <a:pt x="28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6" y="10"/>
                    <a:pt x="0" y="21"/>
                    <a:pt x="1" y="3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8" y="25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3" y="31"/>
                    <a:pt x="22" y="34"/>
                    <a:pt x="19" y="3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4" y="39"/>
                    <a:pt x="26" y="40"/>
                    <a:pt x="27" y="42"/>
                  </a:cubicBezTo>
                  <a:cubicBezTo>
                    <a:pt x="27" y="42"/>
                    <a:pt x="27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5"/>
                    <a:pt x="28" y="48"/>
                    <a:pt x="25" y="49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3"/>
                    <a:pt x="33" y="54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5" y="59"/>
                    <a:pt x="34" y="62"/>
                    <a:pt x="31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4" y="78"/>
                    <a:pt x="37" y="81"/>
                    <a:pt x="48" y="7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8" y="68"/>
                    <a:pt x="55" y="65"/>
                    <a:pt x="53" y="61"/>
                  </a:cubicBezTo>
                  <a:lnTo>
                    <a:pt x="3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4" name="Freeform 52"/>
          <p:cNvSpPr>
            <a:spLocks/>
          </p:cNvSpPr>
          <p:nvPr/>
        </p:nvSpPr>
        <p:spPr bwMode="auto">
          <a:xfrm>
            <a:off x="5324995" y="2522022"/>
            <a:ext cx="394646" cy="633887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5" name="Freeform 52"/>
          <p:cNvSpPr>
            <a:spLocks/>
          </p:cNvSpPr>
          <p:nvPr/>
        </p:nvSpPr>
        <p:spPr bwMode="auto">
          <a:xfrm>
            <a:off x="7668358" y="1903812"/>
            <a:ext cx="394646" cy="633887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9"/>
          <p:cNvSpPr>
            <a:spLocks noEditPoints="1"/>
          </p:cNvSpPr>
          <p:nvPr/>
        </p:nvSpPr>
        <p:spPr bwMode="auto">
          <a:xfrm>
            <a:off x="6492576" y="5042575"/>
            <a:ext cx="656380" cy="875173"/>
          </a:xfrm>
          <a:custGeom>
            <a:avLst/>
            <a:gdLst>
              <a:gd name="T0" fmla="*/ 122 w 243"/>
              <a:gd name="T1" fmla="*/ 0 h 243"/>
              <a:gd name="T2" fmla="*/ 0 w 243"/>
              <a:gd name="T3" fmla="*/ 121 h 243"/>
              <a:gd name="T4" fmla="*/ 122 w 243"/>
              <a:gd name="T5" fmla="*/ 243 h 243"/>
              <a:gd name="T6" fmla="*/ 243 w 243"/>
              <a:gd name="T7" fmla="*/ 121 h 243"/>
              <a:gd name="T8" fmla="*/ 122 w 243"/>
              <a:gd name="T9" fmla="*/ 0 h 243"/>
              <a:gd name="T10" fmla="*/ 154 w 243"/>
              <a:gd name="T11" fmla="*/ 121 h 243"/>
              <a:gd name="T12" fmla="*/ 133 w 243"/>
              <a:gd name="T13" fmla="*/ 121 h 243"/>
              <a:gd name="T14" fmla="*/ 133 w 243"/>
              <a:gd name="T15" fmla="*/ 196 h 243"/>
              <a:gd name="T16" fmla="*/ 102 w 243"/>
              <a:gd name="T17" fmla="*/ 196 h 243"/>
              <a:gd name="T18" fmla="*/ 102 w 243"/>
              <a:gd name="T19" fmla="*/ 121 h 243"/>
              <a:gd name="T20" fmla="*/ 87 w 243"/>
              <a:gd name="T21" fmla="*/ 121 h 243"/>
              <a:gd name="T22" fmla="*/ 87 w 243"/>
              <a:gd name="T23" fmla="*/ 94 h 243"/>
              <a:gd name="T24" fmla="*/ 102 w 243"/>
              <a:gd name="T25" fmla="*/ 94 h 243"/>
              <a:gd name="T26" fmla="*/ 102 w 243"/>
              <a:gd name="T27" fmla="*/ 77 h 243"/>
              <a:gd name="T28" fmla="*/ 133 w 243"/>
              <a:gd name="T29" fmla="*/ 46 h 243"/>
              <a:gd name="T30" fmla="*/ 156 w 243"/>
              <a:gd name="T31" fmla="*/ 46 h 243"/>
              <a:gd name="T32" fmla="*/ 156 w 243"/>
              <a:gd name="T33" fmla="*/ 72 h 243"/>
              <a:gd name="T34" fmla="*/ 140 w 243"/>
              <a:gd name="T35" fmla="*/ 72 h 243"/>
              <a:gd name="T36" fmla="*/ 133 w 243"/>
              <a:gd name="T37" fmla="*/ 79 h 243"/>
              <a:gd name="T38" fmla="*/ 133 w 243"/>
              <a:gd name="T39" fmla="*/ 94 h 243"/>
              <a:gd name="T40" fmla="*/ 157 w 243"/>
              <a:gd name="T41" fmla="*/ 94 h 243"/>
              <a:gd name="T42" fmla="*/ 154 w 243"/>
              <a:gd name="T43" fmla="*/ 121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3" h="243">
                <a:moveTo>
                  <a:pt x="122" y="0"/>
                </a:moveTo>
                <a:cubicBezTo>
                  <a:pt x="55" y="0"/>
                  <a:pt x="0" y="54"/>
                  <a:pt x="0" y="121"/>
                </a:cubicBezTo>
                <a:cubicBezTo>
                  <a:pt x="0" y="188"/>
                  <a:pt x="55" y="243"/>
                  <a:pt x="122" y="243"/>
                </a:cubicBezTo>
                <a:cubicBezTo>
                  <a:pt x="189" y="243"/>
                  <a:pt x="243" y="188"/>
                  <a:pt x="243" y="121"/>
                </a:cubicBezTo>
                <a:cubicBezTo>
                  <a:pt x="243" y="54"/>
                  <a:pt x="189" y="0"/>
                  <a:pt x="122" y="0"/>
                </a:cubicBezTo>
                <a:close/>
                <a:moveTo>
                  <a:pt x="154" y="121"/>
                </a:moveTo>
                <a:cubicBezTo>
                  <a:pt x="133" y="121"/>
                  <a:pt x="133" y="121"/>
                  <a:pt x="133" y="121"/>
                </a:cubicBezTo>
                <a:cubicBezTo>
                  <a:pt x="133" y="154"/>
                  <a:pt x="133" y="196"/>
                  <a:pt x="133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2" y="196"/>
                  <a:pt x="102" y="155"/>
                  <a:pt x="102" y="121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94"/>
                  <a:pt x="87" y="94"/>
                  <a:pt x="87" y="94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102" y="65"/>
                  <a:pt x="108" y="46"/>
                  <a:pt x="133" y="46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56" y="72"/>
                  <a:pt x="142" y="72"/>
                  <a:pt x="140" y="72"/>
                </a:cubicBezTo>
                <a:cubicBezTo>
                  <a:pt x="137" y="72"/>
                  <a:pt x="133" y="73"/>
                  <a:pt x="133" y="79"/>
                </a:cubicBezTo>
                <a:cubicBezTo>
                  <a:pt x="133" y="94"/>
                  <a:pt x="133" y="94"/>
                  <a:pt x="133" y="94"/>
                </a:cubicBezTo>
                <a:cubicBezTo>
                  <a:pt x="157" y="94"/>
                  <a:pt x="157" y="94"/>
                  <a:pt x="157" y="94"/>
                </a:cubicBezTo>
                <a:lnTo>
                  <a:pt x="154" y="1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7" name="Freeform 36"/>
          <p:cNvSpPr>
            <a:spLocks/>
          </p:cNvSpPr>
          <p:nvPr/>
        </p:nvSpPr>
        <p:spPr bwMode="auto">
          <a:xfrm>
            <a:off x="7683674" y="3278583"/>
            <a:ext cx="380333" cy="673420"/>
          </a:xfrm>
          <a:custGeom>
            <a:avLst/>
            <a:gdLst>
              <a:gd name="T0" fmla="*/ 3 w 141"/>
              <a:gd name="T1" fmla="*/ 157 h 187"/>
              <a:gd name="T2" fmla="*/ 3 w 141"/>
              <a:gd name="T3" fmla="*/ 155 h 187"/>
              <a:gd name="T4" fmla="*/ 36 w 141"/>
              <a:gd name="T5" fmla="*/ 131 h 187"/>
              <a:gd name="T6" fmla="*/ 38 w 141"/>
              <a:gd name="T7" fmla="*/ 130 h 187"/>
              <a:gd name="T8" fmla="*/ 60 w 141"/>
              <a:gd name="T9" fmla="*/ 139 h 187"/>
              <a:gd name="T10" fmla="*/ 87 w 141"/>
              <a:gd name="T11" fmla="*/ 105 h 187"/>
              <a:gd name="T12" fmla="*/ 99 w 141"/>
              <a:gd name="T13" fmla="*/ 65 h 187"/>
              <a:gd name="T14" fmla="*/ 79 w 141"/>
              <a:gd name="T15" fmla="*/ 50 h 187"/>
              <a:gd name="T16" fmla="*/ 80 w 141"/>
              <a:gd name="T17" fmla="*/ 10 h 187"/>
              <a:gd name="T18" fmla="*/ 82 w 141"/>
              <a:gd name="T19" fmla="*/ 8 h 187"/>
              <a:gd name="T20" fmla="*/ 96 w 141"/>
              <a:gd name="T21" fmla="*/ 0 h 187"/>
              <a:gd name="T22" fmla="*/ 100 w 141"/>
              <a:gd name="T23" fmla="*/ 1 h 187"/>
              <a:gd name="T24" fmla="*/ 123 w 141"/>
              <a:gd name="T25" fmla="*/ 15 h 187"/>
              <a:gd name="T26" fmla="*/ 113 w 141"/>
              <a:gd name="T27" fmla="*/ 123 h 187"/>
              <a:gd name="T28" fmla="*/ 32 w 141"/>
              <a:gd name="T29" fmla="*/ 187 h 187"/>
              <a:gd name="T30" fmla="*/ 32 w 141"/>
              <a:gd name="T31" fmla="*/ 187 h 187"/>
              <a:gd name="T32" fmla="*/ 31 w 141"/>
              <a:gd name="T33" fmla="*/ 187 h 187"/>
              <a:gd name="T34" fmla="*/ 7 w 141"/>
              <a:gd name="T35" fmla="*/ 176 h 187"/>
              <a:gd name="T36" fmla="*/ 3 w 141"/>
              <a:gd name="T37" fmla="*/ 15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1" h="187">
                <a:moveTo>
                  <a:pt x="3" y="157"/>
                </a:moveTo>
                <a:cubicBezTo>
                  <a:pt x="3" y="155"/>
                  <a:pt x="3" y="155"/>
                  <a:pt x="3" y="155"/>
                </a:cubicBezTo>
                <a:cubicBezTo>
                  <a:pt x="4" y="148"/>
                  <a:pt x="33" y="131"/>
                  <a:pt x="36" y="131"/>
                </a:cubicBezTo>
                <a:cubicBezTo>
                  <a:pt x="38" y="130"/>
                  <a:pt x="38" y="130"/>
                  <a:pt x="38" y="130"/>
                </a:cubicBezTo>
                <a:cubicBezTo>
                  <a:pt x="42" y="130"/>
                  <a:pt x="48" y="133"/>
                  <a:pt x="60" y="139"/>
                </a:cubicBezTo>
                <a:cubicBezTo>
                  <a:pt x="70" y="132"/>
                  <a:pt x="82" y="114"/>
                  <a:pt x="87" y="105"/>
                </a:cubicBezTo>
                <a:cubicBezTo>
                  <a:pt x="92" y="94"/>
                  <a:pt x="99" y="77"/>
                  <a:pt x="99" y="65"/>
                </a:cubicBezTo>
                <a:cubicBezTo>
                  <a:pt x="86" y="58"/>
                  <a:pt x="80" y="55"/>
                  <a:pt x="79" y="50"/>
                </a:cubicBezTo>
                <a:cubicBezTo>
                  <a:pt x="78" y="48"/>
                  <a:pt x="76" y="14"/>
                  <a:pt x="80" y="10"/>
                </a:cubicBezTo>
                <a:cubicBezTo>
                  <a:pt x="82" y="8"/>
                  <a:pt x="82" y="8"/>
                  <a:pt x="82" y="8"/>
                </a:cubicBezTo>
                <a:cubicBezTo>
                  <a:pt x="85" y="5"/>
                  <a:pt x="89" y="0"/>
                  <a:pt x="96" y="0"/>
                </a:cubicBezTo>
                <a:cubicBezTo>
                  <a:pt x="97" y="0"/>
                  <a:pt x="99" y="0"/>
                  <a:pt x="100" y="1"/>
                </a:cubicBezTo>
                <a:cubicBezTo>
                  <a:pt x="105" y="2"/>
                  <a:pt x="117" y="7"/>
                  <a:pt x="123" y="15"/>
                </a:cubicBezTo>
                <a:cubicBezTo>
                  <a:pt x="127" y="20"/>
                  <a:pt x="141" y="70"/>
                  <a:pt x="113" y="123"/>
                </a:cubicBezTo>
                <a:cubicBezTo>
                  <a:pt x="85" y="174"/>
                  <a:pt x="39" y="187"/>
                  <a:pt x="32" y="187"/>
                </a:cubicBezTo>
                <a:cubicBezTo>
                  <a:pt x="32" y="187"/>
                  <a:pt x="32" y="187"/>
                  <a:pt x="32" y="187"/>
                </a:cubicBezTo>
                <a:cubicBezTo>
                  <a:pt x="31" y="187"/>
                  <a:pt x="31" y="187"/>
                  <a:pt x="31" y="187"/>
                </a:cubicBezTo>
                <a:cubicBezTo>
                  <a:pt x="21" y="186"/>
                  <a:pt x="11" y="179"/>
                  <a:pt x="7" y="176"/>
                </a:cubicBezTo>
                <a:cubicBezTo>
                  <a:pt x="0" y="171"/>
                  <a:pt x="2" y="162"/>
                  <a:pt x="3" y="1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8" name="Freeform 38"/>
          <p:cNvSpPr>
            <a:spLocks noEditPoints="1"/>
          </p:cNvSpPr>
          <p:nvPr/>
        </p:nvSpPr>
        <p:spPr bwMode="auto">
          <a:xfrm>
            <a:off x="6514044" y="3746161"/>
            <a:ext cx="526536" cy="712952"/>
          </a:xfrm>
          <a:custGeom>
            <a:avLst/>
            <a:gdLst>
              <a:gd name="T0" fmla="*/ 190 w 195"/>
              <a:gd name="T1" fmla="*/ 120 h 198"/>
              <a:gd name="T2" fmla="*/ 192 w 195"/>
              <a:gd name="T3" fmla="*/ 100 h 198"/>
              <a:gd name="T4" fmla="*/ 99 w 195"/>
              <a:gd name="T5" fmla="*/ 7 h 198"/>
              <a:gd name="T6" fmla="*/ 83 w 195"/>
              <a:gd name="T7" fmla="*/ 8 h 198"/>
              <a:gd name="T8" fmla="*/ 54 w 195"/>
              <a:gd name="T9" fmla="*/ 0 h 198"/>
              <a:gd name="T10" fmla="*/ 0 w 195"/>
              <a:gd name="T11" fmla="*/ 54 h 198"/>
              <a:gd name="T12" fmla="*/ 7 w 195"/>
              <a:gd name="T13" fmla="*/ 81 h 198"/>
              <a:gd name="T14" fmla="*/ 5 w 195"/>
              <a:gd name="T15" fmla="*/ 100 h 198"/>
              <a:gd name="T16" fmla="*/ 99 w 195"/>
              <a:gd name="T17" fmla="*/ 193 h 198"/>
              <a:gd name="T18" fmla="*/ 116 w 195"/>
              <a:gd name="T19" fmla="*/ 192 h 198"/>
              <a:gd name="T20" fmla="*/ 141 w 195"/>
              <a:gd name="T21" fmla="*/ 198 h 198"/>
              <a:gd name="T22" fmla="*/ 195 w 195"/>
              <a:gd name="T23" fmla="*/ 144 h 198"/>
              <a:gd name="T24" fmla="*/ 190 w 195"/>
              <a:gd name="T25" fmla="*/ 120 h 198"/>
              <a:gd name="T26" fmla="*/ 146 w 195"/>
              <a:gd name="T27" fmla="*/ 145 h 198"/>
              <a:gd name="T28" fmla="*/ 127 w 195"/>
              <a:gd name="T29" fmla="*/ 159 h 198"/>
              <a:gd name="T30" fmla="*/ 98 w 195"/>
              <a:gd name="T31" fmla="*/ 164 h 198"/>
              <a:gd name="T32" fmla="*/ 65 w 195"/>
              <a:gd name="T33" fmla="*/ 157 h 198"/>
              <a:gd name="T34" fmla="*/ 49 w 195"/>
              <a:gd name="T35" fmla="*/ 144 h 198"/>
              <a:gd name="T36" fmla="*/ 44 w 195"/>
              <a:gd name="T37" fmla="*/ 127 h 198"/>
              <a:gd name="T38" fmla="*/ 47 w 195"/>
              <a:gd name="T39" fmla="*/ 118 h 198"/>
              <a:gd name="T40" fmla="*/ 57 w 195"/>
              <a:gd name="T41" fmla="*/ 114 h 198"/>
              <a:gd name="T42" fmla="*/ 65 w 195"/>
              <a:gd name="T43" fmla="*/ 117 h 198"/>
              <a:gd name="T44" fmla="*/ 71 w 195"/>
              <a:gd name="T45" fmla="*/ 125 h 198"/>
              <a:gd name="T46" fmla="*/ 76 w 195"/>
              <a:gd name="T47" fmla="*/ 135 h 198"/>
              <a:gd name="T48" fmla="*/ 84 w 195"/>
              <a:gd name="T49" fmla="*/ 141 h 198"/>
              <a:gd name="T50" fmla="*/ 98 w 195"/>
              <a:gd name="T51" fmla="*/ 143 h 198"/>
              <a:gd name="T52" fmla="*/ 116 w 195"/>
              <a:gd name="T53" fmla="*/ 138 h 198"/>
              <a:gd name="T54" fmla="*/ 123 w 195"/>
              <a:gd name="T55" fmla="*/ 127 h 198"/>
              <a:gd name="T56" fmla="*/ 120 w 195"/>
              <a:gd name="T57" fmla="*/ 118 h 198"/>
              <a:gd name="T58" fmla="*/ 110 w 195"/>
              <a:gd name="T59" fmla="*/ 112 h 198"/>
              <a:gd name="T60" fmla="*/ 93 w 195"/>
              <a:gd name="T61" fmla="*/ 108 h 198"/>
              <a:gd name="T62" fmla="*/ 68 w 195"/>
              <a:gd name="T63" fmla="*/ 101 h 198"/>
              <a:gd name="T64" fmla="*/ 52 w 195"/>
              <a:gd name="T65" fmla="*/ 89 h 198"/>
              <a:gd name="T66" fmla="*/ 46 w 195"/>
              <a:gd name="T67" fmla="*/ 70 h 198"/>
              <a:gd name="T68" fmla="*/ 52 w 195"/>
              <a:gd name="T69" fmla="*/ 51 h 198"/>
              <a:gd name="T70" fmla="*/ 71 w 195"/>
              <a:gd name="T71" fmla="*/ 39 h 198"/>
              <a:gd name="T72" fmla="*/ 98 w 195"/>
              <a:gd name="T73" fmla="*/ 35 h 198"/>
              <a:gd name="T74" fmla="*/ 120 w 195"/>
              <a:gd name="T75" fmla="*/ 37 h 198"/>
              <a:gd name="T76" fmla="*/ 135 w 195"/>
              <a:gd name="T77" fmla="*/ 45 h 198"/>
              <a:gd name="T78" fmla="*/ 144 w 195"/>
              <a:gd name="T79" fmla="*/ 55 h 198"/>
              <a:gd name="T80" fmla="*/ 147 w 195"/>
              <a:gd name="T81" fmla="*/ 66 h 198"/>
              <a:gd name="T82" fmla="*/ 143 w 195"/>
              <a:gd name="T83" fmla="*/ 75 h 198"/>
              <a:gd name="T84" fmla="*/ 134 w 195"/>
              <a:gd name="T85" fmla="*/ 79 h 198"/>
              <a:gd name="T86" fmla="*/ 126 w 195"/>
              <a:gd name="T87" fmla="*/ 76 h 198"/>
              <a:gd name="T88" fmla="*/ 120 w 195"/>
              <a:gd name="T89" fmla="*/ 69 h 198"/>
              <a:gd name="T90" fmla="*/ 112 w 195"/>
              <a:gd name="T91" fmla="*/ 59 h 198"/>
              <a:gd name="T92" fmla="*/ 96 w 195"/>
              <a:gd name="T93" fmla="*/ 55 h 198"/>
              <a:gd name="T94" fmla="*/ 80 w 195"/>
              <a:gd name="T95" fmla="*/ 59 h 198"/>
              <a:gd name="T96" fmla="*/ 74 w 195"/>
              <a:gd name="T97" fmla="*/ 68 h 198"/>
              <a:gd name="T98" fmla="*/ 76 w 195"/>
              <a:gd name="T99" fmla="*/ 73 h 198"/>
              <a:gd name="T100" fmla="*/ 82 w 195"/>
              <a:gd name="T101" fmla="*/ 78 h 198"/>
              <a:gd name="T102" fmla="*/ 89 w 195"/>
              <a:gd name="T103" fmla="*/ 81 h 198"/>
              <a:gd name="T104" fmla="*/ 102 w 195"/>
              <a:gd name="T105" fmla="*/ 84 h 198"/>
              <a:gd name="T106" fmla="*/ 123 w 195"/>
              <a:gd name="T107" fmla="*/ 89 h 198"/>
              <a:gd name="T108" fmla="*/ 139 w 195"/>
              <a:gd name="T109" fmla="*/ 96 h 198"/>
              <a:gd name="T110" fmla="*/ 149 w 195"/>
              <a:gd name="T111" fmla="*/ 108 h 198"/>
              <a:gd name="T112" fmla="*/ 153 w 195"/>
              <a:gd name="T113" fmla="*/ 124 h 198"/>
              <a:gd name="T114" fmla="*/ 146 w 195"/>
              <a:gd name="T115" fmla="*/ 14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98">
                <a:moveTo>
                  <a:pt x="190" y="120"/>
                </a:moveTo>
                <a:cubicBezTo>
                  <a:pt x="191" y="114"/>
                  <a:pt x="192" y="107"/>
                  <a:pt x="192" y="100"/>
                </a:cubicBezTo>
                <a:cubicBezTo>
                  <a:pt x="192" y="49"/>
                  <a:pt x="150" y="7"/>
                  <a:pt x="99" y="7"/>
                </a:cubicBezTo>
                <a:cubicBezTo>
                  <a:pt x="93" y="7"/>
                  <a:pt x="88" y="7"/>
                  <a:pt x="83" y="8"/>
                </a:cubicBezTo>
                <a:cubicBezTo>
                  <a:pt x="74" y="3"/>
                  <a:pt x="6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64"/>
                  <a:pt x="2" y="73"/>
                  <a:pt x="7" y="81"/>
                </a:cubicBezTo>
                <a:cubicBezTo>
                  <a:pt x="6" y="87"/>
                  <a:pt x="5" y="94"/>
                  <a:pt x="5" y="100"/>
                </a:cubicBezTo>
                <a:cubicBezTo>
                  <a:pt x="5" y="152"/>
                  <a:pt x="47" y="193"/>
                  <a:pt x="99" y="193"/>
                </a:cubicBezTo>
                <a:cubicBezTo>
                  <a:pt x="104" y="193"/>
                  <a:pt x="110" y="193"/>
                  <a:pt x="116" y="192"/>
                </a:cubicBezTo>
                <a:cubicBezTo>
                  <a:pt x="123" y="196"/>
                  <a:pt x="132" y="198"/>
                  <a:pt x="141" y="198"/>
                </a:cubicBezTo>
                <a:cubicBezTo>
                  <a:pt x="171" y="198"/>
                  <a:pt x="195" y="174"/>
                  <a:pt x="195" y="144"/>
                </a:cubicBezTo>
                <a:cubicBezTo>
                  <a:pt x="195" y="136"/>
                  <a:pt x="193" y="127"/>
                  <a:pt x="190" y="120"/>
                </a:cubicBezTo>
                <a:close/>
                <a:moveTo>
                  <a:pt x="146" y="145"/>
                </a:moveTo>
                <a:cubicBezTo>
                  <a:pt x="142" y="151"/>
                  <a:pt x="136" y="156"/>
                  <a:pt x="127" y="159"/>
                </a:cubicBezTo>
                <a:cubicBezTo>
                  <a:pt x="119" y="163"/>
                  <a:pt x="109" y="164"/>
                  <a:pt x="98" y="164"/>
                </a:cubicBezTo>
                <a:cubicBezTo>
                  <a:pt x="85" y="164"/>
                  <a:pt x="74" y="162"/>
                  <a:pt x="65" y="157"/>
                </a:cubicBezTo>
                <a:cubicBezTo>
                  <a:pt x="59" y="154"/>
                  <a:pt x="53" y="149"/>
                  <a:pt x="49" y="144"/>
                </a:cubicBezTo>
                <a:cubicBezTo>
                  <a:pt x="46" y="138"/>
                  <a:pt x="44" y="132"/>
                  <a:pt x="44" y="127"/>
                </a:cubicBezTo>
                <a:cubicBezTo>
                  <a:pt x="44" y="123"/>
                  <a:pt x="45" y="120"/>
                  <a:pt x="47" y="118"/>
                </a:cubicBezTo>
                <a:cubicBezTo>
                  <a:pt x="50" y="116"/>
                  <a:pt x="53" y="114"/>
                  <a:pt x="57" y="114"/>
                </a:cubicBezTo>
                <a:cubicBezTo>
                  <a:pt x="60" y="114"/>
                  <a:pt x="63" y="115"/>
                  <a:pt x="65" y="117"/>
                </a:cubicBezTo>
                <a:cubicBezTo>
                  <a:pt x="68" y="119"/>
                  <a:pt x="69" y="122"/>
                  <a:pt x="71" y="125"/>
                </a:cubicBezTo>
                <a:cubicBezTo>
                  <a:pt x="72" y="129"/>
                  <a:pt x="74" y="132"/>
                  <a:pt x="76" y="135"/>
                </a:cubicBezTo>
                <a:cubicBezTo>
                  <a:pt x="78" y="137"/>
                  <a:pt x="81" y="139"/>
                  <a:pt x="84" y="141"/>
                </a:cubicBezTo>
                <a:cubicBezTo>
                  <a:pt x="87" y="142"/>
                  <a:pt x="92" y="143"/>
                  <a:pt x="98" y="143"/>
                </a:cubicBezTo>
                <a:cubicBezTo>
                  <a:pt x="105" y="143"/>
                  <a:pt x="112" y="142"/>
                  <a:pt x="116" y="138"/>
                </a:cubicBezTo>
                <a:cubicBezTo>
                  <a:pt x="121" y="135"/>
                  <a:pt x="123" y="131"/>
                  <a:pt x="123" y="127"/>
                </a:cubicBezTo>
                <a:cubicBezTo>
                  <a:pt x="123" y="123"/>
                  <a:pt x="122" y="120"/>
                  <a:pt x="120" y="118"/>
                </a:cubicBezTo>
                <a:cubicBezTo>
                  <a:pt x="117" y="115"/>
                  <a:pt x="114" y="114"/>
                  <a:pt x="110" y="112"/>
                </a:cubicBezTo>
                <a:cubicBezTo>
                  <a:pt x="105" y="111"/>
                  <a:pt x="100" y="110"/>
                  <a:pt x="93" y="108"/>
                </a:cubicBezTo>
                <a:cubicBezTo>
                  <a:pt x="83" y="106"/>
                  <a:pt x="75" y="104"/>
                  <a:pt x="68" y="101"/>
                </a:cubicBezTo>
                <a:cubicBezTo>
                  <a:pt x="61" y="98"/>
                  <a:pt x="56" y="94"/>
                  <a:pt x="52" y="89"/>
                </a:cubicBezTo>
                <a:cubicBezTo>
                  <a:pt x="48" y="84"/>
                  <a:pt x="46" y="78"/>
                  <a:pt x="46" y="70"/>
                </a:cubicBezTo>
                <a:cubicBezTo>
                  <a:pt x="46" y="63"/>
                  <a:pt x="48" y="57"/>
                  <a:pt x="52" y="51"/>
                </a:cubicBezTo>
                <a:cubicBezTo>
                  <a:pt x="57" y="46"/>
                  <a:pt x="63" y="42"/>
                  <a:pt x="71" y="39"/>
                </a:cubicBezTo>
                <a:cubicBezTo>
                  <a:pt x="78" y="36"/>
                  <a:pt x="87" y="35"/>
                  <a:pt x="98" y="35"/>
                </a:cubicBezTo>
                <a:cubicBezTo>
                  <a:pt x="106" y="35"/>
                  <a:pt x="114" y="35"/>
                  <a:pt x="120" y="37"/>
                </a:cubicBezTo>
                <a:cubicBezTo>
                  <a:pt x="126" y="39"/>
                  <a:pt x="131" y="42"/>
                  <a:pt x="135" y="45"/>
                </a:cubicBezTo>
                <a:cubicBezTo>
                  <a:pt x="139" y="48"/>
                  <a:pt x="142" y="52"/>
                  <a:pt x="144" y="55"/>
                </a:cubicBezTo>
                <a:cubicBezTo>
                  <a:pt x="146" y="59"/>
                  <a:pt x="147" y="62"/>
                  <a:pt x="147" y="66"/>
                </a:cubicBezTo>
                <a:cubicBezTo>
                  <a:pt x="147" y="69"/>
                  <a:pt x="146" y="72"/>
                  <a:pt x="143" y="75"/>
                </a:cubicBezTo>
                <a:cubicBezTo>
                  <a:pt x="141" y="78"/>
                  <a:pt x="137" y="79"/>
                  <a:pt x="134" y="79"/>
                </a:cubicBezTo>
                <a:cubicBezTo>
                  <a:pt x="130" y="79"/>
                  <a:pt x="128" y="78"/>
                  <a:pt x="126" y="76"/>
                </a:cubicBezTo>
                <a:cubicBezTo>
                  <a:pt x="124" y="75"/>
                  <a:pt x="122" y="72"/>
                  <a:pt x="120" y="69"/>
                </a:cubicBezTo>
                <a:cubicBezTo>
                  <a:pt x="118" y="65"/>
                  <a:pt x="115" y="61"/>
                  <a:pt x="112" y="59"/>
                </a:cubicBezTo>
                <a:cubicBezTo>
                  <a:pt x="109" y="56"/>
                  <a:pt x="103" y="55"/>
                  <a:pt x="96" y="55"/>
                </a:cubicBezTo>
                <a:cubicBezTo>
                  <a:pt x="89" y="55"/>
                  <a:pt x="84" y="56"/>
                  <a:pt x="80" y="59"/>
                </a:cubicBezTo>
                <a:cubicBezTo>
                  <a:pt x="76" y="62"/>
                  <a:pt x="74" y="65"/>
                  <a:pt x="74" y="68"/>
                </a:cubicBezTo>
                <a:cubicBezTo>
                  <a:pt x="74" y="70"/>
                  <a:pt x="75" y="72"/>
                  <a:pt x="76" y="73"/>
                </a:cubicBezTo>
                <a:cubicBezTo>
                  <a:pt x="77" y="75"/>
                  <a:pt x="79" y="76"/>
                  <a:pt x="82" y="78"/>
                </a:cubicBezTo>
                <a:cubicBezTo>
                  <a:pt x="84" y="79"/>
                  <a:pt x="87" y="80"/>
                  <a:pt x="89" y="81"/>
                </a:cubicBezTo>
                <a:cubicBezTo>
                  <a:pt x="92" y="81"/>
                  <a:pt x="96" y="82"/>
                  <a:pt x="102" y="84"/>
                </a:cubicBezTo>
                <a:cubicBezTo>
                  <a:pt x="110" y="85"/>
                  <a:pt x="117" y="87"/>
                  <a:pt x="123" y="89"/>
                </a:cubicBezTo>
                <a:cubicBezTo>
                  <a:pt x="129" y="91"/>
                  <a:pt x="134" y="94"/>
                  <a:pt x="139" y="96"/>
                </a:cubicBezTo>
                <a:cubicBezTo>
                  <a:pt x="143" y="99"/>
                  <a:pt x="147" y="103"/>
                  <a:pt x="149" y="108"/>
                </a:cubicBezTo>
                <a:cubicBezTo>
                  <a:pt x="152" y="112"/>
                  <a:pt x="153" y="118"/>
                  <a:pt x="153" y="124"/>
                </a:cubicBezTo>
                <a:cubicBezTo>
                  <a:pt x="153" y="132"/>
                  <a:pt x="151" y="139"/>
                  <a:pt x="146" y="1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" name="Freeform 44"/>
          <p:cNvSpPr>
            <a:spLocks noEditPoints="1"/>
          </p:cNvSpPr>
          <p:nvPr/>
        </p:nvSpPr>
        <p:spPr bwMode="auto">
          <a:xfrm>
            <a:off x="5719644" y="2756492"/>
            <a:ext cx="521423" cy="697957"/>
          </a:xfrm>
          <a:custGeom>
            <a:avLst/>
            <a:gdLst>
              <a:gd name="T0" fmla="*/ 192 w 193"/>
              <a:gd name="T1" fmla="*/ 81 h 194"/>
              <a:gd name="T2" fmla="*/ 191 w 193"/>
              <a:gd name="T3" fmla="*/ 77 h 194"/>
              <a:gd name="T4" fmla="*/ 188 w 193"/>
              <a:gd name="T5" fmla="*/ 75 h 194"/>
              <a:gd name="T6" fmla="*/ 162 w 193"/>
              <a:gd name="T7" fmla="*/ 71 h 194"/>
              <a:gd name="T8" fmla="*/ 157 w 193"/>
              <a:gd name="T9" fmla="*/ 54 h 194"/>
              <a:gd name="T10" fmla="*/ 151 w 193"/>
              <a:gd name="T11" fmla="*/ 34 h 194"/>
              <a:gd name="T12" fmla="*/ 104 w 193"/>
              <a:gd name="T13" fmla="*/ 0 h 194"/>
              <a:gd name="T14" fmla="*/ 61 w 193"/>
              <a:gd name="T15" fmla="*/ 0 h 194"/>
              <a:gd name="T16" fmla="*/ 0 w 193"/>
              <a:gd name="T17" fmla="*/ 61 h 194"/>
              <a:gd name="T18" fmla="*/ 0 w 193"/>
              <a:gd name="T19" fmla="*/ 133 h 194"/>
              <a:gd name="T20" fmla="*/ 61 w 193"/>
              <a:gd name="T21" fmla="*/ 194 h 194"/>
              <a:gd name="T22" fmla="*/ 131 w 193"/>
              <a:gd name="T23" fmla="*/ 194 h 194"/>
              <a:gd name="T24" fmla="*/ 192 w 193"/>
              <a:gd name="T25" fmla="*/ 133 h 194"/>
              <a:gd name="T26" fmla="*/ 193 w 193"/>
              <a:gd name="T27" fmla="*/ 83 h 194"/>
              <a:gd name="T28" fmla="*/ 192 w 193"/>
              <a:gd name="T29" fmla="*/ 81 h 194"/>
              <a:gd name="T30" fmla="*/ 62 w 193"/>
              <a:gd name="T31" fmla="*/ 50 h 194"/>
              <a:gd name="T32" fmla="*/ 96 w 193"/>
              <a:gd name="T33" fmla="*/ 50 h 194"/>
              <a:gd name="T34" fmla="*/ 108 w 193"/>
              <a:gd name="T35" fmla="*/ 62 h 194"/>
              <a:gd name="T36" fmla="*/ 96 w 193"/>
              <a:gd name="T37" fmla="*/ 73 h 194"/>
              <a:gd name="T38" fmla="*/ 62 w 193"/>
              <a:gd name="T39" fmla="*/ 73 h 194"/>
              <a:gd name="T40" fmla="*/ 50 w 193"/>
              <a:gd name="T41" fmla="*/ 62 h 194"/>
              <a:gd name="T42" fmla="*/ 62 w 193"/>
              <a:gd name="T43" fmla="*/ 50 h 194"/>
              <a:gd name="T44" fmla="*/ 131 w 193"/>
              <a:gd name="T45" fmla="*/ 143 h 194"/>
              <a:gd name="T46" fmla="*/ 62 w 193"/>
              <a:gd name="T47" fmla="*/ 143 h 194"/>
              <a:gd name="T48" fmla="*/ 50 w 193"/>
              <a:gd name="T49" fmla="*/ 132 h 194"/>
              <a:gd name="T50" fmla="*/ 62 w 193"/>
              <a:gd name="T51" fmla="*/ 120 h 194"/>
              <a:gd name="T52" fmla="*/ 131 w 193"/>
              <a:gd name="T53" fmla="*/ 120 h 194"/>
              <a:gd name="T54" fmla="*/ 142 w 193"/>
              <a:gd name="T55" fmla="*/ 132 h 194"/>
              <a:gd name="T56" fmla="*/ 131 w 193"/>
              <a:gd name="T57" fmla="*/ 14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3" h="194">
                <a:moveTo>
                  <a:pt x="192" y="81"/>
                </a:moveTo>
                <a:cubicBezTo>
                  <a:pt x="191" y="77"/>
                  <a:pt x="191" y="77"/>
                  <a:pt x="191" y="77"/>
                </a:cubicBezTo>
                <a:cubicBezTo>
                  <a:pt x="188" y="75"/>
                  <a:pt x="188" y="75"/>
                  <a:pt x="188" y="75"/>
                </a:cubicBezTo>
                <a:cubicBezTo>
                  <a:pt x="184" y="72"/>
                  <a:pt x="166" y="75"/>
                  <a:pt x="162" y="71"/>
                </a:cubicBezTo>
                <a:cubicBezTo>
                  <a:pt x="158" y="68"/>
                  <a:pt x="158" y="62"/>
                  <a:pt x="157" y="54"/>
                </a:cubicBezTo>
                <a:cubicBezTo>
                  <a:pt x="155" y="39"/>
                  <a:pt x="153" y="39"/>
                  <a:pt x="151" y="34"/>
                </a:cubicBezTo>
                <a:cubicBezTo>
                  <a:pt x="143" y="16"/>
                  <a:pt x="120" y="2"/>
                  <a:pt x="10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28" y="0"/>
                  <a:pt x="0" y="28"/>
                  <a:pt x="0" y="61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66"/>
                  <a:pt x="28" y="194"/>
                  <a:pt x="61" y="194"/>
                </a:cubicBezTo>
                <a:cubicBezTo>
                  <a:pt x="131" y="194"/>
                  <a:pt x="131" y="194"/>
                  <a:pt x="131" y="194"/>
                </a:cubicBezTo>
                <a:cubicBezTo>
                  <a:pt x="165" y="194"/>
                  <a:pt x="192" y="166"/>
                  <a:pt x="192" y="133"/>
                </a:cubicBezTo>
                <a:cubicBezTo>
                  <a:pt x="193" y="83"/>
                  <a:pt x="193" y="83"/>
                  <a:pt x="193" y="83"/>
                </a:cubicBezTo>
                <a:lnTo>
                  <a:pt x="192" y="81"/>
                </a:lnTo>
                <a:close/>
                <a:moveTo>
                  <a:pt x="62" y="50"/>
                </a:moveTo>
                <a:cubicBezTo>
                  <a:pt x="96" y="50"/>
                  <a:pt x="96" y="50"/>
                  <a:pt x="96" y="50"/>
                </a:cubicBezTo>
                <a:cubicBezTo>
                  <a:pt x="102" y="50"/>
                  <a:pt x="108" y="55"/>
                  <a:pt x="108" y="62"/>
                </a:cubicBezTo>
                <a:cubicBezTo>
                  <a:pt x="108" y="68"/>
                  <a:pt x="102" y="73"/>
                  <a:pt x="96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56" y="73"/>
                  <a:pt x="50" y="68"/>
                  <a:pt x="50" y="62"/>
                </a:cubicBezTo>
                <a:cubicBezTo>
                  <a:pt x="50" y="55"/>
                  <a:pt x="56" y="50"/>
                  <a:pt x="62" y="50"/>
                </a:cubicBezTo>
                <a:close/>
                <a:moveTo>
                  <a:pt x="131" y="143"/>
                </a:moveTo>
                <a:cubicBezTo>
                  <a:pt x="62" y="143"/>
                  <a:pt x="62" y="143"/>
                  <a:pt x="62" y="143"/>
                </a:cubicBezTo>
                <a:cubicBezTo>
                  <a:pt x="56" y="143"/>
                  <a:pt x="50" y="138"/>
                  <a:pt x="50" y="132"/>
                </a:cubicBezTo>
                <a:cubicBezTo>
                  <a:pt x="50" y="125"/>
                  <a:pt x="56" y="120"/>
                  <a:pt x="62" y="120"/>
                </a:cubicBezTo>
                <a:cubicBezTo>
                  <a:pt x="131" y="120"/>
                  <a:pt x="131" y="120"/>
                  <a:pt x="131" y="120"/>
                </a:cubicBezTo>
                <a:cubicBezTo>
                  <a:pt x="137" y="120"/>
                  <a:pt x="142" y="125"/>
                  <a:pt x="142" y="132"/>
                </a:cubicBezTo>
                <a:cubicBezTo>
                  <a:pt x="142" y="138"/>
                  <a:pt x="137" y="143"/>
                  <a:pt x="131" y="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0" name="Group 184"/>
          <p:cNvGrpSpPr/>
          <p:nvPr/>
        </p:nvGrpSpPr>
        <p:grpSpPr>
          <a:xfrm>
            <a:off x="6459859" y="1374196"/>
            <a:ext cx="629798" cy="834276"/>
            <a:chOff x="2189163" y="538163"/>
            <a:chExt cx="977900" cy="971549"/>
          </a:xfrm>
          <a:solidFill>
            <a:schemeClr val="accent1"/>
          </a:solidFill>
        </p:grpSpPr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189163" y="538163"/>
              <a:ext cx="733425" cy="677862"/>
            </a:xfrm>
            <a:custGeom>
              <a:avLst/>
              <a:gdLst>
                <a:gd name="T0" fmla="*/ 75 w 175"/>
                <a:gd name="T1" fmla="*/ 162 h 162"/>
                <a:gd name="T2" fmla="*/ 87 w 175"/>
                <a:gd name="T3" fmla="*/ 152 h 162"/>
                <a:gd name="T4" fmla="*/ 76 w 175"/>
                <a:gd name="T5" fmla="*/ 142 h 162"/>
                <a:gd name="T6" fmla="*/ 69 w 175"/>
                <a:gd name="T7" fmla="*/ 142 h 162"/>
                <a:gd name="T8" fmla="*/ 37 w 175"/>
                <a:gd name="T9" fmla="*/ 109 h 162"/>
                <a:gd name="T10" fmla="*/ 70 w 175"/>
                <a:gd name="T11" fmla="*/ 78 h 162"/>
                <a:gd name="T12" fmla="*/ 114 w 175"/>
                <a:gd name="T13" fmla="*/ 78 h 162"/>
                <a:gd name="T14" fmla="*/ 146 w 175"/>
                <a:gd name="T15" fmla="*/ 110 h 162"/>
                <a:gd name="T16" fmla="*/ 146 w 175"/>
                <a:gd name="T17" fmla="*/ 151 h 162"/>
                <a:gd name="T18" fmla="*/ 158 w 175"/>
                <a:gd name="T19" fmla="*/ 162 h 162"/>
                <a:gd name="T20" fmla="*/ 163 w 175"/>
                <a:gd name="T21" fmla="*/ 162 h 162"/>
                <a:gd name="T22" fmla="*/ 175 w 175"/>
                <a:gd name="T23" fmla="*/ 151 h 162"/>
                <a:gd name="T24" fmla="*/ 175 w 175"/>
                <a:gd name="T25" fmla="*/ 15 h 162"/>
                <a:gd name="T26" fmla="*/ 117 w 175"/>
                <a:gd name="T27" fmla="*/ 0 h 162"/>
                <a:gd name="T28" fmla="*/ 0 w 175"/>
                <a:gd name="T29" fmla="*/ 116 h 162"/>
                <a:gd name="T30" fmla="*/ 10 w 175"/>
                <a:gd name="T31" fmla="*/ 162 h 162"/>
                <a:gd name="T32" fmla="*/ 75 w 175"/>
                <a:gd name="T3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2">
                  <a:moveTo>
                    <a:pt x="75" y="162"/>
                  </a:moveTo>
                  <a:cubicBezTo>
                    <a:pt x="82" y="162"/>
                    <a:pt x="87" y="158"/>
                    <a:pt x="87" y="152"/>
                  </a:cubicBezTo>
                  <a:cubicBezTo>
                    <a:pt x="87" y="147"/>
                    <a:pt x="82" y="143"/>
                    <a:pt x="76" y="142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52" y="141"/>
                    <a:pt x="37" y="126"/>
                    <a:pt x="37" y="109"/>
                  </a:cubicBezTo>
                  <a:cubicBezTo>
                    <a:pt x="37" y="92"/>
                    <a:pt x="52" y="78"/>
                    <a:pt x="70" y="78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32" y="78"/>
                    <a:pt x="146" y="92"/>
                    <a:pt x="146" y="110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6" y="157"/>
                    <a:pt x="152" y="162"/>
                    <a:pt x="158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9" y="162"/>
                    <a:pt x="175" y="157"/>
                    <a:pt x="175" y="151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58" y="5"/>
                    <a:pt x="138" y="0"/>
                    <a:pt x="117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32"/>
                    <a:pt x="4" y="148"/>
                    <a:pt x="10" y="162"/>
                  </a:cubicBezTo>
                  <a:lnTo>
                    <a:pt x="75" y="1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281238" y="666750"/>
              <a:ext cx="885825" cy="842962"/>
            </a:xfrm>
            <a:custGeom>
              <a:avLst/>
              <a:gdLst>
                <a:gd name="T0" fmla="*/ 174 w 211"/>
                <a:gd name="T1" fmla="*/ 0 h 201"/>
                <a:gd name="T2" fmla="*/ 174 w 211"/>
                <a:gd name="T3" fmla="*/ 120 h 201"/>
                <a:gd name="T4" fmla="*/ 141 w 211"/>
                <a:gd name="T5" fmla="*/ 152 h 201"/>
                <a:gd name="T6" fmla="*/ 136 w 211"/>
                <a:gd name="T7" fmla="*/ 152 h 201"/>
                <a:gd name="T8" fmla="*/ 103 w 211"/>
                <a:gd name="T9" fmla="*/ 120 h 201"/>
                <a:gd name="T10" fmla="*/ 103 w 211"/>
                <a:gd name="T11" fmla="*/ 79 h 201"/>
                <a:gd name="T12" fmla="*/ 92 w 211"/>
                <a:gd name="T13" fmla="*/ 67 h 201"/>
                <a:gd name="T14" fmla="*/ 48 w 211"/>
                <a:gd name="T15" fmla="*/ 67 h 201"/>
                <a:gd name="T16" fmla="*/ 36 w 211"/>
                <a:gd name="T17" fmla="*/ 78 h 201"/>
                <a:gd name="T18" fmla="*/ 48 w 211"/>
                <a:gd name="T19" fmla="*/ 90 h 201"/>
                <a:gd name="T20" fmla="*/ 55 w 211"/>
                <a:gd name="T21" fmla="*/ 90 h 201"/>
                <a:gd name="T22" fmla="*/ 86 w 211"/>
                <a:gd name="T23" fmla="*/ 122 h 201"/>
                <a:gd name="T24" fmla="*/ 53 w 211"/>
                <a:gd name="T25" fmla="*/ 152 h 201"/>
                <a:gd name="T26" fmla="*/ 0 w 211"/>
                <a:gd name="T27" fmla="*/ 152 h 201"/>
                <a:gd name="T28" fmla="*/ 95 w 211"/>
                <a:gd name="T29" fmla="*/ 201 h 201"/>
                <a:gd name="T30" fmla="*/ 211 w 211"/>
                <a:gd name="T31" fmla="*/ 85 h 201"/>
                <a:gd name="T32" fmla="*/ 174 w 211"/>
                <a:gd name="T3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01">
                  <a:moveTo>
                    <a:pt x="174" y="0"/>
                  </a:moveTo>
                  <a:cubicBezTo>
                    <a:pt x="174" y="120"/>
                    <a:pt x="174" y="120"/>
                    <a:pt x="174" y="120"/>
                  </a:cubicBezTo>
                  <a:cubicBezTo>
                    <a:pt x="174" y="138"/>
                    <a:pt x="159" y="152"/>
                    <a:pt x="141" y="152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18" y="152"/>
                    <a:pt x="103" y="138"/>
                    <a:pt x="103" y="12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3" y="73"/>
                    <a:pt x="98" y="67"/>
                    <a:pt x="92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2" y="67"/>
                    <a:pt x="36" y="72"/>
                    <a:pt x="36" y="78"/>
                  </a:cubicBezTo>
                  <a:cubicBezTo>
                    <a:pt x="36" y="84"/>
                    <a:pt x="42" y="90"/>
                    <a:pt x="4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3" y="91"/>
                    <a:pt x="87" y="106"/>
                    <a:pt x="86" y="122"/>
                  </a:cubicBezTo>
                  <a:cubicBezTo>
                    <a:pt x="86" y="139"/>
                    <a:pt x="71" y="152"/>
                    <a:pt x="53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1" y="182"/>
                    <a:pt x="55" y="201"/>
                    <a:pt x="95" y="201"/>
                  </a:cubicBezTo>
                  <a:cubicBezTo>
                    <a:pt x="159" y="201"/>
                    <a:pt x="211" y="149"/>
                    <a:pt x="211" y="85"/>
                  </a:cubicBezTo>
                  <a:cubicBezTo>
                    <a:pt x="211" y="51"/>
                    <a:pt x="197" y="21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3" name="Group 187"/>
          <p:cNvGrpSpPr/>
          <p:nvPr/>
        </p:nvGrpSpPr>
        <p:grpSpPr>
          <a:xfrm>
            <a:off x="5981374" y="4816748"/>
            <a:ext cx="403448" cy="503455"/>
            <a:chOff x="7904163" y="-96838"/>
            <a:chExt cx="1436687" cy="1344613"/>
          </a:xfrm>
          <a:solidFill>
            <a:schemeClr val="accent1"/>
          </a:solidFill>
        </p:grpSpPr>
        <p:sp>
          <p:nvSpPr>
            <p:cNvPr id="54" name="Freeform 31"/>
            <p:cNvSpPr>
              <a:spLocks/>
            </p:cNvSpPr>
            <p:nvPr/>
          </p:nvSpPr>
          <p:spPr bwMode="auto">
            <a:xfrm>
              <a:off x="8097838" y="1054100"/>
              <a:ext cx="1050925" cy="193675"/>
            </a:xfrm>
            <a:custGeom>
              <a:avLst/>
              <a:gdLst>
                <a:gd name="T0" fmla="*/ 273 w 278"/>
                <a:gd name="T1" fmla="*/ 0 h 51"/>
                <a:gd name="T2" fmla="*/ 5 w 278"/>
                <a:gd name="T3" fmla="*/ 0 h 51"/>
                <a:gd name="T4" fmla="*/ 0 w 278"/>
                <a:gd name="T5" fmla="*/ 5 h 51"/>
                <a:gd name="T6" fmla="*/ 0 w 278"/>
                <a:gd name="T7" fmla="*/ 46 h 51"/>
                <a:gd name="T8" fmla="*/ 5 w 278"/>
                <a:gd name="T9" fmla="*/ 51 h 51"/>
                <a:gd name="T10" fmla="*/ 273 w 278"/>
                <a:gd name="T11" fmla="*/ 51 h 51"/>
                <a:gd name="T12" fmla="*/ 278 w 278"/>
                <a:gd name="T13" fmla="*/ 46 h 51"/>
                <a:gd name="T14" fmla="*/ 278 w 278"/>
                <a:gd name="T15" fmla="*/ 5 h 51"/>
                <a:gd name="T16" fmla="*/ 273 w 278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51">
                  <a:moveTo>
                    <a:pt x="27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2" y="51"/>
                    <a:pt x="5" y="51"/>
                  </a:cubicBezTo>
                  <a:cubicBezTo>
                    <a:pt x="273" y="51"/>
                    <a:pt x="273" y="51"/>
                    <a:pt x="273" y="51"/>
                  </a:cubicBezTo>
                  <a:cubicBezTo>
                    <a:pt x="276" y="51"/>
                    <a:pt x="278" y="48"/>
                    <a:pt x="278" y="46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8" y="2"/>
                    <a:pt x="276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32"/>
            <p:cNvSpPr>
              <a:spLocks/>
            </p:cNvSpPr>
            <p:nvPr/>
          </p:nvSpPr>
          <p:spPr bwMode="auto">
            <a:xfrm>
              <a:off x="7904163" y="-96838"/>
              <a:ext cx="1436687" cy="1055688"/>
            </a:xfrm>
            <a:custGeom>
              <a:avLst/>
              <a:gdLst>
                <a:gd name="T0" fmla="*/ 380 w 380"/>
                <a:gd name="T1" fmla="*/ 38 h 279"/>
                <a:gd name="T2" fmla="*/ 342 w 380"/>
                <a:gd name="T3" fmla="*/ 0 h 279"/>
                <a:gd name="T4" fmla="*/ 304 w 380"/>
                <a:gd name="T5" fmla="*/ 38 h 279"/>
                <a:gd name="T6" fmla="*/ 320 w 380"/>
                <a:gd name="T7" fmla="*/ 69 h 279"/>
                <a:gd name="T8" fmla="*/ 253 w 380"/>
                <a:gd name="T9" fmla="*/ 203 h 279"/>
                <a:gd name="T10" fmla="*/ 209 w 380"/>
                <a:gd name="T11" fmla="*/ 71 h 279"/>
                <a:gd name="T12" fmla="*/ 228 w 380"/>
                <a:gd name="T13" fmla="*/ 38 h 279"/>
                <a:gd name="T14" fmla="*/ 190 w 380"/>
                <a:gd name="T15" fmla="*/ 0 h 279"/>
                <a:gd name="T16" fmla="*/ 152 w 380"/>
                <a:gd name="T17" fmla="*/ 38 h 279"/>
                <a:gd name="T18" fmla="*/ 171 w 380"/>
                <a:gd name="T19" fmla="*/ 71 h 279"/>
                <a:gd name="T20" fmla="*/ 127 w 380"/>
                <a:gd name="T21" fmla="*/ 203 h 279"/>
                <a:gd name="T22" fmla="*/ 60 w 380"/>
                <a:gd name="T23" fmla="*/ 69 h 279"/>
                <a:gd name="T24" fmla="*/ 76 w 380"/>
                <a:gd name="T25" fmla="*/ 38 h 279"/>
                <a:gd name="T26" fmla="*/ 38 w 380"/>
                <a:gd name="T27" fmla="*/ 0 h 279"/>
                <a:gd name="T28" fmla="*/ 0 w 380"/>
                <a:gd name="T29" fmla="*/ 38 h 279"/>
                <a:gd name="T30" fmla="*/ 28 w 380"/>
                <a:gd name="T31" fmla="*/ 74 h 279"/>
                <a:gd name="T32" fmla="*/ 51 w 380"/>
                <a:gd name="T33" fmla="*/ 279 h 279"/>
                <a:gd name="T34" fmla="*/ 329 w 380"/>
                <a:gd name="T35" fmla="*/ 279 h 279"/>
                <a:gd name="T36" fmla="*/ 352 w 380"/>
                <a:gd name="T37" fmla="*/ 74 h 279"/>
                <a:gd name="T38" fmla="*/ 380 w 380"/>
                <a:gd name="T39" fmla="*/ 3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0" h="279">
                  <a:moveTo>
                    <a:pt x="380" y="38"/>
                  </a:moveTo>
                  <a:cubicBezTo>
                    <a:pt x="380" y="17"/>
                    <a:pt x="363" y="0"/>
                    <a:pt x="342" y="0"/>
                  </a:cubicBezTo>
                  <a:cubicBezTo>
                    <a:pt x="321" y="0"/>
                    <a:pt x="304" y="17"/>
                    <a:pt x="304" y="38"/>
                  </a:cubicBezTo>
                  <a:cubicBezTo>
                    <a:pt x="304" y="51"/>
                    <a:pt x="310" y="62"/>
                    <a:pt x="320" y="69"/>
                  </a:cubicBezTo>
                  <a:cubicBezTo>
                    <a:pt x="253" y="203"/>
                    <a:pt x="253" y="203"/>
                    <a:pt x="253" y="203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20" y="64"/>
                    <a:pt x="228" y="52"/>
                    <a:pt x="228" y="38"/>
                  </a:cubicBezTo>
                  <a:cubicBezTo>
                    <a:pt x="228" y="17"/>
                    <a:pt x="211" y="0"/>
                    <a:pt x="190" y="0"/>
                  </a:cubicBezTo>
                  <a:cubicBezTo>
                    <a:pt x="169" y="0"/>
                    <a:pt x="152" y="17"/>
                    <a:pt x="152" y="38"/>
                  </a:cubicBezTo>
                  <a:cubicBezTo>
                    <a:pt x="152" y="52"/>
                    <a:pt x="160" y="64"/>
                    <a:pt x="171" y="71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0" y="62"/>
                    <a:pt x="76" y="51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5"/>
                    <a:pt x="12" y="70"/>
                    <a:pt x="28" y="74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329" y="279"/>
                    <a:pt x="329" y="279"/>
                    <a:pt x="329" y="279"/>
                  </a:cubicBezTo>
                  <a:cubicBezTo>
                    <a:pt x="352" y="74"/>
                    <a:pt x="352" y="74"/>
                    <a:pt x="352" y="74"/>
                  </a:cubicBezTo>
                  <a:cubicBezTo>
                    <a:pt x="368" y="70"/>
                    <a:pt x="380" y="55"/>
                    <a:pt x="38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6" name="Freeform 36"/>
          <p:cNvSpPr>
            <a:spLocks/>
          </p:cNvSpPr>
          <p:nvPr/>
        </p:nvSpPr>
        <p:spPr bwMode="auto">
          <a:xfrm>
            <a:off x="7127233" y="2398403"/>
            <a:ext cx="495344" cy="602088"/>
          </a:xfrm>
          <a:custGeom>
            <a:avLst/>
            <a:gdLst>
              <a:gd name="T0" fmla="*/ 189 w 255"/>
              <a:gd name="T1" fmla="*/ 10 h 233"/>
              <a:gd name="T2" fmla="*/ 104 w 255"/>
              <a:gd name="T3" fmla="*/ 16 h 233"/>
              <a:gd name="T4" fmla="*/ 18 w 255"/>
              <a:gd name="T5" fmla="*/ 30 h 233"/>
              <a:gd name="T6" fmla="*/ 6 w 255"/>
              <a:gd name="T7" fmla="*/ 30 h 233"/>
              <a:gd name="T8" fmla="*/ 3 w 255"/>
              <a:gd name="T9" fmla="*/ 46 h 233"/>
              <a:gd name="T10" fmla="*/ 115 w 255"/>
              <a:gd name="T11" fmla="*/ 228 h 233"/>
              <a:gd name="T12" fmla="*/ 124 w 255"/>
              <a:gd name="T13" fmla="*/ 233 h 233"/>
              <a:gd name="T14" fmla="*/ 130 w 255"/>
              <a:gd name="T15" fmla="*/ 231 h 233"/>
              <a:gd name="T16" fmla="*/ 134 w 255"/>
              <a:gd name="T17" fmla="*/ 216 h 233"/>
              <a:gd name="T18" fmla="*/ 84 w 255"/>
              <a:gd name="T19" fmla="*/ 135 h 233"/>
              <a:gd name="T20" fmla="*/ 170 w 255"/>
              <a:gd name="T21" fmla="*/ 121 h 233"/>
              <a:gd name="T22" fmla="*/ 255 w 255"/>
              <a:gd name="T23" fmla="*/ 115 h 233"/>
              <a:gd name="T24" fmla="*/ 189 w 255"/>
              <a:gd name="T25" fmla="*/ 1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" h="233">
                <a:moveTo>
                  <a:pt x="189" y="10"/>
                </a:moveTo>
                <a:cubicBezTo>
                  <a:pt x="189" y="10"/>
                  <a:pt x="146" y="31"/>
                  <a:pt x="104" y="16"/>
                </a:cubicBezTo>
                <a:cubicBezTo>
                  <a:pt x="58" y="0"/>
                  <a:pt x="37" y="6"/>
                  <a:pt x="18" y="30"/>
                </a:cubicBezTo>
                <a:cubicBezTo>
                  <a:pt x="14" y="28"/>
                  <a:pt x="10" y="28"/>
                  <a:pt x="6" y="30"/>
                </a:cubicBezTo>
                <a:cubicBezTo>
                  <a:pt x="1" y="33"/>
                  <a:pt x="0" y="40"/>
                  <a:pt x="3" y="46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17" y="231"/>
                  <a:pt x="121" y="233"/>
                  <a:pt x="124" y="233"/>
                </a:cubicBezTo>
                <a:cubicBezTo>
                  <a:pt x="126" y="233"/>
                  <a:pt x="128" y="232"/>
                  <a:pt x="130" y="231"/>
                </a:cubicBezTo>
                <a:cubicBezTo>
                  <a:pt x="135" y="228"/>
                  <a:pt x="137" y="221"/>
                  <a:pt x="134" y="216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104" y="111"/>
                  <a:pt x="124" y="105"/>
                  <a:pt x="170" y="121"/>
                </a:cubicBezTo>
                <a:cubicBezTo>
                  <a:pt x="213" y="135"/>
                  <a:pt x="255" y="115"/>
                  <a:pt x="255" y="115"/>
                </a:cubicBezTo>
                <a:lnTo>
                  <a:pt x="189" y="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13657" y="202474"/>
            <a:ext cx="7772400" cy="762000"/>
          </a:xfrm>
        </p:spPr>
        <p:txBody>
          <a:bodyPr>
            <a:normAutofit/>
          </a:bodyPr>
          <a:lstStyle/>
          <a:p>
            <a:pPr eaLnBrk="1" hangingPunct="1"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zh-CN" altLang="en-US" sz="4000" dirty="0" smtClean="0">
                <a:solidFill>
                  <a:srgbClr val="000099"/>
                </a:solidFill>
                <a:effectLst/>
                <a:latin typeface="Times New Roman" pitchFamily="18" charset="0"/>
                <a:ea typeface="华文新魏" pitchFamily="2" charset="-122"/>
              </a:rPr>
              <a:t>二、课外作业</a:t>
            </a:r>
            <a:endParaRPr lang="zh-CN" altLang="en-US" b="1" dirty="0" smtClean="0">
              <a:solidFill>
                <a:srgbClr val="000099"/>
              </a:solidFill>
            </a:endParaRP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434081" y="1013783"/>
            <a:ext cx="4943482" cy="555202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列出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你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2018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年来大致的收入项目、支出项目，说明你是否有余钱可用于理财、投资，并说说你想从理财与投资课程中学到什么？</a:t>
            </a:r>
            <a:endParaRPr lang="zh-CN" altLang="en-US" sz="2000" dirty="0">
              <a:solidFill>
                <a:srgbClr val="0000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、分析你个人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与家庭目前</a:t>
            </a:r>
            <a:r>
              <a:rPr lang="zh-CN" altLang="en-US" sz="20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的财务状况，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并从理财、投资角度提出几个改善你个人和家庭财务状况的途径、可能性。</a:t>
            </a:r>
            <a:endParaRPr lang="zh-CN" altLang="en-US" sz="2000" dirty="0">
              <a:solidFill>
                <a:srgbClr val="0000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了解国际国内股票市场</a:t>
            </a:r>
            <a:r>
              <a:rPr lang="zh-CN" altLang="en-US" sz="20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的收益率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情况，列出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个你认为买了就会赚的股票（如</a:t>
            </a:r>
            <a:r>
              <a:rPr lang="zh-CN" altLang="en-US" sz="20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苹果、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亚马逊、茅台、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BATJ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等）</a:t>
            </a:r>
          </a:p>
          <a:p>
            <a:pPr marL="0" indent="0" eaLnBrk="1" hangingPunct="1">
              <a:lnSpc>
                <a:spcPct val="170000"/>
              </a:lnSpc>
              <a:buNone/>
            </a:pPr>
            <a:endParaRPr lang="zh-CN" altLang="en-US" sz="2000" dirty="0" smtClean="0">
              <a:solidFill>
                <a:srgbClr val="0000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533400" y="3886200"/>
            <a:ext cx="8229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kumimoji="1" lang="en-US" altLang="zh-CN" sz="3200" b="1">
              <a:solidFill>
                <a:srgbClr val="FFFFFF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94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50898"/>
              </p:ext>
            </p:extLst>
          </p:nvPr>
        </p:nvGraphicFramePr>
        <p:xfrm>
          <a:off x="961293" y="1177191"/>
          <a:ext cx="7338644" cy="299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661">
                  <a:extLst>
                    <a:ext uri="{9D8B030D-6E8A-4147-A177-3AD203B41FA5}">
                      <a16:colId xmlns:a16="http://schemas.microsoft.com/office/drawing/2014/main" val="1505621235"/>
                    </a:ext>
                  </a:extLst>
                </a:gridCol>
                <a:gridCol w="1834661">
                  <a:extLst>
                    <a:ext uri="{9D8B030D-6E8A-4147-A177-3AD203B41FA5}">
                      <a16:colId xmlns:a16="http://schemas.microsoft.com/office/drawing/2014/main" val="1716267887"/>
                    </a:ext>
                  </a:extLst>
                </a:gridCol>
                <a:gridCol w="1834661">
                  <a:extLst>
                    <a:ext uri="{9D8B030D-6E8A-4147-A177-3AD203B41FA5}">
                      <a16:colId xmlns:a16="http://schemas.microsoft.com/office/drawing/2014/main" val="1710100064"/>
                    </a:ext>
                  </a:extLst>
                </a:gridCol>
                <a:gridCol w="1834661">
                  <a:extLst>
                    <a:ext uri="{9D8B030D-6E8A-4147-A177-3AD203B41FA5}">
                      <a16:colId xmlns:a16="http://schemas.microsoft.com/office/drawing/2014/main" val="1879230746"/>
                    </a:ext>
                  </a:extLst>
                </a:gridCol>
              </a:tblGrid>
              <a:tr h="9967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000099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姓名</a:t>
                      </a:r>
                      <a:endParaRPr lang="zh-CN" altLang="en-US" sz="3200" dirty="0">
                        <a:solidFill>
                          <a:srgbClr val="000099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3200" b="1" kern="1200" dirty="0">
                        <a:solidFill>
                          <a:srgbClr val="000099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b="1" kern="1200" dirty="0" smtClean="0">
                          <a:solidFill>
                            <a:srgbClr val="000099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性别</a:t>
                      </a:r>
                      <a:endParaRPr lang="zh-CN" altLang="en-US" sz="3200" b="1" kern="1200" dirty="0">
                        <a:solidFill>
                          <a:srgbClr val="000099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3200" b="1" kern="1200" dirty="0">
                        <a:solidFill>
                          <a:srgbClr val="000099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89993"/>
                  </a:ext>
                </a:extLst>
              </a:tr>
              <a:tr h="99678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b="1" kern="1200" dirty="0" smtClean="0">
                          <a:solidFill>
                            <a:srgbClr val="000099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学院</a:t>
                      </a:r>
                      <a:endParaRPr lang="zh-CN" altLang="en-US" sz="3200" b="1" kern="1200" dirty="0">
                        <a:solidFill>
                          <a:srgbClr val="000099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3200" b="1" kern="1200" dirty="0">
                        <a:solidFill>
                          <a:srgbClr val="000099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b="1" kern="1200" dirty="0" smtClean="0">
                          <a:solidFill>
                            <a:srgbClr val="000099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专业</a:t>
                      </a:r>
                      <a:endParaRPr lang="zh-CN" altLang="en-US" sz="3200" b="1" kern="1200" dirty="0">
                        <a:solidFill>
                          <a:srgbClr val="000099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3200" b="1" kern="1200" dirty="0">
                        <a:solidFill>
                          <a:srgbClr val="000099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548563"/>
                  </a:ext>
                </a:extLst>
              </a:tr>
              <a:tr h="99678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b="1" kern="1200" dirty="0" smtClean="0">
                          <a:solidFill>
                            <a:srgbClr val="000099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班级</a:t>
                      </a:r>
                      <a:endParaRPr lang="zh-CN" altLang="en-US" sz="3200" b="1" kern="1200" dirty="0">
                        <a:solidFill>
                          <a:srgbClr val="000099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3200" b="1" kern="1200" dirty="0">
                        <a:solidFill>
                          <a:srgbClr val="000099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3200" b="1" kern="1200" dirty="0">
                        <a:solidFill>
                          <a:srgbClr val="000099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3200" b="1" kern="1200" dirty="0">
                        <a:solidFill>
                          <a:srgbClr val="000099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09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36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9069" y="1409198"/>
            <a:ext cx="8763000" cy="46926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5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选择题：</a:t>
            </a:r>
          </a:p>
          <a:p>
            <a:pPr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5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35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、当家长交给你一笔生活费时，是否做过详细的计划？（      ）</a:t>
            </a:r>
          </a:p>
          <a:p>
            <a:pPr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5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35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    </a:t>
            </a:r>
            <a:r>
              <a:rPr lang="en-US" altLang="zh-CN" sz="35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 </a:t>
            </a:r>
            <a:r>
              <a:rPr lang="zh-CN" altLang="en-US" sz="35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不是    </a:t>
            </a:r>
            <a:r>
              <a:rPr lang="en-US" altLang="zh-CN" sz="35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 </a:t>
            </a:r>
            <a:r>
              <a:rPr lang="zh-CN" altLang="en-US" sz="35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偶尔</a:t>
            </a:r>
          </a:p>
          <a:p>
            <a:pPr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3500" dirty="0" smtClean="0">
              <a:solidFill>
                <a:srgbClr val="0000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69069" y="0"/>
            <a:ext cx="8424862" cy="92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51" tIns="46476" rIns="92951" bIns="46476">
            <a:spAutoFit/>
          </a:bodyPr>
          <a:lstStyle>
            <a:lvl1pPr marL="457200" indent="-4572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一、</a:t>
            </a:r>
            <a:r>
              <a:rPr lang="zh-CN" altLang="en-US" sz="4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调查问卷</a:t>
            </a:r>
            <a:endParaRPr lang="zh-CN" altLang="en-US" sz="4000" dirty="0">
              <a:solidFill>
                <a:srgbClr val="0000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76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0960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、你的家庭月总收入大概为（       ）</a:t>
            </a: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A.1000</a:t>
            </a:r>
            <a:r>
              <a:rPr lang="zh-CN" altLang="en-US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元以下         </a:t>
            </a:r>
            <a:r>
              <a:rPr lang="en-US" altLang="zh-CN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B.1000-3000</a:t>
            </a:r>
            <a:r>
              <a:rPr lang="zh-CN" altLang="en-US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 </a:t>
            </a: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C.3000-5000</a:t>
            </a:r>
            <a:r>
              <a:rPr lang="zh-CN" altLang="en-US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        </a:t>
            </a:r>
            <a:r>
              <a:rPr lang="en-US" altLang="zh-CN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D.5000-10000</a:t>
            </a:r>
            <a:r>
              <a:rPr lang="zh-CN" altLang="en-US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</a:t>
            </a: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E.10000-20000</a:t>
            </a:r>
            <a:r>
              <a:rPr lang="zh-CN" altLang="en-US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      </a:t>
            </a:r>
            <a:r>
              <a:rPr lang="en-US" altLang="zh-CN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F.20000</a:t>
            </a:r>
            <a:r>
              <a:rPr lang="zh-CN" altLang="en-US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元以上</a:t>
            </a: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、你的月消费额大概为（        ）</a:t>
            </a: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A.350</a:t>
            </a:r>
            <a:r>
              <a:rPr lang="zh-CN" altLang="en-US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元以下          </a:t>
            </a:r>
            <a:r>
              <a:rPr lang="en-US" altLang="zh-CN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B.350-500</a:t>
            </a:r>
            <a:r>
              <a:rPr lang="zh-CN" altLang="en-US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 </a:t>
            </a: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C.500-800</a:t>
            </a:r>
            <a:r>
              <a:rPr lang="zh-CN" altLang="en-US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         </a:t>
            </a:r>
            <a:r>
              <a:rPr lang="en-US" altLang="zh-CN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D.800-1200</a:t>
            </a:r>
            <a:r>
              <a:rPr lang="zh-CN" altLang="en-US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 </a:t>
            </a: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E.1200</a:t>
            </a:r>
            <a:r>
              <a:rPr lang="zh-CN" altLang="en-US" sz="35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元以上 </a:t>
            </a: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35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3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、你平均每月出去聚餐的支出大约为 （   ）</a:t>
            </a: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A.50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元以下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B.50-100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C.100-150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 </a:t>
            </a: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D.150-200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E.200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元以上 </a:t>
            </a: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、你每月用于通讯方面的支出大约为（    ）</a:t>
            </a: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A.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不足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30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B.30-50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C.50-100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 </a:t>
            </a: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D.100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元以上 </a:t>
            </a: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、你对网上所购物品的态度是（     ）</a:t>
            </a: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A、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觉得很适用，非常满意、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、感觉一般，没有自己想象的那么好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C、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非常后悔</a:t>
            </a: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68313" y="0"/>
            <a:ext cx="8424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51" tIns="46476" rIns="92951" bIns="46476">
            <a:spAutoFit/>
          </a:bodyPr>
          <a:lstStyle>
            <a:lvl1pPr marL="457200" indent="-4572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40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5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、你到超市购物时是否会购买自己预算之外的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商品（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）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、经常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、不会  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、偶尔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、你花费的资金主要来自（    ）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FFFF00"/>
              </a:buClr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A.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校园勤工俭学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B.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用休息日在外作家教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C.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给企业打工 </a:t>
            </a: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just" eaLnBrk="1" hangingPunct="1">
              <a:lnSpc>
                <a:spcPct val="150000"/>
              </a:lnSpc>
              <a:buClr>
                <a:srgbClr val="FFFF00"/>
              </a:buClr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D.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主要从家里拿钱，很少自己挣钱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E.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其他（     ）</a:t>
            </a:r>
            <a:r>
              <a:rPr lang="zh-CN" altLang="en-US" sz="3200" u="sng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FFFF00"/>
              </a:buClr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、你是否有打工的经历，如果有，或有此打算，目的是（    ） 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FFFF00"/>
              </a:buClr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A.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补贴日用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B.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增长社会经验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C.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赶时髦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D.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渴望独立 </a:t>
            </a: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just" eaLnBrk="1" hangingPunct="1">
              <a:lnSpc>
                <a:spcPct val="150000"/>
              </a:lnSpc>
              <a:buClr>
                <a:srgbClr val="FFFF00"/>
              </a:buClr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E.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闲着没事，干就干了 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FFFF00"/>
              </a:buClr>
              <a:buNone/>
            </a:pPr>
            <a:endParaRPr lang="zh-CN" altLang="en-US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just" eaLnBrk="1" hangingPunct="1">
              <a:lnSpc>
                <a:spcPct val="150000"/>
              </a:lnSpc>
              <a:buClr>
                <a:srgbClr val="FFFF00"/>
              </a:buClr>
              <a:buNone/>
            </a:pPr>
            <a:endParaRPr lang="zh-CN" altLang="en-US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just" eaLnBrk="1" hangingPunct="1">
              <a:lnSpc>
                <a:spcPct val="150000"/>
              </a:lnSpc>
              <a:buClr>
                <a:srgbClr val="FFFF00"/>
              </a:buClr>
              <a:buNone/>
            </a:pPr>
            <a:endParaRPr lang="zh-CN" altLang="en-US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just" eaLnBrk="1" hangingPunct="1">
              <a:lnSpc>
                <a:spcPct val="150000"/>
              </a:lnSpc>
              <a:buClr>
                <a:srgbClr val="FFFF00"/>
              </a:buClr>
              <a:buNone/>
            </a:pPr>
            <a:endParaRPr lang="zh-CN" altLang="en-US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68313" y="0"/>
            <a:ext cx="8424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51" tIns="46476" rIns="92951" bIns="46476">
            <a:spAutoFit/>
          </a:bodyPr>
          <a:lstStyle>
            <a:lvl1pPr marL="457200" indent="-4572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40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40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1026"/>
          <p:cNvSpPr>
            <a:spLocks noGrp="1" noChangeArrowheads="1"/>
          </p:cNvSpPr>
          <p:nvPr>
            <p:ph type="body" idx="4294967295"/>
          </p:nvPr>
        </p:nvSpPr>
        <p:spPr>
          <a:xfrm>
            <a:off x="369277" y="536331"/>
            <a:ext cx="8423031" cy="6096000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None/>
            </a:pP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、你有没有主动阅读或观看过投资理财类的书报杂志或节目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？ （    ）</a:t>
            </a:r>
            <a:endParaRPr lang="zh-CN" altLang="en-US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经常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没有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偶尔</a:t>
            </a:r>
          </a:p>
          <a:p>
            <a:pPr algn="just"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、你知道哪些投资理财方式？</a:t>
            </a:r>
          </a:p>
          <a:p>
            <a:pPr algn="just"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储蓄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保险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债券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股票</a:t>
            </a: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基金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房地产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彩票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外汇</a:t>
            </a: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收藏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J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黄金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其他（      ） </a:t>
            </a:r>
          </a:p>
        </p:txBody>
      </p:sp>
    </p:spTree>
    <p:extLst>
      <p:ext uri="{BB962C8B-B14F-4D97-AF65-F5344CB8AC3E}">
        <p14:creationId xmlns:p14="http://schemas.microsoft.com/office/powerpoint/2010/main" val="38865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04800"/>
            <a:ext cx="8915400" cy="5692775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FF00"/>
              </a:buClr>
              <a:buNone/>
            </a:pP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、如果上学贷了款，后来到外地工作，对于贷款银行，你认为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大多数人（    ）</a:t>
            </a:r>
            <a:endParaRPr lang="zh-CN" altLang="en-US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主动联系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归还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没人找就不理睬  </a:t>
            </a: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想方设法避免联系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buClr>
                <a:srgbClr val="FFFF00"/>
              </a:buClr>
              <a:buNone/>
            </a:pP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、如果中奖100万，你会用来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干什么（    ）</a:t>
            </a:r>
            <a:endParaRPr lang="zh-CN" altLang="en-US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享受舒适生活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进修学习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投资赚钱</a:t>
            </a: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留给家人   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奉献社会 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捐助他人  </a:t>
            </a: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其他（     ） </a:t>
            </a:r>
          </a:p>
          <a:p>
            <a:pPr algn="just" eaLnBrk="1" hangingPunct="1">
              <a:lnSpc>
                <a:spcPct val="9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9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0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95400"/>
            <a:ext cx="7543800" cy="4702175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3500" smtClean="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3500" smtClean="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30629" y="385354"/>
            <a:ext cx="8882063" cy="600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51" tIns="46476" rIns="92951" bIns="46476">
            <a:spAutoFit/>
          </a:bodyPr>
          <a:lstStyle>
            <a:lvl1pPr marL="457200" indent="-4572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、你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认为自己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理财投资能力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    ）</a:t>
            </a:r>
            <a:endParaRPr lang="en-US" altLang="zh-CN" sz="3200" dirty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很好  </a:t>
            </a:r>
            <a:r>
              <a:rPr lang="en-US" altLang="zh-CN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  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较好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  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一般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较差 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很差</a:t>
            </a: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15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、你贷过校园贷吗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    ）</a:t>
            </a:r>
          </a:p>
          <a:p>
            <a:pPr algn="just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贷过     </a:t>
            </a:r>
            <a:r>
              <a:rPr lang="en-US" altLang="zh-CN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 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没贷过    </a:t>
            </a: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 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贷过又还了  </a:t>
            </a: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贷了还没还完  </a:t>
            </a:r>
            <a:endParaRPr lang="en-US" altLang="zh-CN" sz="3200" dirty="0" smtClean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16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你选这门课程的原因</a:t>
            </a:r>
            <a:r>
              <a:rPr lang="zh-CN" altLang="en-US" sz="3200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    ）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为学分  </a:t>
            </a:r>
            <a:r>
              <a:rPr lang="en-US" altLang="zh-CN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需要相关知识  </a:t>
            </a:r>
            <a:r>
              <a:rPr lang="en-US" altLang="zh-CN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觉得新鲜  </a:t>
            </a:r>
            <a:r>
              <a:rPr lang="en-US" altLang="zh-CN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32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其他 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8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autoUpdateAnimBg="0"/>
    </p:bldLst>
  </p:timing>
</p:sld>
</file>

<file path=ppt/theme/theme1.xml><?xml version="1.0" encoding="utf-8"?>
<a:theme xmlns:a="http://schemas.openxmlformats.org/drawingml/2006/main" name="横格条纹">
  <a:themeElements>
    <a:clrScheme name="自定义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4823"/>
      </a:accent1>
      <a:accent2>
        <a:srgbClr val="80C241"/>
      </a:accent2>
      <a:accent3>
        <a:srgbClr val="EFA730"/>
      </a:accent3>
      <a:accent4>
        <a:srgbClr val="A6D6C0"/>
      </a:accent4>
      <a:accent5>
        <a:srgbClr val="3F3F3F"/>
      </a:accent5>
      <a:accent6>
        <a:srgbClr val="7F7F7F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横格条纹.thmx</Template>
  <TotalTime>5688</TotalTime>
  <Words>706</Words>
  <Application>Microsoft Office PowerPoint</Application>
  <PresentationFormat>全屏显示(4:3)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华文琥珀</vt:lpstr>
      <vt:lpstr>华文新魏</vt:lpstr>
      <vt:lpstr>华文中宋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横格条纹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二、课外作业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duanku</dc:creator>
  <cp:lastModifiedBy>Weidong Jiang</cp:lastModifiedBy>
  <cp:revision>270</cp:revision>
  <dcterms:created xsi:type="dcterms:W3CDTF">2015-06-22T02:10:44Z</dcterms:created>
  <dcterms:modified xsi:type="dcterms:W3CDTF">2018-09-11T09:50:34Z</dcterms:modified>
</cp:coreProperties>
</file>