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6" r:id="rId2"/>
    <p:sldId id="3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91A2E"/>
    <a:srgbClr val="1C418F"/>
    <a:srgbClr val="2F367C"/>
    <a:srgbClr val="1E418F"/>
    <a:srgbClr val="3E3999"/>
    <a:srgbClr val="FFEBFA"/>
    <a:srgbClr val="8DABCB"/>
    <a:srgbClr val="0070C0"/>
    <a:srgbClr val="199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093" autoAdjust="0"/>
  </p:normalViewPr>
  <p:slideViewPr>
    <p:cSldViewPr>
      <p:cViewPr varScale="1">
        <p:scale>
          <a:sx n="103" d="100"/>
          <a:sy n="103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FF3F8-257B-48D9-B62D-D85197A436E6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491D-4819-46A1-BDE6-5051CF5C89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8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2205038"/>
            <a:ext cx="9144000" cy="4652962"/>
          </a:xfrm>
          <a:prstGeom prst="rect">
            <a:avLst/>
          </a:prstGeom>
          <a:gradFill flip="none" rotWithShape="1">
            <a:gsLst>
              <a:gs pos="0">
                <a:srgbClr val="8DABCB"/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lIns="73025" tIns="36512" rIns="73025" bIns="36512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1521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060848"/>
            <a:ext cx="1691680" cy="144016"/>
          </a:xfrm>
          <a:prstGeom prst="rect">
            <a:avLst/>
          </a:prstGeom>
          <a:gradFill>
            <a:gsLst>
              <a:gs pos="100000">
                <a:srgbClr val="D91A2E"/>
              </a:gs>
              <a:gs pos="0">
                <a:srgbClr val="1C418F"/>
              </a:gs>
              <a:gs pos="100000">
                <a:srgbClr val="FFEBFA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91680" y="2060848"/>
            <a:ext cx="2088232" cy="144016"/>
          </a:xfrm>
          <a:prstGeom prst="rect">
            <a:avLst/>
          </a:prstGeom>
          <a:solidFill>
            <a:srgbClr val="1E418F"/>
          </a:solidFill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79912" y="2060848"/>
            <a:ext cx="5364088" cy="144016"/>
          </a:xfrm>
          <a:prstGeom prst="rect">
            <a:avLst/>
          </a:prstGeom>
          <a:gradFill>
            <a:gsLst>
              <a:gs pos="88000">
                <a:srgbClr val="199265"/>
              </a:gs>
              <a:gs pos="100000">
                <a:srgbClr val="1C418F"/>
              </a:gs>
              <a:gs pos="67000">
                <a:srgbClr val="FFEBFA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456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9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8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  <a:prstGeom prst="rect">
            <a:avLst/>
          </a:prstGeom>
          <a:noFill/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Freeform 2"/>
          <p:cNvSpPr>
            <a:spLocks/>
          </p:cNvSpPr>
          <p:nvPr userDrawn="1"/>
        </p:nvSpPr>
        <p:spPr bwMode="auto">
          <a:xfrm>
            <a:off x="0" y="764704"/>
            <a:ext cx="9147175" cy="242888"/>
          </a:xfrm>
          <a:custGeom>
            <a:avLst/>
            <a:gdLst>
              <a:gd name="T0" fmla="*/ 0 w 5762"/>
              <a:gd name="T1" fmla="*/ 242888 h 153"/>
              <a:gd name="T2" fmla="*/ 0 w 5762"/>
              <a:gd name="T3" fmla="*/ 114300 h 153"/>
              <a:gd name="T4" fmla="*/ 6105525 w 5762"/>
              <a:gd name="T5" fmla="*/ 112713 h 153"/>
              <a:gd name="T6" fmla="*/ 6211888 w 5762"/>
              <a:gd name="T7" fmla="*/ 0 h 153"/>
              <a:gd name="T8" fmla="*/ 9147175 w 5762"/>
              <a:gd name="T9" fmla="*/ 0 h 153"/>
              <a:gd name="T10" fmla="*/ 9145588 w 5762"/>
              <a:gd name="T11" fmla="*/ 242888 h 153"/>
              <a:gd name="T12" fmla="*/ 0 w 5762"/>
              <a:gd name="T13" fmla="*/ 242888 h 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2" h="153">
                <a:moveTo>
                  <a:pt x="0" y="153"/>
                </a:moveTo>
                <a:lnTo>
                  <a:pt x="0" y="72"/>
                </a:lnTo>
                <a:lnTo>
                  <a:pt x="3846" y="71"/>
                </a:lnTo>
                <a:lnTo>
                  <a:pt x="3913" y="0"/>
                </a:lnTo>
                <a:lnTo>
                  <a:pt x="5762" y="0"/>
                </a:lnTo>
                <a:lnTo>
                  <a:pt x="5761" y="153"/>
                </a:lnTo>
                <a:lnTo>
                  <a:pt x="0" y="153"/>
                </a:lnTo>
                <a:close/>
              </a:path>
            </a:pathLst>
          </a:custGeom>
          <a:gradFill flip="none" rotWithShape="1">
            <a:gsLst>
              <a:gs pos="0">
                <a:srgbClr val="1E418F"/>
              </a:gs>
              <a:gs pos="34000">
                <a:srgbClr val="0070C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6749008" y="1069504"/>
            <a:ext cx="504056" cy="216024"/>
          </a:xfrm>
          <a:prstGeom prst="parallelogram">
            <a:avLst>
              <a:gd name="adj" fmla="val 86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>
            <a:off x="6804248" y="764704"/>
            <a:ext cx="504056" cy="216024"/>
          </a:xfrm>
          <a:prstGeom prst="parallelogram">
            <a:avLst>
              <a:gd name="adj" fmla="val 9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16200000">
            <a:off x="8927976" y="764704"/>
            <a:ext cx="216024" cy="216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884368" y="764704"/>
            <a:ext cx="504056" cy="216024"/>
          </a:xfrm>
          <a:prstGeom prst="parallelogram">
            <a:avLst>
              <a:gd name="adj" fmla="val 9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748713" y="6381750"/>
            <a:ext cx="0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4"/>
          <p:cNvSpPr>
            <a:spLocks noChangeArrowheads="1"/>
          </p:cNvSpPr>
          <p:nvPr userDrawn="1"/>
        </p:nvSpPr>
        <p:spPr bwMode="auto">
          <a:xfrm>
            <a:off x="8763000" y="6453188"/>
            <a:ext cx="387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32CD399F-FB1E-4000-B364-0AB7EC02C65D}" type="slidenum">
              <a:rPr lang="en-GB" altLang="zh-CN" sz="1200"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61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179512" y="6536377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©2012 CUP DATA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2367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0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2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5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665C48-3111-484C-BD89-3EF704ED1017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C0581-FDE2-44C4-AB9A-4E4D76DB2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9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7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629371"/>
            <a:ext cx="9144000" cy="2857500"/>
          </a:xfrm>
          <a:prstGeom prst="rect">
            <a:avLst/>
          </a:prstGeom>
          <a:solidFill>
            <a:srgbClr val="002060"/>
          </a:solidFill>
          <a:ln w="25400" cmpd="sng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3" name="矩形 21"/>
          <p:cNvSpPr>
            <a:spLocks noChangeArrowheads="1"/>
          </p:cNvSpPr>
          <p:nvPr/>
        </p:nvSpPr>
        <p:spPr bwMode="auto">
          <a:xfrm>
            <a:off x="0" y="1700808"/>
            <a:ext cx="9144000" cy="2816225"/>
          </a:xfrm>
          <a:prstGeom prst="rect">
            <a:avLst/>
          </a:prstGeom>
          <a:solidFill>
            <a:srgbClr val="10253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矩形 23"/>
          <p:cNvSpPr>
            <a:spLocks noChangeArrowheads="1"/>
          </p:cNvSpPr>
          <p:nvPr/>
        </p:nvSpPr>
        <p:spPr bwMode="auto">
          <a:xfrm>
            <a:off x="625475" y="1472208"/>
            <a:ext cx="895350" cy="3240088"/>
          </a:xfrm>
          <a:prstGeom prst="rect">
            <a:avLst/>
          </a:prstGeom>
          <a:solidFill>
            <a:srgbClr val="CC0000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直角三角形 20"/>
          <p:cNvSpPr>
            <a:spLocks noChangeArrowheads="1"/>
          </p:cNvSpPr>
          <p:nvPr/>
        </p:nvSpPr>
        <p:spPr bwMode="auto">
          <a:xfrm>
            <a:off x="1520825" y="1472208"/>
            <a:ext cx="260350" cy="215900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直角三角形 26"/>
          <p:cNvSpPr>
            <a:spLocks noChangeArrowheads="1"/>
          </p:cNvSpPr>
          <p:nvPr/>
        </p:nvSpPr>
        <p:spPr bwMode="auto">
          <a:xfrm flipV="1">
            <a:off x="1520825" y="4496396"/>
            <a:ext cx="260350" cy="207962"/>
          </a:xfrm>
          <a:prstGeom prst="rtTriangle">
            <a:avLst/>
          </a:prstGeom>
          <a:solidFill>
            <a:srgbClr val="FF5050">
              <a:alpha val="6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4175"/>
            <a:ext cx="28225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4"/>
          <p:cNvSpPr>
            <a:spLocks noChangeArrowheads="1"/>
          </p:cNvSpPr>
          <p:nvPr/>
        </p:nvSpPr>
        <p:spPr bwMode="auto">
          <a:xfrm>
            <a:off x="1785938" y="2915246"/>
            <a:ext cx="37620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课外作业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9" name="TextBox 28"/>
          <p:cNvSpPr>
            <a:spLocks noChangeArrowheads="1"/>
          </p:cNvSpPr>
          <p:nvPr/>
        </p:nvSpPr>
        <p:spPr bwMode="auto">
          <a:xfrm>
            <a:off x="1719263" y="2026246"/>
            <a:ext cx="663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信用卡理财与投资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714375" y="1843683"/>
            <a:ext cx="64293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</a:t>
            </a:r>
            <a:endParaRPr lang="en-US" altLang="zh-CN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eaLnBrk="1" hangingPunct="1"/>
            <a:r>
              <a:rPr lang="zh-CN" altLang="en-US" sz="44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四章</a:t>
            </a:r>
            <a:endParaRPr lang="zh-CN" altLang="en-US" sz="44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46116-84D1-4FFE-8C92-5A800059949B}" type="datetime2">
              <a:rPr lang="zh-CN" altLang="en-US" smtClean="0"/>
              <a:t>2018年9月20日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B793-D7D8-4F2B-981A-676BCD11396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4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utoUpdateAnimBg="0"/>
      <p:bldP spid="5129" grpId="0" bldLvl="0" autoUpdateAnimBg="0"/>
      <p:bldP spid="5129" grpId="1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12160" y="964474"/>
            <a:ext cx="3120887" cy="5544140"/>
            <a:chOff x="5191068" y="1374196"/>
            <a:chExt cx="3438326" cy="5544140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7935179" y="29364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5191068" y="3481302"/>
              <a:ext cx="572033" cy="621315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6130651" y="3281323"/>
              <a:ext cx="1587785" cy="363701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rgbClr val="37241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7769556" y="2752389"/>
              <a:ext cx="308765" cy="410322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" name="Group 144"/>
            <p:cNvGrpSpPr/>
            <p:nvPr/>
          </p:nvGrpSpPr>
          <p:grpSpPr>
            <a:xfrm>
              <a:off x="7708212" y="4513641"/>
              <a:ext cx="585835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7" name="Group 151"/>
            <p:cNvGrpSpPr/>
            <p:nvPr/>
          </p:nvGrpSpPr>
          <p:grpSpPr>
            <a:xfrm>
              <a:off x="8116144" y="2363878"/>
              <a:ext cx="358862" cy="478482"/>
              <a:chOff x="11395868" y="1690688"/>
              <a:chExt cx="557213" cy="557212"/>
            </a:xfrm>
            <a:solidFill>
              <a:schemeClr val="accent3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1580018" y="1857375"/>
                <a:ext cx="71438" cy="93662"/>
              </a:xfrm>
              <a:custGeom>
                <a:avLst/>
                <a:gdLst>
                  <a:gd name="T0" fmla="*/ 10 w 17"/>
                  <a:gd name="T1" fmla="*/ 22 h 22"/>
                  <a:gd name="T2" fmla="*/ 14 w 17"/>
                  <a:gd name="T3" fmla="*/ 20 h 22"/>
                  <a:gd name="T4" fmla="*/ 16 w 17"/>
                  <a:gd name="T5" fmla="*/ 11 h 22"/>
                  <a:gd name="T6" fmla="*/ 6 w 17"/>
                  <a:gd name="T7" fmla="*/ 0 h 22"/>
                  <a:gd name="T8" fmla="*/ 6 w 17"/>
                  <a:gd name="T9" fmla="*/ 0 h 22"/>
                  <a:gd name="T10" fmla="*/ 2 w 17"/>
                  <a:gd name="T11" fmla="*/ 2 h 22"/>
                  <a:gd name="T12" fmla="*/ 0 w 17"/>
                  <a:gd name="T13" fmla="*/ 10 h 22"/>
                  <a:gd name="T14" fmla="*/ 10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0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6" y="18"/>
                      <a:pt x="17" y="15"/>
                      <a:pt x="16" y="11"/>
                    </a:cubicBezTo>
                    <a:cubicBezTo>
                      <a:pt x="15" y="5"/>
                      <a:pt x="11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1" y="16"/>
                      <a:pt x="5" y="2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11559381" y="2020888"/>
                <a:ext cx="107950" cy="76200"/>
              </a:xfrm>
              <a:custGeom>
                <a:avLst/>
                <a:gdLst>
                  <a:gd name="T0" fmla="*/ 20 w 26"/>
                  <a:gd name="T1" fmla="*/ 1 h 18"/>
                  <a:gd name="T2" fmla="*/ 19 w 26"/>
                  <a:gd name="T3" fmla="*/ 0 h 18"/>
                  <a:gd name="T4" fmla="*/ 14 w 26"/>
                  <a:gd name="T5" fmla="*/ 0 h 18"/>
                  <a:gd name="T6" fmla="*/ 14 w 26"/>
                  <a:gd name="T7" fmla="*/ 0 h 18"/>
                  <a:gd name="T8" fmla="*/ 0 w 26"/>
                  <a:gd name="T9" fmla="*/ 9 h 18"/>
                  <a:gd name="T10" fmla="*/ 13 w 26"/>
                  <a:gd name="T11" fmla="*/ 18 h 18"/>
                  <a:gd name="T12" fmla="*/ 26 w 26"/>
                  <a:gd name="T13" fmla="*/ 9 h 18"/>
                  <a:gd name="T14" fmla="*/ 26 w 26"/>
                  <a:gd name="T15" fmla="*/ 7 h 18"/>
                  <a:gd name="T16" fmla="*/ 20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20" y="1"/>
                    </a:moveTo>
                    <a:cubicBezTo>
                      <a:pt x="19" y="1"/>
                      <a:pt x="19" y="1"/>
                      <a:pt x="19" y="0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8"/>
                      <a:pt x="13" y="18"/>
                    </a:cubicBezTo>
                    <a:cubicBezTo>
                      <a:pt x="22" y="18"/>
                      <a:pt x="26" y="15"/>
                      <a:pt x="26" y="9"/>
                    </a:cubicBezTo>
                    <a:cubicBezTo>
                      <a:pt x="26" y="9"/>
                      <a:pt x="26" y="8"/>
                      <a:pt x="26" y="7"/>
                    </a:cubicBezTo>
                    <a:cubicBezTo>
                      <a:pt x="25" y="5"/>
                      <a:pt x="23" y="4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11395868" y="1690688"/>
                <a:ext cx="557213" cy="557212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7 h 133"/>
                  <a:gd name="T4" fmla="*/ 66 w 133"/>
                  <a:gd name="T5" fmla="*/ 133 h 133"/>
                  <a:gd name="T6" fmla="*/ 133 w 133"/>
                  <a:gd name="T7" fmla="*/ 67 h 133"/>
                  <a:gd name="T8" fmla="*/ 66 w 133"/>
                  <a:gd name="T9" fmla="*/ 0 h 133"/>
                  <a:gd name="T10" fmla="*/ 60 w 133"/>
                  <a:gd name="T11" fmla="*/ 103 h 133"/>
                  <a:gd name="T12" fmla="*/ 52 w 133"/>
                  <a:gd name="T13" fmla="*/ 104 h 133"/>
                  <a:gd name="T14" fmla="*/ 42 w 133"/>
                  <a:gd name="T15" fmla="*/ 103 h 133"/>
                  <a:gd name="T16" fmla="*/ 30 w 133"/>
                  <a:gd name="T17" fmla="*/ 95 h 133"/>
                  <a:gd name="T18" fmla="*/ 29 w 133"/>
                  <a:gd name="T19" fmla="*/ 90 h 133"/>
                  <a:gd name="T20" fmla="*/ 30 w 133"/>
                  <a:gd name="T21" fmla="*/ 85 h 133"/>
                  <a:gd name="T22" fmla="*/ 51 w 133"/>
                  <a:gd name="T23" fmla="*/ 74 h 133"/>
                  <a:gd name="T24" fmla="*/ 51 w 133"/>
                  <a:gd name="T25" fmla="*/ 74 h 133"/>
                  <a:gd name="T26" fmla="*/ 50 w 133"/>
                  <a:gd name="T27" fmla="*/ 69 h 133"/>
                  <a:gd name="T28" fmla="*/ 50 w 133"/>
                  <a:gd name="T29" fmla="*/ 67 h 133"/>
                  <a:gd name="T30" fmla="*/ 33 w 133"/>
                  <a:gd name="T31" fmla="*/ 50 h 133"/>
                  <a:gd name="T32" fmla="*/ 46 w 133"/>
                  <a:gd name="T33" fmla="*/ 35 h 133"/>
                  <a:gd name="T34" fmla="*/ 53 w 133"/>
                  <a:gd name="T35" fmla="*/ 33 h 133"/>
                  <a:gd name="T36" fmla="*/ 74 w 133"/>
                  <a:gd name="T37" fmla="*/ 33 h 133"/>
                  <a:gd name="T38" fmla="*/ 75 w 133"/>
                  <a:gd name="T39" fmla="*/ 35 h 133"/>
                  <a:gd name="T40" fmla="*/ 75 w 133"/>
                  <a:gd name="T41" fmla="*/ 36 h 133"/>
                  <a:gd name="T42" fmla="*/ 70 w 133"/>
                  <a:gd name="T43" fmla="*/ 40 h 133"/>
                  <a:gd name="T44" fmla="*/ 69 w 133"/>
                  <a:gd name="T45" fmla="*/ 40 h 133"/>
                  <a:gd name="T46" fmla="*/ 68 w 133"/>
                  <a:gd name="T47" fmla="*/ 40 h 133"/>
                  <a:gd name="T48" fmla="*/ 71 w 133"/>
                  <a:gd name="T49" fmla="*/ 50 h 133"/>
                  <a:gd name="T50" fmla="*/ 64 w 133"/>
                  <a:gd name="T51" fmla="*/ 63 h 133"/>
                  <a:gd name="T52" fmla="*/ 61 w 133"/>
                  <a:gd name="T53" fmla="*/ 67 h 133"/>
                  <a:gd name="T54" fmla="*/ 66 w 133"/>
                  <a:gd name="T55" fmla="*/ 73 h 133"/>
                  <a:gd name="T56" fmla="*/ 74 w 133"/>
                  <a:gd name="T57" fmla="*/ 87 h 133"/>
                  <a:gd name="T58" fmla="*/ 60 w 133"/>
                  <a:gd name="T59" fmla="*/ 103 h 133"/>
                  <a:gd name="T60" fmla="*/ 107 w 133"/>
                  <a:gd name="T61" fmla="*/ 67 h 133"/>
                  <a:gd name="T62" fmla="*/ 106 w 133"/>
                  <a:gd name="T63" fmla="*/ 69 h 133"/>
                  <a:gd name="T64" fmla="*/ 94 w 133"/>
                  <a:gd name="T65" fmla="*/ 69 h 133"/>
                  <a:gd name="T66" fmla="*/ 94 w 133"/>
                  <a:gd name="T67" fmla="*/ 81 h 133"/>
                  <a:gd name="T68" fmla="*/ 92 w 133"/>
                  <a:gd name="T69" fmla="*/ 82 h 133"/>
                  <a:gd name="T70" fmla="*/ 89 w 133"/>
                  <a:gd name="T71" fmla="*/ 82 h 133"/>
                  <a:gd name="T72" fmla="*/ 87 w 133"/>
                  <a:gd name="T73" fmla="*/ 81 h 133"/>
                  <a:gd name="T74" fmla="*/ 87 w 133"/>
                  <a:gd name="T75" fmla="*/ 69 h 133"/>
                  <a:gd name="T76" fmla="*/ 75 w 133"/>
                  <a:gd name="T77" fmla="*/ 69 h 133"/>
                  <a:gd name="T78" fmla="*/ 74 w 133"/>
                  <a:gd name="T79" fmla="*/ 67 h 133"/>
                  <a:gd name="T80" fmla="*/ 74 w 133"/>
                  <a:gd name="T81" fmla="*/ 64 h 133"/>
                  <a:gd name="T82" fmla="*/ 75 w 133"/>
                  <a:gd name="T83" fmla="*/ 62 h 133"/>
                  <a:gd name="T84" fmla="*/ 87 w 133"/>
                  <a:gd name="T85" fmla="*/ 62 h 133"/>
                  <a:gd name="T86" fmla="*/ 87 w 133"/>
                  <a:gd name="T87" fmla="*/ 50 h 133"/>
                  <a:gd name="T88" fmla="*/ 89 w 133"/>
                  <a:gd name="T89" fmla="*/ 49 h 133"/>
                  <a:gd name="T90" fmla="*/ 92 w 133"/>
                  <a:gd name="T91" fmla="*/ 49 h 133"/>
                  <a:gd name="T92" fmla="*/ 94 w 133"/>
                  <a:gd name="T93" fmla="*/ 50 h 133"/>
                  <a:gd name="T94" fmla="*/ 94 w 133"/>
                  <a:gd name="T95" fmla="*/ 62 h 133"/>
                  <a:gd name="T96" fmla="*/ 106 w 133"/>
                  <a:gd name="T97" fmla="*/ 62 h 133"/>
                  <a:gd name="T98" fmla="*/ 107 w 133"/>
                  <a:gd name="T99" fmla="*/ 64 h 133"/>
                  <a:gd name="T100" fmla="*/ 107 w 133"/>
                  <a:gd name="T101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7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7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60" y="103"/>
                    </a:moveTo>
                    <a:cubicBezTo>
                      <a:pt x="58" y="104"/>
                      <a:pt x="55" y="104"/>
                      <a:pt x="52" y="104"/>
                    </a:cubicBezTo>
                    <a:cubicBezTo>
                      <a:pt x="48" y="104"/>
                      <a:pt x="45" y="104"/>
                      <a:pt x="42" y="103"/>
                    </a:cubicBezTo>
                    <a:cubicBezTo>
                      <a:pt x="36" y="101"/>
                      <a:pt x="32" y="99"/>
                      <a:pt x="30" y="95"/>
                    </a:cubicBezTo>
                    <a:cubicBezTo>
                      <a:pt x="29" y="94"/>
                      <a:pt x="29" y="92"/>
                      <a:pt x="29" y="90"/>
                    </a:cubicBezTo>
                    <a:cubicBezTo>
                      <a:pt x="29" y="88"/>
                      <a:pt x="29" y="87"/>
                      <a:pt x="30" y="85"/>
                    </a:cubicBezTo>
                    <a:cubicBezTo>
                      <a:pt x="33" y="78"/>
                      <a:pt x="42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0" y="72"/>
                      <a:pt x="50" y="71"/>
                      <a:pt x="50" y="69"/>
                    </a:cubicBezTo>
                    <a:cubicBezTo>
                      <a:pt x="50" y="69"/>
                      <a:pt x="50" y="68"/>
                      <a:pt x="50" y="67"/>
                    </a:cubicBezTo>
                    <a:cubicBezTo>
                      <a:pt x="40" y="67"/>
                      <a:pt x="33" y="60"/>
                      <a:pt x="33" y="50"/>
                    </a:cubicBezTo>
                    <a:cubicBezTo>
                      <a:pt x="33" y="44"/>
                      <a:pt x="39" y="37"/>
                      <a:pt x="46" y="35"/>
                    </a:cubicBezTo>
                    <a:cubicBezTo>
                      <a:pt x="48" y="34"/>
                      <a:pt x="51" y="33"/>
                      <a:pt x="53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5" y="34"/>
                      <a:pt x="75" y="35"/>
                    </a:cubicBezTo>
                    <a:cubicBezTo>
                      <a:pt x="76" y="35"/>
                      <a:pt x="75" y="36"/>
                      <a:pt x="75" y="36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69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0" y="43"/>
                      <a:pt x="71" y="46"/>
                      <a:pt x="71" y="50"/>
                    </a:cubicBezTo>
                    <a:cubicBezTo>
                      <a:pt x="71" y="55"/>
                      <a:pt x="69" y="59"/>
                      <a:pt x="64" y="63"/>
                    </a:cubicBezTo>
                    <a:cubicBezTo>
                      <a:pt x="61" y="65"/>
                      <a:pt x="61" y="66"/>
                      <a:pt x="61" y="67"/>
                    </a:cubicBezTo>
                    <a:cubicBezTo>
                      <a:pt x="61" y="68"/>
                      <a:pt x="63" y="71"/>
                      <a:pt x="66" y="73"/>
                    </a:cubicBezTo>
                    <a:cubicBezTo>
                      <a:pt x="72" y="77"/>
                      <a:pt x="74" y="81"/>
                      <a:pt x="74" y="87"/>
                    </a:cubicBezTo>
                    <a:cubicBezTo>
                      <a:pt x="74" y="94"/>
                      <a:pt x="69" y="101"/>
                      <a:pt x="60" y="103"/>
                    </a:cubicBezTo>
                    <a:close/>
                    <a:moveTo>
                      <a:pt x="107" y="67"/>
                    </a:moveTo>
                    <a:cubicBezTo>
                      <a:pt x="107" y="68"/>
                      <a:pt x="107" y="69"/>
                      <a:pt x="106" y="69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4" y="82"/>
                      <a:pt x="93" y="82"/>
                      <a:pt x="92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8" y="82"/>
                      <a:pt x="87" y="82"/>
                      <a:pt x="87" y="81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4" y="69"/>
                      <a:pt x="74" y="68"/>
                      <a:pt x="74" y="67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3"/>
                      <a:pt x="74" y="62"/>
                      <a:pt x="75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9"/>
                      <a:pt x="88" y="49"/>
                      <a:pt x="89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3" y="49"/>
                      <a:pt x="94" y="49"/>
                      <a:pt x="94" y="50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7" y="62"/>
                      <a:pt x="107" y="63"/>
                      <a:pt x="107" y="64"/>
                    </a:cubicBezTo>
                    <a:lnTo>
                      <a:pt x="107" y="6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6195056" y="3281316"/>
              <a:ext cx="643089" cy="429407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156"/>
            <p:cNvGrpSpPr/>
            <p:nvPr/>
          </p:nvGrpSpPr>
          <p:grpSpPr>
            <a:xfrm>
              <a:off x="7570188" y="4099229"/>
              <a:ext cx="396691" cy="331258"/>
              <a:chOff x="3913188" y="3711575"/>
              <a:chExt cx="615950" cy="385763"/>
            </a:xfrm>
            <a:solidFill>
              <a:schemeClr val="accent4"/>
            </a:solidFill>
          </p:grpSpPr>
          <p:sp>
            <p:nvSpPr>
              <p:cNvPr id="23" name="Freeform 33"/>
              <p:cNvSpPr>
                <a:spLocks noEditPoints="1"/>
              </p:cNvSpPr>
              <p:nvPr/>
            </p:nvSpPr>
            <p:spPr bwMode="auto">
              <a:xfrm>
                <a:off x="3913188" y="3711575"/>
                <a:ext cx="314325" cy="377825"/>
              </a:xfrm>
              <a:custGeom>
                <a:avLst/>
                <a:gdLst>
                  <a:gd name="T0" fmla="*/ 57 w 75"/>
                  <a:gd name="T1" fmla="*/ 41 h 90"/>
                  <a:gd name="T2" fmla="*/ 71 w 75"/>
                  <a:gd name="T3" fmla="*/ 24 h 90"/>
                  <a:gd name="T4" fmla="*/ 46 w 75"/>
                  <a:gd name="T5" fmla="*/ 0 h 90"/>
                  <a:gd name="T6" fmla="*/ 20 w 75"/>
                  <a:gd name="T7" fmla="*/ 0 h 90"/>
                  <a:gd name="T8" fmla="*/ 19 w 75"/>
                  <a:gd name="T9" fmla="*/ 0 h 90"/>
                  <a:gd name="T10" fmla="*/ 0 w 75"/>
                  <a:gd name="T11" fmla="*/ 0 h 90"/>
                  <a:gd name="T12" fmla="*/ 0 w 75"/>
                  <a:gd name="T13" fmla="*/ 89 h 90"/>
                  <a:gd name="T14" fmla="*/ 19 w 75"/>
                  <a:gd name="T15" fmla="*/ 89 h 90"/>
                  <a:gd name="T16" fmla="*/ 20 w 75"/>
                  <a:gd name="T17" fmla="*/ 89 h 90"/>
                  <a:gd name="T18" fmla="*/ 46 w 75"/>
                  <a:gd name="T19" fmla="*/ 89 h 90"/>
                  <a:gd name="T20" fmla="*/ 74 w 75"/>
                  <a:gd name="T21" fmla="*/ 63 h 90"/>
                  <a:gd name="T22" fmla="*/ 57 w 75"/>
                  <a:gd name="T23" fmla="*/ 41 h 90"/>
                  <a:gd name="T24" fmla="*/ 20 w 75"/>
                  <a:gd name="T25" fmla="*/ 16 h 90"/>
                  <a:gd name="T26" fmla="*/ 42 w 75"/>
                  <a:gd name="T27" fmla="*/ 16 h 90"/>
                  <a:gd name="T28" fmla="*/ 46 w 75"/>
                  <a:gd name="T29" fmla="*/ 16 h 90"/>
                  <a:gd name="T30" fmla="*/ 52 w 75"/>
                  <a:gd name="T31" fmla="*/ 25 h 90"/>
                  <a:gd name="T32" fmla="*/ 44 w 75"/>
                  <a:gd name="T33" fmla="*/ 36 h 90"/>
                  <a:gd name="T34" fmla="*/ 20 w 75"/>
                  <a:gd name="T35" fmla="*/ 36 h 90"/>
                  <a:gd name="T36" fmla="*/ 20 w 75"/>
                  <a:gd name="T37" fmla="*/ 16 h 90"/>
                  <a:gd name="T38" fmla="*/ 44 w 75"/>
                  <a:gd name="T39" fmla="*/ 73 h 90"/>
                  <a:gd name="T40" fmla="*/ 43 w 75"/>
                  <a:gd name="T41" fmla="*/ 73 h 90"/>
                  <a:gd name="T42" fmla="*/ 20 w 75"/>
                  <a:gd name="T43" fmla="*/ 73 h 90"/>
                  <a:gd name="T44" fmla="*/ 20 w 75"/>
                  <a:gd name="T45" fmla="*/ 49 h 90"/>
                  <a:gd name="T46" fmla="*/ 46 w 75"/>
                  <a:gd name="T47" fmla="*/ 49 h 90"/>
                  <a:gd name="T48" fmla="*/ 55 w 75"/>
                  <a:gd name="T49" fmla="*/ 62 h 90"/>
                  <a:gd name="T50" fmla="*/ 44 w 75"/>
                  <a:gd name="T51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" h="90">
                    <a:moveTo>
                      <a:pt x="57" y="41"/>
                    </a:moveTo>
                    <a:cubicBezTo>
                      <a:pt x="57" y="41"/>
                      <a:pt x="71" y="40"/>
                      <a:pt x="71" y="24"/>
                    </a:cubicBezTo>
                    <a:cubicBezTo>
                      <a:pt x="71" y="8"/>
                      <a:pt x="60" y="0"/>
                      <a:pt x="4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74" y="90"/>
                      <a:pt x="74" y="63"/>
                    </a:cubicBezTo>
                    <a:cubicBezTo>
                      <a:pt x="74" y="63"/>
                      <a:pt x="75" y="41"/>
                      <a:pt x="57" y="41"/>
                    </a:cubicBezTo>
                    <a:close/>
                    <a:moveTo>
                      <a:pt x="20" y="16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52" y="16"/>
                      <a:pt x="52" y="25"/>
                    </a:cubicBezTo>
                    <a:cubicBezTo>
                      <a:pt x="52" y="34"/>
                      <a:pt x="48" y="36"/>
                      <a:pt x="44" y="36"/>
                    </a:cubicBezTo>
                    <a:cubicBezTo>
                      <a:pt x="20" y="36"/>
                      <a:pt x="20" y="36"/>
                      <a:pt x="20" y="36"/>
                    </a:cubicBezTo>
                    <a:lnTo>
                      <a:pt x="20" y="16"/>
                    </a:lnTo>
                    <a:close/>
                    <a:moveTo>
                      <a:pt x="44" y="73"/>
                    </a:moveTo>
                    <a:cubicBezTo>
                      <a:pt x="44" y="73"/>
                      <a:pt x="43" y="73"/>
                      <a:pt x="43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55" y="49"/>
                      <a:pt x="55" y="62"/>
                    </a:cubicBezTo>
                    <a:cubicBezTo>
                      <a:pt x="55" y="72"/>
                      <a:pt x="48" y="73"/>
                      <a:pt x="44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4"/>
              <p:cNvSpPr>
                <a:spLocks noEditPoints="1"/>
              </p:cNvSpPr>
              <p:nvPr/>
            </p:nvSpPr>
            <p:spPr bwMode="auto">
              <a:xfrm>
                <a:off x="4227513" y="3808413"/>
                <a:ext cx="301625" cy="288925"/>
              </a:xfrm>
              <a:custGeom>
                <a:avLst/>
                <a:gdLst>
                  <a:gd name="T0" fmla="*/ 36 w 72"/>
                  <a:gd name="T1" fmla="*/ 0 h 69"/>
                  <a:gd name="T2" fmla="*/ 2 w 72"/>
                  <a:gd name="T3" fmla="*/ 34 h 69"/>
                  <a:gd name="T4" fmla="*/ 36 w 72"/>
                  <a:gd name="T5" fmla="*/ 68 h 69"/>
                  <a:gd name="T6" fmla="*/ 66 w 72"/>
                  <a:gd name="T7" fmla="*/ 44 h 69"/>
                  <a:gd name="T8" fmla="*/ 51 w 72"/>
                  <a:gd name="T9" fmla="*/ 44 h 69"/>
                  <a:gd name="T10" fmla="*/ 37 w 72"/>
                  <a:gd name="T11" fmla="*/ 54 h 69"/>
                  <a:gd name="T12" fmla="*/ 21 w 72"/>
                  <a:gd name="T13" fmla="*/ 38 h 69"/>
                  <a:gd name="T14" fmla="*/ 67 w 72"/>
                  <a:gd name="T15" fmla="*/ 38 h 69"/>
                  <a:gd name="T16" fmla="*/ 36 w 72"/>
                  <a:gd name="T17" fmla="*/ 0 h 69"/>
                  <a:gd name="T18" fmla="*/ 21 w 72"/>
                  <a:gd name="T19" fmla="*/ 26 h 69"/>
                  <a:gd name="T20" fmla="*/ 37 w 72"/>
                  <a:gd name="T21" fmla="*/ 13 h 69"/>
                  <a:gd name="T22" fmla="*/ 50 w 72"/>
                  <a:gd name="T23" fmla="*/ 26 h 69"/>
                  <a:gd name="T24" fmla="*/ 21 w 72"/>
                  <a:gd name="T25" fmla="*/ 2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69">
                    <a:moveTo>
                      <a:pt x="36" y="0"/>
                    </a:moveTo>
                    <a:cubicBezTo>
                      <a:pt x="2" y="0"/>
                      <a:pt x="2" y="34"/>
                      <a:pt x="2" y="34"/>
                    </a:cubicBezTo>
                    <a:cubicBezTo>
                      <a:pt x="2" y="34"/>
                      <a:pt x="0" y="68"/>
                      <a:pt x="36" y="68"/>
                    </a:cubicBezTo>
                    <a:cubicBezTo>
                      <a:pt x="36" y="68"/>
                      <a:pt x="66" y="69"/>
                      <a:pt x="6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54"/>
                      <a:pt x="37" y="54"/>
                    </a:cubicBezTo>
                    <a:cubicBezTo>
                      <a:pt x="37" y="54"/>
                      <a:pt x="21" y="55"/>
                      <a:pt x="21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8"/>
                      <a:pt x="72" y="0"/>
                      <a:pt x="36" y="0"/>
                    </a:cubicBezTo>
                    <a:close/>
                    <a:moveTo>
                      <a:pt x="21" y="26"/>
                    </a:moveTo>
                    <a:cubicBezTo>
                      <a:pt x="21" y="26"/>
                      <a:pt x="23" y="13"/>
                      <a:pt x="37" y="13"/>
                    </a:cubicBezTo>
                    <a:cubicBezTo>
                      <a:pt x="50" y="13"/>
                      <a:pt x="50" y="26"/>
                      <a:pt x="50" y="26"/>
                    </a:cubicBezTo>
                    <a:lnTo>
                      <a:pt x="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4298951" y="3736975"/>
                <a:ext cx="1555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7086595" y="2969151"/>
              <a:ext cx="562319" cy="722495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7" name="Group 161"/>
            <p:cNvGrpSpPr/>
            <p:nvPr/>
          </p:nvGrpSpPr>
          <p:grpSpPr>
            <a:xfrm>
              <a:off x="5795305" y="1866310"/>
              <a:ext cx="608327" cy="811102"/>
              <a:chOff x="1157288" y="1111250"/>
              <a:chExt cx="944563" cy="944562"/>
            </a:xfrm>
            <a:solidFill>
              <a:schemeClr val="accent3"/>
            </a:solidFill>
          </p:grpSpPr>
          <p:sp>
            <p:nvSpPr>
              <p:cNvPr id="28" name="Freeform 45"/>
              <p:cNvSpPr>
                <a:spLocks/>
              </p:cNvSpPr>
              <p:nvPr/>
            </p:nvSpPr>
            <p:spPr bwMode="auto">
              <a:xfrm>
                <a:off x="1463676" y="1111250"/>
                <a:ext cx="360363" cy="357187"/>
              </a:xfrm>
              <a:custGeom>
                <a:avLst/>
                <a:gdLst>
                  <a:gd name="T0" fmla="*/ 86 w 86"/>
                  <a:gd name="T1" fmla="*/ 10 h 85"/>
                  <a:gd name="T2" fmla="*/ 40 w 86"/>
                  <a:gd name="T3" fmla="*/ 0 h 85"/>
                  <a:gd name="T4" fmla="*/ 0 w 86"/>
                  <a:gd name="T5" fmla="*/ 8 h 85"/>
                  <a:gd name="T6" fmla="*/ 86 w 86"/>
                  <a:gd name="T7" fmla="*/ 85 h 85"/>
                  <a:gd name="T8" fmla="*/ 86 w 86"/>
                  <a:gd name="T9" fmla="*/ 1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86" y="10"/>
                    </a:moveTo>
                    <a:cubicBezTo>
                      <a:pt x="71" y="4"/>
                      <a:pt x="56" y="0"/>
                      <a:pt x="40" y="0"/>
                    </a:cubicBezTo>
                    <a:cubicBezTo>
                      <a:pt x="26" y="0"/>
                      <a:pt x="13" y="3"/>
                      <a:pt x="0" y="8"/>
                    </a:cubicBezTo>
                    <a:cubicBezTo>
                      <a:pt x="3" y="10"/>
                      <a:pt x="82" y="82"/>
                      <a:pt x="86" y="85"/>
                    </a:cubicBezTo>
                    <a:cubicBezTo>
                      <a:pt x="86" y="80"/>
                      <a:pt x="86" y="12"/>
                      <a:pt x="8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46"/>
              <p:cNvSpPr>
                <a:spLocks/>
              </p:cNvSpPr>
              <p:nvPr/>
            </p:nvSpPr>
            <p:spPr bwMode="auto">
              <a:xfrm>
                <a:off x="1190626" y="1581150"/>
                <a:ext cx="196850" cy="406400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0 h 97"/>
                  <a:gd name="T4" fmla="*/ 0 w 47"/>
                  <a:gd name="T5" fmla="*/ 42 h 97"/>
                  <a:gd name="T6" fmla="*/ 47 w 47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92"/>
                      <a:pt x="47" y="5"/>
                      <a:pt x="47" y="0"/>
                    </a:cubicBezTo>
                    <a:cubicBezTo>
                      <a:pt x="43" y="3"/>
                      <a:pt x="2" y="41"/>
                      <a:pt x="0" y="42"/>
                    </a:cubicBezTo>
                    <a:cubicBezTo>
                      <a:pt x="9" y="65"/>
                      <a:pt x="26" y="84"/>
                      <a:pt x="47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47"/>
              <p:cNvSpPr>
                <a:spLocks/>
              </p:cNvSpPr>
              <p:nvPr/>
            </p:nvSpPr>
            <p:spPr bwMode="auto">
              <a:xfrm>
                <a:off x="1157288" y="1166813"/>
                <a:ext cx="436563" cy="539750"/>
              </a:xfrm>
              <a:custGeom>
                <a:avLst/>
                <a:gdLst>
                  <a:gd name="T0" fmla="*/ 0 w 104"/>
                  <a:gd name="T1" fmla="*/ 100 h 129"/>
                  <a:gd name="T2" fmla="*/ 4 w 104"/>
                  <a:gd name="T3" fmla="*/ 129 h 129"/>
                  <a:gd name="T4" fmla="*/ 104 w 104"/>
                  <a:gd name="T5" fmla="*/ 38 h 129"/>
                  <a:gd name="T6" fmla="*/ 61 w 104"/>
                  <a:gd name="T7" fmla="*/ 0 h 129"/>
                  <a:gd name="T8" fmla="*/ 0 w 104"/>
                  <a:gd name="T9" fmla="*/ 10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9">
                    <a:moveTo>
                      <a:pt x="0" y="100"/>
                    </a:moveTo>
                    <a:cubicBezTo>
                      <a:pt x="0" y="109"/>
                      <a:pt x="2" y="119"/>
                      <a:pt x="4" y="129"/>
                    </a:cubicBezTo>
                    <a:cubicBezTo>
                      <a:pt x="7" y="126"/>
                      <a:pt x="102" y="40"/>
                      <a:pt x="104" y="38"/>
                    </a:cubicBezTo>
                    <a:cubicBezTo>
                      <a:pt x="102" y="37"/>
                      <a:pt x="63" y="1"/>
                      <a:pt x="61" y="0"/>
                    </a:cubicBezTo>
                    <a:cubicBezTo>
                      <a:pt x="24" y="19"/>
                      <a:pt x="0" y="57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48"/>
              <p:cNvSpPr>
                <a:spLocks/>
              </p:cNvSpPr>
              <p:nvPr/>
            </p:nvSpPr>
            <p:spPr bwMode="auto">
              <a:xfrm>
                <a:off x="1438276" y="1790700"/>
                <a:ext cx="615950" cy="265112"/>
              </a:xfrm>
              <a:custGeom>
                <a:avLst/>
                <a:gdLst>
                  <a:gd name="T0" fmla="*/ 0 w 147"/>
                  <a:gd name="T1" fmla="*/ 0 h 63"/>
                  <a:gd name="T2" fmla="*/ 0 w 147"/>
                  <a:gd name="T3" fmla="*/ 53 h 63"/>
                  <a:gd name="T4" fmla="*/ 35 w 147"/>
                  <a:gd name="T5" fmla="*/ 63 h 63"/>
                  <a:gd name="T6" fmla="*/ 56 w 147"/>
                  <a:gd name="T7" fmla="*/ 63 h 63"/>
                  <a:gd name="T8" fmla="*/ 147 w 147"/>
                  <a:gd name="T9" fmla="*/ 0 h 63"/>
                  <a:gd name="T10" fmla="*/ 0 w 147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63">
                    <a:moveTo>
                      <a:pt x="0" y="0"/>
                    </a:moveTo>
                    <a:cubicBezTo>
                      <a:pt x="0" y="2"/>
                      <a:pt x="0" y="52"/>
                      <a:pt x="0" y="53"/>
                    </a:cubicBezTo>
                    <a:cubicBezTo>
                      <a:pt x="11" y="58"/>
                      <a:pt x="23" y="62"/>
                      <a:pt x="35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95" y="59"/>
                      <a:pt x="129" y="35"/>
                      <a:pt x="147" y="0"/>
                    </a:cubicBezTo>
                    <a:cubicBezTo>
                      <a:pt x="14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49"/>
              <p:cNvSpPr>
                <a:spLocks/>
              </p:cNvSpPr>
              <p:nvPr/>
            </p:nvSpPr>
            <p:spPr bwMode="auto">
              <a:xfrm>
                <a:off x="1874838" y="1182688"/>
                <a:ext cx="227013" cy="558800"/>
              </a:xfrm>
              <a:custGeom>
                <a:avLst/>
                <a:gdLst>
                  <a:gd name="T0" fmla="*/ 0 w 54"/>
                  <a:gd name="T1" fmla="*/ 0 h 133"/>
                  <a:gd name="T2" fmla="*/ 0 w 54"/>
                  <a:gd name="T3" fmla="*/ 133 h 133"/>
                  <a:gd name="T4" fmla="*/ 48 w 54"/>
                  <a:gd name="T5" fmla="*/ 133 h 133"/>
                  <a:gd name="T6" fmla="*/ 54 w 54"/>
                  <a:gd name="T7" fmla="*/ 96 h 133"/>
                  <a:gd name="T8" fmla="*/ 0 w 54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3">
                    <a:moveTo>
                      <a:pt x="0" y="0"/>
                    </a:moveTo>
                    <a:cubicBezTo>
                      <a:pt x="0" y="4"/>
                      <a:pt x="0" y="130"/>
                      <a:pt x="0" y="133"/>
                    </a:cubicBezTo>
                    <a:cubicBezTo>
                      <a:pt x="2" y="133"/>
                      <a:pt x="46" y="133"/>
                      <a:pt x="48" y="133"/>
                    </a:cubicBezTo>
                    <a:cubicBezTo>
                      <a:pt x="52" y="121"/>
                      <a:pt x="54" y="108"/>
                      <a:pt x="54" y="96"/>
                    </a:cubicBezTo>
                    <a:cubicBezTo>
                      <a:pt x="54" y="57"/>
                      <a:pt x="33" y="2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8129440" y="2950067"/>
              <a:ext cx="472349" cy="627071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8012887" y="3667104"/>
              <a:ext cx="616507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6451679" y="2436140"/>
              <a:ext cx="551073" cy="733401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36" name="Group 170"/>
            <p:cNvGrpSpPr/>
            <p:nvPr/>
          </p:nvGrpSpPr>
          <p:grpSpPr>
            <a:xfrm>
              <a:off x="7200073" y="1510516"/>
              <a:ext cx="496886" cy="616166"/>
              <a:chOff x="3338513" y="696913"/>
              <a:chExt cx="771525" cy="717550"/>
            </a:xfrm>
            <a:solidFill>
              <a:schemeClr val="accent2"/>
            </a:solidFill>
          </p:grpSpPr>
          <p:sp>
            <p:nvSpPr>
              <p:cNvPr id="37" name="Freeform 23"/>
              <p:cNvSpPr>
                <a:spLocks/>
              </p:cNvSpPr>
              <p:nvPr/>
            </p:nvSpPr>
            <p:spPr bwMode="auto">
              <a:xfrm>
                <a:off x="3586163" y="696913"/>
                <a:ext cx="523875" cy="717550"/>
              </a:xfrm>
              <a:custGeom>
                <a:avLst/>
                <a:gdLst>
                  <a:gd name="T0" fmla="*/ 115 w 125"/>
                  <a:gd name="T1" fmla="*/ 63 h 171"/>
                  <a:gd name="T2" fmla="*/ 69 w 125"/>
                  <a:gd name="T3" fmla="*/ 63 h 171"/>
                  <a:gd name="T4" fmla="*/ 85 w 125"/>
                  <a:gd name="T5" fmla="*/ 32 h 171"/>
                  <a:gd name="T6" fmla="*/ 74 w 125"/>
                  <a:gd name="T7" fmla="*/ 0 h 171"/>
                  <a:gd name="T8" fmla="*/ 61 w 125"/>
                  <a:gd name="T9" fmla="*/ 21 h 171"/>
                  <a:gd name="T10" fmla="*/ 37 w 125"/>
                  <a:gd name="T11" fmla="*/ 53 h 171"/>
                  <a:gd name="T12" fmla="*/ 0 w 125"/>
                  <a:gd name="T13" fmla="*/ 70 h 171"/>
                  <a:gd name="T14" fmla="*/ 0 w 125"/>
                  <a:gd name="T15" fmla="*/ 71 h 171"/>
                  <a:gd name="T16" fmla="*/ 0 w 125"/>
                  <a:gd name="T17" fmla="*/ 148 h 171"/>
                  <a:gd name="T18" fmla="*/ 26 w 125"/>
                  <a:gd name="T19" fmla="*/ 155 h 171"/>
                  <a:gd name="T20" fmla="*/ 76 w 125"/>
                  <a:gd name="T21" fmla="*/ 171 h 171"/>
                  <a:gd name="T22" fmla="*/ 91 w 125"/>
                  <a:gd name="T23" fmla="*/ 147 h 171"/>
                  <a:gd name="T24" fmla="*/ 103 w 125"/>
                  <a:gd name="T25" fmla="*/ 121 h 171"/>
                  <a:gd name="T26" fmla="*/ 107 w 125"/>
                  <a:gd name="T27" fmla="*/ 91 h 171"/>
                  <a:gd name="T28" fmla="*/ 115 w 125"/>
                  <a:gd name="T29" fmla="*/ 6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171">
                    <a:moveTo>
                      <a:pt x="115" y="63"/>
                    </a:moveTo>
                    <a:cubicBezTo>
                      <a:pt x="105" y="57"/>
                      <a:pt x="69" y="63"/>
                      <a:pt x="69" y="63"/>
                    </a:cubicBezTo>
                    <a:cubicBezTo>
                      <a:pt x="75" y="59"/>
                      <a:pt x="85" y="38"/>
                      <a:pt x="85" y="32"/>
                    </a:cubicBezTo>
                    <a:cubicBezTo>
                      <a:pt x="86" y="19"/>
                      <a:pt x="83" y="0"/>
                      <a:pt x="74" y="0"/>
                    </a:cubicBezTo>
                    <a:cubicBezTo>
                      <a:pt x="64" y="0"/>
                      <a:pt x="62" y="16"/>
                      <a:pt x="61" y="21"/>
                    </a:cubicBezTo>
                    <a:cubicBezTo>
                      <a:pt x="59" y="35"/>
                      <a:pt x="46" y="48"/>
                      <a:pt x="37" y="53"/>
                    </a:cubicBezTo>
                    <a:cubicBezTo>
                      <a:pt x="25" y="60"/>
                      <a:pt x="16" y="66"/>
                      <a:pt x="0" y="70"/>
                    </a:cubicBezTo>
                    <a:cubicBezTo>
                      <a:pt x="0" y="70"/>
                      <a:pt x="0" y="71"/>
                      <a:pt x="0" y="71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9" y="148"/>
                      <a:pt x="18" y="150"/>
                      <a:pt x="26" y="155"/>
                    </a:cubicBezTo>
                    <a:cubicBezTo>
                      <a:pt x="43" y="164"/>
                      <a:pt x="56" y="171"/>
                      <a:pt x="76" y="171"/>
                    </a:cubicBezTo>
                    <a:cubicBezTo>
                      <a:pt x="106" y="171"/>
                      <a:pt x="103" y="148"/>
                      <a:pt x="91" y="147"/>
                    </a:cubicBezTo>
                    <a:cubicBezTo>
                      <a:pt x="115" y="148"/>
                      <a:pt x="117" y="128"/>
                      <a:pt x="103" y="121"/>
                    </a:cubicBezTo>
                    <a:cubicBezTo>
                      <a:pt x="125" y="121"/>
                      <a:pt x="122" y="93"/>
                      <a:pt x="107" y="91"/>
                    </a:cubicBezTo>
                    <a:cubicBezTo>
                      <a:pt x="124" y="92"/>
                      <a:pt x="125" y="70"/>
                      <a:pt x="11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3338513" y="960438"/>
                <a:ext cx="163513" cy="390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6494619" y="4786281"/>
              <a:ext cx="224928" cy="259008"/>
            </a:xfrm>
            <a:custGeom>
              <a:avLst/>
              <a:gdLst>
                <a:gd name="T0" fmla="*/ 42 w 83"/>
                <a:gd name="T1" fmla="*/ 0 h 72"/>
                <a:gd name="T2" fmla="*/ 0 w 83"/>
                <a:gd name="T3" fmla="*/ 31 h 72"/>
                <a:gd name="T4" fmla="*/ 14 w 83"/>
                <a:gd name="T5" fmla="*/ 54 h 72"/>
                <a:gd name="T6" fmla="*/ 4 w 83"/>
                <a:gd name="T7" fmla="*/ 72 h 72"/>
                <a:gd name="T8" fmla="*/ 24 w 83"/>
                <a:gd name="T9" fmla="*/ 59 h 72"/>
                <a:gd name="T10" fmla="*/ 42 w 83"/>
                <a:gd name="T11" fmla="*/ 62 h 72"/>
                <a:gd name="T12" fmla="*/ 83 w 83"/>
                <a:gd name="T13" fmla="*/ 31 h 72"/>
                <a:gd name="T14" fmla="*/ 42 w 83"/>
                <a:gd name="T15" fmla="*/ 0 h 72"/>
                <a:gd name="T16" fmla="*/ 42 w 83"/>
                <a:gd name="T17" fmla="*/ 12 h 72"/>
                <a:gd name="T18" fmla="*/ 9 w 83"/>
                <a:gd name="T19" fmla="*/ 23 h 72"/>
                <a:gd name="T20" fmla="*/ 42 w 83"/>
                <a:gd name="T21" fmla="*/ 7 h 72"/>
                <a:gd name="T22" fmla="*/ 75 w 83"/>
                <a:gd name="T23" fmla="*/ 23 h 72"/>
                <a:gd name="T24" fmla="*/ 42 w 83"/>
                <a:gd name="T25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2">
                  <a:moveTo>
                    <a:pt x="42" y="0"/>
                  </a:moveTo>
                  <a:cubicBezTo>
                    <a:pt x="19" y="0"/>
                    <a:pt x="0" y="14"/>
                    <a:pt x="0" y="31"/>
                  </a:cubicBezTo>
                  <a:cubicBezTo>
                    <a:pt x="0" y="40"/>
                    <a:pt x="6" y="48"/>
                    <a:pt x="14" y="54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9" y="61"/>
                    <a:pt x="35" y="62"/>
                    <a:pt x="42" y="62"/>
                  </a:cubicBezTo>
                  <a:cubicBezTo>
                    <a:pt x="64" y="62"/>
                    <a:pt x="83" y="48"/>
                    <a:pt x="83" y="31"/>
                  </a:cubicBezTo>
                  <a:cubicBezTo>
                    <a:pt x="83" y="14"/>
                    <a:pt x="64" y="0"/>
                    <a:pt x="42" y="0"/>
                  </a:cubicBezTo>
                  <a:close/>
                  <a:moveTo>
                    <a:pt x="42" y="12"/>
                  </a:moveTo>
                  <a:cubicBezTo>
                    <a:pt x="28" y="12"/>
                    <a:pt x="16" y="16"/>
                    <a:pt x="9" y="23"/>
                  </a:cubicBezTo>
                  <a:cubicBezTo>
                    <a:pt x="12" y="14"/>
                    <a:pt x="26" y="7"/>
                    <a:pt x="42" y="7"/>
                  </a:cubicBezTo>
                  <a:cubicBezTo>
                    <a:pt x="58" y="7"/>
                    <a:pt x="72" y="14"/>
                    <a:pt x="75" y="23"/>
                  </a:cubicBezTo>
                  <a:cubicBezTo>
                    <a:pt x="68" y="16"/>
                    <a:pt x="55" y="12"/>
                    <a:pt x="42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0" name="Group 174"/>
            <p:cNvGrpSpPr/>
            <p:nvPr/>
          </p:nvGrpSpPr>
          <p:grpSpPr>
            <a:xfrm>
              <a:off x="5400659" y="3742084"/>
              <a:ext cx="853703" cy="1066021"/>
              <a:chOff x="544513" y="3295650"/>
              <a:chExt cx="1325563" cy="1241425"/>
            </a:xfrm>
            <a:solidFill>
              <a:schemeClr val="accent3"/>
            </a:solidFill>
          </p:grpSpPr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692151" y="3351213"/>
                <a:ext cx="1077913" cy="1185862"/>
              </a:xfrm>
              <a:custGeom>
                <a:avLst/>
                <a:gdLst>
                  <a:gd name="T0" fmla="*/ 55 w 257"/>
                  <a:gd name="T1" fmla="*/ 128 h 283"/>
                  <a:gd name="T2" fmla="*/ 49 w 257"/>
                  <a:gd name="T3" fmla="*/ 128 h 283"/>
                  <a:gd name="T4" fmla="*/ 43 w 257"/>
                  <a:gd name="T5" fmla="*/ 129 h 283"/>
                  <a:gd name="T6" fmla="*/ 36 w 257"/>
                  <a:gd name="T7" fmla="*/ 133 h 283"/>
                  <a:gd name="T8" fmla="*/ 9 w 257"/>
                  <a:gd name="T9" fmla="*/ 145 h 283"/>
                  <a:gd name="T10" fmla="*/ 4 w 257"/>
                  <a:gd name="T11" fmla="*/ 167 h 283"/>
                  <a:gd name="T12" fmla="*/ 26 w 257"/>
                  <a:gd name="T13" fmla="*/ 218 h 283"/>
                  <a:gd name="T14" fmla="*/ 46 w 257"/>
                  <a:gd name="T15" fmla="*/ 229 h 283"/>
                  <a:gd name="T16" fmla="*/ 61 w 257"/>
                  <a:gd name="T17" fmla="*/ 223 h 283"/>
                  <a:gd name="T18" fmla="*/ 73 w 257"/>
                  <a:gd name="T19" fmla="*/ 243 h 283"/>
                  <a:gd name="T20" fmla="*/ 77 w 257"/>
                  <a:gd name="T21" fmla="*/ 240 h 283"/>
                  <a:gd name="T22" fmla="*/ 106 w 257"/>
                  <a:gd name="T23" fmla="*/ 273 h 283"/>
                  <a:gd name="T24" fmla="*/ 139 w 257"/>
                  <a:gd name="T25" fmla="*/ 275 h 283"/>
                  <a:gd name="T26" fmla="*/ 141 w 257"/>
                  <a:gd name="T27" fmla="*/ 242 h 283"/>
                  <a:gd name="T28" fmla="*/ 138 w 257"/>
                  <a:gd name="T29" fmla="*/ 239 h 283"/>
                  <a:gd name="T30" fmla="*/ 138 w 257"/>
                  <a:gd name="T31" fmla="*/ 239 h 283"/>
                  <a:gd name="T32" fmla="*/ 112 w 257"/>
                  <a:gd name="T33" fmla="*/ 209 h 283"/>
                  <a:gd name="T34" fmla="*/ 128 w 257"/>
                  <a:gd name="T35" fmla="*/ 194 h 283"/>
                  <a:gd name="T36" fmla="*/ 131 w 257"/>
                  <a:gd name="T37" fmla="*/ 193 h 283"/>
                  <a:gd name="T38" fmla="*/ 257 w 257"/>
                  <a:gd name="T39" fmla="*/ 188 h 283"/>
                  <a:gd name="T40" fmla="*/ 174 w 257"/>
                  <a:gd name="T41" fmla="*/ 0 h 283"/>
                  <a:gd name="T42" fmla="*/ 55 w 257"/>
                  <a:gd name="T43" fmla="*/ 1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7" h="283">
                    <a:moveTo>
                      <a:pt x="55" y="128"/>
                    </a:moveTo>
                    <a:cubicBezTo>
                      <a:pt x="53" y="127"/>
                      <a:pt x="51" y="127"/>
                      <a:pt x="49" y="128"/>
                    </a:cubicBezTo>
                    <a:cubicBezTo>
                      <a:pt x="47" y="128"/>
                      <a:pt x="45" y="128"/>
                      <a:pt x="43" y="129"/>
                    </a:cubicBezTo>
                    <a:cubicBezTo>
                      <a:pt x="41" y="130"/>
                      <a:pt x="38" y="131"/>
                      <a:pt x="36" y="133"/>
                    </a:cubicBezTo>
                    <a:cubicBezTo>
                      <a:pt x="9" y="145"/>
                      <a:pt x="9" y="145"/>
                      <a:pt x="9" y="145"/>
                    </a:cubicBezTo>
                    <a:cubicBezTo>
                      <a:pt x="2" y="148"/>
                      <a:pt x="0" y="158"/>
                      <a:pt x="4" y="167"/>
                    </a:cubicBezTo>
                    <a:cubicBezTo>
                      <a:pt x="26" y="218"/>
                      <a:pt x="26" y="218"/>
                      <a:pt x="26" y="218"/>
                    </a:cubicBezTo>
                    <a:cubicBezTo>
                      <a:pt x="30" y="227"/>
                      <a:pt x="39" y="232"/>
                      <a:pt x="46" y="229"/>
                    </a:cubicBezTo>
                    <a:cubicBezTo>
                      <a:pt x="61" y="223"/>
                      <a:pt x="61" y="223"/>
                      <a:pt x="61" y="22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106" y="273"/>
                      <a:pt x="106" y="273"/>
                      <a:pt x="106" y="273"/>
                    </a:cubicBezTo>
                    <a:cubicBezTo>
                      <a:pt x="115" y="282"/>
                      <a:pt x="129" y="283"/>
                      <a:pt x="139" y="275"/>
                    </a:cubicBezTo>
                    <a:cubicBezTo>
                      <a:pt x="149" y="266"/>
                      <a:pt x="149" y="251"/>
                      <a:pt x="141" y="242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9" y="194"/>
                      <a:pt x="130" y="193"/>
                      <a:pt x="131" y="193"/>
                    </a:cubicBezTo>
                    <a:cubicBezTo>
                      <a:pt x="197" y="178"/>
                      <a:pt x="257" y="188"/>
                      <a:pt x="257" y="188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1" y="54"/>
                      <a:pt x="86" y="108"/>
                      <a:pt x="55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1446213" y="3295650"/>
                <a:ext cx="423863" cy="865187"/>
              </a:xfrm>
              <a:custGeom>
                <a:avLst/>
                <a:gdLst>
                  <a:gd name="T0" fmla="*/ 0 w 267"/>
                  <a:gd name="T1" fmla="*/ 16 h 545"/>
                  <a:gd name="T2" fmla="*/ 233 w 267"/>
                  <a:gd name="T3" fmla="*/ 545 h 545"/>
                  <a:gd name="T4" fmla="*/ 267 w 267"/>
                  <a:gd name="T5" fmla="*/ 531 h 545"/>
                  <a:gd name="T6" fmla="*/ 32 w 267"/>
                  <a:gd name="T7" fmla="*/ 0 h 545"/>
                  <a:gd name="T8" fmla="*/ 0 w 267"/>
                  <a:gd name="T9" fmla="*/ 16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545">
                    <a:moveTo>
                      <a:pt x="0" y="16"/>
                    </a:moveTo>
                    <a:lnTo>
                      <a:pt x="233" y="545"/>
                    </a:lnTo>
                    <a:lnTo>
                      <a:pt x="267" y="531"/>
                    </a:lnTo>
                    <a:lnTo>
                      <a:pt x="32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544513" y="4021138"/>
                <a:ext cx="257175" cy="339725"/>
              </a:xfrm>
              <a:custGeom>
                <a:avLst/>
                <a:gdLst>
                  <a:gd name="T0" fmla="*/ 30 w 61"/>
                  <a:gd name="T1" fmla="*/ 10 h 81"/>
                  <a:gd name="T2" fmla="*/ 28 w 61"/>
                  <a:gd name="T3" fmla="*/ 0 h 81"/>
                  <a:gd name="T4" fmla="*/ 17 w 61"/>
                  <a:gd name="T5" fmla="*/ 5 h 81"/>
                  <a:gd name="T6" fmla="*/ 1 w 61"/>
                  <a:gd name="T7" fmla="*/ 32 h 81"/>
                  <a:gd name="T8" fmla="*/ 15 w 61"/>
                  <a:gd name="T9" fmla="*/ 26 h 81"/>
                  <a:gd name="T10" fmla="*/ 21 w 61"/>
                  <a:gd name="T11" fmla="*/ 28 h 81"/>
                  <a:gd name="T12" fmla="*/ 21 w 61"/>
                  <a:gd name="T13" fmla="*/ 29 h 81"/>
                  <a:gd name="T14" fmla="*/ 22 w 61"/>
                  <a:gd name="T15" fmla="*/ 29 h 81"/>
                  <a:gd name="T16" fmla="*/ 19 w 61"/>
                  <a:gd name="T17" fmla="*/ 35 h 81"/>
                  <a:gd name="T18" fmla="*/ 4 w 61"/>
                  <a:gd name="T19" fmla="*/ 42 h 81"/>
                  <a:gd name="T20" fmla="*/ 6 w 61"/>
                  <a:gd name="T21" fmla="*/ 47 h 81"/>
                  <a:gd name="T22" fmla="*/ 21 w 61"/>
                  <a:gd name="T23" fmla="*/ 40 h 81"/>
                  <a:gd name="T24" fmla="*/ 27 w 61"/>
                  <a:gd name="T25" fmla="*/ 42 h 81"/>
                  <a:gd name="T26" fmla="*/ 28 w 61"/>
                  <a:gd name="T27" fmla="*/ 43 h 81"/>
                  <a:gd name="T28" fmla="*/ 28 w 61"/>
                  <a:gd name="T29" fmla="*/ 43 h 81"/>
                  <a:gd name="T30" fmla="*/ 25 w 61"/>
                  <a:gd name="T31" fmla="*/ 49 h 81"/>
                  <a:gd name="T32" fmla="*/ 10 w 61"/>
                  <a:gd name="T33" fmla="*/ 56 h 81"/>
                  <a:gd name="T34" fmla="*/ 12 w 61"/>
                  <a:gd name="T35" fmla="*/ 61 h 81"/>
                  <a:gd name="T36" fmla="*/ 28 w 61"/>
                  <a:gd name="T37" fmla="*/ 54 h 81"/>
                  <a:gd name="T38" fmla="*/ 34 w 61"/>
                  <a:gd name="T39" fmla="*/ 56 h 81"/>
                  <a:gd name="T40" fmla="*/ 34 w 61"/>
                  <a:gd name="T41" fmla="*/ 56 h 81"/>
                  <a:gd name="T42" fmla="*/ 34 w 61"/>
                  <a:gd name="T43" fmla="*/ 57 h 81"/>
                  <a:gd name="T44" fmla="*/ 31 w 61"/>
                  <a:gd name="T45" fmla="*/ 63 h 81"/>
                  <a:gd name="T46" fmla="*/ 17 w 61"/>
                  <a:gd name="T47" fmla="*/ 69 h 81"/>
                  <a:gd name="T48" fmla="*/ 48 w 61"/>
                  <a:gd name="T49" fmla="*/ 76 h 81"/>
                  <a:gd name="T50" fmla="*/ 61 w 61"/>
                  <a:gd name="T51" fmla="*/ 71 h 81"/>
                  <a:gd name="T52" fmla="*/ 53 w 61"/>
                  <a:gd name="T53" fmla="*/ 61 h 81"/>
                  <a:gd name="T54" fmla="*/ 30 w 61"/>
                  <a:gd name="T55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81">
                    <a:moveTo>
                      <a:pt x="30" y="10"/>
                    </a:moveTo>
                    <a:cubicBezTo>
                      <a:pt x="29" y="6"/>
                      <a:pt x="28" y="3"/>
                      <a:pt x="28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6" y="10"/>
                      <a:pt x="0" y="21"/>
                      <a:pt x="1" y="3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5"/>
                      <a:pt x="20" y="26"/>
                      <a:pt x="21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2" y="29"/>
                      <a:pt x="22" y="29"/>
                    </a:cubicBezTo>
                    <a:cubicBezTo>
                      <a:pt x="23" y="31"/>
                      <a:pt x="22" y="34"/>
                      <a:pt x="19" y="35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4" y="39"/>
                      <a:pt x="26" y="40"/>
                      <a:pt x="27" y="42"/>
                    </a:cubicBezTo>
                    <a:cubicBezTo>
                      <a:pt x="27" y="42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9" y="45"/>
                      <a:pt x="28" y="48"/>
                      <a:pt x="25" y="49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3"/>
                      <a:pt x="33" y="54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9"/>
                      <a:pt x="34" y="62"/>
                      <a:pt x="31" y="63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4" y="78"/>
                      <a:pt x="37" y="81"/>
                      <a:pt x="48" y="76"/>
                    </a:cubicBezTo>
                    <a:cubicBezTo>
                      <a:pt x="61" y="71"/>
                      <a:pt x="61" y="71"/>
                      <a:pt x="61" y="71"/>
                    </a:cubicBezTo>
                    <a:cubicBezTo>
                      <a:pt x="58" y="68"/>
                      <a:pt x="55" y="65"/>
                      <a:pt x="53" y="61"/>
                    </a:cubicBezTo>
                    <a:lnTo>
                      <a:pt x="3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5324995" y="2522022"/>
              <a:ext cx="394646" cy="633887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7668358" y="1903812"/>
              <a:ext cx="394646" cy="633887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6492576" y="5042575"/>
              <a:ext cx="656380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7683674" y="3278583"/>
              <a:ext cx="380333" cy="673420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6514044" y="3746161"/>
              <a:ext cx="526536" cy="71295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4"/>
            <p:cNvSpPr>
              <a:spLocks noEditPoints="1"/>
            </p:cNvSpPr>
            <p:nvPr/>
          </p:nvSpPr>
          <p:spPr bwMode="auto">
            <a:xfrm>
              <a:off x="5719644" y="2756492"/>
              <a:ext cx="521423" cy="697957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0" name="Group 184"/>
            <p:cNvGrpSpPr/>
            <p:nvPr/>
          </p:nvGrpSpPr>
          <p:grpSpPr>
            <a:xfrm>
              <a:off x="6459859" y="1374196"/>
              <a:ext cx="629798" cy="834276"/>
              <a:chOff x="2189163" y="538163"/>
              <a:chExt cx="977900" cy="971549"/>
            </a:xfrm>
            <a:solidFill>
              <a:schemeClr val="accent1"/>
            </a:solidFill>
          </p:grpSpPr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2189163" y="538163"/>
                <a:ext cx="733425" cy="677862"/>
              </a:xfrm>
              <a:custGeom>
                <a:avLst/>
                <a:gdLst>
                  <a:gd name="T0" fmla="*/ 75 w 175"/>
                  <a:gd name="T1" fmla="*/ 162 h 162"/>
                  <a:gd name="T2" fmla="*/ 87 w 175"/>
                  <a:gd name="T3" fmla="*/ 152 h 162"/>
                  <a:gd name="T4" fmla="*/ 76 w 175"/>
                  <a:gd name="T5" fmla="*/ 142 h 162"/>
                  <a:gd name="T6" fmla="*/ 69 w 175"/>
                  <a:gd name="T7" fmla="*/ 142 h 162"/>
                  <a:gd name="T8" fmla="*/ 37 w 175"/>
                  <a:gd name="T9" fmla="*/ 109 h 162"/>
                  <a:gd name="T10" fmla="*/ 70 w 175"/>
                  <a:gd name="T11" fmla="*/ 78 h 162"/>
                  <a:gd name="T12" fmla="*/ 114 w 175"/>
                  <a:gd name="T13" fmla="*/ 78 h 162"/>
                  <a:gd name="T14" fmla="*/ 146 w 175"/>
                  <a:gd name="T15" fmla="*/ 110 h 162"/>
                  <a:gd name="T16" fmla="*/ 146 w 175"/>
                  <a:gd name="T17" fmla="*/ 151 h 162"/>
                  <a:gd name="T18" fmla="*/ 158 w 175"/>
                  <a:gd name="T19" fmla="*/ 162 h 162"/>
                  <a:gd name="T20" fmla="*/ 163 w 175"/>
                  <a:gd name="T21" fmla="*/ 162 h 162"/>
                  <a:gd name="T22" fmla="*/ 175 w 175"/>
                  <a:gd name="T23" fmla="*/ 151 h 162"/>
                  <a:gd name="T24" fmla="*/ 175 w 175"/>
                  <a:gd name="T25" fmla="*/ 15 h 162"/>
                  <a:gd name="T26" fmla="*/ 117 w 175"/>
                  <a:gd name="T27" fmla="*/ 0 h 162"/>
                  <a:gd name="T28" fmla="*/ 0 w 175"/>
                  <a:gd name="T29" fmla="*/ 116 h 162"/>
                  <a:gd name="T30" fmla="*/ 10 w 175"/>
                  <a:gd name="T31" fmla="*/ 162 h 162"/>
                  <a:gd name="T32" fmla="*/ 75 w 175"/>
                  <a:gd name="T33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162">
                    <a:moveTo>
                      <a:pt x="75" y="162"/>
                    </a:moveTo>
                    <a:cubicBezTo>
                      <a:pt x="82" y="162"/>
                      <a:pt x="87" y="158"/>
                      <a:pt x="87" y="152"/>
                    </a:cubicBezTo>
                    <a:cubicBezTo>
                      <a:pt x="87" y="147"/>
                      <a:pt x="82" y="143"/>
                      <a:pt x="76" y="142"/>
                    </a:cubicBezTo>
                    <a:cubicBezTo>
                      <a:pt x="69" y="142"/>
                      <a:pt x="69" y="142"/>
                      <a:pt x="69" y="142"/>
                    </a:cubicBezTo>
                    <a:cubicBezTo>
                      <a:pt x="52" y="141"/>
                      <a:pt x="37" y="126"/>
                      <a:pt x="37" y="109"/>
                    </a:cubicBezTo>
                    <a:cubicBezTo>
                      <a:pt x="37" y="92"/>
                      <a:pt x="52" y="78"/>
                      <a:pt x="70" y="78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32" y="78"/>
                      <a:pt x="146" y="92"/>
                      <a:pt x="146" y="110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46" y="157"/>
                      <a:pt x="152" y="162"/>
                      <a:pt x="158" y="162"/>
                    </a:cubicBez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9" y="162"/>
                      <a:pt x="175" y="157"/>
                      <a:pt x="175" y="151"/>
                    </a:cubicBezTo>
                    <a:cubicBezTo>
                      <a:pt x="175" y="15"/>
                      <a:pt x="175" y="15"/>
                      <a:pt x="175" y="15"/>
                    </a:cubicBezTo>
                    <a:cubicBezTo>
                      <a:pt x="158" y="5"/>
                      <a:pt x="138" y="0"/>
                      <a:pt x="117" y="0"/>
                    </a:cubicBezTo>
                    <a:cubicBezTo>
                      <a:pt x="52" y="0"/>
                      <a:pt x="0" y="52"/>
                      <a:pt x="0" y="116"/>
                    </a:cubicBezTo>
                    <a:cubicBezTo>
                      <a:pt x="0" y="132"/>
                      <a:pt x="4" y="148"/>
                      <a:pt x="10" y="162"/>
                    </a:cubicBezTo>
                    <a:lnTo>
                      <a:pt x="7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2281238" y="666750"/>
                <a:ext cx="885825" cy="842962"/>
              </a:xfrm>
              <a:custGeom>
                <a:avLst/>
                <a:gdLst>
                  <a:gd name="T0" fmla="*/ 174 w 211"/>
                  <a:gd name="T1" fmla="*/ 0 h 201"/>
                  <a:gd name="T2" fmla="*/ 174 w 211"/>
                  <a:gd name="T3" fmla="*/ 120 h 201"/>
                  <a:gd name="T4" fmla="*/ 141 w 211"/>
                  <a:gd name="T5" fmla="*/ 152 h 201"/>
                  <a:gd name="T6" fmla="*/ 136 w 211"/>
                  <a:gd name="T7" fmla="*/ 152 h 201"/>
                  <a:gd name="T8" fmla="*/ 103 w 211"/>
                  <a:gd name="T9" fmla="*/ 120 h 201"/>
                  <a:gd name="T10" fmla="*/ 103 w 211"/>
                  <a:gd name="T11" fmla="*/ 79 h 201"/>
                  <a:gd name="T12" fmla="*/ 92 w 211"/>
                  <a:gd name="T13" fmla="*/ 67 h 201"/>
                  <a:gd name="T14" fmla="*/ 48 w 211"/>
                  <a:gd name="T15" fmla="*/ 67 h 201"/>
                  <a:gd name="T16" fmla="*/ 36 w 211"/>
                  <a:gd name="T17" fmla="*/ 78 h 201"/>
                  <a:gd name="T18" fmla="*/ 48 w 211"/>
                  <a:gd name="T19" fmla="*/ 90 h 201"/>
                  <a:gd name="T20" fmla="*/ 55 w 211"/>
                  <a:gd name="T21" fmla="*/ 90 h 201"/>
                  <a:gd name="T22" fmla="*/ 86 w 211"/>
                  <a:gd name="T23" fmla="*/ 122 h 201"/>
                  <a:gd name="T24" fmla="*/ 53 w 211"/>
                  <a:gd name="T25" fmla="*/ 152 h 201"/>
                  <a:gd name="T26" fmla="*/ 0 w 211"/>
                  <a:gd name="T27" fmla="*/ 152 h 201"/>
                  <a:gd name="T28" fmla="*/ 95 w 211"/>
                  <a:gd name="T29" fmla="*/ 201 h 201"/>
                  <a:gd name="T30" fmla="*/ 211 w 211"/>
                  <a:gd name="T31" fmla="*/ 85 h 201"/>
                  <a:gd name="T32" fmla="*/ 174 w 211"/>
                  <a:gd name="T3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01">
                    <a:moveTo>
                      <a:pt x="174" y="0"/>
                    </a:move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38"/>
                      <a:pt x="159" y="152"/>
                      <a:pt x="141" y="152"/>
                    </a:cubicBezTo>
                    <a:cubicBezTo>
                      <a:pt x="136" y="152"/>
                      <a:pt x="136" y="152"/>
                      <a:pt x="136" y="152"/>
                    </a:cubicBezTo>
                    <a:cubicBezTo>
                      <a:pt x="118" y="152"/>
                      <a:pt x="103" y="138"/>
                      <a:pt x="103" y="12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3" y="73"/>
                      <a:pt x="98" y="67"/>
                      <a:pt x="92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2" y="67"/>
                      <a:pt x="36" y="72"/>
                      <a:pt x="36" y="78"/>
                    </a:cubicBezTo>
                    <a:cubicBezTo>
                      <a:pt x="36" y="84"/>
                      <a:pt x="42" y="90"/>
                      <a:pt x="48" y="90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73" y="91"/>
                      <a:pt x="87" y="106"/>
                      <a:pt x="86" y="122"/>
                    </a:cubicBezTo>
                    <a:cubicBezTo>
                      <a:pt x="86" y="139"/>
                      <a:pt x="71" y="152"/>
                      <a:pt x="53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21" y="182"/>
                      <a:pt x="55" y="201"/>
                      <a:pt x="95" y="201"/>
                    </a:cubicBezTo>
                    <a:cubicBezTo>
                      <a:pt x="159" y="201"/>
                      <a:pt x="211" y="149"/>
                      <a:pt x="211" y="85"/>
                    </a:cubicBezTo>
                    <a:cubicBezTo>
                      <a:pt x="211" y="51"/>
                      <a:pt x="197" y="21"/>
                      <a:pt x="1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3" name="Group 187"/>
            <p:cNvGrpSpPr/>
            <p:nvPr/>
          </p:nvGrpSpPr>
          <p:grpSpPr>
            <a:xfrm>
              <a:off x="5981374" y="4816748"/>
              <a:ext cx="403448" cy="503455"/>
              <a:chOff x="7904163" y="-96838"/>
              <a:chExt cx="1436687" cy="1344613"/>
            </a:xfrm>
            <a:solidFill>
              <a:schemeClr val="accent1"/>
            </a:solidFill>
          </p:grpSpPr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>
                <a:off x="8097838" y="1054100"/>
                <a:ext cx="1050925" cy="193675"/>
              </a:xfrm>
              <a:custGeom>
                <a:avLst/>
                <a:gdLst>
                  <a:gd name="T0" fmla="*/ 273 w 278"/>
                  <a:gd name="T1" fmla="*/ 0 h 51"/>
                  <a:gd name="T2" fmla="*/ 5 w 278"/>
                  <a:gd name="T3" fmla="*/ 0 h 51"/>
                  <a:gd name="T4" fmla="*/ 0 w 278"/>
                  <a:gd name="T5" fmla="*/ 5 h 51"/>
                  <a:gd name="T6" fmla="*/ 0 w 278"/>
                  <a:gd name="T7" fmla="*/ 46 h 51"/>
                  <a:gd name="T8" fmla="*/ 5 w 278"/>
                  <a:gd name="T9" fmla="*/ 51 h 51"/>
                  <a:gd name="T10" fmla="*/ 273 w 278"/>
                  <a:gd name="T11" fmla="*/ 51 h 51"/>
                  <a:gd name="T12" fmla="*/ 278 w 278"/>
                  <a:gd name="T13" fmla="*/ 46 h 51"/>
                  <a:gd name="T14" fmla="*/ 278 w 278"/>
                  <a:gd name="T15" fmla="*/ 5 h 51"/>
                  <a:gd name="T16" fmla="*/ 273 w 27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51">
                    <a:moveTo>
                      <a:pt x="27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2" y="51"/>
                      <a:pt x="5" y="51"/>
                    </a:cubicBezTo>
                    <a:cubicBezTo>
                      <a:pt x="273" y="51"/>
                      <a:pt x="273" y="51"/>
                      <a:pt x="273" y="51"/>
                    </a:cubicBezTo>
                    <a:cubicBezTo>
                      <a:pt x="276" y="51"/>
                      <a:pt x="278" y="48"/>
                      <a:pt x="278" y="46"/>
                    </a:cubicBezTo>
                    <a:cubicBezTo>
                      <a:pt x="278" y="5"/>
                      <a:pt x="278" y="5"/>
                      <a:pt x="278" y="5"/>
                    </a:cubicBezTo>
                    <a:cubicBezTo>
                      <a:pt x="278" y="2"/>
                      <a:pt x="276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7904163" y="-96838"/>
                <a:ext cx="1436687" cy="1055688"/>
              </a:xfrm>
              <a:custGeom>
                <a:avLst/>
                <a:gdLst>
                  <a:gd name="T0" fmla="*/ 380 w 380"/>
                  <a:gd name="T1" fmla="*/ 38 h 279"/>
                  <a:gd name="T2" fmla="*/ 342 w 380"/>
                  <a:gd name="T3" fmla="*/ 0 h 279"/>
                  <a:gd name="T4" fmla="*/ 304 w 380"/>
                  <a:gd name="T5" fmla="*/ 38 h 279"/>
                  <a:gd name="T6" fmla="*/ 320 w 380"/>
                  <a:gd name="T7" fmla="*/ 69 h 279"/>
                  <a:gd name="T8" fmla="*/ 253 w 380"/>
                  <a:gd name="T9" fmla="*/ 203 h 279"/>
                  <a:gd name="T10" fmla="*/ 209 w 380"/>
                  <a:gd name="T11" fmla="*/ 71 h 279"/>
                  <a:gd name="T12" fmla="*/ 228 w 380"/>
                  <a:gd name="T13" fmla="*/ 38 h 279"/>
                  <a:gd name="T14" fmla="*/ 190 w 380"/>
                  <a:gd name="T15" fmla="*/ 0 h 279"/>
                  <a:gd name="T16" fmla="*/ 152 w 380"/>
                  <a:gd name="T17" fmla="*/ 38 h 279"/>
                  <a:gd name="T18" fmla="*/ 171 w 380"/>
                  <a:gd name="T19" fmla="*/ 71 h 279"/>
                  <a:gd name="T20" fmla="*/ 127 w 380"/>
                  <a:gd name="T21" fmla="*/ 203 h 279"/>
                  <a:gd name="T22" fmla="*/ 60 w 380"/>
                  <a:gd name="T23" fmla="*/ 69 h 279"/>
                  <a:gd name="T24" fmla="*/ 76 w 380"/>
                  <a:gd name="T25" fmla="*/ 38 h 279"/>
                  <a:gd name="T26" fmla="*/ 38 w 380"/>
                  <a:gd name="T27" fmla="*/ 0 h 279"/>
                  <a:gd name="T28" fmla="*/ 0 w 380"/>
                  <a:gd name="T29" fmla="*/ 38 h 279"/>
                  <a:gd name="T30" fmla="*/ 28 w 380"/>
                  <a:gd name="T31" fmla="*/ 74 h 279"/>
                  <a:gd name="T32" fmla="*/ 51 w 380"/>
                  <a:gd name="T33" fmla="*/ 279 h 279"/>
                  <a:gd name="T34" fmla="*/ 329 w 380"/>
                  <a:gd name="T35" fmla="*/ 279 h 279"/>
                  <a:gd name="T36" fmla="*/ 352 w 380"/>
                  <a:gd name="T37" fmla="*/ 74 h 279"/>
                  <a:gd name="T38" fmla="*/ 380 w 380"/>
                  <a:gd name="T39" fmla="*/ 3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279">
                    <a:moveTo>
                      <a:pt x="380" y="38"/>
                    </a:moveTo>
                    <a:cubicBezTo>
                      <a:pt x="380" y="17"/>
                      <a:pt x="363" y="0"/>
                      <a:pt x="342" y="0"/>
                    </a:cubicBezTo>
                    <a:cubicBezTo>
                      <a:pt x="321" y="0"/>
                      <a:pt x="304" y="17"/>
                      <a:pt x="304" y="38"/>
                    </a:cubicBezTo>
                    <a:cubicBezTo>
                      <a:pt x="304" y="51"/>
                      <a:pt x="310" y="62"/>
                      <a:pt x="320" y="69"/>
                    </a:cubicBezTo>
                    <a:cubicBezTo>
                      <a:pt x="253" y="203"/>
                      <a:pt x="253" y="203"/>
                      <a:pt x="253" y="203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20" y="64"/>
                      <a:pt x="228" y="52"/>
                      <a:pt x="228" y="38"/>
                    </a:cubicBezTo>
                    <a:cubicBezTo>
                      <a:pt x="228" y="17"/>
                      <a:pt x="211" y="0"/>
                      <a:pt x="190" y="0"/>
                    </a:cubicBezTo>
                    <a:cubicBezTo>
                      <a:pt x="169" y="0"/>
                      <a:pt x="152" y="17"/>
                      <a:pt x="152" y="38"/>
                    </a:cubicBezTo>
                    <a:cubicBezTo>
                      <a:pt x="152" y="52"/>
                      <a:pt x="160" y="64"/>
                      <a:pt x="171" y="71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70" y="62"/>
                      <a:pt x="76" y="51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5"/>
                      <a:pt x="12" y="70"/>
                      <a:pt x="28" y="74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52" y="74"/>
                      <a:pt x="352" y="74"/>
                      <a:pt x="352" y="74"/>
                    </a:cubicBezTo>
                    <a:cubicBezTo>
                      <a:pt x="368" y="70"/>
                      <a:pt x="380" y="55"/>
                      <a:pt x="38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7127233" y="2398403"/>
              <a:ext cx="495344" cy="602088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3657" y="202474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zh-CN" altLang="en-US" sz="4000" u="sng" dirty="0" smtClean="0">
                <a:solidFill>
                  <a:srgbClr val="000099"/>
                </a:solidFill>
                <a:effectLst/>
                <a:latin typeface="Times New Roman" pitchFamily="18" charset="0"/>
                <a:ea typeface="华文新魏" pitchFamily="2" charset="-122"/>
              </a:rPr>
              <a:t>课外作业 </a:t>
            </a:r>
            <a:r>
              <a:rPr lang="zh-CN" altLang="en-US" sz="4000" u="sng" dirty="0" smtClean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信用卡理财案例分析</a:t>
            </a:r>
            <a:endParaRPr lang="zh-CN" altLang="en-US" b="1" u="sng" dirty="0" smtClean="0">
              <a:solidFill>
                <a:srgbClr val="000099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08376" y="883681"/>
            <a:ext cx="5286401" cy="571367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阅读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班级微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信群中发的“一个真实的理财案例：</a:t>
            </a:r>
            <a:r>
              <a:rPr lang="en-US" altLang="zh-CN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17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万信用卡欠款怎么来的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版，针对李辰夫妇家庭的经济问题，对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几位理财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专家提出的应对策略进行总结，简单总结出几条即可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2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想想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假如你处于李辰的处境，你会怎么办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李辰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了张勇涛的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方案，你赞同李辰的选择吗？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从你个人认知的角度，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你觉得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哪位理财师提的对策方案比较好？说说你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针对本案例</a:t>
            </a:r>
            <a:r>
              <a:rPr lang="zh-CN" altLang="en-US" sz="2200" dirty="0" smtClean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200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看法和想法。</a:t>
            </a:r>
            <a:endParaRPr lang="zh-CN" altLang="en-US" sz="2200" dirty="0" smtClean="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33400" y="38862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>
              <a:solidFill>
                <a:srgbClr val="FF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2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131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华文琥珀</vt:lpstr>
      <vt:lpstr>华文新魏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课外作业 信用卡理财案例分析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Zjyao</dc:creator>
  <cp:lastModifiedBy>Weidong Jiang</cp:lastModifiedBy>
  <cp:revision>258</cp:revision>
  <dcterms:created xsi:type="dcterms:W3CDTF">2012-11-26T05:58:47Z</dcterms:created>
  <dcterms:modified xsi:type="dcterms:W3CDTF">2018-09-20T07:04:19Z</dcterms:modified>
</cp:coreProperties>
</file>