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72" r:id="rId9"/>
    <p:sldId id="261" r:id="rId10"/>
    <p:sldId id="266" r:id="rId11"/>
    <p:sldId id="267" r:id="rId12"/>
    <p:sldId id="265" r:id="rId13"/>
    <p:sldId id="262" r:id="rId14"/>
    <p:sldId id="264" r:id="rId15"/>
    <p:sldId id="263" r:id="rId16"/>
    <p:sldId id="27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88174" autoAdjust="0"/>
  </p:normalViewPr>
  <p:slideViewPr>
    <p:cSldViewPr snapToGrid="0">
      <p:cViewPr varScale="1">
        <p:scale>
          <a:sx n="59" d="100"/>
          <a:sy n="59" d="100"/>
        </p:scale>
        <p:origin x="-93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12B931-9805-40F9-AE31-7A83E338AAF8}" type="datetimeFigureOut">
              <a:rPr lang="zh-CN" altLang="en-US" smtClean="0"/>
              <a:pPr/>
              <a:t>2019/1/3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6202E-CBA0-42D0-BC96-3FA59A7241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72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6202E-CBA0-42D0-BC96-3FA59A72411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417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6202E-CBA0-42D0-BC96-3FA59A72411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242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6202E-CBA0-42D0-BC96-3FA59A72411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076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84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C072DAF-6B0A-44F5-B012-E4B47773DF27}" type="slidenum">
              <a:rPr lang="en-US" altLang="zh-CN" sz="1200" smtClean="0">
                <a:latin typeface="Arial" pitchFamily="34" charset="0"/>
              </a:rPr>
              <a:pPr eaLnBrk="1" hangingPunct="1"/>
              <a:t>12</a:t>
            </a:fld>
            <a:endParaRPr lang="en-US" altLang="zh-CN" sz="120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6202E-CBA0-42D0-BC96-3FA59A72411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791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51E2-AA0E-42C0-9605-A74460BC3F6A}" type="datetimeFigureOut">
              <a:rPr lang="zh-CN" altLang="en-US" smtClean="0"/>
              <a:pPr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E390-83C1-4B16-B1A1-B988CB9F34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20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51E2-AA0E-42C0-9605-A74460BC3F6A}" type="datetimeFigureOut">
              <a:rPr lang="zh-CN" altLang="en-US" smtClean="0"/>
              <a:pPr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E390-83C1-4B16-B1A1-B988CB9F34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53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51E2-AA0E-42C0-9605-A74460BC3F6A}" type="datetimeFigureOut">
              <a:rPr lang="zh-CN" altLang="en-US" smtClean="0"/>
              <a:pPr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E390-83C1-4B16-B1A1-B988CB9F34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65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51E2-AA0E-42C0-9605-A74460BC3F6A}" type="datetimeFigureOut">
              <a:rPr lang="zh-CN" altLang="en-US" smtClean="0"/>
              <a:pPr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E390-83C1-4B16-B1A1-B988CB9F34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11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51E2-AA0E-42C0-9605-A74460BC3F6A}" type="datetimeFigureOut">
              <a:rPr lang="zh-CN" altLang="en-US" smtClean="0"/>
              <a:pPr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E390-83C1-4B16-B1A1-B988CB9F34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87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51E2-AA0E-42C0-9605-A74460BC3F6A}" type="datetimeFigureOut">
              <a:rPr lang="zh-CN" altLang="en-US" smtClean="0"/>
              <a:pPr/>
              <a:t>2019/1/3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E390-83C1-4B16-B1A1-B988CB9F34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46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51E2-AA0E-42C0-9605-A74460BC3F6A}" type="datetimeFigureOut">
              <a:rPr lang="zh-CN" altLang="en-US" smtClean="0"/>
              <a:pPr/>
              <a:t>2019/1/3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E390-83C1-4B16-B1A1-B988CB9F34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98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51E2-AA0E-42C0-9605-A74460BC3F6A}" type="datetimeFigureOut">
              <a:rPr lang="zh-CN" altLang="en-US" smtClean="0"/>
              <a:pPr/>
              <a:t>2019/1/3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E390-83C1-4B16-B1A1-B988CB9F34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18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51E2-AA0E-42C0-9605-A74460BC3F6A}" type="datetimeFigureOut">
              <a:rPr lang="zh-CN" altLang="en-US" smtClean="0"/>
              <a:pPr/>
              <a:t>2019/1/3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E390-83C1-4B16-B1A1-B988CB9F34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45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51E2-AA0E-42C0-9605-A74460BC3F6A}" type="datetimeFigureOut">
              <a:rPr lang="zh-CN" altLang="en-US" smtClean="0"/>
              <a:pPr/>
              <a:t>2019/1/3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E390-83C1-4B16-B1A1-B988CB9F34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53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51E2-AA0E-42C0-9605-A74460BC3F6A}" type="datetimeFigureOut">
              <a:rPr lang="zh-CN" altLang="en-US" smtClean="0"/>
              <a:pPr/>
              <a:t>2019/1/3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E390-83C1-4B16-B1A1-B988CB9F34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27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551E2-AA0E-42C0-9605-A74460BC3F6A}" type="datetimeFigureOut">
              <a:rPr lang="zh-CN" altLang="en-US" smtClean="0"/>
              <a:pPr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2E390-83C1-4B16-B1A1-B988CB9F34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64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0969" y="1122363"/>
            <a:ext cx="9144000" cy="2387600"/>
          </a:xfrm>
        </p:spPr>
        <p:txBody>
          <a:bodyPr/>
          <a:lstStyle/>
          <a:p>
            <a:r>
              <a:rPr lang="zh-CN" altLang="en-US" dirty="0" smtClean="0"/>
              <a:t>期末测试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6679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8BA47B-36C5-4525-BB3B-687D78CE7D3C}" type="slidenum">
              <a:rPr lang="zh-CN" altLang="en-US" sz="2800" smtClean="0"/>
              <a:pPr/>
              <a:t>10</a:t>
            </a:fld>
            <a:endParaRPr lang="en-US" altLang="zh-CN" sz="2800" smtClean="0"/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334433" y="765175"/>
            <a:ext cx="112627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一、   设ｘ=2</a:t>
            </a:r>
            <a:r>
              <a:rPr lang="zh-CN" altLang="en-US" sz="2800" b="1" baseline="30000" dirty="0"/>
              <a:t>010</a:t>
            </a:r>
            <a:r>
              <a:rPr lang="zh-CN" altLang="en-US" sz="2800" b="1" dirty="0">
                <a:sym typeface="Symbol" pitchFamily="18" charset="2"/>
              </a:rPr>
              <a:t></a:t>
            </a:r>
            <a:r>
              <a:rPr lang="zh-CN" altLang="en-US" sz="2800" b="1" dirty="0"/>
              <a:t>0.11011011, ｙ=2</a:t>
            </a:r>
            <a:r>
              <a:rPr lang="zh-CN" altLang="en-US" sz="2800" b="1" baseline="30000" dirty="0"/>
              <a:t>100</a:t>
            </a:r>
            <a:r>
              <a:rPr lang="zh-CN" altLang="en-US" sz="2800" b="1" dirty="0"/>
              <a:t> </a:t>
            </a:r>
            <a:r>
              <a:rPr lang="zh-CN" altLang="en-US" sz="2800" b="1" dirty="0">
                <a:sym typeface="Symbol" pitchFamily="18" charset="2"/>
              </a:rPr>
              <a:t></a:t>
            </a:r>
            <a:r>
              <a:rPr lang="zh-CN" altLang="en-US" sz="2800" b="1" dirty="0"/>
              <a:t>(-0.10101100), 求ｘ+ｙ。</a:t>
            </a:r>
          </a:p>
        </p:txBody>
      </p:sp>
      <p:sp>
        <p:nvSpPr>
          <p:cNvPr id="281603" name="Text Box 3"/>
          <p:cNvSpPr txBox="1">
            <a:spLocks noChangeArrowheads="1"/>
          </p:cNvSpPr>
          <p:nvPr/>
        </p:nvSpPr>
        <p:spPr bwMode="auto">
          <a:xfrm>
            <a:off x="448733" y="1628776"/>
            <a:ext cx="11336867" cy="200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解：  阶码采用双符号位, 尾数采用单符号位,  则它们的浮点表示分别为            [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]</a:t>
            </a:r>
            <a:r>
              <a:rPr lang="zh-CN" altLang="en-US" sz="2800" b="1" baseline="-30000" dirty="0"/>
              <a:t>浮</a:t>
            </a:r>
            <a:r>
              <a:rPr lang="zh-CN" altLang="en-US" sz="2800" b="1" dirty="0"/>
              <a:t>= 00 010,　 0.11011011</a:t>
            </a:r>
            <a:br>
              <a:rPr lang="zh-CN" altLang="en-US" sz="2800" b="1" dirty="0"/>
            </a:br>
            <a:r>
              <a:rPr lang="zh-CN" altLang="en-US" sz="2800" b="1" dirty="0"/>
              <a:t>                            [</a:t>
            </a:r>
            <a:r>
              <a:rPr lang="en-US" altLang="zh-CN" sz="2800" b="1" dirty="0"/>
              <a:t>y]</a:t>
            </a:r>
            <a:r>
              <a:rPr lang="zh-CN" altLang="en-US" sz="2800" b="1" baseline="-30000" dirty="0"/>
              <a:t>浮</a:t>
            </a:r>
            <a:r>
              <a:rPr lang="zh-CN" altLang="en-US" sz="2800" b="1" dirty="0"/>
              <a:t>= 00 100,　 1.01010100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(1)  求阶差并对阶</a:t>
            </a:r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1475317" y="3470275"/>
            <a:ext cx="101663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△</a:t>
            </a:r>
            <a:r>
              <a:rPr lang="en-US" altLang="zh-CN" sz="2800" b="1"/>
              <a:t>E = E</a:t>
            </a:r>
            <a:r>
              <a:rPr lang="en-US" altLang="zh-CN" sz="2800" b="1" baseline="-30000"/>
              <a:t>x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-</a:t>
            </a:r>
            <a:r>
              <a:rPr lang="en-US" altLang="zh-CN" sz="2800" b="1">
                <a:ea typeface="黑体" pitchFamily="49" charset="-122"/>
              </a:rPr>
              <a:t> </a:t>
            </a:r>
            <a:r>
              <a:rPr lang="en-US" altLang="zh-CN" sz="2800" b="1"/>
              <a:t>E</a:t>
            </a:r>
            <a:r>
              <a:rPr lang="en-US" altLang="zh-CN" sz="2800" b="1" baseline="-30000"/>
              <a:t>y</a:t>
            </a:r>
            <a:r>
              <a:rPr lang="en-US" altLang="zh-CN" sz="2800" b="1"/>
              <a:t>= [E</a:t>
            </a:r>
            <a:r>
              <a:rPr lang="en-US" altLang="zh-CN" sz="2800" b="1" baseline="-30000"/>
              <a:t>x</a:t>
            </a:r>
            <a:r>
              <a:rPr lang="en-US" altLang="zh-CN" sz="2800" b="1"/>
              <a:t>]</a:t>
            </a:r>
            <a:r>
              <a:rPr lang="zh-CN" altLang="en-US" sz="2800" b="1" baseline="-30000"/>
              <a:t>补</a:t>
            </a:r>
            <a:r>
              <a:rPr lang="zh-CN" altLang="en-US" sz="2800" b="1"/>
              <a:t>+ [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-</a:t>
            </a:r>
            <a:r>
              <a:rPr lang="en-US" altLang="zh-CN" sz="2800" b="1"/>
              <a:t>E</a:t>
            </a:r>
            <a:r>
              <a:rPr lang="en-US" altLang="zh-CN" sz="2800" b="1" baseline="-30000"/>
              <a:t>y</a:t>
            </a:r>
            <a:r>
              <a:rPr lang="en-US" altLang="zh-CN" sz="2800" b="1"/>
              <a:t>]</a:t>
            </a:r>
            <a:r>
              <a:rPr lang="zh-CN" altLang="en-US" sz="2800" b="1" baseline="-30000"/>
              <a:t>补</a:t>
            </a:r>
            <a:r>
              <a:rPr lang="zh-CN" altLang="en-US" sz="2800" b="1"/>
              <a:t>= 00 010 + 11 100 = 11 110</a:t>
            </a:r>
          </a:p>
        </p:txBody>
      </p:sp>
      <p:sp>
        <p:nvSpPr>
          <p:cNvPr id="281605" name="Rectangle 5"/>
          <p:cNvSpPr>
            <a:spLocks noChangeArrowheads="1"/>
          </p:cNvSpPr>
          <p:nvPr/>
        </p:nvSpPr>
        <p:spPr bwMode="auto">
          <a:xfrm>
            <a:off x="2948517" y="4640263"/>
            <a:ext cx="67034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[</a:t>
            </a:r>
            <a:r>
              <a:rPr lang="en-US" altLang="zh-CN" sz="2800" b="1"/>
              <a:t>x]</a:t>
            </a:r>
            <a:r>
              <a:rPr lang="zh-CN" altLang="en-US" sz="2800" b="1" baseline="-30000"/>
              <a:t>浮</a:t>
            </a:r>
            <a:r>
              <a:rPr lang="zh-CN" altLang="en-US" sz="2800" b="1"/>
              <a:t>＝00 100,  0.00110110(</a:t>
            </a:r>
            <a:r>
              <a:rPr lang="zh-CN" altLang="en-US" sz="2800" b="1">
                <a:solidFill>
                  <a:srgbClr val="0000FF"/>
                </a:solidFill>
              </a:rPr>
              <a:t>11</a:t>
            </a:r>
            <a:r>
              <a:rPr lang="zh-CN" altLang="en-US" sz="2800" b="1"/>
              <a:t>)</a:t>
            </a:r>
          </a:p>
        </p:txBody>
      </p:sp>
      <p:sp>
        <p:nvSpPr>
          <p:cNvPr id="281606" name="Rectangle 6"/>
          <p:cNvSpPr>
            <a:spLocks noChangeArrowheads="1"/>
          </p:cNvSpPr>
          <p:nvPr/>
        </p:nvSpPr>
        <p:spPr bwMode="auto">
          <a:xfrm>
            <a:off x="1452034" y="5148264"/>
            <a:ext cx="7643439" cy="67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  <a:spcBef>
                <a:spcPct val="50000"/>
              </a:spcBef>
            </a:pPr>
            <a:r>
              <a:rPr lang="zh-CN" altLang="en-US" sz="2800" b="1"/>
              <a:t>其中(</a:t>
            </a:r>
            <a:r>
              <a:rPr lang="zh-CN" altLang="en-US" sz="2800" b="1">
                <a:solidFill>
                  <a:srgbClr val="0000FF"/>
                </a:solidFill>
              </a:rPr>
              <a:t>11</a:t>
            </a:r>
            <a:r>
              <a:rPr lang="zh-CN" altLang="en-US" sz="2800" b="1"/>
              <a:t>)表示</a:t>
            </a:r>
            <a:r>
              <a:rPr lang="en-US" altLang="zh-CN" sz="2800" b="1"/>
              <a:t>M</a:t>
            </a:r>
            <a:r>
              <a:rPr lang="zh-CN" altLang="en-US" sz="2800" b="1" baseline="-30000"/>
              <a:t>ｘ</a:t>
            </a:r>
            <a:r>
              <a:rPr lang="zh-CN" altLang="en-US" sz="2800" b="1"/>
              <a:t>右移2位后移出的最低两位数。</a:t>
            </a:r>
          </a:p>
        </p:txBody>
      </p:sp>
      <p:sp>
        <p:nvSpPr>
          <p:cNvPr id="281607" name="Text Box 7"/>
          <p:cNvSpPr txBox="1">
            <a:spLocks noChangeArrowheads="1"/>
          </p:cNvSpPr>
          <p:nvPr/>
        </p:nvSpPr>
        <p:spPr bwMode="auto">
          <a:xfrm>
            <a:off x="1475317" y="4060825"/>
            <a:ext cx="101663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即△</a:t>
            </a:r>
            <a:r>
              <a:rPr lang="en-US" altLang="zh-CN" sz="2800" b="1"/>
              <a:t>E</a:t>
            </a:r>
            <a:r>
              <a:rPr lang="zh-CN" altLang="en-US" sz="2800" b="1"/>
              <a:t>为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800" b="1"/>
              <a:t>2,  </a:t>
            </a:r>
            <a:r>
              <a:rPr lang="en-US" altLang="zh-CN" sz="2800" b="1"/>
              <a:t>x</a:t>
            </a:r>
            <a:r>
              <a:rPr lang="zh-CN" altLang="en-US" sz="2800" b="1"/>
              <a:t>的阶码小,   应使 </a:t>
            </a:r>
            <a:r>
              <a:rPr lang="en-US" altLang="zh-CN" sz="2800" b="1"/>
              <a:t>M</a:t>
            </a:r>
            <a:r>
              <a:rPr lang="en-US" altLang="zh-CN" sz="2800" b="1" baseline="-30000"/>
              <a:t>x</a:t>
            </a:r>
            <a:r>
              <a:rPr lang="zh-CN" altLang="en-US" sz="2800" b="1"/>
              <a:t>右移两位,  </a:t>
            </a:r>
            <a:r>
              <a:rPr lang="en-US" altLang="zh-CN" sz="2800" b="1"/>
              <a:t>E</a:t>
            </a:r>
            <a:r>
              <a:rPr lang="en-US" altLang="zh-CN" sz="2800" b="1" baseline="-30000"/>
              <a:t>x</a:t>
            </a:r>
            <a:r>
              <a:rPr lang="zh-CN" altLang="en-US" sz="2800" b="1"/>
              <a:t>加2,</a:t>
            </a:r>
          </a:p>
        </p:txBody>
      </p:sp>
    </p:spTree>
    <p:extLst>
      <p:ext uri="{BB962C8B-B14F-4D97-AF65-F5344CB8AC3E}">
        <p14:creationId xmlns:p14="http://schemas.microsoft.com/office/powerpoint/2010/main" val="119548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1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1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1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1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build="p" autoUpdateAnimBg="0"/>
      <p:bldP spid="281604" grpId="0" build="p" autoUpdateAnimBg="0"/>
      <p:bldP spid="281605" grpId="0" build="p" autoUpdateAnimBg="0"/>
      <p:bldP spid="281606" grpId="0" build="p" autoUpdateAnimBg="0"/>
      <p:bldP spid="28160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C8FF51-E497-490A-A3ED-2072DE7271C5}" type="slidenum">
              <a:rPr lang="zh-CN" altLang="en-US" sz="2800" smtClean="0"/>
              <a:pPr/>
              <a:t>11</a:t>
            </a:fld>
            <a:endParaRPr lang="en-US" altLang="zh-CN" sz="2800" smtClean="0"/>
          </a:p>
        </p:txBody>
      </p:sp>
      <p:sp>
        <p:nvSpPr>
          <p:cNvPr id="125955" name="Text Box 2"/>
          <p:cNvSpPr txBox="1">
            <a:spLocks noChangeArrowheads="1"/>
          </p:cNvSpPr>
          <p:nvPr/>
        </p:nvSpPr>
        <p:spPr bwMode="auto">
          <a:xfrm>
            <a:off x="304801" y="381000"/>
            <a:ext cx="28829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(2)尾数求和</a:t>
            </a:r>
            <a:endParaRPr lang="zh-CN" altLang="en-US" sz="2800" b="1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125956" name="Line 3"/>
          <p:cNvSpPr>
            <a:spLocks noChangeShapeType="1"/>
          </p:cNvSpPr>
          <p:nvPr/>
        </p:nvSpPr>
        <p:spPr bwMode="auto">
          <a:xfrm>
            <a:off x="4652433" y="1236663"/>
            <a:ext cx="40216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800"/>
          </a:p>
        </p:txBody>
      </p:sp>
      <p:sp>
        <p:nvSpPr>
          <p:cNvPr id="282628" name="Text Box 4"/>
          <p:cNvSpPr txBox="1">
            <a:spLocks noChangeArrowheads="1"/>
          </p:cNvSpPr>
          <p:nvPr/>
        </p:nvSpPr>
        <p:spPr bwMode="auto">
          <a:xfrm>
            <a:off x="304801" y="3276600"/>
            <a:ext cx="33083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(4) 舍入处理</a:t>
            </a:r>
          </a:p>
        </p:txBody>
      </p:sp>
      <p:sp>
        <p:nvSpPr>
          <p:cNvPr id="282629" name="Text Box 5"/>
          <p:cNvSpPr txBox="1">
            <a:spLocks noChangeArrowheads="1"/>
          </p:cNvSpPr>
          <p:nvPr/>
        </p:nvSpPr>
        <p:spPr bwMode="auto">
          <a:xfrm>
            <a:off x="508000" y="3810000"/>
            <a:ext cx="52260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采用0舍1入法处理, 则有:</a:t>
            </a:r>
          </a:p>
        </p:txBody>
      </p:sp>
      <p:sp>
        <p:nvSpPr>
          <p:cNvPr id="282630" name="Text Box 6"/>
          <p:cNvSpPr txBox="1">
            <a:spLocks noChangeArrowheads="1"/>
          </p:cNvSpPr>
          <p:nvPr/>
        </p:nvSpPr>
        <p:spPr bwMode="auto">
          <a:xfrm>
            <a:off x="6165851" y="3124200"/>
            <a:ext cx="3246967" cy="1557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  1.00010101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 u="sng">
                <a:solidFill>
                  <a:srgbClr val="000000"/>
                </a:solidFill>
                <a:latin typeface="宋体" pitchFamily="2" charset="-122"/>
              </a:rPr>
              <a:t>+          1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  1.00010110</a:t>
            </a:r>
          </a:p>
        </p:txBody>
      </p:sp>
      <p:sp>
        <p:nvSpPr>
          <p:cNvPr id="282631" name="Text Box 7"/>
          <p:cNvSpPr txBox="1">
            <a:spLocks noChangeArrowheads="1"/>
          </p:cNvSpPr>
          <p:nvPr/>
        </p:nvSpPr>
        <p:spPr bwMode="auto">
          <a:xfrm>
            <a:off x="3608918" y="304800"/>
            <a:ext cx="4861983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         0.00110110(</a:t>
            </a:r>
            <a:r>
              <a:rPr lang="zh-CN" altLang="en-US" sz="2800" b="1">
                <a:solidFill>
                  <a:srgbClr val="0000FF"/>
                </a:solidFill>
                <a:latin typeface="宋体" pitchFamily="2" charset="-122"/>
              </a:rPr>
              <a:t>11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)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      +  1.01010100</a:t>
            </a:r>
            <a:r>
              <a:rPr lang="zh-CN" altLang="en-US" sz="2800" b="1" u="sng">
                <a:solidFill>
                  <a:srgbClr val="000000"/>
                </a:solidFill>
                <a:latin typeface="宋体" pitchFamily="2" charset="-122"/>
              </a:rPr>
              <a:t>       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zh-CN" altLang="en-US" sz="2800" b="1" u="sng">
                <a:solidFill>
                  <a:srgbClr val="000000"/>
                </a:solidFill>
                <a:latin typeface="宋体" pitchFamily="2" charset="-122"/>
              </a:rPr>
              <a:t> 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         1.10001010(</a:t>
            </a:r>
            <a:r>
              <a:rPr lang="zh-CN" altLang="en-US" sz="2800" b="1">
                <a:solidFill>
                  <a:srgbClr val="0000FF"/>
                </a:solidFill>
                <a:latin typeface="宋体" pitchFamily="2" charset="-122"/>
              </a:rPr>
              <a:t>11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)</a:t>
            </a:r>
          </a:p>
        </p:txBody>
      </p:sp>
      <p:sp>
        <p:nvSpPr>
          <p:cNvPr id="282632" name="Text Box 8"/>
          <p:cNvSpPr txBox="1">
            <a:spLocks noChangeArrowheads="1"/>
          </p:cNvSpPr>
          <p:nvPr/>
        </p:nvSpPr>
        <p:spPr bwMode="auto">
          <a:xfrm>
            <a:off x="304800" y="1676400"/>
            <a:ext cx="11446933" cy="1686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(3) 规格化处理</a:t>
            </a:r>
            <a:endParaRPr lang="zh-CN" altLang="en-US" sz="2800" b="1">
              <a:solidFill>
                <a:srgbClr val="000000"/>
              </a:solidFill>
              <a:latin typeface="宋体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  尾数运算结果的符号位与最高数值位为同值，应执行左规处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理，结果为1.00010101(10)， 阶码为00 011。</a:t>
            </a:r>
            <a:endParaRPr lang="zh-CN" altLang="en-US" sz="2800" b="1"/>
          </a:p>
        </p:txBody>
      </p:sp>
      <p:sp>
        <p:nvSpPr>
          <p:cNvPr id="282633" name="Text Box 9"/>
          <p:cNvSpPr txBox="1">
            <a:spLocks noChangeArrowheads="1"/>
          </p:cNvSpPr>
          <p:nvPr/>
        </p:nvSpPr>
        <p:spPr bwMode="auto">
          <a:xfrm>
            <a:off x="406401" y="4572000"/>
            <a:ext cx="1106381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(5) 判断溢出</a:t>
            </a:r>
            <a:endParaRPr lang="zh-CN" altLang="en-US" sz="2800" b="1">
              <a:solidFill>
                <a:srgbClr val="000000"/>
              </a:solidFill>
              <a:latin typeface="宋体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   阶码符号位为00，不溢出，故得最终结果为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     </a:t>
            </a:r>
            <a:r>
              <a:rPr lang="en-US" altLang="zh-CN" sz="2800" b="1">
                <a:solidFill>
                  <a:srgbClr val="0000FF"/>
                </a:solidFill>
              </a:rPr>
              <a:t>x + y = 2</a:t>
            </a:r>
            <a:r>
              <a:rPr lang="en-US" altLang="zh-CN" sz="2800" b="1" baseline="30000">
                <a:solidFill>
                  <a:srgbClr val="0000FF"/>
                </a:solidFill>
              </a:rPr>
              <a:t>011 × </a:t>
            </a:r>
            <a:r>
              <a:rPr lang="en-US" altLang="zh-CN" sz="2800" b="1">
                <a:solidFill>
                  <a:srgbClr val="0000FF"/>
                </a:solidFill>
              </a:rPr>
              <a:t>(-0.11101010)</a:t>
            </a:r>
          </a:p>
        </p:txBody>
      </p:sp>
    </p:spTree>
    <p:extLst>
      <p:ext uri="{BB962C8B-B14F-4D97-AF65-F5344CB8AC3E}">
        <p14:creationId xmlns:p14="http://schemas.microsoft.com/office/powerpoint/2010/main" val="411925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2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2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2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2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2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2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2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2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2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2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2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2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2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2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8" grpId="0" build="p" autoUpdateAnimBg="0"/>
      <p:bldP spid="282629" grpId="0" build="p" autoUpdateAnimBg="0"/>
      <p:bldP spid="282630" grpId="0" build="p" autoUpdateAnimBg="0"/>
      <p:bldP spid="282631" grpId="0" build="p" autoUpdateAnimBg="0"/>
      <p:bldP spid="282632" grpId="0" build="p" autoUpdateAnimBg="0"/>
      <p:bldP spid="28263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Text Box 2"/>
          <p:cNvSpPr txBox="1">
            <a:spLocks noChangeArrowheads="1"/>
          </p:cNvSpPr>
          <p:nvPr/>
        </p:nvSpPr>
        <p:spPr bwMode="auto">
          <a:xfrm>
            <a:off x="2575985" y="1533526"/>
            <a:ext cx="1543049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just">
              <a:defRPr/>
            </a:pPr>
            <a:r>
              <a:rPr lang="en-US" altLang="zh-CN" sz="2000"/>
              <a:t>11.11010</a:t>
            </a:r>
          </a:p>
          <a:p>
            <a:pPr marL="342900" indent="-342900" algn="just">
              <a:defRPr/>
            </a:pPr>
            <a:r>
              <a:rPr lang="en-US" altLang="zh-CN" sz="2000"/>
              <a:t>11.10100</a:t>
            </a:r>
          </a:p>
          <a:p>
            <a:pPr marL="342900" indent="-342900" algn="just">
              <a:defRPr/>
            </a:pPr>
            <a:r>
              <a:rPr lang="en-US" altLang="zh-CN" sz="2000">
                <a:solidFill>
                  <a:srgbClr val="0000CC"/>
                </a:solidFill>
              </a:rPr>
              <a:t>00.11011</a:t>
            </a:r>
            <a:endParaRPr lang="en-US" altLang="zh-CN" sz="200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63555" name="Text Box 3"/>
          <p:cNvSpPr txBox="1">
            <a:spLocks noChangeArrowheads="1"/>
          </p:cNvSpPr>
          <p:nvPr/>
        </p:nvSpPr>
        <p:spPr bwMode="auto">
          <a:xfrm>
            <a:off x="1828801" y="401638"/>
            <a:ext cx="2087033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defRPr/>
            </a:pPr>
            <a:r>
              <a:rPr lang="zh-CN" altLang="en-US" sz="2000">
                <a:solidFill>
                  <a:schemeClr val="accent2"/>
                </a:solidFill>
                <a:ea typeface="楷体_GB2312" pitchFamily="49" charset="-122"/>
              </a:rPr>
              <a:t>被除数</a:t>
            </a:r>
            <a:r>
              <a:rPr lang="en-US" altLang="zh-CN" sz="2000">
                <a:solidFill>
                  <a:schemeClr val="accent2"/>
                </a:solidFill>
                <a:ea typeface="楷体_GB2312" pitchFamily="49" charset="-122"/>
              </a:rPr>
              <a:t>/</a:t>
            </a:r>
            <a:r>
              <a:rPr lang="zh-CN" altLang="en-US" sz="2000">
                <a:solidFill>
                  <a:schemeClr val="accent2"/>
                </a:solidFill>
                <a:ea typeface="楷体_GB2312" pitchFamily="49" charset="-122"/>
              </a:rPr>
              <a:t>余数</a:t>
            </a:r>
            <a:endParaRPr lang="zh-CN" altLang="en-US" sz="20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06500" name="Line 4"/>
          <p:cNvSpPr>
            <a:spLocks noChangeShapeType="1"/>
          </p:cNvSpPr>
          <p:nvPr/>
        </p:nvSpPr>
        <p:spPr bwMode="auto">
          <a:xfrm rot="5400000" flipH="1">
            <a:off x="1036638" y="3609447"/>
            <a:ext cx="5864225" cy="29633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 flipH="1">
            <a:off x="2053167" y="1949451"/>
            <a:ext cx="357717" cy="47625"/>
            <a:chOff x="8193" y="9718"/>
            <a:chExt cx="200" cy="45"/>
          </a:xfrm>
        </p:grpSpPr>
        <p:sp>
          <p:nvSpPr>
            <p:cNvPr id="106550" name="AutoShape 6"/>
            <p:cNvSpPr>
              <a:spLocks noChangeArrowheads="1"/>
            </p:cNvSpPr>
            <p:nvPr/>
          </p:nvSpPr>
          <p:spPr bwMode="auto">
            <a:xfrm rot="5400000">
              <a:off x="8297" y="9667"/>
              <a:ext cx="45" cy="147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127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51" name="Line 7"/>
            <p:cNvSpPr>
              <a:spLocks noChangeShapeType="1"/>
            </p:cNvSpPr>
            <p:nvPr/>
          </p:nvSpPr>
          <p:spPr bwMode="auto">
            <a:xfrm>
              <a:off x="8193" y="9739"/>
              <a:ext cx="104" cy="0"/>
            </a:xfrm>
            <a:prstGeom prst="line">
              <a:avLst/>
            </a:prstGeom>
            <a:noFill/>
            <a:ln w="762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3560" name="Text Box 8"/>
          <p:cNvSpPr txBox="1">
            <a:spLocks noChangeArrowheads="1"/>
          </p:cNvSpPr>
          <p:nvPr/>
        </p:nvSpPr>
        <p:spPr bwMode="auto">
          <a:xfrm>
            <a:off x="2575985" y="2487613"/>
            <a:ext cx="1502833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just">
              <a:defRPr/>
            </a:pPr>
            <a:r>
              <a:rPr lang="en-US" altLang="zh-CN" sz="2000"/>
              <a:t>00.01111</a:t>
            </a:r>
          </a:p>
          <a:p>
            <a:pPr marL="342900" indent="-342900" algn="just">
              <a:defRPr/>
            </a:pPr>
            <a:r>
              <a:rPr lang="en-US" altLang="zh-CN" sz="2000"/>
              <a:t>00.11110</a:t>
            </a:r>
          </a:p>
          <a:p>
            <a:pPr marL="342900" indent="-342900" algn="just">
              <a:defRPr/>
            </a:pPr>
            <a:r>
              <a:rPr lang="en-US" altLang="zh-CN" sz="2000"/>
              <a:t>11.00101</a:t>
            </a: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63561" name="Text Box 9"/>
          <p:cNvSpPr txBox="1">
            <a:spLocks noChangeArrowheads="1"/>
          </p:cNvSpPr>
          <p:nvPr/>
        </p:nvSpPr>
        <p:spPr bwMode="auto">
          <a:xfrm>
            <a:off x="2575985" y="3435350"/>
            <a:ext cx="1502833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just">
              <a:defRPr/>
            </a:pPr>
            <a:r>
              <a:rPr lang="en-US" altLang="zh-CN" sz="2000"/>
              <a:t>00.00011</a:t>
            </a:r>
          </a:p>
          <a:p>
            <a:pPr marL="342900" indent="-342900" algn="just">
              <a:defRPr/>
            </a:pPr>
            <a:r>
              <a:rPr lang="en-US" altLang="zh-CN" sz="2000"/>
              <a:t>00.00110</a:t>
            </a:r>
          </a:p>
          <a:p>
            <a:pPr marL="342900" indent="-342900" algn="just">
              <a:defRPr/>
            </a:pPr>
            <a:r>
              <a:rPr lang="en-US" altLang="zh-CN" sz="2000"/>
              <a:t>11.00101</a:t>
            </a: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63562" name="Text Box 10"/>
          <p:cNvSpPr txBox="1">
            <a:spLocks noChangeArrowheads="1"/>
          </p:cNvSpPr>
          <p:nvPr/>
        </p:nvSpPr>
        <p:spPr bwMode="auto">
          <a:xfrm>
            <a:off x="4174067" y="401638"/>
            <a:ext cx="865717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defRPr/>
            </a:pPr>
            <a:r>
              <a:rPr lang="zh-CN" altLang="en-US" sz="2000">
                <a:solidFill>
                  <a:schemeClr val="accent2"/>
                </a:solidFill>
                <a:ea typeface="楷体_GB2312" pitchFamily="49" charset="-122"/>
              </a:rPr>
              <a:t>商</a:t>
            </a:r>
            <a:endParaRPr lang="zh-CN" altLang="en-US" sz="20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63563" name="Text Box 11"/>
          <p:cNvSpPr txBox="1">
            <a:spLocks noChangeArrowheads="1"/>
          </p:cNvSpPr>
          <p:nvPr/>
        </p:nvSpPr>
        <p:spPr bwMode="auto">
          <a:xfrm>
            <a:off x="5691717" y="401638"/>
            <a:ext cx="1183216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defRPr/>
            </a:pPr>
            <a:r>
              <a:rPr lang="zh-CN" altLang="en-US" sz="2000">
                <a:solidFill>
                  <a:schemeClr val="accent2"/>
                </a:solidFill>
                <a:ea typeface="楷体_GB2312" pitchFamily="49" charset="-122"/>
              </a:rPr>
              <a:t>上商位</a:t>
            </a:r>
            <a:endParaRPr lang="zh-CN" altLang="en-US" sz="20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63564" name="Text Box 12"/>
          <p:cNvSpPr txBox="1">
            <a:spLocks noChangeArrowheads="1"/>
          </p:cNvSpPr>
          <p:nvPr/>
        </p:nvSpPr>
        <p:spPr bwMode="auto">
          <a:xfrm>
            <a:off x="8445500" y="401638"/>
            <a:ext cx="1100667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defRPr/>
            </a:pPr>
            <a:r>
              <a:rPr lang="zh-CN" altLang="en-US" sz="2000">
                <a:solidFill>
                  <a:schemeClr val="accent2"/>
                </a:solidFill>
                <a:ea typeface="楷体_GB2312" pitchFamily="49" charset="-122"/>
              </a:rPr>
              <a:t>说明</a:t>
            </a:r>
            <a:endParaRPr lang="zh-CN" altLang="en-US" sz="20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 flipH="1">
            <a:off x="2053167" y="2863851"/>
            <a:ext cx="357717" cy="49213"/>
            <a:chOff x="8193" y="9718"/>
            <a:chExt cx="200" cy="45"/>
          </a:xfrm>
        </p:grpSpPr>
        <p:sp>
          <p:nvSpPr>
            <p:cNvPr id="106548" name="AutoShape 14"/>
            <p:cNvSpPr>
              <a:spLocks noChangeArrowheads="1"/>
            </p:cNvSpPr>
            <p:nvPr/>
          </p:nvSpPr>
          <p:spPr bwMode="auto">
            <a:xfrm rot="5400000">
              <a:off x="8297" y="9667"/>
              <a:ext cx="45" cy="147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127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49" name="Line 15"/>
            <p:cNvSpPr>
              <a:spLocks noChangeShapeType="1"/>
            </p:cNvSpPr>
            <p:nvPr/>
          </p:nvSpPr>
          <p:spPr bwMode="auto">
            <a:xfrm>
              <a:off x="8193" y="9739"/>
              <a:ext cx="104" cy="0"/>
            </a:xfrm>
            <a:prstGeom prst="line">
              <a:avLst/>
            </a:prstGeom>
            <a:noFill/>
            <a:ln w="762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 flipH="1">
            <a:off x="2053167" y="3819526"/>
            <a:ext cx="357717" cy="47625"/>
            <a:chOff x="8193" y="9718"/>
            <a:chExt cx="200" cy="45"/>
          </a:xfrm>
        </p:grpSpPr>
        <p:sp>
          <p:nvSpPr>
            <p:cNvPr id="106546" name="AutoShape 17"/>
            <p:cNvSpPr>
              <a:spLocks noChangeArrowheads="1"/>
            </p:cNvSpPr>
            <p:nvPr/>
          </p:nvSpPr>
          <p:spPr bwMode="auto">
            <a:xfrm rot="5400000">
              <a:off x="8297" y="9667"/>
              <a:ext cx="45" cy="147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127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47" name="Line 18"/>
            <p:cNvSpPr>
              <a:spLocks noChangeShapeType="1"/>
            </p:cNvSpPr>
            <p:nvPr/>
          </p:nvSpPr>
          <p:spPr bwMode="auto">
            <a:xfrm>
              <a:off x="8193" y="9739"/>
              <a:ext cx="104" cy="0"/>
            </a:xfrm>
            <a:prstGeom prst="line">
              <a:avLst/>
            </a:prstGeom>
            <a:noFill/>
            <a:ln w="762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3571" name="Text Box 19"/>
          <p:cNvSpPr txBox="1">
            <a:spLocks noChangeArrowheads="1"/>
          </p:cNvSpPr>
          <p:nvPr/>
        </p:nvSpPr>
        <p:spPr bwMode="auto">
          <a:xfrm>
            <a:off x="8083551" y="1139826"/>
            <a:ext cx="2275416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just">
              <a:defRPr/>
            </a:pPr>
            <a:r>
              <a:rPr lang="zh-CN" altLang="en-US" sz="2000">
                <a:latin typeface="华文新魏" pitchFamily="2" charset="-122"/>
              </a:rPr>
              <a:t>减</a:t>
            </a:r>
            <a:r>
              <a:rPr lang="en-US" altLang="zh-CN" sz="2000">
                <a:latin typeface="华文新魏" pitchFamily="2" charset="-122"/>
              </a:rPr>
              <a:t>Y</a:t>
            </a:r>
            <a:r>
              <a:rPr lang="zh-CN" altLang="en-US" sz="2000">
                <a:latin typeface="华文新魏" pitchFamily="2" charset="-122"/>
              </a:rPr>
              <a:t>比较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latin typeface="华文新魏" pitchFamily="2" charset="-122"/>
            </a:endParaRPr>
          </a:p>
        </p:txBody>
      </p:sp>
      <p:sp>
        <p:nvSpPr>
          <p:cNvPr id="663572" name="Text Box 20"/>
          <p:cNvSpPr txBox="1">
            <a:spLocks noChangeArrowheads="1"/>
          </p:cNvSpPr>
          <p:nvPr/>
        </p:nvSpPr>
        <p:spPr bwMode="auto">
          <a:xfrm>
            <a:off x="8070851" y="1654176"/>
            <a:ext cx="2921000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just">
              <a:defRPr/>
            </a:pPr>
            <a:r>
              <a:rPr lang="en-US" altLang="zh-CN" sz="2000">
                <a:latin typeface="华文新魏" pitchFamily="2" charset="-122"/>
              </a:rPr>
              <a:t>R</a:t>
            </a:r>
            <a:r>
              <a:rPr lang="en-US" altLang="zh-CN" sz="2000" baseline="-25000">
                <a:latin typeface="华文新魏" pitchFamily="2" charset="-122"/>
              </a:rPr>
              <a:t>0</a:t>
            </a:r>
            <a:r>
              <a:rPr lang="en-US" altLang="zh-CN" sz="2000">
                <a:latin typeface="华文新魏" pitchFamily="2" charset="-122"/>
              </a:rPr>
              <a:t> &lt;0 </a:t>
            </a:r>
            <a:r>
              <a:rPr lang="zh-CN" altLang="en-US" sz="2000">
                <a:latin typeface="华文新魏" pitchFamily="2" charset="-122"/>
              </a:rPr>
              <a:t>商上零</a:t>
            </a:r>
          </a:p>
          <a:p>
            <a:pPr marL="342900" indent="-342900" algn="just">
              <a:defRPr/>
            </a:pPr>
            <a:r>
              <a:rPr lang="zh-CN" altLang="en-US" sz="2000">
                <a:latin typeface="华文新魏" pitchFamily="2" charset="-122"/>
              </a:rPr>
              <a:t>左移一位 </a:t>
            </a:r>
            <a:r>
              <a:rPr lang="zh-CN" altLang="en-US" sz="2000">
                <a:solidFill>
                  <a:srgbClr val="0000CC"/>
                </a:solidFill>
                <a:latin typeface="华文新魏" pitchFamily="2" charset="-122"/>
              </a:rPr>
              <a:t>加</a:t>
            </a:r>
            <a:r>
              <a:rPr lang="en-US" altLang="zh-CN" sz="2000">
                <a:solidFill>
                  <a:srgbClr val="0000CC"/>
                </a:solidFill>
                <a:latin typeface="华文新魏" pitchFamily="2" charset="-122"/>
              </a:rPr>
              <a:t>Y</a:t>
            </a:r>
            <a:r>
              <a:rPr lang="zh-CN" altLang="en-US" sz="2000">
                <a:solidFill>
                  <a:srgbClr val="0000CC"/>
                </a:solidFill>
                <a:latin typeface="华文新魏" pitchFamily="2" charset="-122"/>
              </a:rPr>
              <a:t>比较</a:t>
            </a:r>
          </a:p>
          <a:p>
            <a:pPr marL="342900" indent="-342900">
              <a:defRPr/>
            </a:pP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  <a:latin typeface="华文新魏" pitchFamily="2" charset="-122"/>
            </a:endParaRPr>
          </a:p>
        </p:txBody>
      </p:sp>
      <p:sp>
        <p:nvSpPr>
          <p:cNvPr id="663573" name="Text Box 21"/>
          <p:cNvSpPr txBox="1">
            <a:spLocks noChangeArrowheads="1"/>
          </p:cNvSpPr>
          <p:nvPr/>
        </p:nvSpPr>
        <p:spPr bwMode="auto">
          <a:xfrm>
            <a:off x="8083551" y="2389188"/>
            <a:ext cx="3293533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defRPr/>
            </a:pPr>
            <a:r>
              <a:rPr lang="en-US" altLang="zh-CN" sz="2000">
                <a:latin typeface="华文新魏" pitchFamily="2" charset="-122"/>
              </a:rPr>
              <a:t>R</a:t>
            </a:r>
            <a:r>
              <a:rPr lang="en-US" altLang="zh-CN" sz="2000" baseline="-25000">
                <a:latin typeface="华文新魏" pitchFamily="2" charset="-122"/>
              </a:rPr>
              <a:t>1</a:t>
            </a:r>
            <a:r>
              <a:rPr lang="en-US" altLang="zh-CN" sz="2000">
                <a:latin typeface="华文新魏" pitchFamily="2" charset="-122"/>
              </a:rPr>
              <a:t>&gt;0</a:t>
            </a:r>
            <a:r>
              <a:rPr lang="zh-CN" altLang="en-US" sz="2000">
                <a:latin typeface="华文新魏" pitchFamily="2" charset="-122"/>
              </a:rPr>
              <a:t>，商上</a:t>
            </a:r>
            <a:r>
              <a:rPr lang="en-US" altLang="zh-CN" sz="2000">
                <a:latin typeface="华文新魏" pitchFamily="2" charset="-122"/>
              </a:rPr>
              <a:t>1</a:t>
            </a:r>
          </a:p>
          <a:p>
            <a:pPr marL="342900" indent="-342900">
              <a:defRPr/>
            </a:pPr>
            <a:r>
              <a:rPr lang="zh-CN" altLang="en-US" sz="2000">
                <a:latin typeface="华文新魏" pitchFamily="2" charset="-122"/>
              </a:rPr>
              <a:t>左移一位，</a:t>
            </a:r>
            <a:r>
              <a:rPr lang="zh-CN" altLang="en-US" sz="2000">
                <a:solidFill>
                  <a:srgbClr val="0000CC"/>
                </a:solidFill>
                <a:latin typeface="华文新魏" pitchFamily="2" charset="-122"/>
              </a:rPr>
              <a:t>减</a:t>
            </a:r>
            <a:r>
              <a:rPr lang="en-US" altLang="zh-CN" sz="2000">
                <a:solidFill>
                  <a:srgbClr val="0000CC"/>
                </a:solidFill>
                <a:latin typeface="华文新魏" pitchFamily="2" charset="-122"/>
              </a:rPr>
              <a:t>Y</a:t>
            </a:r>
            <a:r>
              <a:rPr lang="zh-CN" altLang="en-US" sz="2000">
                <a:solidFill>
                  <a:srgbClr val="0000CC"/>
                </a:solidFill>
                <a:latin typeface="华文新魏" pitchFamily="2" charset="-122"/>
              </a:rPr>
              <a:t>比较</a:t>
            </a:r>
            <a:endParaRPr lang="zh-CN" altLang="en-US" sz="200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itchFamily="2" charset="-122"/>
            </a:endParaRPr>
          </a:p>
        </p:txBody>
      </p:sp>
      <p:sp>
        <p:nvSpPr>
          <p:cNvPr id="663574" name="Text Box 22"/>
          <p:cNvSpPr txBox="1">
            <a:spLocks noChangeArrowheads="1"/>
          </p:cNvSpPr>
          <p:nvPr/>
        </p:nvSpPr>
        <p:spPr bwMode="auto">
          <a:xfrm>
            <a:off x="8083551" y="3341688"/>
            <a:ext cx="3293533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defRPr/>
            </a:pPr>
            <a:r>
              <a:rPr lang="en-US" altLang="zh-CN" sz="2000">
                <a:latin typeface="华文新魏" pitchFamily="2" charset="-122"/>
              </a:rPr>
              <a:t>R</a:t>
            </a:r>
            <a:r>
              <a:rPr lang="en-US" altLang="zh-CN" sz="2000" baseline="-25000">
                <a:latin typeface="华文新魏" pitchFamily="2" charset="-122"/>
              </a:rPr>
              <a:t>2</a:t>
            </a:r>
            <a:r>
              <a:rPr lang="en-US" altLang="zh-CN" sz="2000">
                <a:latin typeface="华文新魏" pitchFamily="2" charset="-122"/>
              </a:rPr>
              <a:t>&gt;0</a:t>
            </a:r>
            <a:r>
              <a:rPr lang="zh-CN" altLang="en-US" sz="2000">
                <a:latin typeface="华文新魏" pitchFamily="2" charset="-122"/>
              </a:rPr>
              <a:t>，商上</a:t>
            </a:r>
            <a:r>
              <a:rPr lang="en-US" altLang="zh-CN" sz="2000">
                <a:latin typeface="华文新魏" pitchFamily="2" charset="-122"/>
              </a:rPr>
              <a:t>1</a:t>
            </a:r>
          </a:p>
          <a:p>
            <a:pPr marL="342900" indent="-342900">
              <a:defRPr/>
            </a:pPr>
            <a:r>
              <a:rPr lang="zh-CN" altLang="en-US" sz="2000">
                <a:latin typeface="华文新魏" pitchFamily="2" charset="-122"/>
              </a:rPr>
              <a:t>左移一位，</a:t>
            </a:r>
            <a:r>
              <a:rPr lang="zh-CN" altLang="en-US" sz="2000">
                <a:solidFill>
                  <a:srgbClr val="0000CC"/>
                </a:solidFill>
                <a:latin typeface="华文新魏" pitchFamily="2" charset="-122"/>
              </a:rPr>
              <a:t>减</a:t>
            </a:r>
            <a:r>
              <a:rPr lang="en-US" altLang="zh-CN" sz="2000">
                <a:solidFill>
                  <a:srgbClr val="0000CC"/>
                </a:solidFill>
                <a:latin typeface="华文新魏" pitchFamily="2" charset="-122"/>
              </a:rPr>
              <a:t>Y</a:t>
            </a:r>
            <a:r>
              <a:rPr lang="zh-CN" altLang="en-US" sz="2000">
                <a:solidFill>
                  <a:srgbClr val="0000CC"/>
                </a:solidFill>
                <a:latin typeface="华文新魏" pitchFamily="2" charset="-122"/>
              </a:rPr>
              <a:t>比较</a:t>
            </a:r>
            <a:endParaRPr lang="zh-CN" altLang="en-US" sz="200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itchFamily="2" charset="-122"/>
            </a:endParaRPr>
          </a:p>
        </p:txBody>
      </p:sp>
      <p:sp>
        <p:nvSpPr>
          <p:cNvPr id="663575" name="Text Box 23"/>
          <p:cNvSpPr txBox="1">
            <a:spLocks noChangeArrowheads="1"/>
          </p:cNvSpPr>
          <p:nvPr/>
        </p:nvSpPr>
        <p:spPr bwMode="auto">
          <a:xfrm>
            <a:off x="8083551" y="4283075"/>
            <a:ext cx="3100916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defRPr/>
            </a:pPr>
            <a:r>
              <a:rPr lang="en-US" altLang="zh-CN" sz="2000">
                <a:latin typeface="华文新魏" pitchFamily="2" charset="-122"/>
              </a:rPr>
              <a:t>R3&lt;0 </a:t>
            </a:r>
            <a:r>
              <a:rPr lang="zh-CN" altLang="en-US" sz="2000">
                <a:latin typeface="华文新魏" pitchFamily="2" charset="-122"/>
              </a:rPr>
              <a:t>商上零</a:t>
            </a:r>
          </a:p>
          <a:p>
            <a:pPr marL="342900" indent="-342900">
              <a:defRPr/>
            </a:pPr>
            <a:r>
              <a:rPr lang="zh-CN" altLang="en-US" sz="2000">
                <a:latin typeface="华文新魏" pitchFamily="2" charset="-122"/>
              </a:rPr>
              <a:t>左移一位，</a:t>
            </a:r>
            <a:r>
              <a:rPr lang="zh-CN" altLang="en-US" sz="2000">
                <a:solidFill>
                  <a:srgbClr val="0000CC"/>
                </a:solidFill>
                <a:latin typeface="华文新魏" pitchFamily="2" charset="-122"/>
              </a:rPr>
              <a:t>加</a:t>
            </a:r>
            <a:r>
              <a:rPr lang="en-US" altLang="zh-CN" sz="2000">
                <a:solidFill>
                  <a:srgbClr val="0000CC"/>
                </a:solidFill>
                <a:latin typeface="华文新魏" pitchFamily="2" charset="-122"/>
              </a:rPr>
              <a:t>Y</a:t>
            </a:r>
            <a:r>
              <a:rPr lang="zh-CN" altLang="en-US" sz="2000">
                <a:solidFill>
                  <a:srgbClr val="0000CC"/>
                </a:solidFill>
                <a:latin typeface="华文新魏" pitchFamily="2" charset="-122"/>
              </a:rPr>
              <a:t>比较</a:t>
            </a:r>
            <a:endParaRPr lang="zh-CN" altLang="en-US" sz="200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itchFamily="2" charset="-122"/>
            </a:endParaRPr>
          </a:p>
        </p:txBody>
      </p:sp>
      <p:sp>
        <p:nvSpPr>
          <p:cNvPr id="663576" name="Text Box 24"/>
          <p:cNvSpPr txBox="1">
            <a:spLocks noChangeArrowheads="1"/>
          </p:cNvSpPr>
          <p:nvPr/>
        </p:nvSpPr>
        <p:spPr bwMode="auto">
          <a:xfrm>
            <a:off x="8083551" y="5378450"/>
            <a:ext cx="305858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R</a:t>
            </a:r>
            <a:r>
              <a:rPr lang="en-US" altLang="zh-CN" sz="2000" baseline="-25000">
                <a:latin typeface="华文新魏" pitchFamily="2" charset="-122"/>
                <a:ea typeface="华文新魏" pitchFamily="2" charset="-122"/>
              </a:rPr>
              <a:t>4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&lt;0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，商上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0</a:t>
            </a:r>
          </a:p>
          <a:p>
            <a:pPr algn="just" eaLnBrk="1" hangingPunct="1"/>
            <a:r>
              <a:rPr lang="zh-CN" altLang="en-US" sz="2000">
                <a:latin typeface="Tahoma" pitchFamily="34" charset="0"/>
                <a:ea typeface="华文新魏" pitchFamily="2" charset="-122"/>
              </a:rPr>
              <a:t>左移一位，</a:t>
            </a:r>
            <a:r>
              <a:rPr lang="zh-CN" altLang="en-US" sz="2000">
                <a:solidFill>
                  <a:srgbClr val="0000CC"/>
                </a:solidFill>
                <a:latin typeface="Tahoma" pitchFamily="34" charset="0"/>
                <a:ea typeface="华文新魏" pitchFamily="2" charset="-122"/>
              </a:rPr>
              <a:t>加</a:t>
            </a:r>
            <a:r>
              <a:rPr lang="en-US" altLang="zh-CN" sz="2000">
                <a:solidFill>
                  <a:srgbClr val="0000CC"/>
                </a:solidFill>
                <a:latin typeface="Tahoma" pitchFamily="34" charset="0"/>
                <a:ea typeface="华文新魏" pitchFamily="2" charset="-122"/>
              </a:rPr>
              <a:t>Y</a:t>
            </a:r>
            <a:r>
              <a:rPr lang="zh-CN" altLang="en-US" sz="2000">
                <a:solidFill>
                  <a:srgbClr val="0000CC"/>
                </a:solidFill>
                <a:latin typeface="Tahoma" pitchFamily="34" charset="0"/>
                <a:ea typeface="华文新魏" pitchFamily="2" charset="-122"/>
              </a:rPr>
              <a:t>比较</a:t>
            </a:r>
          </a:p>
        </p:txBody>
      </p:sp>
      <p:sp>
        <p:nvSpPr>
          <p:cNvPr id="663577" name="Text Box 25"/>
          <p:cNvSpPr txBox="1">
            <a:spLocks noChangeArrowheads="1"/>
          </p:cNvSpPr>
          <p:nvPr/>
        </p:nvSpPr>
        <p:spPr bwMode="auto">
          <a:xfrm>
            <a:off x="2533651" y="5364164"/>
            <a:ext cx="1502833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2000"/>
              <a:t>11. 10001</a:t>
            </a:r>
          </a:p>
          <a:p>
            <a:pPr algn="just" eaLnBrk="1" hangingPunct="1"/>
            <a:r>
              <a:rPr lang="en-US" altLang="zh-CN" sz="2000"/>
              <a:t>11. 00010</a:t>
            </a:r>
          </a:p>
          <a:p>
            <a:pPr algn="just" eaLnBrk="1" hangingPunct="1"/>
            <a:r>
              <a:rPr lang="en-US" altLang="zh-CN" sz="2000">
                <a:solidFill>
                  <a:srgbClr val="0000CC"/>
                </a:solidFill>
                <a:latin typeface="Tahoma" pitchFamily="34" charset="0"/>
                <a:ea typeface="华文新魏" pitchFamily="2" charset="-122"/>
              </a:rPr>
              <a:t>00.11011</a:t>
            </a:r>
          </a:p>
        </p:txBody>
      </p:sp>
      <p:sp>
        <p:nvSpPr>
          <p:cNvPr id="663578" name="Text Box 26"/>
          <p:cNvSpPr txBox="1">
            <a:spLocks noChangeArrowheads="1"/>
          </p:cNvSpPr>
          <p:nvPr/>
        </p:nvSpPr>
        <p:spPr bwMode="auto">
          <a:xfrm>
            <a:off x="2575985" y="4429126"/>
            <a:ext cx="150283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2000"/>
              <a:t>11.01011</a:t>
            </a:r>
          </a:p>
          <a:p>
            <a:pPr algn="just" eaLnBrk="1" hangingPunct="1"/>
            <a:r>
              <a:rPr lang="en-US" altLang="zh-CN" sz="2000">
                <a:solidFill>
                  <a:srgbClr val="FF3300"/>
                </a:solidFill>
              </a:rPr>
              <a:t>10.10110</a:t>
            </a:r>
          </a:p>
          <a:p>
            <a:pPr algn="just" eaLnBrk="1" hangingPunct="1"/>
            <a:r>
              <a:rPr lang="en-US" altLang="zh-CN" sz="2000">
                <a:solidFill>
                  <a:srgbClr val="0000CC"/>
                </a:solidFill>
              </a:rPr>
              <a:t>00.11011</a:t>
            </a:r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 flipH="1">
            <a:off x="2053167" y="4811714"/>
            <a:ext cx="357717" cy="47625"/>
            <a:chOff x="8193" y="9718"/>
            <a:chExt cx="200" cy="45"/>
          </a:xfrm>
        </p:grpSpPr>
        <p:sp>
          <p:nvSpPr>
            <p:cNvPr id="106544" name="AutoShape 28"/>
            <p:cNvSpPr>
              <a:spLocks noChangeArrowheads="1"/>
            </p:cNvSpPr>
            <p:nvPr/>
          </p:nvSpPr>
          <p:spPr bwMode="auto">
            <a:xfrm rot="5400000">
              <a:off x="8297" y="9667"/>
              <a:ext cx="45" cy="147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127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45" name="Line 29"/>
            <p:cNvSpPr>
              <a:spLocks noChangeShapeType="1"/>
            </p:cNvSpPr>
            <p:nvPr/>
          </p:nvSpPr>
          <p:spPr bwMode="auto">
            <a:xfrm>
              <a:off x="8193" y="9739"/>
              <a:ext cx="104" cy="0"/>
            </a:xfrm>
            <a:prstGeom prst="line">
              <a:avLst/>
            </a:prstGeom>
            <a:noFill/>
            <a:ln w="762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3582" name="Line 30"/>
          <p:cNvSpPr>
            <a:spLocks noChangeShapeType="1"/>
          </p:cNvSpPr>
          <p:nvPr/>
        </p:nvSpPr>
        <p:spPr bwMode="auto">
          <a:xfrm>
            <a:off x="1365251" y="1449388"/>
            <a:ext cx="5503333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3583" name="Line 31"/>
          <p:cNvSpPr>
            <a:spLocks noChangeShapeType="1"/>
          </p:cNvSpPr>
          <p:nvPr/>
        </p:nvSpPr>
        <p:spPr bwMode="auto">
          <a:xfrm>
            <a:off x="1365251" y="2438400"/>
            <a:ext cx="5503333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3584" name="Line 32"/>
          <p:cNvSpPr>
            <a:spLocks noChangeShapeType="1"/>
          </p:cNvSpPr>
          <p:nvPr/>
        </p:nvSpPr>
        <p:spPr bwMode="auto">
          <a:xfrm>
            <a:off x="1365251" y="3375025"/>
            <a:ext cx="5503333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3585" name="Line 33"/>
          <p:cNvSpPr>
            <a:spLocks noChangeShapeType="1"/>
          </p:cNvSpPr>
          <p:nvPr/>
        </p:nvSpPr>
        <p:spPr bwMode="auto">
          <a:xfrm>
            <a:off x="1348318" y="4281488"/>
            <a:ext cx="5503333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3586" name="Line 34"/>
          <p:cNvSpPr>
            <a:spLocks noChangeShapeType="1"/>
          </p:cNvSpPr>
          <p:nvPr/>
        </p:nvSpPr>
        <p:spPr bwMode="auto">
          <a:xfrm>
            <a:off x="1365251" y="5305425"/>
            <a:ext cx="5503333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3587" name="Text Box 35"/>
          <p:cNvSpPr txBox="1">
            <a:spLocks noChangeArrowheads="1"/>
          </p:cNvSpPr>
          <p:nvPr/>
        </p:nvSpPr>
        <p:spPr bwMode="auto">
          <a:xfrm>
            <a:off x="5573184" y="4497389"/>
            <a:ext cx="1176867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r">
              <a:defRPr/>
            </a:pPr>
            <a:r>
              <a:rPr lang="en-US" altLang="zh-CN" sz="2000"/>
              <a:t>  0.11</a:t>
            </a:r>
            <a:r>
              <a:rPr lang="en-US" altLang="zh-CN" sz="2000">
                <a:solidFill>
                  <a:srgbClr val="0000CC"/>
                </a:solidFill>
              </a:rPr>
              <a:t>0</a:t>
            </a:r>
            <a:endParaRPr lang="en-US" altLang="zh-CN" sz="200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63588" name="Text Box 36"/>
          <p:cNvSpPr txBox="1">
            <a:spLocks noChangeArrowheads="1"/>
          </p:cNvSpPr>
          <p:nvPr/>
        </p:nvSpPr>
        <p:spPr bwMode="auto">
          <a:xfrm>
            <a:off x="5655734" y="5384800"/>
            <a:ext cx="116416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r">
              <a:defRPr/>
            </a:pPr>
            <a:r>
              <a:rPr lang="en-US" altLang="zh-CN" sz="2000"/>
              <a:t>0.110</a:t>
            </a:r>
            <a:r>
              <a:rPr lang="en-US" altLang="zh-CN" sz="2000">
                <a:solidFill>
                  <a:srgbClr val="0000CC"/>
                </a:solidFill>
              </a:rPr>
              <a:t>0</a:t>
            </a:r>
            <a:endParaRPr lang="en-US" altLang="zh-CN" sz="200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63589" name="Text Box 37"/>
          <p:cNvSpPr txBox="1">
            <a:spLocks noChangeArrowheads="1"/>
          </p:cNvSpPr>
          <p:nvPr/>
        </p:nvSpPr>
        <p:spPr bwMode="auto">
          <a:xfrm>
            <a:off x="5662084" y="2481264"/>
            <a:ext cx="1151467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r">
              <a:defRPr/>
            </a:pPr>
            <a:r>
              <a:rPr lang="en-US" altLang="zh-CN" sz="2000"/>
              <a:t>  0.</a:t>
            </a:r>
            <a:r>
              <a:rPr lang="en-US" altLang="zh-CN" sz="2000">
                <a:solidFill>
                  <a:srgbClr val="0000CC"/>
                </a:solidFill>
              </a:rPr>
              <a:t>1</a:t>
            </a:r>
          </a:p>
          <a:p>
            <a:pPr marL="342900" indent="-342900">
              <a:defRPr/>
            </a:pPr>
            <a:r>
              <a:rPr lang="en-US" altLang="zh-CN" sz="2000"/>
              <a:t>        </a:t>
            </a:r>
            <a:endParaRPr lang="en-US" altLang="zh-CN" sz="2000">
              <a:solidFill>
                <a:srgbClr val="00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63590" name="Text Box 38"/>
          <p:cNvSpPr txBox="1">
            <a:spLocks noChangeArrowheads="1"/>
          </p:cNvSpPr>
          <p:nvPr/>
        </p:nvSpPr>
        <p:spPr bwMode="auto">
          <a:xfrm>
            <a:off x="6532034" y="1546226"/>
            <a:ext cx="51223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just">
              <a:defRPr/>
            </a:pPr>
            <a:r>
              <a:rPr lang="en-US" altLang="zh-CN" sz="2000">
                <a:solidFill>
                  <a:srgbClr val="0000CC"/>
                </a:solidFill>
              </a:rPr>
              <a:t>0</a:t>
            </a:r>
            <a:endParaRPr lang="en-US" altLang="zh-CN" sz="200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06527" name="Freeform 39"/>
          <p:cNvSpPr>
            <a:spLocks/>
          </p:cNvSpPr>
          <p:nvPr/>
        </p:nvSpPr>
        <p:spPr bwMode="auto">
          <a:xfrm>
            <a:off x="5418667" y="765175"/>
            <a:ext cx="1018117" cy="5557838"/>
          </a:xfrm>
          <a:custGeom>
            <a:avLst/>
            <a:gdLst>
              <a:gd name="T0" fmla="*/ 2147483647 w 607"/>
              <a:gd name="T1" fmla="*/ 0 h 3720"/>
              <a:gd name="T2" fmla="*/ 2147483647 w 607"/>
              <a:gd name="T3" fmla="*/ 2147483647 h 3720"/>
              <a:gd name="T4" fmla="*/ 2147483647 w 607"/>
              <a:gd name="T5" fmla="*/ 2147483647 h 3720"/>
              <a:gd name="T6" fmla="*/ 2147483647 w 607"/>
              <a:gd name="T7" fmla="*/ 2147483647 h 3720"/>
              <a:gd name="T8" fmla="*/ 2147483647 w 607"/>
              <a:gd name="T9" fmla="*/ 2147483647 h 3720"/>
              <a:gd name="T10" fmla="*/ 2147483647 w 607"/>
              <a:gd name="T11" fmla="*/ 2147483647 h 3720"/>
              <a:gd name="T12" fmla="*/ 2147483647 w 607"/>
              <a:gd name="T13" fmla="*/ 2147483647 h 3720"/>
              <a:gd name="T14" fmla="*/ 2147483647 w 607"/>
              <a:gd name="T15" fmla="*/ 2147483647 h 3720"/>
              <a:gd name="T16" fmla="*/ 0 w 607"/>
              <a:gd name="T17" fmla="*/ 2147483647 h 3720"/>
              <a:gd name="T18" fmla="*/ 0 w 607"/>
              <a:gd name="T19" fmla="*/ 2147483647 h 37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07"/>
              <a:gd name="T31" fmla="*/ 0 h 3720"/>
              <a:gd name="T32" fmla="*/ 607 w 607"/>
              <a:gd name="T33" fmla="*/ 3720 h 372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07" h="3720">
                <a:moveTo>
                  <a:pt x="607" y="0"/>
                </a:moveTo>
                <a:lnTo>
                  <a:pt x="607" y="645"/>
                </a:lnTo>
                <a:lnTo>
                  <a:pt x="435" y="645"/>
                </a:lnTo>
                <a:lnTo>
                  <a:pt x="435" y="1350"/>
                </a:lnTo>
                <a:lnTo>
                  <a:pt x="277" y="1350"/>
                </a:lnTo>
                <a:lnTo>
                  <a:pt x="277" y="2018"/>
                </a:lnTo>
                <a:lnTo>
                  <a:pt x="127" y="2018"/>
                </a:lnTo>
                <a:lnTo>
                  <a:pt x="127" y="3045"/>
                </a:lnTo>
                <a:lnTo>
                  <a:pt x="0" y="3045"/>
                </a:lnTo>
                <a:lnTo>
                  <a:pt x="0" y="3720"/>
                </a:lnTo>
              </a:path>
            </a:pathLst>
          </a:cu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3592" name="Text Box 40"/>
          <p:cNvSpPr txBox="1">
            <a:spLocks noChangeArrowheads="1"/>
          </p:cNvSpPr>
          <p:nvPr/>
        </p:nvSpPr>
        <p:spPr bwMode="auto">
          <a:xfrm>
            <a:off x="5431367" y="3421064"/>
            <a:ext cx="1382184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r">
              <a:defRPr/>
            </a:pPr>
            <a:r>
              <a:rPr lang="en-US" altLang="zh-CN" sz="2000"/>
              <a:t> 0.1</a:t>
            </a:r>
            <a:r>
              <a:rPr lang="en-US" altLang="zh-CN" sz="2000">
                <a:solidFill>
                  <a:srgbClr val="0000CC"/>
                </a:solidFill>
              </a:rPr>
              <a:t>1</a:t>
            </a:r>
          </a:p>
          <a:p>
            <a:pPr marL="342900" indent="-342900">
              <a:defRPr/>
            </a:pPr>
            <a:r>
              <a:rPr lang="en-US" altLang="zh-CN" sz="2000"/>
              <a:t>        </a:t>
            </a:r>
            <a:endParaRPr lang="en-US" altLang="zh-CN" sz="2000">
              <a:solidFill>
                <a:srgbClr val="00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1348317" y="850900"/>
            <a:ext cx="2717800" cy="573088"/>
            <a:chOff x="476" y="406"/>
            <a:chExt cx="1284" cy="361"/>
          </a:xfrm>
        </p:grpSpPr>
        <p:sp>
          <p:nvSpPr>
            <p:cNvPr id="663594" name="Text Box 42"/>
            <p:cNvSpPr txBox="1">
              <a:spLocks noChangeArrowheads="1"/>
            </p:cNvSpPr>
            <p:nvPr/>
          </p:nvSpPr>
          <p:spPr bwMode="auto">
            <a:xfrm>
              <a:off x="1054" y="406"/>
              <a:ext cx="706" cy="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342900" indent="-342900" algn="just">
                <a:defRPr/>
              </a:pPr>
              <a:r>
                <a:rPr lang="en-US" altLang="zh-CN" sz="2000"/>
                <a:t>00.10101</a:t>
              </a:r>
            </a:p>
            <a:p>
              <a:pPr marL="342900" indent="-342900" algn="just">
                <a:defRPr/>
              </a:pPr>
              <a:r>
                <a:rPr lang="en-US" altLang="zh-CN" sz="2000"/>
                <a:t>11.00101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663595" name="Text Box 43"/>
            <p:cNvSpPr txBox="1">
              <a:spLocks noChangeArrowheads="1"/>
            </p:cNvSpPr>
            <p:nvPr/>
          </p:nvSpPr>
          <p:spPr bwMode="auto">
            <a:xfrm>
              <a:off x="476" y="581"/>
              <a:ext cx="588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342900" indent="-342900">
                <a:defRPr/>
              </a:pPr>
              <a:r>
                <a:rPr lang="en-US" altLang="zh-CN" sz="2000"/>
                <a:t>+[–Y]</a:t>
              </a:r>
              <a:r>
                <a:rPr lang="zh-CN" altLang="en-US" sz="2000" baseline="-25000"/>
                <a:t>补</a:t>
              </a:r>
              <a:endPara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</p:grpSp>
      <p:sp>
        <p:nvSpPr>
          <p:cNvPr id="663596" name="Text Box 44"/>
          <p:cNvSpPr txBox="1">
            <a:spLocks noChangeArrowheads="1"/>
          </p:cNvSpPr>
          <p:nvPr/>
        </p:nvSpPr>
        <p:spPr bwMode="auto">
          <a:xfrm>
            <a:off x="1348317" y="2108200"/>
            <a:ext cx="1244600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defRPr/>
            </a:pPr>
            <a:r>
              <a:rPr lang="en-US" altLang="zh-CN" sz="2000"/>
              <a:t>+[Y]</a:t>
            </a:r>
            <a:r>
              <a:rPr lang="zh-CN" altLang="en-US" sz="2000" baseline="-25000"/>
              <a:t>补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63597" name="Text Box 45"/>
          <p:cNvSpPr txBox="1">
            <a:spLocks noChangeArrowheads="1"/>
          </p:cNvSpPr>
          <p:nvPr/>
        </p:nvSpPr>
        <p:spPr bwMode="auto">
          <a:xfrm>
            <a:off x="1348317" y="3052763"/>
            <a:ext cx="12446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defRPr/>
            </a:pPr>
            <a:r>
              <a:rPr lang="en-US" altLang="zh-CN" sz="2000"/>
              <a:t>+[–Y]</a:t>
            </a:r>
            <a:r>
              <a:rPr lang="zh-CN" altLang="en-US" sz="2000" baseline="-25000"/>
              <a:t>补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63598" name="Text Box 46"/>
          <p:cNvSpPr txBox="1">
            <a:spLocks noChangeArrowheads="1"/>
          </p:cNvSpPr>
          <p:nvPr/>
        </p:nvSpPr>
        <p:spPr bwMode="auto">
          <a:xfrm>
            <a:off x="1348317" y="3954464"/>
            <a:ext cx="1244600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defRPr/>
            </a:pPr>
            <a:r>
              <a:rPr lang="en-US" altLang="zh-CN" sz="2000"/>
              <a:t>+[–Y]</a:t>
            </a:r>
            <a:r>
              <a:rPr lang="zh-CN" altLang="en-US" sz="2000" baseline="-25000"/>
              <a:t>补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63599" name="Text Box 47"/>
          <p:cNvSpPr txBox="1">
            <a:spLocks noChangeArrowheads="1"/>
          </p:cNvSpPr>
          <p:nvPr/>
        </p:nvSpPr>
        <p:spPr bwMode="auto">
          <a:xfrm>
            <a:off x="1348317" y="5008564"/>
            <a:ext cx="12446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defRPr/>
            </a:pPr>
            <a:r>
              <a:rPr lang="en-US" altLang="zh-CN" sz="2000"/>
              <a:t>+[Y]</a:t>
            </a:r>
            <a:r>
              <a:rPr lang="zh-CN" altLang="en-US" sz="2000" baseline="-25000"/>
              <a:t>补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63600" name="Text Box 48"/>
          <p:cNvSpPr txBox="1">
            <a:spLocks noChangeArrowheads="1"/>
          </p:cNvSpPr>
          <p:nvPr/>
        </p:nvSpPr>
        <p:spPr bwMode="auto">
          <a:xfrm>
            <a:off x="1107017" y="5891214"/>
            <a:ext cx="1244600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defRPr/>
            </a:pPr>
            <a:r>
              <a:rPr lang="en-US" altLang="zh-CN" sz="2000"/>
              <a:t>    +[Y]</a:t>
            </a:r>
            <a:r>
              <a:rPr lang="zh-CN" altLang="en-US" sz="2000" baseline="-25000"/>
              <a:t>补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63601" name="Line 49"/>
          <p:cNvSpPr>
            <a:spLocks noChangeShapeType="1"/>
          </p:cNvSpPr>
          <p:nvPr/>
        </p:nvSpPr>
        <p:spPr bwMode="auto">
          <a:xfrm>
            <a:off x="1348318" y="6251575"/>
            <a:ext cx="5503333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3602" name="Text Box 50"/>
          <p:cNvSpPr txBox="1">
            <a:spLocks noChangeArrowheads="1"/>
          </p:cNvSpPr>
          <p:nvPr/>
        </p:nvSpPr>
        <p:spPr bwMode="auto">
          <a:xfrm>
            <a:off x="2438401" y="6381750"/>
            <a:ext cx="150283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2000">
                <a:solidFill>
                  <a:srgbClr val="FF3300"/>
                </a:solidFill>
              </a:rPr>
              <a:t> 11. 11101</a:t>
            </a:r>
          </a:p>
          <a:p>
            <a:pPr algn="just" eaLnBrk="1" hangingPunct="1"/>
            <a:endParaRPr lang="en-US" altLang="zh-CN" sz="2000"/>
          </a:p>
        </p:txBody>
      </p:sp>
      <p:sp>
        <p:nvSpPr>
          <p:cNvPr id="663603" name="Text Box 51"/>
          <p:cNvSpPr txBox="1">
            <a:spLocks noChangeArrowheads="1"/>
          </p:cNvSpPr>
          <p:nvPr/>
        </p:nvSpPr>
        <p:spPr bwMode="auto">
          <a:xfrm>
            <a:off x="5573185" y="6345239"/>
            <a:ext cx="116416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r">
              <a:defRPr/>
            </a:pPr>
            <a:r>
              <a:rPr lang="en-US" altLang="zh-CN" sz="2000"/>
              <a:t>0.1100</a:t>
            </a:r>
            <a:r>
              <a:rPr lang="en-US" altLang="zh-CN" sz="2000">
                <a:solidFill>
                  <a:srgbClr val="0000CC"/>
                </a:solidFill>
              </a:rPr>
              <a:t>0</a:t>
            </a:r>
            <a:endParaRPr lang="en-US" altLang="zh-CN" sz="200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63604" name="Text Box 52"/>
          <p:cNvSpPr txBox="1">
            <a:spLocks noChangeArrowheads="1"/>
          </p:cNvSpPr>
          <p:nvPr/>
        </p:nvSpPr>
        <p:spPr bwMode="auto">
          <a:xfrm>
            <a:off x="8041218" y="6323014"/>
            <a:ext cx="3100916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R</a:t>
            </a:r>
            <a:r>
              <a:rPr lang="en-US" altLang="zh-CN" sz="2000" baseline="-25000">
                <a:latin typeface="华文新魏" pitchFamily="2" charset="-122"/>
                <a:ea typeface="华文新魏" pitchFamily="2" charset="-122"/>
              </a:rPr>
              <a:t>5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&lt;0 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商上零</a:t>
            </a:r>
          </a:p>
        </p:txBody>
      </p:sp>
      <p:grpSp>
        <p:nvGrpSpPr>
          <p:cNvPr id="7" name="Group 53"/>
          <p:cNvGrpSpPr>
            <a:grpSpLocks/>
          </p:cNvGrpSpPr>
          <p:nvPr/>
        </p:nvGrpSpPr>
        <p:grpSpPr bwMode="auto">
          <a:xfrm flipH="1">
            <a:off x="1968500" y="5734051"/>
            <a:ext cx="357717" cy="47625"/>
            <a:chOff x="8193" y="9718"/>
            <a:chExt cx="200" cy="45"/>
          </a:xfrm>
        </p:grpSpPr>
        <p:sp>
          <p:nvSpPr>
            <p:cNvPr id="106540" name="AutoShape 54"/>
            <p:cNvSpPr>
              <a:spLocks noChangeArrowheads="1"/>
            </p:cNvSpPr>
            <p:nvPr/>
          </p:nvSpPr>
          <p:spPr bwMode="auto">
            <a:xfrm rot="5400000">
              <a:off x="8297" y="9667"/>
              <a:ext cx="45" cy="147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127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41" name="Line 55"/>
            <p:cNvSpPr>
              <a:spLocks noChangeShapeType="1"/>
            </p:cNvSpPr>
            <p:nvPr/>
          </p:nvSpPr>
          <p:spPr bwMode="auto">
            <a:xfrm>
              <a:off x="8193" y="9739"/>
              <a:ext cx="104" cy="0"/>
            </a:xfrm>
            <a:prstGeom prst="line">
              <a:avLst/>
            </a:prstGeom>
            <a:noFill/>
            <a:ln w="762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666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3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3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6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66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63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63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63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63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6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63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63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6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63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63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663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63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63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63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63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35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1000" fill="hold"/>
                                        <p:tgtEl>
                                          <p:spTgt spid="66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63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63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63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63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63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6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663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63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63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63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63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635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635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63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63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6635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6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663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663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663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663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663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63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663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663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663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663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63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663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66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663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663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663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663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663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663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663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663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663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663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663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663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66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663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663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663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663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663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663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71" grpId="0"/>
      <p:bldP spid="663572" grpId="0"/>
      <p:bldP spid="663573" grpId="0"/>
      <p:bldP spid="663574" grpId="0"/>
      <p:bldP spid="663575" grpId="0"/>
      <p:bldP spid="663576" grpId="0"/>
      <p:bldP spid="663582" grpId="0" animBg="1"/>
      <p:bldP spid="663583" grpId="0" animBg="1"/>
      <p:bldP spid="663584" grpId="0" animBg="1"/>
      <p:bldP spid="663585" grpId="0" animBg="1"/>
      <p:bldP spid="663586" grpId="0" animBg="1"/>
      <p:bldP spid="663587" grpId="0"/>
      <p:bldP spid="663588" grpId="0"/>
      <p:bldP spid="663589" grpId="0"/>
      <p:bldP spid="663589" grpId="1"/>
      <p:bldP spid="663590" grpId="0"/>
      <p:bldP spid="663592" grpId="0"/>
      <p:bldP spid="663596" grpId="0"/>
      <p:bldP spid="663597" grpId="0"/>
      <p:bldP spid="663598" grpId="0"/>
      <p:bldP spid="663600" grpId="0"/>
      <p:bldP spid="663601" grpId="0" animBg="1"/>
      <p:bldP spid="663603" grpId="0"/>
      <p:bldP spid="66360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67" y="484094"/>
            <a:ext cx="7594654" cy="4195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168" y="688489"/>
            <a:ext cx="5274832" cy="5938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714644" y="518341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400" dirty="0"/>
              <a:t>（</a:t>
            </a:r>
            <a:r>
              <a:rPr lang="en-US" altLang="zh-CN" sz="2400" dirty="0"/>
              <a:t>2</a:t>
            </a:r>
            <a:r>
              <a:rPr lang="zh-CN" altLang="zh-CN" sz="2400" dirty="0"/>
              <a:t>）选片：</a:t>
            </a:r>
            <a:r>
              <a:rPr lang="en-US" altLang="zh-CN" sz="2400" dirty="0"/>
              <a:t>ROM</a:t>
            </a:r>
            <a:r>
              <a:rPr lang="zh-CN" altLang="zh-CN" sz="2400" dirty="0"/>
              <a:t>：</a:t>
            </a:r>
            <a:r>
              <a:rPr lang="en-US" altLang="zh-CN" sz="2400" dirty="0"/>
              <a:t>4K </a:t>
            </a:r>
            <a:r>
              <a:rPr lang="zh-CN" altLang="zh-CN" sz="2400" dirty="0"/>
              <a:t>×</a:t>
            </a:r>
            <a:r>
              <a:rPr lang="en-US" altLang="zh-CN" sz="2400" dirty="0"/>
              <a:t> 4</a:t>
            </a:r>
            <a:r>
              <a:rPr lang="zh-CN" altLang="zh-CN" sz="2400" dirty="0"/>
              <a:t>位：</a:t>
            </a:r>
            <a:r>
              <a:rPr lang="en-US" altLang="zh-CN" sz="2400" dirty="0"/>
              <a:t>2</a:t>
            </a:r>
            <a:r>
              <a:rPr lang="zh-CN" altLang="zh-CN" sz="2400" dirty="0"/>
              <a:t>片；</a:t>
            </a:r>
          </a:p>
          <a:p>
            <a:r>
              <a:rPr lang="en-US" altLang="zh-CN" sz="2400" dirty="0"/>
              <a:t>            </a:t>
            </a:r>
            <a:r>
              <a:rPr lang="en-US" altLang="zh-CN" sz="2400" dirty="0" smtClean="0"/>
              <a:t>            RAM</a:t>
            </a:r>
            <a:r>
              <a:rPr lang="zh-CN" altLang="zh-CN" sz="2400" dirty="0"/>
              <a:t>：</a:t>
            </a:r>
            <a:r>
              <a:rPr lang="en-US" altLang="zh-CN" sz="2400" dirty="0"/>
              <a:t>4K </a:t>
            </a:r>
            <a:r>
              <a:rPr lang="zh-CN" altLang="zh-CN" sz="2400" dirty="0"/>
              <a:t>×</a:t>
            </a:r>
            <a:r>
              <a:rPr lang="en-US" altLang="zh-CN" sz="2400" dirty="0"/>
              <a:t> 8</a:t>
            </a:r>
            <a:r>
              <a:rPr lang="zh-CN" altLang="zh-CN" sz="2400" dirty="0"/>
              <a:t>位：</a:t>
            </a:r>
            <a:r>
              <a:rPr lang="en-US" altLang="zh-CN" sz="2400" dirty="0"/>
              <a:t>3</a:t>
            </a:r>
            <a:r>
              <a:rPr lang="zh-CN" altLang="zh-CN" sz="2400" dirty="0"/>
              <a:t>片；</a:t>
            </a:r>
          </a:p>
          <a:p>
            <a:r>
              <a:rPr lang="zh-CN" altLang="zh-CN" sz="2400" dirty="0"/>
              <a:t>（</a:t>
            </a:r>
            <a:r>
              <a:rPr lang="en-US" altLang="zh-CN" sz="2400" dirty="0"/>
              <a:t>3</a:t>
            </a:r>
            <a:r>
              <a:rPr lang="zh-CN" altLang="zh-CN" sz="2400" dirty="0"/>
              <a:t>）</a:t>
            </a:r>
            <a:r>
              <a:rPr lang="en-US" altLang="zh-CN" sz="2400" dirty="0"/>
              <a:t>CPU</a:t>
            </a:r>
            <a:r>
              <a:rPr lang="zh-CN" altLang="zh-CN" sz="2400" dirty="0"/>
              <a:t>和存储器连接逻辑图及片选逻辑</a:t>
            </a:r>
          </a:p>
        </p:txBody>
      </p:sp>
    </p:spTree>
    <p:extLst>
      <p:ext uri="{BB962C8B-B14F-4D97-AF65-F5344CB8AC3E}">
        <p14:creationId xmlns:p14="http://schemas.microsoft.com/office/powerpoint/2010/main" val="390696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66" y="443922"/>
            <a:ext cx="9926644" cy="5730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352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640" y="507962"/>
            <a:ext cx="10575619" cy="5968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5135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835" y="3113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dirty="0" smtClean="0">
                <a:solidFill>
                  <a:srgbClr val="FF0000"/>
                </a:solidFill>
              </a:rPr>
              <a:t>注意</a:t>
            </a:r>
            <a:endParaRPr lang="zh-CN" altLang="en-US" sz="72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94567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6000" dirty="0" smtClean="0"/>
              <a:t>本课程复习不能光看课件测试题目，要全面复习，不能以偏盖全！！！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74274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226" y="674709"/>
            <a:ext cx="10515600" cy="1716065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latin typeface="+mn-ea"/>
              </a:rPr>
              <a:t>一、设</a:t>
            </a:r>
            <a:r>
              <a:rPr lang="zh-CN" altLang="en-US" b="1" dirty="0">
                <a:latin typeface="+mn-ea"/>
              </a:rPr>
              <a:t>ｘ=2</a:t>
            </a:r>
            <a:r>
              <a:rPr lang="zh-CN" altLang="en-US" b="1" baseline="30000" dirty="0">
                <a:latin typeface="+mn-ea"/>
              </a:rPr>
              <a:t>010</a:t>
            </a:r>
            <a:r>
              <a:rPr lang="zh-CN" altLang="en-US" b="1" dirty="0">
                <a:latin typeface="+mn-ea"/>
                <a:sym typeface="Symbol" pitchFamily="18" charset="2"/>
              </a:rPr>
              <a:t></a:t>
            </a:r>
            <a:r>
              <a:rPr lang="zh-CN" altLang="en-US" b="1" dirty="0">
                <a:latin typeface="+mn-ea"/>
              </a:rPr>
              <a:t>0.11011011, ｙ=2</a:t>
            </a:r>
            <a:r>
              <a:rPr lang="zh-CN" altLang="en-US" b="1" baseline="30000" dirty="0">
                <a:latin typeface="+mn-ea"/>
              </a:rPr>
              <a:t>100</a:t>
            </a:r>
            <a:r>
              <a:rPr lang="zh-CN" altLang="en-US" b="1" dirty="0">
                <a:latin typeface="+mn-ea"/>
              </a:rPr>
              <a:t> </a:t>
            </a:r>
            <a:r>
              <a:rPr lang="zh-CN" altLang="en-US" b="1" dirty="0">
                <a:latin typeface="+mn-ea"/>
                <a:sym typeface="Symbol" pitchFamily="18" charset="2"/>
              </a:rPr>
              <a:t></a:t>
            </a:r>
            <a:r>
              <a:rPr lang="zh-CN" altLang="en-US" b="1" dirty="0">
                <a:latin typeface="+mn-ea"/>
              </a:rPr>
              <a:t>(-0.10101100), 求ｘ+ｙ。</a:t>
            </a:r>
          </a:p>
          <a:p>
            <a:pPr marL="0" indent="0">
              <a:buNone/>
            </a:pPr>
            <a:r>
              <a:rPr lang="zh-CN" altLang="zh-CN" b="1" dirty="0" smtClean="0">
                <a:latin typeface="+mn-ea"/>
              </a:rPr>
              <a:t>其中</a:t>
            </a:r>
            <a:r>
              <a:rPr lang="zh-CN" altLang="en-US" b="1" dirty="0">
                <a:latin typeface="+mn-ea"/>
              </a:rPr>
              <a:t>阶码采用双符号位, 尾数采用单符号位,</a:t>
            </a:r>
            <a:r>
              <a:rPr lang="zh-CN" altLang="zh-CN" b="1" dirty="0">
                <a:latin typeface="+mn-ea"/>
              </a:rPr>
              <a:t>，写出运算步骤及结果。（舍入处理采用“</a:t>
            </a:r>
            <a:r>
              <a:rPr lang="en-US" altLang="zh-CN" b="1" dirty="0">
                <a:latin typeface="+mn-ea"/>
              </a:rPr>
              <a:t>0</a:t>
            </a:r>
            <a:r>
              <a:rPr lang="zh-CN" altLang="zh-CN" b="1" dirty="0">
                <a:latin typeface="+mn-ea"/>
              </a:rPr>
              <a:t>舍</a:t>
            </a:r>
            <a:r>
              <a:rPr lang="en-US" altLang="zh-CN" b="1" dirty="0">
                <a:latin typeface="+mn-ea"/>
              </a:rPr>
              <a:t>1</a:t>
            </a:r>
            <a:r>
              <a:rPr lang="zh-CN" altLang="zh-CN" b="1" dirty="0">
                <a:latin typeface="+mn-ea"/>
              </a:rPr>
              <a:t>入”法）</a:t>
            </a:r>
            <a:endParaRPr lang="zh-CN" altLang="en-US" b="1" dirty="0">
              <a:latin typeface="+mn-ea"/>
            </a:endParaRPr>
          </a:p>
        </p:txBody>
      </p:sp>
      <p:sp>
        <p:nvSpPr>
          <p:cNvPr id="49" name="Rectangle 42"/>
          <p:cNvSpPr>
            <a:spLocks noChangeArrowheads="1"/>
          </p:cNvSpPr>
          <p:nvPr/>
        </p:nvSpPr>
        <p:spPr bwMode="auto">
          <a:xfrm>
            <a:off x="174939" y="1159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" name="Rectangle 4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52226" y="3054747"/>
            <a:ext cx="10409816" cy="252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2800" b="1" dirty="0">
                <a:latin typeface="+mn-ea"/>
              </a:rPr>
              <a:t>二、已知</a:t>
            </a:r>
            <a:r>
              <a:rPr lang="en-US" altLang="zh-CN" sz="2800" b="1" dirty="0">
                <a:latin typeface="+mn-ea"/>
              </a:rPr>
              <a:t> X = 0.10101</a:t>
            </a:r>
            <a:r>
              <a:rPr lang="zh-CN" altLang="en-US" sz="2800" b="1" dirty="0">
                <a:latin typeface="+mn-ea"/>
              </a:rPr>
              <a:t>，</a:t>
            </a:r>
            <a:r>
              <a:rPr lang="en-US" altLang="zh-CN" sz="2800" b="1" dirty="0">
                <a:latin typeface="+mn-ea"/>
              </a:rPr>
              <a:t>Y = 0.11011</a:t>
            </a:r>
            <a:r>
              <a:rPr lang="zh-CN" altLang="en-US" sz="2800" b="1" dirty="0">
                <a:latin typeface="+mn-ea"/>
              </a:rPr>
              <a:t>，用原码不恢复余数法计算</a:t>
            </a:r>
            <a:r>
              <a:rPr lang="en-US" altLang="zh-CN" sz="2800" b="1" dirty="0">
                <a:latin typeface="+mn-ea"/>
              </a:rPr>
              <a:t>[X]</a:t>
            </a:r>
            <a:r>
              <a:rPr lang="zh-CN" altLang="en-US" sz="2800" b="1" dirty="0">
                <a:latin typeface="+mn-ea"/>
              </a:rPr>
              <a:t>补</a:t>
            </a:r>
            <a:r>
              <a:rPr lang="zh-CN" altLang="en-US" sz="2800" b="1" dirty="0">
                <a:latin typeface="+mn-ea"/>
                <a:sym typeface="Symbol" pitchFamily="18" charset="2"/>
              </a:rPr>
              <a:t></a:t>
            </a:r>
            <a:r>
              <a:rPr lang="en-US" altLang="zh-CN" sz="2800" b="1" dirty="0">
                <a:latin typeface="+mn-ea"/>
              </a:rPr>
              <a:t>[Y]</a:t>
            </a:r>
            <a:r>
              <a:rPr lang="zh-CN" altLang="en-US" sz="2800" b="1" dirty="0">
                <a:latin typeface="+mn-ea"/>
              </a:rPr>
              <a:t>补。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2800" b="1" dirty="0">
                <a:latin typeface="+mn-ea"/>
              </a:rPr>
              <a:t>     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9543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6966" y="368205"/>
            <a:ext cx="11813113" cy="304662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 smtClean="0">
                <a:latin typeface="+mn-ea"/>
              </a:rPr>
              <a:t>三、</a:t>
            </a:r>
            <a:r>
              <a:rPr lang="zh-CN" altLang="zh-CN" b="1" dirty="0"/>
              <a:t>设</a:t>
            </a:r>
            <a:r>
              <a:rPr lang="en-US" altLang="zh-CN" b="1" dirty="0"/>
              <a:t> CPU </a:t>
            </a:r>
            <a:r>
              <a:rPr lang="zh-CN" altLang="zh-CN" b="1" dirty="0"/>
              <a:t>共有</a:t>
            </a:r>
            <a:r>
              <a:rPr lang="en-US" altLang="zh-CN" b="1" dirty="0"/>
              <a:t> 16 </a:t>
            </a:r>
            <a:r>
              <a:rPr lang="zh-CN" altLang="zh-CN" b="1" dirty="0"/>
              <a:t>根地址线，</a:t>
            </a:r>
            <a:r>
              <a:rPr lang="en-US" altLang="zh-CN" b="1" dirty="0"/>
              <a:t>8 </a:t>
            </a:r>
            <a:r>
              <a:rPr lang="zh-CN" altLang="zh-CN" b="1" dirty="0"/>
              <a:t>根数据线，并用</a:t>
            </a:r>
            <a:r>
              <a:rPr lang="en-US" altLang="zh-CN" b="1" dirty="0"/>
              <a:t> MREQ </a:t>
            </a:r>
            <a:r>
              <a:rPr lang="zh-CN" altLang="zh-CN" b="1" dirty="0"/>
              <a:t>（低电平有效）作访存控制信号，</a:t>
            </a:r>
            <a:r>
              <a:rPr lang="en-US" altLang="zh-CN" b="1" dirty="0"/>
              <a:t> R W </a:t>
            </a:r>
            <a:r>
              <a:rPr lang="zh-CN" altLang="zh-CN" b="1" dirty="0"/>
              <a:t>作读写命令信号（高电平为读，低电平为写）。现有下列存储芯片：</a:t>
            </a:r>
            <a:r>
              <a:rPr lang="en-US" altLang="zh-CN" b="1" dirty="0"/>
              <a:t> ROM</a:t>
            </a:r>
            <a:r>
              <a:rPr lang="zh-CN" altLang="zh-CN" b="1" dirty="0"/>
              <a:t>（</a:t>
            </a:r>
            <a:r>
              <a:rPr lang="en-US" altLang="zh-CN" b="1" dirty="0"/>
              <a:t>2K×8 </a:t>
            </a:r>
            <a:r>
              <a:rPr lang="zh-CN" altLang="zh-CN" b="1" dirty="0"/>
              <a:t>位，</a:t>
            </a:r>
            <a:r>
              <a:rPr lang="en-US" altLang="zh-CN" b="1" dirty="0"/>
              <a:t>4K×4 </a:t>
            </a:r>
            <a:r>
              <a:rPr lang="zh-CN" altLang="zh-CN" b="1" dirty="0"/>
              <a:t>位，</a:t>
            </a:r>
            <a:r>
              <a:rPr lang="en-US" altLang="zh-CN" b="1" dirty="0"/>
              <a:t>8K×8 </a:t>
            </a:r>
            <a:r>
              <a:rPr lang="zh-CN" altLang="zh-CN" b="1" dirty="0"/>
              <a:t>位），</a:t>
            </a:r>
            <a:r>
              <a:rPr lang="en-US" altLang="zh-CN" b="1" dirty="0"/>
              <a:t> RAM</a:t>
            </a:r>
            <a:r>
              <a:rPr lang="zh-CN" altLang="zh-CN" b="1" dirty="0"/>
              <a:t>（</a:t>
            </a:r>
            <a:r>
              <a:rPr lang="en-US" altLang="zh-CN" b="1" dirty="0"/>
              <a:t>1K×4 </a:t>
            </a:r>
            <a:r>
              <a:rPr lang="zh-CN" altLang="zh-CN" b="1" dirty="0"/>
              <a:t>位，</a:t>
            </a:r>
            <a:r>
              <a:rPr lang="en-US" altLang="zh-CN" b="1" dirty="0"/>
              <a:t>2K×8 </a:t>
            </a:r>
            <a:r>
              <a:rPr lang="zh-CN" altLang="zh-CN" b="1" dirty="0"/>
              <a:t>位，</a:t>
            </a:r>
            <a:r>
              <a:rPr lang="en-US" altLang="zh-CN" b="1" dirty="0"/>
              <a:t>4K×8 </a:t>
            </a:r>
            <a:r>
              <a:rPr lang="zh-CN" altLang="zh-CN" b="1" dirty="0"/>
              <a:t>位） 及</a:t>
            </a:r>
            <a:r>
              <a:rPr lang="en-US" altLang="zh-CN" b="1" dirty="0"/>
              <a:t> 74138 </a:t>
            </a:r>
            <a:r>
              <a:rPr lang="zh-CN" altLang="zh-CN" b="1" dirty="0"/>
              <a:t>译码器和其他门电路（门电路自定）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b="1" dirty="0" smtClean="0"/>
              <a:t> </a:t>
            </a:r>
            <a:r>
              <a:rPr lang="zh-CN" altLang="zh-CN" b="1" dirty="0"/>
              <a:t>试从上述规格中选用合适芯片，画出</a:t>
            </a:r>
            <a:r>
              <a:rPr lang="en-US" altLang="zh-CN" b="1" dirty="0"/>
              <a:t> CPU </a:t>
            </a:r>
            <a:r>
              <a:rPr lang="zh-CN" altLang="zh-CN" b="1" dirty="0"/>
              <a:t>和存储芯片的连接图。要求： </a:t>
            </a:r>
            <a:endParaRPr lang="en-US" altLang="zh-CN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b="1" dirty="0" smtClean="0"/>
              <a:t>（</a:t>
            </a:r>
            <a:r>
              <a:rPr lang="en-US" altLang="zh-CN" b="1" dirty="0" smtClean="0"/>
              <a:t>1</a:t>
            </a:r>
            <a:r>
              <a:rPr lang="zh-CN" altLang="zh-CN" b="1" dirty="0"/>
              <a:t>）最小</a:t>
            </a:r>
            <a:r>
              <a:rPr lang="en-US" altLang="zh-CN" b="1" dirty="0"/>
              <a:t> 4K </a:t>
            </a:r>
            <a:r>
              <a:rPr lang="zh-CN" altLang="zh-CN" b="1" dirty="0"/>
              <a:t>地址为系统程序区，</a:t>
            </a:r>
            <a:r>
              <a:rPr lang="en-US" altLang="zh-CN" b="1" dirty="0"/>
              <a:t>4096~16383 </a:t>
            </a:r>
            <a:r>
              <a:rPr lang="zh-CN" altLang="zh-CN" b="1" dirty="0"/>
              <a:t>地址范围为用户程序区； </a:t>
            </a:r>
            <a:endParaRPr lang="en-US" altLang="zh-CN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b="1" dirty="0" smtClean="0"/>
              <a:t>（</a:t>
            </a:r>
            <a:r>
              <a:rPr lang="en-US" altLang="zh-CN" b="1" dirty="0"/>
              <a:t>2</a:t>
            </a:r>
            <a:r>
              <a:rPr lang="zh-CN" altLang="zh-CN" b="1" dirty="0"/>
              <a:t>）指出选用的存储芯片类型及数量； </a:t>
            </a:r>
            <a:endParaRPr lang="en-US" altLang="zh-CN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b="1" dirty="0" smtClean="0"/>
              <a:t>（</a:t>
            </a:r>
            <a:r>
              <a:rPr lang="en-US" altLang="zh-CN" b="1" dirty="0"/>
              <a:t>3</a:t>
            </a:r>
            <a:r>
              <a:rPr lang="zh-CN" altLang="zh-CN" b="1" dirty="0"/>
              <a:t>）详细画出片选逻辑。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55829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0" y="634701"/>
            <a:ext cx="12192000" cy="304662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latin typeface="+mn-ea"/>
              </a:rPr>
              <a:t>四、</a:t>
            </a:r>
            <a:r>
              <a:rPr lang="zh-CN" altLang="zh-CN" b="1" dirty="0" smtClean="0">
                <a:latin typeface="+mn-ea"/>
              </a:rPr>
              <a:t>设</a:t>
            </a:r>
            <a:r>
              <a:rPr lang="zh-CN" altLang="zh-CN" b="1" dirty="0">
                <a:latin typeface="+mn-ea"/>
              </a:rPr>
              <a:t>某机主存容量为</a:t>
            </a:r>
            <a:r>
              <a:rPr lang="en-US" altLang="zh-CN" b="1" dirty="0">
                <a:latin typeface="+mn-ea"/>
              </a:rPr>
              <a:t>4MB</a:t>
            </a:r>
            <a:r>
              <a:rPr lang="zh-CN" altLang="zh-CN" b="1" dirty="0">
                <a:latin typeface="+mn-ea"/>
              </a:rPr>
              <a:t>，</a:t>
            </a:r>
            <a:r>
              <a:rPr lang="en-US" altLang="zh-CN" b="1" dirty="0">
                <a:latin typeface="+mn-ea"/>
              </a:rPr>
              <a:t>Cache</a:t>
            </a:r>
            <a:r>
              <a:rPr lang="zh-CN" altLang="zh-CN" b="1" dirty="0">
                <a:latin typeface="+mn-ea"/>
              </a:rPr>
              <a:t>容量为</a:t>
            </a:r>
            <a:r>
              <a:rPr lang="en-US" altLang="zh-CN" b="1" dirty="0">
                <a:latin typeface="+mn-ea"/>
              </a:rPr>
              <a:t>16KB</a:t>
            </a:r>
            <a:r>
              <a:rPr lang="zh-CN" altLang="zh-CN" b="1" dirty="0">
                <a:latin typeface="+mn-ea"/>
              </a:rPr>
              <a:t>，每字块有</a:t>
            </a:r>
            <a:r>
              <a:rPr lang="en-US" altLang="zh-CN" b="1" dirty="0">
                <a:latin typeface="+mn-ea"/>
              </a:rPr>
              <a:t>8</a:t>
            </a:r>
            <a:r>
              <a:rPr lang="zh-CN" altLang="zh-CN" b="1" dirty="0">
                <a:latin typeface="+mn-ea"/>
              </a:rPr>
              <a:t>个字，每字</a:t>
            </a:r>
            <a:r>
              <a:rPr lang="en-US" altLang="zh-CN" b="1" dirty="0">
                <a:latin typeface="+mn-ea"/>
              </a:rPr>
              <a:t>32</a:t>
            </a:r>
            <a:r>
              <a:rPr lang="zh-CN" altLang="zh-CN" b="1" dirty="0">
                <a:latin typeface="+mn-ea"/>
              </a:rPr>
              <a:t>位，设计一个四路组相联映射（即</a:t>
            </a:r>
            <a:r>
              <a:rPr lang="en-US" altLang="zh-CN" b="1" dirty="0">
                <a:latin typeface="+mn-ea"/>
              </a:rPr>
              <a:t>Cache</a:t>
            </a:r>
            <a:r>
              <a:rPr lang="zh-CN" altLang="zh-CN" b="1" dirty="0">
                <a:latin typeface="+mn-ea"/>
              </a:rPr>
              <a:t>每组内共有</a:t>
            </a:r>
            <a:r>
              <a:rPr lang="en-US" altLang="zh-CN" b="1" dirty="0">
                <a:latin typeface="+mn-ea"/>
              </a:rPr>
              <a:t>4</a:t>
            </a:r>
            <a:r>
              <a:rPr lang="zh-CN" altLang="zh-CN" b="1" dirty="0">
                <a:latin typeface="+mn-ea"/>
              </a:rPr>
              <a:t>个字块）的</a:t>
            </a:r>
            <a:r>
              <a:rPr lang="en-US" altLang="zh-CN" b="1" dirty="0">
                <a:latin typeface="+mn-ea"/>
              </a:rPr>
              <a:t>Cache</a:t>
            </a:r>
            <a:r>
              <a:rPr lang="zh-CN" altLang="zh-CN" b="1" dirty="0">
                <a:latin typeface="+mn-ea"/>
              </a:rPr>
              <a:t>组织。</a:t>
            </a:r>
            <a:endParaRPr lang="zh-CN" altLang="zh-CN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b="1" dirty="0">
                <a:latin typeface="+mn-ea"/>
              </a:rPr>
              <a:t>（</a:t>
            </a:r>
            <a:r>
              <a:rPr lang="en-US" altLang="zh-CN" b="1" dirty="0">
                <a:latin typeface="+mn-ea"/>
              </a:rPr>
              <a:t>1</a:t>
            </a:r>
            <a:r>
              <a:rPr lang="zh-CN" altLang="zh-CN" b="1" dirty="0">
                <a:latin typeface="+mn-ea"/>
              </a:rPr>
              <a:t>）画出主存地址字段中各段的位数；</a:t>
            </a:r>
            <a:endParaRPr lang="zh-CN" altLang="zh-CN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b="1" dirty="0">
                <a:latin typeface="+mn-ea"/>
              </a:rPr>
              <a:t>（</a:t>
            </a:r>
            <a:r>
              <a:rPr lang="en-US" altLang="zh-CN" b="1" dirty="0">
                <a:latin typeface="+mn-ea"/>
              </a:rPr>
              <a:t>2</a:t>
            </a:r>
            <a:r>
              <a:rPr lang="zh-CN" altLang="zh-CN" b="1" dirty="0">
                <a:latin typeface="+mn-ea"/>
              </a:rPr>
              <a:t>）设</a:t>
            </a:r>
            <a:r>
              <a:rPr lang="en-US" altLang="zh-CN" b="1" dirty="0">
                <a:latin typeface="+mn-ea"/>
              </a:rPr>
              <a:t>Cache</a:t>
            </a:r>
            <a:r>
              <a:rPr lang="zh-CN" altLang="zh-CN" b="1" dirty="0">
                <a:latin typeface="+mn-ea"/>
              </a:rPr>
              <a:t>的初态为空，</a:t>
            </a:r>
            <a:r>
              <a:rPr lang="en-US" altLang="zh-CN" b="1" dirty="0">
                <a:latin typeface="+mn-ea"/>
              </a:rPr>
              <a:t>CPU</a:t>
            </a:r>
            <a:r>
              <a:rPr lang="zh-CN" altLang="zh-CN" b="1" dirty="0">
                <a:latin typeface="+mn-ea"/>
              </a:rPr>
              <a:t>依次从主存第</a:t>
            </a:r>
            <a:r>
              <a:rPr lang="en-US" altLang="zh-CN" b="1" dirty="0">
                <a:latin typeface="+mn-ea"/>
              </a:rPr>
              <a:t>0</a:t>
            </a:r>
            <a:r>
              <a:rPr lang="zh-CN" altLang="zh-CN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1</a:t>
            </a:r>
            <a:r>
              <a:rPr lang="zh-CN" altLang="zh-CN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2……89</a:t>
            </a:r>
            <a:r>
              <a:rPr lang="zh-CN" altLang="zh-CN" b="1" dirty="0">
                <a:latin typeface="+mn-ea"/>
              </a:rPr>
              <a:t>号单元读出</a:t>
            </a:r>
            <a:r>
              <a:rPr lang="en-US" altLang="zh-CN" b="1" dirty="0">
                <a:latin typeface="+mn-ea"/>
              </a:rPr>
              <a:t>90</a:t>
            </a:r>
            <a:r>
              <a:rPr lang="zh-CN" altLang="zh-CN" b="1" dirty="0">
                <a:latin typeface="+mn-ea"/>
              </a:rPr>
              <a:t>个字（主存一次读出一个字），并重复按此次序读</a:t>
            </a:r>
            <a:r>
              <a:rPr lang="en-US" altLang="zh-CN" b="1" dirty="0">
                <a:latin typeface="+mn-ea"/>
              </a:rPr>
              <a:t>8</a:t>
            </a:r>
            <a:r>
              <a:rPr lang="zh-CN" altLang="zh-CN" b="1" dirty="0">
                <a:latin typeface="+mn-ea"/>
              </a:rPr>
              <a:t>次，问命中率是多少？</a:t>
            </a:r>
            <a:endParaRPr lang="zh-CN" altLang="zh-CN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b="1" dirty="0">
                <a:latin typeface="+mn-ea"/>
              </a:rPr>
              <a:t>（</a:t>
            </a:r>
            <a:r>
              <a:rPr lang="en-US" altLang="zh-CN" b="1" dirty="0">
                <a:latin typeface="+mn-ea"/>
              </a:rPr>
              <a:t>3</a:t>
            </a:r>
            <a:r>
              <a:rPr lang="zh-CN" altLang="zh-CN" b="1" dirty="0">
                <a:latin typeface="+mn-ea"/>
              </a:rPr>
              <a:t>）若</a:t>
            </a:r>
            <a:r>
              <a:rPr lang="en-US" altLang="zh-CN" b="1" dirty="0">
                <a:latin typeface="+mn-ea"/>
              </a:rPr>
              <a:t>Cache</a:t>
            </a:r>
            <a:r>
              <a:rPr lang="zh-CN" altLang="zh-CN" b="1" dirty="0">
                <a:latin typeface="+mn-ea"/>
              </a:rPr>
              <a:t>的速度是主存的</a:t>
            </a:r>
            <a:r>
              <a:rPr lang="en-US" altLang="zh-CN" b="1" dirty="0">
                <a:latin typeface="+mn-ea"/>
              </a:rPr>
              <a:t>6</a:t>
            </a:r>
            <a:r>
              <a:rPr lang="zh-CN" altLang="zh-CN" b="1" dirty="0">
                <a:latin typeface="+mn-ea"/>
              </a:rPr>
              <a:t>倍，试问有</a:t>
            </a:r>
            <a:r>
              <a:rPr lang="en-US" altLang="zh-CN" b="1" dirty="0">
                <a:latin typeface="+mn-ea"/>
              </a:rPr>
              <a:t>Cache</a:t>
            </a:r>
            <a:r>
              <a:rPr lang="zh-CN" altLang="zh-CN" b="1" dirty="0">
                <a:latin typeface="+mn-ea"/>
              </a:rPr>
              <a:t>和无</a:t>
            </a:r>
            <a:r>
              <a:rPr lang="en-US" altLang="zh-CN" b="1" dirty="0">
                <a:latin typeface="+mn-ea"/>
              </a:rPr>
              <a:t>Cache</a:t>
            </a:r>
            <a:r>
              <a:rPr lang="zh-CN" altLang="zh-CN" b="1" dirty="0">
                <a:latin typeface="+mn-ea"/>
              </a:rPr>
              <a:t>相比，速度约提高多少倍？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831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b="1" dirty="0" smtClean="0"/>
              <a:t>五、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88733" y="299421"/>
            <a:ext cx="102757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以实验指导书</a:t>
            </a:r>
            <a:r>
              <a:rPr lang="en-US" altLang="zh-CN" sz="3200" b="1" dirty="0" smtClean="0"/>
              <a:t>5.3</a:t>
            </a:r>
            <a:r>
              <a:rPr lang="zh-CN" altLang="en-US" sz="3200" b="1" dirty="0" smtClean="0"/>
              <a:t>复杂</a:t>
            </a:r>
            <a:r>
              <a:rPr lang="en-US" altLang="zh-CN" sz="3200" b="1" dirty="0" smtClean="0"/>
              <a:t>CPU</a:t>
            </a:r>
            <a:r>
              <a:rPr lang="zh-CN" altLang="en-US" sz="3200" b="1" dirty="0" smtClean="0"/>
              <a:t>模型为例：指令系统设计分为单字节指令和双字节指令</a:t>
            </a:r>
            <a:endParaRPr lang="zh-CN" altLang="en-US" sz="3200" b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8707" y="1376639"/>
            <a:ext cx="84296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8707" y="3190875"/>
            <a:ext cx="802957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84290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复杂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79047" y="1186934"/>
            <a:ext cx="4882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LAD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STA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JMP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BZC</a:t>
            </a:r>
            <a:r>
              <a:rPr lang="zh-CN" altLang="en-US" sz="2400" dirty="0" smtClean="0"/>
              <a:t>指令格式如下</a:t>
            </a:r>
            <a:endParaRPr lang="zh-CN" altLang="en-US" sz="24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5913" y="1896428"/>
            <a:ext cx="688657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9235" y="3259455"/>
            <a:ext cx="74866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20215" y="4015740"/>
            <a:ext cx="71056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6663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2382"/>
            <a:ext cx="829437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368993"/>
            <a:ext cx="829437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93996" y="238373"/>
            <a:ext cx="3548959" cy="957431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编写机器程序</a:t>
            </a:r>
            <a:endParaRPr lang="zh-CN" altLang="en-US" sz="2800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1120" y="1295831"/>
            <a:ext cx="3810880" cy="193238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None/>
            </a:pPr>
            <a:r>
              <a:rPr lang="zh-CN" altLang="en-US" sz="2400" b="1" dirty="0" smtClean="0"/>
              <a:t>将下述汇编程序翻译成与之相等价的机器程序</a:t>
            </a:r>
            <a:endParaRPr lang="en-US" altLang="zh-CN" sz="2400" b="1" dirty="0" smtClean="0"/>
          </a:p>
          <a:p>
            <a:pPr>
              <a:lnSpc>
                <a:spcPct val="170000"/>
              </a:lnSpc>
            </a:pPr>
            <a:r>
              <a:rPr lang="en-US" altLang="zh-CN" sz="2400" b="1" dirty="0" smtClean="0"/>
              <a:t>MOV        R2</a:t>
            </a:r>
            <a:r>
              <a:rPr lang="zh-CN" altLang="zh-CN" sz="2400" b="1" dirty="0" smtClean="0"/>
              <a:t>，</a:t>
            </a:r>
            <a:r>
              <a:rPr lang="en-US" altLang="zh-CN" sz="2400" b="1" dirty="0" smtClean="0"/>
              <a:t>R1</a:t>
            </a:r>
            <a:endParaRPr lang="zh-CN" altLang="zh-CN" sz="2400" b="1" dirty="0" smtClean="0"/>
          </a:p>
          <a:p>
            <a:pPr>
              <a:lnSpc>
                <a:spcPct val="170000"/>
              </a:lnSpc>
            </a:pPr>
            <a:r>
              <a:rPr lang="en-US" altLang="zh-CN" sz="2400" b="1" dirty="0" smtClean="0"/>
              <a:t>LAD          </a:t>
            </a:r>
            <a:r>
              <a:rPr lang="en-US" altLang="zh-CN" sz="2400" b="1" dirty="0"/>
              <a:t>R2, </a:t>
            </a:r>
            <a:r>
              <a:rPr lang="en-US" altLang="zh-CN" sz="2400" b="1" dirty="0" smtClean="0"/>
              <a:t>  [01H]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2400" b="1" dirty="0" smtClean="0"/>
              <a:t>注：</a:t>
            </a:r>
            <a:r>
              <a:rPr lang="en-US" altLang="zh-CN" sz="2400" b="1" dirty="0" smtClean="0"/>
              <a:t>LAD</a:t>
            </a:r>
            <a:r>
              <a:rPr lang="zh-CN" altLang="en-US" sz="2400" b="1" dirty="0" smtClean="0"/>
              <a:t>的寻址方式是间接寻址。</a:t>
            </a:r>
            <a:endParaRPr lang="zh-CN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4033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819" y="136786"/>
            <a:ext cx="7641516" cy="6710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573384" y="238373"/>
            <a:ext cx="4369571" cy="95743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六、根据给出的</a:t>
            </a:r>
            <a:r>
              <a:rPr lang="en-US" altLang="zh-CN" sz="2800" b="1" dirty="0" smtClean="0"/>
              <a:t>CPU</a:t>
            </a:r>
            <a:r>
              <a:rPr lang="zh-CN" altLang="en-US" sz="2800" b="1" dirty="0" smtClean="0"/>
              <a:t>数据通路图，画出</a:t>
            </a:r>
            <a:r>
              <a:rPr lang="en-US" altLang="zh-CN" sz="2800" b="1" dirty="0" smtClean="0"/>
              <a:t>ADD</a:t>
            </a:r>
            <a:r>
              <a:rPr lang="zh-CN" altLang="en-US" sz="2800" b="1" dirty="0" smtClean="0"/>
              <a:t>指令周期图</a:t>
            </a:r>
            <a:endParaRPr lang="zh-CN" altLang="en-US" sz="2800" b="1" dirty="0"/>
          </a:p>
        </p:txBody>
      </p:sp>
      <p:sp>
        <p:nvSpPr>
          <p:cNvPr id="2" name="矩形 1"/>
          <p:cNvSpPr/>
          <p:nvPr/>
        </p:nvSpPr>
        <p:spPr>
          <a:xfrm>
            <a:off x="7827982" y="1613853"/>
            <a:ext cx="4364018" cy="4542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/>
              <a:t>控制信号</a:t>
            </a:r>
            <a:r>
              <a:rPr lang="en-US" altLang="zh-CN" sz="2800" b="1" dirty="0"/>
              <a:t>S3</a:t>
            </a:r>
            <a:r>
              <a:rPr lang="zh-CN" altLang="zh-CN" sz="2800" b="1" dirty="0"/>
              <a:t>～</a:t>
            </a:r>
            <a:r>
              <a:rPr lang="en-US" altLang="zh-CN" sz="2800" b="1" dirty="0"/>
              <a:t>S0</a:t>
            </a:r>
            <a:r>
              <a:rPr lang="zh-CN" altLang="zh-CN" sz="2800" b="1" dirty="0"/>
              <a:t>为“</a:t>
            </a:r>
            <a:r>
              <a:rPr lang="en-US" altLang="zh-CN" sz="2800" b="1" dirty="0"/>
              <a:t>1000</a:t>
            </a:r>
            <a:r>
              <a:rPr lang="zh-CN" altLang="zh-CN" sz="2800" b="1" dirty="0"/>
              <a:t>”时做</a:t>
            </a:r>
            <a:r>
              <a:rPr lang="zh-CN" altLang="zh-CN" sz="2800" b="1" dirty="0" smtClean="0"/>
              <a:t>加法</a:t>
            </a:r>
            <a:r>
              <a:rPr lang="en-US" altLang="zh-CN" sz="2800" b="1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zh-CN" altLang="zh-CN" sz="2800" b="1" dirty="0" smtClean="0"/>
              <a:t>指令</a:t>
            </a:r>
            <a:r>
              <a:rPr lang="zh-CN" altLang="zh-CN" sz="2800" b="1" dirty="0"/>
              <a:t>“</a:t>
            </a:r>
            <a:r>
              <a:rPr lang="en-US" altLang="zh-CN" sz="2800" b="1" dirty="0"/>
              <a:t>ADD R2, [R0]</a:t>
            </a:r>
            <a:r>
              <a:rPr lang="zh-CN" altLang="zh-CN" sz="2800" b="1" dirty="0"/>
              <a:t>”的功能是将寄存器</a:t>
            </a:r>
            <a:r>
              <a:rPr lang="en-US" altLang="zh-CN" sz="2800" b="1" dirty="0"/>
              <a:t>R2</a:t>
            </a:r>
            <a:r>
              <a:rPr lang="zh-CN" altLang="zh-CN" sz="2800" b="1" dirty="0"/>
              <a:t>的内容加上以寄存器</a:t>
            </a:r>
            <a:r>
              <a:rPr lang="en-US" altLang="zh-CN" sz="2800" b="1" dirty="0"/>
              <a:t>R0</a:t>
            </a:r>
            <a:r>
              <a:rPr lang="zh-CN" altLang="zh-CN" sz="2800" b="1" dirty="0"/>
              <a:t>为间接寻址的主存单元的内容，结果存于寄存器</a:t>
            </a:r>
            <a:r>
              <a:rPr lang="en-US" altLang="zh-CN" sz="2800" b="1" dirty="0"/>
              <a:t>R2</a:t>
            </a:r>
            <a:r>
              <a:rPr lang="zh-CN" altLang="zh-CN" sz="2800" b="1" dirty="0"/>
              <a:t>中。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806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3862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957</Words>
  <Application>Microsoft Office PowerPoint</Application>
  <PresentationFormat>自定义</PresentationFormat>
  <Paragraphs>108</Paragraphs>
  <Slides>16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期末测试</vt:lpstr>
      <vt:lpstr>PowerPoint 演示文稿</vt:lpstr>
      <vt:lpstr>PowerPoint 演示文稿</vt:lpstr>
      <vt:lpstr>PowerPoint 演示文稿</vt:lpstr>
      <vt:lpstr>五、</vt:lpstr>
      <vt:lpstr>复杂CPU模型</vt:lpstr>
      <vt:lpstr>编写机器程序</vt:lpstr>
      <vt:lpstr>六、根据给出的CPU数据通路图，画出ADD指令周期图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注意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习题解答</dc:title>
  <dc:creator>jhf</dc:creator>
  <cp:lastModifiedBy>chen zhang</cp:lastModifiedBy>
  <cp:revision>22</cp:revision>
  <dcterms:created xsi:type="dcterms:W3CDTF">2014-10-31T02:22:40Z</dcterms:created>
  <dcterms:modified xsi:type="dcterms:W3CDTF">2019-01-03T09:46:16Z</dcterms:modified>
</cp:coreProperties>
</file>