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GB" sz="2400" b="1" dirty="0">
                <a:solidFill>
                  <a:srgbClr val="FF0000"/>
                </a:solidFill>
              </a:rPr>
              <a:t>POOJA . V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REGISTER NO: </a:t>
            </a:r>
            <a:r>
              <a:rPr lang="en-US" sz="2400" b="1" dirty="0">
                <a:solidFill>
                  <a:srgbClr val="FF0000"/>
                </a:solidFill>
              </a:rPr>
              <a:t>3122171</a:t>
            </a:r>
            <a:r>
              <a:rPr lang="en-GB" sz="2400" b="1" dirty="0">
                <a:solidFill>
                  <a:srgbClr val="FF0000"/>
                </a:solidFill>
              </a:rPr>
              <a:t>44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DEPARTMENT: </a:t>
            </a:r>
            <a:r>
              <a:rPr lang="en-US" sz="2400" b="1" dirty="0">
                <a:solidFill>
                  <a:srgbClr val="FF0000"/>
                </a:solidFill>
              </a:rPr>
              <a:t>B.COM CA</a:t>
            </a:r>
          </a:p>
          <a:p>
            <a:r>
              <a:rPr lang="en-US" sz="2400" b="1" dirty="0"/>
              <a:t>COLLEGE: </a:t>
            </a:r>
            <a:r>
              <a:rPr lang="en-US" sz="2400" b="1" dirty="0">
                <a:solidFill>
                  <a:srgbClr val="FF0000"/>
                </a:solidFill>
              </a:rPr>
              <a:t>SHRI KRISHNASWAMY COLLEGE FOR WOMEN</a:t>
            </a:r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AutoShape 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 descr="data:image/png;base64,iVBORw0KGgoAAAANSUhEUgAAAlYAAAE8CAYAAAACIv++AAAAAXNSR0IArs4c6QAAIABJREFUeF7tnQ+YHVV5/w+xNvxx3cjGCAuaQHySArJGuoAE+ScRtpQVaKqQBAK7/GKqKOuK1jVtrCVtTFtxmyjFuE0WAlGIDYixGHDTgH8SA1sMwYCxoonAsoYsZl3+bEqF9nv4vddzZ2fuzLlz5t6Zud95nn2Se+fMOe/5nDPnfO973jlzkOJBAiRAAiRAAiRAAiTghMBByOVXv/rVqy+99JKTDJkJCZAACZAACZAACdQigVdfffV+Lax27dr16rRp02qRAetMAiRAAiRAAiRAAk4I/OxnP1MUVk5QMhMSIAESIAESIIFaJ0BhVes9gPUnARIgARIgARJwRoDCyhlKZkQCJEACJEACJFDrBCisar0HsP4kQAIkQAIkQALOCFBYOUPJjEiABEiABEiABGqdAIVVrfcA1p8ESIAESIAESMAZAQorZyiZEQmQAAmQAAmQQK0ToLCq9R7A+pMACZAACZAACTgjQGHlDCUzIgESIAESIAESqHUCFFa13gNYfxIgARIgARIgAWcEKKycoWRGJEACJEACJEACtU6AwqrWewDrTwIkQAIkQAIk4IwAhZUzlMyIBEiABEiABEig1glQWNV6D2D9SYAESIAESIAEnBGgsHKGkhnVKoHbbrtN3XPPPeqUU05RH/7wh9X48eNrFcWYeh84cEB985vfVN/97nfViy++qP7oj/5IXXvttWrChAlklBMCTz/9tPr85z+vhoeH1Wc+8xl1/PHHO6sZ+s9XvvIVtW3bNnXmmWeqq6++Wr3+9a93lj8zIoEkCFBYJUGVeUYiIAPyc88955u+vb1dzZo1K1Je1Uy0evVq1dfXp2bMmKE6OjoorIzG2LBhg/r6179e+Kaurk4tWrRITZ48uZpNlruyH3jgAdXT06NeeeUVBcZdXV3qmGOOqUg99+zZo5YuXapGRkZ0uU1NTc7KhVhbsmSJGhgYUI2NjWrx4sWqvr7eWf7MiASSIEBhlQRV5hmJgDkg+11AYRUJY2oTwdvwpS99ST388MPquOOOU5/4xCe0twF/Bx10UGrtzpph4Lx8+XK1ffv2gukf+MAH1CWXXFKRqiQprMRj9dBDD6mzzjpLXXXVVfRYVaRVWUgcAhRWcejx2lgEzAF5/vz5qqWlJVZ+1bqYHit/8uaED88jhDIP9wR+8YtfaI/RoYceqt72trdpITt16lT16U9/Wr3hDW9wX6AnxySFVeLGswASSIAAhVUCUJllNAJRhdVTTz2l/v7v/1698Y1v1F6P+++/X8fsYOJ+xzveoX/FYnng7rvvHvP9W97yFm2M5IHYnuuuu05973vfUxs3btRxP1gyueKKK9S0adOKDP/1r3+t7rrrLtXf36/TIXYKaf78z/9cvf3tby94XbzC6kc/+pFeljn44IP1stexxx5byFeWxrAUhnNYtvnNb36j8D1sQjmo5znnnKMuuuginYccr776qp40169fr371q1/p8jGBzpkzR9sV5AUSz9Ejjzyil2r++7//W91+++3qySefVG9605vUxRdfrN773veq173udYWyXn75ZfWDH/xAfetb31LggLrD6wRORx55pE4n+cJTAqaY4L/97W+rI444Qtu+YsWKMR3hjDPOUB/60IfUuHHj1I4dOzTfJ554Qv3ud7/T9Z45c6ZqbW3VdoWVAX7oQ8uWLdPLsJdffrnuA+CP493vfrdmg7zXrVs35nuUhwNcd+/erdsANklbI8/LLrtMSR8y6/uXf/mXuv5f+9rXNB/YCy8RvCpmOzz77LO6vaQPIa+5c+eq5ubmQrpnnnlG2weOyHPSpEnqggsu0H0gSjyR9CmwPf3009UNN9yg6wVhZcY72dqPPgC7ET8IPuCIep577rnqT//0TwtL3l5h9Yd/+Ic65grpsTR+8sknF/oBPE/wruE+RDwWlvcwCWG5GP0Axx//8R/rdgMr2HzTTTepBx98UDNBG+MYHR3Vbb1582b129/+Vk2cOFH92Z/9mQIDsx9HG4mYigTcEqCwcsuTuVkQiCqsJB0EAQZtxHKYR0NDg/44NDRU9P0JJ5yghdghhxyiJ2D8qseBQR2iwjwwYXzqU59SU6ZM0V///Oc/V//0T/80piycw8ANcYBBHIdXWMEOCEEIJogETBI4XnrpJfXFL35R7dy5U1+LPCD4MBHu27dvDLmTTjpJXXPNNdp+TFKYfCAGEUdjHhA9CAh/17ve5Uvf9BwheBw3vZkHRA4E03nnnacne9i5cuVKPZl5D5OTmS/aQPhjsoTIwDKg11bUe8GCBXqyhpjwnkd5EBYQgBBopcpAvI0IK3hm/ud//kdPuOYBEfj888+PaUeIFnjQ0JY/+clPtDjzswUCGP3i8MMPD7RFygPHj33sY+rUU0/VX0GMoA+hH5iHGWf24x//WN14441azHkPeHDnzZtXUijgui984Qvqpz/9qRYx06dP130P8YsXXnih7nsi9IJYBtl/yy23qHvvvde3T51//vla5ICfV1jhHvqHf/gH9ctf/lKz+MhHPqIFIvow7hWIIfTDT37yk+q//uu/1D//8z9rtuYhHk4/rye++/KXv6z+8z//M5Crr9H8kgQqRIDCqkKgWcxYAqVirCAqMElBNJjpMLFDbMBjBKEhA7/f9+IxQlozDyyZ/MVf/IVCGRicMUjj1/n73vc+7f3C5CwC6K1vfav66Ec/qo4++mgdQAsvDEQZvFzwCMDr4RVWmGCRJ36dm+lMGzAJwmshEw0m8I9//ONaVDz22GO6nBdeeKHwi1+We2AbPB6Y2GAzJj8ELpsi0kvanJxgGwTUpZdeqn/pY1JGfY466ij1V3/1V1p0ilcBkyEmRdi5f/9+9S//8i9aFIoogZAxY3tgEyZyCBS0G4SwnDeXAqUuEAXwlOEatMmWLVvUv/7rv+pJVkSBmQfq5S3j0Ucf1aIIB9oKAhN9AbbCuxf0PTj/9V//tfZ0QFjdeeed2nMHjmAEUYk8wBjCCqLVy/H973+/jmMCP4hjCCgREigXT7Nt3bpV29PZ2am9i+hD6LfwhEGMSj9DX1y4cKFeuoOnEBzA3+vx9LYt+gpEDPoh2g9enptvvll7bs02xXU29qPsW2+9VbchPEUQufg/noDdtGmT9lpC2KK/eIXViSeeqOsI7yXqDrsgttGHRPRJDJiIN3hc4fVEP4CXDH0E/cJPWIn3GYHtGAvg5YSoh3cV3jQ+GMHZptoEKKyq3QI1XH45wgpi67TTTtPU4FWCFwpiI+h7eUrJLAueorPPPlvnYf7il1/RmPwkXzMt0uOxb4gFTDxYysA1fjFWZjpZkoG3ac2aNVo8YVLH8Xd/93dq7969WujhcXKZACXoWwQJlsy+8Y1vjImdEW/LYYcdFvi0nTk5YVkGQlGWmCRfEaEQgl/96lfV97///SJvA+zCk4+oqzydhWtEOEE0YHkM3hg5gmKspExz0sU18GhI2RIjBDtLlYGlOwgr2IK2luVc4R/0fdjTiX7eVLM+WHJDm8FjY9otT4ZCZEFEYMIPCiSX/ovrpS+BAwQvroVgKxV7iCVMETCmZwhLvvCU4TCX4mzsD9oyRPqwyc8vxsq8N+UeErvgdYZgxA8eEVbIDx5EiHhzKS9MWGEsgACDQOZBAmkhQGGVlpaoQTtslwK9j3MHBc36fV8qwFaEkQgGc3kJv7bNX8DmhCGizU9YYWkPcSaIn4H3Zfbs2doDAm+QuQwoj6kHNb+kxQQEYRN0mN45b5pSQeQiTHAN6oOlJO8TZt78RBhiMvTzSIUJK+GFx/LhpTPjyER0+Yk3vwB4sd8rlGy+h0CB5wexSmhf77KciJtSHL19YHBwsLAFgXi8vBxN9kHtWurpPtMDZApz83vpPxArNvZDWCE9vKHwUOHHBgSgHGHCylz2hpiH5xOxZvBiyQ8YeKe8y6Xw2MEriRgu9As/m2HH2rVr9bI4DngY0W/hBTRjH2twSGWVU0KAwiolDVGLZqRBWGFSXbVqlfqP//iPgifGhbBCvuaSDH6NQ1jBgwEvAjwMYdtNoE9IwK5M3EH9BDFA8Hpg+cdGWCHGR7wbUYWVBN7D85AHYYVlMwhXvxgrsKyWsIJgQL/BcqnfIUu2QXbjGiw34seBN17NK1K9whDX+sUxRRVWSGd6t7BEiwcmEKDuFYvw7iEQHSJOYq0QwA7PKg6/PiYPciBOT+IlIQYh1N/5znfW4nDKOqeIAIVVihqj1kyplrAylw3NpUDxoMBrIcHMIoKkbfBEIparTA9R0HYLEv+CX9gQUoi3MWN7zFgR0+Pg1w9kyaScx+iDloBQjniI4CmQCViWIc3lJT+bSnlAkD7ovNTFZIH0iGeS2DTxasDTUkq82XimUIY3PQSH5I/2x875eMI0bCkwTJjgaUAs5yEOKMjrJMu4qKO5FBhlHDADwcPSy1KcjcfK9LhhqQ2B9FiWjboUCJvg5ZKHOCCUEJ+HQ5YBvXaj/f/93/9dP9QgHjGzfYK27MB9hAB4lMdtPcJ6A89XggCFVSUoswxfAtUSVhi0sTSBINv77rtPB+TiVz8mEDzFZy7jSUA0lqYwgGPixy9kM1g8SFjhaTQEFstj5IBgLs2YyyVmkDxswRIJfuFj2wJsKSHeCeSBiRoTHX6hIx4H2zTgCSxMoH6xMVGCls36yOP7yAseEwQHw3uCHfK/853v6O0J8BRhucLK9LTAG4OnyzBpI3gdLJGvtEVYGS6FFeJ1wFC8LYhpQ1uU47HCdRKYbgavI54OwgGB74iLk+VieFnwuhbECkFgQHRh2aytrU0/OOE90EclPk9YmWnMPixxdbApSKSWWsqE2HzPe96jva3w7iJWKmwpUIQyvLSId5PDXAbEd7j3UGdsU4EfKwjcx/YKpYQVxo1/+7d/Ux/84Ac1G4hXCCtMZhRWnGzSQIDCKg2tUKM2hC2FyVYFNrFUQBkWY4VJHJOXeZiP1eN7xJVgKc+MK5H03q0ZSm0Q6n2li9cDBmGAJwD9Hrc3A+QhMOSdaX7dpZR3yRQnf/AHf6DFgrl85N2uATE6EAXw3Pkd0i5hoifofFhdzG0mwsqIK6ywoSaEDpaigo5yhBWYYpkVbSvLW5K/KUpK9TNzGc9rG8Q0+kNQbJ3p0Yri/fH2YTwB+I//+I9FPwpMG6IIK6T3Lld6vXdBS9yllgKDxg0uBdboRJLCalNYpbBRasWksHcFygQu6TDhIw4IHhwcQd/LEpsEuyO9d6sDPM4NbxW2DJBNRmUjSOQNrwyEBX4Z4ybB5IhgWzwNhmD0N7/5zYVmkpcwm1tEyElzawHv0pekQYA7vCPm5pTwpqH+ZjCubNqJPaBwDcQRbMb2B9hCwQwCN/uQKU7gIYJ3BI/Sw6uB6+Exgu3mxpZ40hLLMng6EF4WeKwgQlAOGED0IV/ZvBEBx1deeWVR18V5WVb0ng+qy5/8yZ9o74V43sLKwHIrvD6ylCnenaDvZfkNwgBLn0iPMlBXiBzE+0A4w1OIPoM9l+TVSqVs8esD0ofQto8//rjuU2CIBxmEd1A/wwu90f6yGat3TJDlVLQl4pew15n3MEUN9g6D5zGovfzsx8an8Jpi41K0F54YRd/HPQFvrPALug9hj+k58xOBKOOOO+4o9H2wRx81g9e9NkM0ol+izXAfoN9i81qINgav18rske56Ulilu31onSMCpZ4KdFSEbzZYqpPNEs1lwCTL9OYd5vWppC0sq7YI+MXN4QcKDxLIMwEKqzy3LutWIFAtYSV798C7FBagnlRzUVglRZb5hhEw7zvzLQRh1/E8CWSZAIVVlluPtkcmUA1hZca5eDfDjGy4g4QUVg4gMouyCEiMIZaOve8uLCtDXkQCGSBAYZWBRqKJ8QlIHAieIMKj7ebLaePn7p8DYrywASieIsQyIGJ1orxU17U9ZmyQ+SJb1+UwPxIwCSAAHk/R4hU1eOoUsWDmzvykRQJ5JUBhldeWZb1IgARIgARIgAQqToDCquLIWSAJkAAJkAAJkEBeCVBY5bVlWS8SIAESIAESIIGKE6CwqjhyFkgCJEACJEACJJBXAhRWeW1Z1osESIAESIAESKDiBCisKo6cBZIACZAACZAACeSVAIVVXluW9SIBEiABEiABEqg4AQqriiNngSRAAiRAAiRAAnklQGGV15ZlvUiABEiABEiABCpOgMKq4shZIAmQAAmQAAmQQF4JUFjltWVZLxIgARIgARIggYoToLCqOHIWSAIkQAIkQAIkkFcCFFZ5bVnWiwRIgARIgARIoOIErIXVgQMH1PLly9XEiRNVe3t7weDVq1ervr4+/Xn+/PmqpaVF/z/o+4rXlAWSAAmQAAmQAAmQQMIErITVnj171IoVK9QZZ5yhnnvuuYKw2rFjh9q4caPq6OhQo6Ojqru7W7W1tanh4WHf7ydPnpxwtZg9CZAACZAACZAACVSegJWwEvMgpPr7+wvCCl6p5uZm1dTUVPBS4TPS+H0v6SpfXZZIAiRAAiRAAiRAAskRSExYNTY2qoGBgTHCCt/LMmFy1WLOJEACJEACJEACJFB5AokIKywL4vAKK/mewqryDc0SSYAESIAESIAEkieQiLCSpUEuBSbfgCyBBEiABEiABEggPQScCCszeH1wcFD19vaqzs5OhWB3CWo3v6+vr49MYGhoSOGPBwmQAAmQAAlUk0BDQ4PCHw8SKEXASlhBKC1dulSNjIwU8uzq6tJB6+a2CvIdEgV9z2YhARIgARIgARIggbwRsBJWeas860MCJEACJEACJEACLglQWLmkybxIgARIgARIgARqmgCFVU03PytPAiRAAiRAAiTgkgCFlUuazIsESIAESIAESKCmCVBY1XTzs/IkQAIkQAIkQAIuCVBYuaTJvEiABEiABEiABGqaAIVVTTc/K08CJEACJEACJOCSAIWVS5rMiwRIgARIgARIoKYJUFjVdPOz8iRAAiRAAiRAAi4JUFi5pMm8SIAESIAESIAEapoAhVVNNz8rTwIkQAIkQAIk4JIAhZVLmsyLBEiABEiABEigpglQWNV087PyJEACJEACJEACLglQWLmkybxIgARIgARIgARqmgCFVU03PytPAiRAAiRAAiTgkoAzYbV69WrV19enbevq6lJNTU36/+b38+fPVy0tLS7tZ14kQAIkQAIkQAIkkBoCToTVxo0b1cDAgGpvb1d79uxRvb29qrOzU/8f5zo6OtTo6Kjq7u5WbW1tavLkyakBQENqi8DXvvY13wrPnTu3tkCwtiRAAiRAAokQcCKs4JVqbm7WXqoDBw6o5cuXa89Uf39/4XvxXkm6RGrDTEkghACFFbsICZAACZBAkgScCCvTY2UKKD9h1djYyOXAJFuUeZckQGHFDkICJEACJJAkASfCanh4WC1ZskQvB8qBOCuvsIIAw8E4qySblHmXIkBhxf5BAiRAAiSQJAEnwso0EEuBPT09qrW1VW3atIlLgUm2HvO2JkBhZY2MF5AACZAACVgQcC6s4JXasWOHDljftWtXIXh9cHCwENReX18f2cShoSGFPx4k4IIAvKh+B2L/eJAACZBAKQINDQ0KfzxIoBQBJ8IKQmrZsmW6nBkzZmhRNX78eP05aBsGNgsJVIMAPVbVoM4ySYAESKB2CDgRVrWDizXNOgEKq6y3IO0nARIggXQToLBKd/vQOscEKKwcA2V2JEACJEACRQQorNghaooAhVVNNTcrSwIkQAIVJ0BhVXHkLLCaBCisqkmfZZMACZBA/glQWOW/jVlDgwCFFbsDCZAACZBAkgQorJKky7xTR4DCKnVNQoNIgARIIFcEKKxy1ZysTBgBCqswQjxPAiRAAiQQhwCFVRx6vDZzBCisMtdkNJgESIAEMkWAwipTzUVj4xKgsIpLkNeTAAmQAAmUIlCzwooTbG3eGGz32mx31poESIAEKkWAwspDeu7cuZViz3KqQIDCqgrQWSQJkAAJ1BABCisKqxrq7kpRWNVUc7OyJEACJFBxAhRWFFYV73TVLJDCqpr0WTYJVI5A0L0OC7gyUbl2qMWSKKworGqq31NY1VRzs7I1TIDCqoYbv8pVp7CisKpyF6xs8RRWleXN0kigWgQorKpFnuU6EVYHDhxQy5cvV9u3b9dEZ82apdrb2/X/V69erfr6+vT/58+fr1paWlJBnRNsKpqh4kaw3SuOnAWSQFUIUFhVBTsL/b+lZifCaseOHaq/v1+LKYisnp4e1draqoaHh9XGjRtVR0eHGh0dVd3d3aqtrU1Nnjy56vA5wVa9CapiANu9KthZaEQC7J8RQUVIRmEVARKTJEIgEWG1du1aNXv2bLV+/XrV3NysmpqaCt4r83MiNYqYKQewiKByloztnrMGzVl12D/dNSiFlTuWzMmOgBNhhSJlya+urk4tWrRIe6XwnVdYNTY2pmI5kAOYXUfJS2q2e15aMp/1YP90164UVu5YMic7Ak6ElcRYTZs2Ta8t4sDyHzxXprDCsiCONMRZcQCz6yh5Sc12z0tL5rMe7J/u2pXCyh1L5mRHwImwgmfK9ESJpwpxV1wKtGsQpk6WACeuZPky93gE2D/j8TOvprByx5I52RFwLqzEeyVeKQleHxwcVL29vaqzs1PV19dHtnJoaEjhz/UB0ed3QAjyyC8Btnt+2zYPNWP/dNeKQSxRQrnjfENDg8IfDxIoRcCJsMLTf0uWLFEDAwO6rKDtFrq6ugqB7NVuFv4yrHYLVKd8tnt1uLPUaATYP6NxipKKHqsolJgmCQJOhFUShiWdJwewpAmnM3+2ezrbhVa9RoD9011PSKOw2rt3r7rnnnvUlClT1P333++usswpcQJoswsuuEBNmjQptKyaE1abNm1Szz//vHrhhRd84bzlLW/R35977rn6X6Q3P//oRz/S18p5v89I/+53v1tfh/Pez4cddpg68cQTC+fjfH700Ud1PpJf1j7/4he/0DzF/qQ/h01cSZSP9jn22GN1OyH/OJ9//etfa16Sn/czzuE7Oe/3Gf1f+jnO5+0z+OKewiH3eSU/S1lSvs3nsP6J+pj5hY7wNZwgjcLq5ptvVieccII6+eSTa7hlsln1hx56SO3cuVNdddVVoRWoOWElQgiTj9+BCSlMONmc9wqzcj5j4rvooosKQi+Nn0sJVZf23n333ZqD8LD9HDZxefNDekxkUh4/x+Nh2161lt62f6aNj/xwTcN4lUZh9bnPfU7hj0c2CcDLePbZZ4caX3PCSoiEDWCh5Bwl8P4CzernIJ4YYG1+sSdRf9ODEdbu1fBw2HpYTA+T/EAQD5T3Mzxk4C/nXXyO43GL67HzXg8PLeonHrqsfw7rn9Won9cjjntEPPKwp9TnKB5+mx+qNvllUVi99NJL+gGvK664Qp1++umOZhk32fzwhz9Ut956q36DyiGHHDIm0yDb8fDZRz/6US0op0+f7sYYB7lcc8016uGHHw7N6aSTTlI33nijThdVGFNYebDOnTs3FDQTjCUQNiGkhVlW7EwLL9pRWQLsn+54p11YiRBZuXKlrvQ73/lOdcstt6ibbrqJwspdNwjM6bTTTlNbt24NLclMR2EVgosDWGh/skqQFZ6006pZmbjCBLLSPyuMpazi0iysRFQdddRRavHixbp+8AjB07Ft2zYKq7Ja3O4ieKzmzZunZs6cGXgh2gT9iB6riGw5gEUEFTFZVnjSzogNymRVIZCV/lkVOJaFpllY7dq1Sy8rffnLXy7aF8u7nIaJ/T3veY+u+W233aaFgHntoYceWlg6xJIVlhEh1j772c+q888/X4s2CIhHHnlE/eAHP9DLi9gaaWRkRN13331F35tlLVy4cMySn7kUiCU0sQuetjvuuEO97W1vKypfvp84cWLRUiDeyHL55ZfrOl1//fXaxrCyLZteP3HpjYXyfocyP/nJT6obbrjBV1zJ+S984QuFZVl6rOixsu2LsdJnZUKgnbGamRcnTCAr/TNhDE6yT7Owgrj4/ve/P0a8mMIKguTaa69VK1asUPg/RBVECP4voixIWEEwQGThQEwUhJDER0EoPP300/r7O++8U9uBfK+++mr9L8QXHoo477zzimKpgmKsINRwSJnihUMdERP5kY98pCCskG7VqlXqb//2b9WLL76ov//4xz+u/uZv/qZk2TYdAk9etrW16TzlQQF8xvfYpNx8qi9IXAV9T2FFYWXTF2OnzcqEQDtjNzUzSJBAVvpnggicZZ11YQUQZrA4BAwe0sCu8aWElQS+S3oIMlMUQVghH/P7pUuXqkWLFqndu3frd/z67S5v5gFRhOvvvffegudJhJWUL+kh1nAONmM3fPFWSUPjSdJ169aVLNu2U6AsiDeIqz179mhRBUEFYeU9tmzZoq677jolnqlSniwKKwor274YK31WJgTaGauZM3sx2z2zTVe24WkWVpi8IXy8Isb0WFVSWMmTfniCD4IJh9c2EUoiws444wydVjxTUYUVvFgSV2Y2bqmyy+kEIq5wbZCoknwhrlAPxFKVir2isKKwKqcvln0NJ66y0flemBWebmudXG5Z4ZkVO5NrKXc5p1lYRQleL7UUKEuEoHXppZdqQSAxVuV4rCB0sCP8ggULimK4TM+VV1ihHDOuyyusZInQXArct2+fFi6IycLWC9u3b1d4v/COHTtKll1ur5ClwCh7h8nTf6WeFqSworAqty+WdV1WJgTaWVbzZv4itnvmm9C6AmkWVqiMd7sFBJsj/giCxFxO8wav41qkQYD6ZZddprkgVimOsBIvlGz9IIHyJnS/4HUEqCMWq66urhBjJXmgPvACiX2yj5UZvG5uMVGqbOvGL+MCCqsyoHkvycpA66CqFckiKzxpZ0W6Q+oKYbunrkkSNyjtwipxACzAigCFlRUu/8RZGWgdVLUiWWSFJ+2sSHdIXSFs99Q1SeIGUVgljjhXBchO7OZO694KcikwpMmzMtByBIWmAAAgAElEQVRmpedmhSftzEqPcmsn290tzyzkRmGVhVbKlo0VfVfg6tWrVV9fXxGhrq4u1dTUpMxz8+fPVy0tLakgmZWBNhWwIhiRFZ60M0Jj5jAJ2z2HjVrmj2dcVq1Xl+Gx/xNOOEGdfPLJtdcgGa/xQw89pHbu3Fm0D1ZQlZy/K3B4eFghCA07t2L/iI0bN6qOjg41OjqqNyTDRl2TJ0+uOuKsDLRVBxXRgKzwpJ0RGzRnydjuOWvQCNVJo8dq7969+um7KVOm6N3BeWSHANrsggsuUJMmTQo12rmwwmOT2ASsvb1de6uwmRk8Vzi8n0OtSzBBVgbaBBE4zTorPGmn02bPTGZs98w0lTND0yisnFWOGaWagFNhhf0oenp6VGtrq/ZK+QmrxsbGVCwHZmWgTXXvMYzLCk/amZUe5dZOtrtbnlnIjcIqC62UTxudCiss/W3YsEFv9DV+/PgxwgrLgjjSEGeVlYE2K90uKzxpZ1Z6lFs72e61x5PCym2bM7foBJwKq7ClPy4FRm+YrKXkxOW2xbLC022tk8stKzxpp7s+QGHljiVzsiPgTFjBW4UXHOKN2vX19doKxFtJ8Prg4OCY81FMxfuD8Of6QByY34GYMB72BLLCk3bat20ermC7u23FLPAMshEkyh3n8YoXvxcUu6XL3LJOwJmwgoAaGBjQQevmYW63IFswpAFaVn4ZpoFVFBuywpN2RmnN/KVhu7tt0yzwpMfKbZszt+gEnAmr6EWmI2UWBoZ0kIpmRVZ40s5o7Rk1FXlGJRUtHXlG4xQlFYVVFErBabwx00hphvN4Q3uwQrVs2bJChrJvpbkFk6xmpSneOh4l/6sprDxcqrVxXBKNW8k8OSG4pU2e5GkSSNu4lIX+SWEV7x6yEVYQVWvWrFGLFy/WoUDYIQAvW549e7Y2Qva2pLCK1yapvzoLA0PqIRoGZoUn7XTbq8iTPNMqALMkrN533Q/ddqQycvvuDacXXRVVWE2fPr1omyVv0fRYTZtWRnNk85KsTAhZoZsVnrTTbY8iT/KksIrfB9IqrJYuXapGRkaKKmi+rg4PAWDPSq9HyrwAwmrJkiU6Bts80vSKu/gtWJwDlwI9RNPmcnfd4EnlxwnWLVnyJM+0ChbYlYX+SY+V3T1UrscKy3uyIwBKFBFVV1enFi1apCZMmMClQLumyG7qLAwMWaKbFZ60022vIk/yTKsApLCy65vlCiu/pUDzLSwUVlwKrNpbz+1ugfSl5gTrtk3IkzzTKljosXLbN5FbWpcCzTepwM6gpwLxlF9fX19R8Lq83o7CisKKwqrMMYNCoExwAZeRJ3lSWMXrA/RY2fEr12PV1NSkC/JutzBjxgzV0dGhRkdHuRRo1xTZTZ2ViSsrhLPCk3a67VHkSZ5pFYAUVnZ90yus7K5mapMAg9c9/SFtweucuNzesORJnmkVAllZYsuKnVkSVm7vSuZWbQIUVhRWTvogBYsTjIVMyJM8KQDj9QEKq3j8eHX5BCisKKzK7z3GlRQCTjBSWLnFSJ41zJPCKqHGZ7ahBCisKKxCO0mUBBRWUShFT0Oe0VlFSUmeUShFT5MFnhRW0duTKd0SoLCisHLSo7Iw0KKitNNJc9MT5BYjeSbAk8IqAajMMhIBCisKq0gdJSwRBUsYIbvz5GnHKyw1eYYRsjufBZ4UVnZtytTuCDgTVnhho7xXqLGxsbBRGDYUw8ZhONL0bqAsDAz0sLjr6JIT290tU/IkT5NAmp6qprBy2zeZW3QCToQVXrLY3d2t2tra9AsZ5cCGYdiRVTYJ80sT3VS3KTkhkGdaJwQKard9kzxrkyeFlft2Z47RCDgRVhBQ/f39qr29vahUc/t7nPB+jmZiMqkorNxyJU/ypFCN3wd4H8VnGOadxvk0edbc1Zg5pYWAE2EFr9SaNWsKdZKt7NeuXauam5uVbHkPYYVlwpaWlqrXnwOY2yYgT/KksIrfB3gfxWdIYeWOIXMqj4AzYYXiIZjwVuvly5fr/8OLZQorCDBJV5657q7iAOaOJXIiT/KksIrfB3gfxWdIYeWOIXMqj4BzYQUzREANDAyM8ViZQqs8k91cxQHMDcewQSxtLne2O9udAjB+H8jCfcQYq/jtzBzKI+BEWAUFqSOoXYLXBwcHVW9vr+rs7FT19fWRrR0aGlL4c33Am+Z3QPil6aCdbluDPMnTJMD7vbz+kIX7KMhG1Ljcdm9oaFD440ECpQg4EVYoIGhbBfP7rq6uQrxVtZslC7+4wIh2uu0p5Eme9FjF7wNZuI/osYrfzsyhPALOhFV5xVfvqiwMDBRW7vsH290tU/Ikz7QKVQqreH0Te1Nu2LBBLViwQI0fP76QGVaoli1bVvgs+1NihWrlypVq4cKFelVK4q3x8Jo8sGaubpl5xrM0fVdTWHnahDFB5XVSTrDlcQu6ijzJM62CJSs/+Cis4t1DfsIKwgg7ACxevFiLJ4ipJUuW6M2/p0+fXnhwDWJKzh1//PGFrZjS9ABbPDqlr6aworBy0r8oBJxgLGRCnuRJYRWvD2RJWD332ZPiVdbB1Ydf/3BRLl5hZT7xL1so4QJzH0tTOOH7nTt3qieffFJ7sQ4++GDV09OjWltbizYSd2B66rKgsKKwctIpKQScYKSwcouRPGuYJ4WVXeOHCaugN6yYAgwPqcny4ebNm9Xhhx+uHnzwQS2mJkyYULRUaGddtlJTWFFYOemxFFZOMFIIuMVInjXMk8LKrvFdCKvR0VEtnq666iq1bt06Lagef/xxbQg2B/d7Q4udldlITWFFYeWkp1JYOcFIIeAWI3nWME8KK7vGDxNWUZYCUSJ2Apg6dap64okn1Lx585R4sY4++mh17LHHpmZnADs6dqkprCis7HpMQGoKKycYKQTcYiTPGuZJYWXX+GHCCrkhhgqxUx0dHfpJQTN4XeKukGbLli1qypQpOmhdlhBfeeUVdfXVV+c+vgqcKKworOzuPgorJ7zCMqFQDSNkd5487XiFpc4CTwqrsFYsPu8nrJYuXapGRkZ0QnkHMGKnzHcDe/enRMwVrrvmmmuK3hO8b9++giCzsyx7qSmsKKyc9NosDLSoKO100tz0BLnFSJ4J8MySsEqg+syyigQorCisnHQ/ChYnGDnBusVInjXMk8IqocZntqEEKKworEI7SZQEFFZRKEVPQ57RWUVJSZ5RKEVPkwWeFFbR25Mp3RKgsKKwctKjsjDQoqK000lz0xPkFiN5JsCTwioBqMwyEgEKKwqrSB0lLBEFSxghu/PkaccrLDV5hhGyO58FnhRWdm3K1O4IUFhRWDnpTVkYaOmxctLURZmw3d0yJU93PCms3LFkTnYEKKworOx6TEBqTghOMHJJyC1G8qxhnhRWCTU+sw0l4ERYyb4Vst/FrFmzCm+zxi6sfX192hC8AbulpSXUqEokoBBwS5k8ydMkMHfuXLdAYubG/hkToOfyLPCksHLb5swtOgFnwkpevIjdWOXADq3YhRW7tOIdQt3d3aqtrS0VO69mYWAAR9oZvTNHSUmeUShFT0Oe0VlFSUmeUShFS0NhFY0TU7knkKiwgrequbm5aPdV87P76kTPkQNYdFZRUpJnFErR05BndFZRUpJnFErR02SBJ4VV9PZkSrcEnAkrc+t72eLeT1jhDddpWA7MwsBAj5Xbzk6e5OklwCXL8vpEFsZPCqvy2pZXxSfgRFiZZiDeasWKFeraa69VmzZtKvJYYVkQB4VV9IbLwgBGwRK9PaOmZLtHJRUtHXlG4xQ1VRZ4UlhFbU2mc03AubA6cOCA6unpUa2trWOEldeD5boyNvllYWCgYLFp0Whp2e7ROEVNRZ5RSUVLR57ROEVJRWEVhRLTJEHAubCCx6q3t1d1dnYq/F+C1wcHBwvf19fXR67L0NCQwp/ro7+/3zdLxICl6aCdbluDPMnTJMD7vbz+kIX7KMhG1Ljcdm9oaFD440ECpQg4EVbmlgp1dXVq0aJFhSf/zHMSe5WGJuEvQ7etQJ7kaRJg7FJ5/YH3UXnc/K6ixyoeS9lG6dRTTy1snyQ5Yl7ftm2bnusnTJiglixZogYGBvRp0QBB30+ePDmeYRm42omwykA9x5jIAcxtq5EneVJYxe8DvI/iM5QcKKzisYSwWrVqlRo3bpxegZKVJnx/xx136MwvvfRSLaxWrlypFi5cWEiDc8PDw0Xfm/HXeRdXFFaevsdf2uXdjJwQyuMWdBV5kieFarw+kCVhVcrWeBSiX+2d+yCEsD/l0UcfrQ4++ODCQ2cI78G+lE899ZSOpY4qrGAJroVnq729PbphGUxJYUVh5aTbUgg4wVjIhDzJk8IqXh+gsLLjFySszjvvPHXfffepBQsW6AzXrl2rLrzwQrVu3bqCsDKXAmfMmFHYFNzryRKxhrzMzcTtLE1/agorCisnvZRCwAlGCiu3GMmzhnlSWNk1fpCwuuKKK9Stt96qRRSW9/BQwLx58wpP/9t4rCis7Nokc6kpBNw2GXmSJz0s8fsA76P4DCUHCis7lkHCCt6lzZs368ywjIcnKqdPn16WsOJSoF2bZC51Wgaw5z57ki+7w69/WH+fFjvDGph2hhGyO0+edrzCUpNnGCG781ngSWFl16alhBW2S8LbVaZOnaqX+XDIfpVRPVYMXrdrj0ymTsvAQGFV2e6TlnYPqzXtDCNkd5487XiFpc4CTwqrsFYsPl9KWCEeClssyCvpzI3AvdsqIFdsrYQn//y2Ycj7E4GoP2OsPH2v0k8FUljZ3fxxU2dhQqCnMm4rj72e7e6WaRZ4UljZtXml5z4767KVmsKKwspJj83CQEvB4qSpizJhu7tlSp7ueGZJWLmrNXNKAwEKKworJ/2QE4ITjIVMyJM8TQKV9ibkwZNOYeX2HmJu0QlQWFFYRe8tJVJSCDjBSGHlFiN5lsmTwqpMcLyMBBhjNbYP8JdhefcFhVV53IKuIk/ypMcqXh+gxyoeP15dPgF6rOixKr/3GFdSCDjBSA+LW4zkWSZPeqzKBMfLSIAeK3qsXN0FFFauSL6WD3mSJz1W8foAPVbx+PHq8gnQY0WPVfm9hx4rJ+z8MqGwcos2LTyz4gnKip2legmFldt7iLlFJ0BhRWEVvbeUSJmWiSusMrQzjJDdefK045UVwZIVOyms7PofU1eGgFNhhS3rse39JZdcolpaWnQNsFtrX1+f/v/8+fML31emesGlpGVCyMMABspp4RnWr2hnGCG78+Rpxysr93tW7KSwsut/TF0ZAs6ElWxxD7Pf/va3awG1Y8cOhZcu4t1Co6Ojqru7W7W1temt7qt9pGVCyMMARmHlvjenpX+G1Yx2hhEqPp+V+z0rdlJY2fU/pq4MAWfCCgLKPCCs4K3Cm7CbmpoK3ivzc2Wq6F9KWiaEPAxgFFbue3Ja+mdYzWhnGCEKKztC7lIzxsodS+ZkR8CJsBoeHlbr169X8+bNU5s3b9YWBAkreYmjnZnuU6dlQsiKsMqKnWE9he0eRsjuPHna8crKfZQVO+mxsut/TF0ZAk6ElemZEs+Vn7Ayz1WmemNLGen9kPrdbwbUPUfM1SdP+dUd6pCXf6semLpAf249cL/+t67tq/pfpDc/v3DX59Qr+wcK5/0+I/1hl3xOX4fz3s/jJhypDjlnof4+bAB79Ib56qXXv1H9fOJMnf7EZzbqz6dc+2X9+aXNK/W/kl9SnyVfL1Ep965n6vSpt+/bov8Vey85cqSkfQd+/C31yv5nCvYn/fmBmxbp9hb7jhr+if4sPJMoHwDGv+v9mgPyN/uFl6f0m/WPP69PwT4cT9e/Q//7gdOm6f4n+b38y/6izziH7+S832f0/9cf06zzw/k4n++65SbN77lD3/paO788rD+3/L9PO8k/qn1yn3p5TvjEt/VXt9/z2n0N+/R98/p6/e9lF5yt/x03obFgb9zPkpfwNT+H3e/gKbaJvfgsGxeDh5mft76uPofZmRZBXaq+9Fi56g3Mx5ZAbGGF2Krly5er7du3F5WNQPWBgYHYS4FDQ0MKf66ON2y9Sb3u+WfVpjddoLOEUMFg++DbLtWfz375IX1++H2f1Z8lfbmf6797vc5Hrvd+nnjbZb5V23f57a8N+Hd+qkj4iRB84dLXBBXye90Lz6rnLv5Sop/HPf+sr50vv+V4Xf59R1+pz3uF6rm/ucepfYd/82O6HKmv7efD7nhN0IqQPuuJHv1ZeHrzQ/u88oY3F8pz9TmIJ2xBecKz5adf0BOt2IvPSdgjPMupn9c+fBae3vxs2ytq+iCeYIVDeEp7C8/znrolVn+Kap/J1+9Gkvvdtn/alh81fbk8Xd/vcca3/v7+wGkDISnlHA0NDQp/PEigFIHYwsqbuemVMoPXBwcHVW9vr+rs7FT19a/9WqzmkZZfXGG/DG1/wXp/0br6HGQnPAL4BS08IVLNX9zwCJT6Be/KPulLfvnhnNgAnjjERvFgXHLlh/X3uN5Mn9Tn/V+80Lf7R/GwmB4meKdwiAfK+xkeMtRdzrv4jPLEIwYPIA7xqImH7awPL9Xfi4fO67Fz9RmeVHiAxTPshQqPKs6LBxAeVXh8xV54VHFe7JH8kvocdr8/uOKjRfaJvcIzafui8ISH+e6XpmnUsA8eykePfO0pcPDEedNjH+bhT+o8PVblz7DyMFpra2vRw2ayOoU5HDsAjIy8tiKBEJ/FixerrVu3qjVr1hQK7urqUtOnT9fOF6xilYq39q5oIcRo5cqVauHChWr//v1qw4YNasGCBWr8+PE6f3PHgbq6OrVo0SJta6l8KqU9EhVW3soDsoAtv8ndXJkVYUU77do7bOIiTzueYanJM4xQ8Xn2TztecVJTWMWhp0oKFD+hg9JMUYPtl8SZgv/Dg9je3q7wf69I8l6Lz6WEFUQVDuSHA3lu2bJFzZkzJ5/CKl5TVu5qTgh2rDkh2PEKS50VnmH14H0URojCyo6Qu9SZElYPHOSu4uXmdNarRVd6BRBWoGzEken1OuKII1RPT4+CB2zTpk1FIUJSaFSPFVa//IRZlHwy67Eqt00rfR0nBDviWRECtNOuXeOm5n1kR5D9045XnNQUVpb0PMLKuxxoPqQmm4HLUuCsWbO098jrsTIFkIQGwSos73lFDq41lxGRTpYYTQ/Zrl27CgLPr4al8qGwsuwTtsk5IdgR44RgxyssdVZ4htWD91EYIXqs7Ai5S01hZcnSI6xwtQil0047rRDvBHFSajlPxJGIIhEz8qAbwoHkzSymhVE9VtjSCQ/GQchBrC1btkxnM2PGDL0ZubnlE743lxQprCz7hG1yTgh2xLIiBGinXbvGTc37yI4g+6cdrzipKaws6fkIKxFQp5xyivrJT35SFNMUFicFD5d330rvpuHlCCu/pUBT6FFYWba7y+ScEOxockKw4xWWOis8w+rB+yiMED1WdoTcpaawsmTpI6xkOfCXv/yluvLKKwsPn0UJQDeD18VT5EJYoVZ4ynDixIm+Qo/CyrLdXSbnhGBHMytCgHbatWvc1LyP7Aiyf9rxipOawsqSno+wQg5Youvr69PbKYhA8sZYyXYHjz/+uC5Ulvq8XisXwspvuwWUib0zUW4ut1uwbMqqJeeEYIeeE4Idr7DUWeEZVg/eR2GE6LGyI+QudaaElbtqM6cUEHC+j1UK6hTJBE4IkTAVEmVFCNBOu3aNm5r3kR1B9k87XnFSU1jFocdr4xCgsPLQk3dyxYFqcy0HWhta4WnJM5yRyxQUVnY02T/teMVJTWEVhx6vjUOAworCKlL/4YQQCVPkRFnhGVYhCqswQsXns9LuWbGzFH0KK7u+ydTuCFBYUVhF6k1ZGWhpZ6TmdJaIwsoOJfunHa84qSms4tDjtXEI5FZYcQCL0y3GXkuetckzrNYUVmGE6LGyI2SXutS4RGFlx5Kp3RGgsKLHKlJvorCKhClyoqzwDKsQhVUYIQorO0J2qSms7HgxdWUIUFhRWEXqaVkRArQzUnNGTkSekVFFSkiekTBFTkRhFRkVE1aQAIUVhVWk7sYJIRKmyInIMzKqSAnJMxKmyInywJNLgZGbmwkdE3AirOTlitu3b9fmdXV1Fba+x06r2LUVh+yM6rgOvtnlYWBAxbjUYtdb2O52vMJSk2cYIbvz5GnHKyw1PVZhhHi+GgScCCu8YRoH3lptvkNo165dent5vHF6dHRUdXd3q7a2NjV58uTE68oBzC1i8iRPk8Dh1z+sP1L42/UL3kd2vMJSU1iFEeL5ahBwIqxMwyGy+vv79csRve8FKvWeINeV5wDmlih5kieFVfw+wPsoPkMzBwortzyZmxsCToSVuRTY2NhYeFmjn7DCeXlBo5sq+OfCAcwtXfIkTwqr+H2A91F8hhRWbhkyN/cEnAgr0ywsBfb29qrOzk61fv161dzcXIi38r512n11fp8jBzC3dMmTPCms4vcB3kfxGVJYuWXI3NwTcC6s4L3q6elRra2tatOmTUXCqpylwKGhIYU/22PibZf5XrLv8tv191iu9DsgBCt50E63tMmTPE0CvN/L6w95uI+CxngQKXecb2hoUPirhcOMlx4/fryuMpwjCPdB3LR8lzQLUzf4aQjvw3OlVs289g8PDxdiv716JU69nAirBx54QE2ZMkUHpZseK/xfgtcHBwcLnqz6+vo4Nke6lr8MI2GKnIg8I6OKlJA8I2GKnIg8I6OKlDAPPLndQqSmDkzkJ6zi5Wh/NYQPVr7mzZunhZxXWImowoNzEmJkiqfNmzergYEBHfONA9c/9thjhXAls47QKFu2bFFz5syxN9RzhRNhBeOWLl2qRkZGdPZB2y2Y38e2PCSDPAwMqCKfurLrKWx3O17vu+6Hvhd894bT9ffkacczLDV5hhGyO8/gdTteNqn9hJX34TTkJ9spmfM7xM2aNWt0cbNmzdLCJkgnIE+k37t3r5o0aVKRN8wsT4SRGV4k15oeNHPVDNds2LBBLViwQO9MAJH24osvqjPPPFOHKJnhSRBxK1euVAsXLlRxnT9OhJVNY1UqLQcwt6TJM588Kazmum1Y/uBLDU96rOI1RRRhtW/fPi2EzK2VvJ4fv+U777ZMN954o1q0aNGYrZi8cdnevHDe9EhJjSXd9OnTC6FJOAeP1Jve9CadDB6upHYuoLDy9L25cznQ+t2OFFbxBinv1WnhSWHF+z2v93tWhNVvV16hm+CNC2/V/1b7s/SHKMJKvEemtwfXLVu2rKhbyebg5obhM2bMKIgy2aLJ2xfDhE+YsIJXSvKAAMNx3HHHaS/WBz/4QXXzzTcXeajKiQP3u38orCisIimGtAiBMGNpZxih4vMUVhRWFFZ294zr1NUWUt7y4wqrrVu3FjxCJitzWc/rsSpXWIUtBSLuW8o95JBD1MyZM9URRxyhvVgnnnii9naZMVUUViG9mxOs29ufPPPJk8KKworCyu29nZfcyvVY7d+/3/dBNVNYmYIIy4hBwipsKRCesiVLlujX5cE7hcP75B/qsWrVKjVu3Di9DRTipyCgdu/erYWWua8mhRWFVUXvXwort7jTwpPCisKKwsrtvZ2X3LzB5li6O/fcc9Ujjzwy5s0q3sBvM3i9rq5Ox09NmDBBiyB4iY488kh1zDHH6KDyUsLKL3hdguXBGQHz8EpJvvhOlhhlOwh5cnDixImFpwORrzeui8HrEXpuWiauMFNpZxghu/PkaceLworCisLK7p5h6soRcCl2wqyGkEzVdgthBlfjPCdYt9TJM588syKsaCcFoK0AzErwutuRJX+5uVqeCyPjshwGr3to86lA/+5HYRV2W9qdTwtPCha3giUrPMN6a1r6Zxw7KazC6PF8UgQorCisIvWtPAy0qCg3XC1u7qwIAdrpVgCG3fRpud/jtDuFVVgr83xSBCisKKwi9a20DLRhxtLOMEIUViYB1x7qOEKAwn9s343Dk8LKbixgancEKKworCL1JgqWSJgiJ0oLzzgTVyWFAO2kx8q8uaK8conCKvJwxISOCVBYUVhF6lJpEQJhxtLOMEL0WNFjFd5H0nIfxRHUFFbh7cwUyRCgsKKwitSz0jLQhhlLO8MIUVhRWIX3kbTcRxRW4W3FFOkjQGFFYRWpV6ZloA0zlnaGEaKworAK7yNpuY8orMLbiinSR4DCisIqUq9My0AbZiztDCNEYUVhFd5H0nIfUViFtxVTpI+AE2ElW8Zv375d1xDbzMt7e8y3WcsbriuBIS0DQ1hdaWcYIbvz5GnHK87EhZIqtX0F7WTwutmzGbxud58zdWUJOBFWeO8O3v+Dlxl6X66IdwZ1dHSo0dFR1d3drdra2vS7fZI+OMG6JUye+eRJweJWsGSFZ1hvTsv9Hocng9fDWpnnkyLgRFiZxuF9O729vfot0uvXr1fNzc1F3ivzc1KVQr5pGRjC6kg7wwjZnSdPO15xJi56rMayzgrPsF6SlvsoDk8Kq7BW5vmkCDgXVubbqL3v3sHnxsZG7dlK+kjLwBBWz7TYGWcAq+QES5616WHJSv+knenpnxRWYaMlzydFwKmw8r6J2iussCyIg8Lq981JYeW2a5OnHU8KgfQIgUr+QKmFdqewshsLmNodAWfCSgLYIZrMwPW4S4FDQ0MKf7bHxNsu871k3+W36+/7+/t9z8PeSh5psfOalc/6VvvGhW/W36fFzrC2SYudWeFJO93e7+SZHp5BYzzGkHLH+YaGBoW/WjgQ1rNhwwa1YMECNX78eF1lOEewKoW4afkuaRamgwb/37Ztm1q0aFFRrDZsXbp0qTr11FNVe3u7tnPNmjUF02bNmqW/Nx+mw0nzgTpztS1unZwIK3iqlixZoo0UUQXDzED2wcHBQuxVfX19XLtDr0+L5yLM0LTYmZVfsORJD4vZB6I8HUZP0Ni7Jiv3exw76bEKGy1Ln/cTVvFytL8a2gKx2vPmzdNCDp/EnUsAABJYSURBVMJo9+7daubMmUUrX/heDhFW+OxdHTNFmjiDoFmQDp/Xrl2rZs+ereJqFCfCyqsOUSHZcsFUiOY2DPaI7a5Ii2AJszotdsYZwCo5cZEnhRWFVdhdEH4+K/d7HDsprML7QakUfsLKG0ON6/v6+nQ25vxuagLxFolXaWRkpCi9OGD27t2rJk2aVOQN83qRoCemTp2qvVYLFy7UAkhCkOCteuKJJwoeqzBhhfPmw3bIyxu+VC5BJ8Kq3MKTvC4tgiWsjmmxM84ARmFVmx6BSrZ7Vvon7UyP8KewCpt97D1WXmG1b98+LYR27dqll9/wf6xObdmyRc2ZM0cX4CdWTNGGa2+88cYxy3u41huXLXlhmVfCjGS7JzwYh+/9lgJNR48ZngQvVU9Pj2ptbdVLi66WAymsPH1r7ly3A0NY16awCiNkd5487XhRCLi938kzPTyzIqzuvfdefdOef/75+t9qf5YRJIrHSkSK+eAarlu2bFnRQCSxTOYK1owZMwqiTASRd/Ty21lA4uNwDZYIRRjBBlNYRfFYUVjZzRep2ceKA63bgTasG1BYhREqPs/+6bZ/kmd6eFJYlSfU4gqrrVu36iy88U2mN8jrsbIVVvAurVy5Upfxve99TwfYw/NlK6y8S4H0WIXMH5xg8znBhtWK7R5GiMLKJODaQ01hRWFldwemN3W5Hqv9+/f7PqhmihbvG1qChFXQUiACzsX7Jct8Zv5BWzuVCl5HS1BYUVg5vSM5IaRnQkDD8h18FIAUgErFGZey4rFyOpA7zMwbbI6lu3PPPVc98sgjha0L/JYCEQRuBq/X1dXp+KkJEybo3QPw+rsjjzxSHXPMMWM8TV7z/YLXpcxS3ibvA3Wy7Iin/iTYHmV531/M4HUKK4e3ULwBjEJgbFPEmRDIkzy9BOhZKyYSZZsNCiunU0RVMvNuOp6kEanbbiHJygblHTRxIT1uOi4J2bUKhQA9VmaPiTJxUQBWWAA+cJD/TX3Wq3Y3u6qNH1IUVtbdIpUXuPIihVXO1TIgysnsU4EUVhQCFAJhQ0X4eQrqDN1HFFaFDh1F+FNYhd//TJEMAQorD1e63O1d7vRcVNhz4XAsoLCisMrrDxQKK4cDBbOyIkBhFSSsHP06THTiCrIRdbJcHkjUTqsuWTox7ZyrlKO+CdLkmSGebHd6rByOpcwqOQIUVhRWmgAnWHou8uq5CPWoZkWwZMVOh/NVnHGJHiuHDcGsrAhQWFFYJS+sOCFY/dLOjRCwGoqq6KnMSv/Mip0paXcKK4cNwaysCFBYUVhRWP3fUxyZiq3jBFubQpXtbtXuFFZWWoCJHRKgsKKworCisBozpER56irUs+ZwoIqzJBRqZ1YEC+10K6wc8nTY1ZlVDghQWFFYUVhRWFFY+Q3mlg+AIAsKwPQ8DBDqsaKwyoGESWcVnAkr7Fq6fPlyNXHiRL3dvRzm26y928fHQZL4PlaObrqqDLQAazkpVMVOSxsTn7jidEjPteSZngmWHquxHbsW+ieFlcMBjVlZEXAirPDOnhUrVqgzzjhDPffccwVhZb5ocXR0VHV3d6u2tjaFN1PHPSisSkxcFFZjutfh1z+sv8vFO/gcif7EhSrttFq6Cu2f5GnFk8Iq7izL68sl4ERYSeGlXpiINC63pqeworAyOz1jguy9lBRW//+hBQoWK8GSFQFIYVWuLOB1cQlUXFg1NjaqlpaWuHYHxjIgYyfvCnQ02FbF5U6PFT1WEe+wqvTPtC0BO7rXKVTTJVQprCIOAkzmnEBFhdXGjRt1BSisXhN/OGK9LDorO69nZeJyeHtRsDDGyrlHNSv3UUrspLByOKAxKysCFRVW5SwFDg0NKfx5j2tWPhtY0RsXvllNvO0y3/P7Lr9df9/f3+97vrm5WX8/7Znpvud/duQuK8BBdsJGHHHsDLIR+WbBTlsbUa8keVo1bEjiJO101TeT5kk7f99Jkrzf03YfpaXdg8Z4tArG+XLsbGhoUPjjQQKlCCQqrMzg9cHBQdXb26s6OztVfX197FZhjBVjrJx7BGL3yt9nQI8VPVbO+2dKPEGoV8mHQFJiJz1WDgc0ZmVFwImwwlOBS5cuVSMjI4XCu7q6VFNTkw5Y7+vr09/Ld1YWBiSmsKKw4sTluTkYuzRmtIj0NGhKhEBWBEtW7KSwcjHTMo9yCDgRVuUUHPcaCisKKworCqtEYxUpVDMtVCms4s6yvL5cAhRWHnKFd8Y5+hVblSUh1MlyUqiKnZY2olq0k0tsFNQU1FEENYVVubKA18UlQGFFYaUJULBQsFCwULBEESxcCow77fL6vBOgsKKworCSdwU68lJSqKZrP6OsCAHaOXa6jfODjx6rvMuX9NaPworCisKKwmrMCJUnzwUFi1vBkhWeFFbpFR55t4zCisKKworCisLKb6RnDOAYKll6ypLCKu/yJb31o7CisKKworCisKKw0gTy5KmksEqv8Mi7ZRRWFFYUVhRWFFYUVhRW0gfK8FTmXSiwfnYEKKworCisKKworCisKKworOzUA1MHEqCworCisKKworCisKKworCiVHJEgMKKworCisKKworCisKKwsqRrGA2FFYUVhRWFFYUVhRWFFYUVlREjghQWFFYUVhRWFFYUVhRWFFYOZIVzIbCisKKworCisKKworCisKKisgRAQorCisKKworCisKKworCitHsoLZJC6sVq9erfr6+jTp+fPnq5aWFifUg94hhcyxyd1znz3Jt5xIOwfjSkfvjYvzriuYEbTJ3dy5JV4ajAst92Kpip2WNqJatJMvizZv7DxtaFn2/c77aMxYj3GeG4Q6mWqZSRkEEhVWO3bsUBs3blQdHR1qdHRUdXd3q7a2NjV58uQyTC2+hMKKwooTrOc24gTrO8FSsIwdbmvhBwqFVexplhmUSSBRYQVvVXNzs2pqatLmeT+XsvnKbzypvrlzRP32wO/UG8e/Tl18Qp265QNvLVxCYUVhRWFFYUWPlb13ulY8vy6FVdh8VOb8y8tySqDiwqqxsTF0ORCd+N6fvaA633OkOn7SIeqxvS+p7h88o86fdlhBXFFYUVhRWFFYUVhRWPnNzS6XAqPMRznVB6xWmQQqKqywLIgjLM6q/nOPqUXnHKVFlRwQV0s3P62GP3e8/orCisKKworCisKKwippYRVlPipz/uVlOSVQUWEVdSnwoM88qr41f/oY5O9fsyunzcBqkQAJkAAJpJVA0Hz06udPTKvJtKuKBBIVVmbw+uDgoOrt7VWdnZ2qvr6+ZJX5C6GKPYJFkwAJkAAJFAhwPmJnsCWQqLCCMeZ2C11dXYVA9lKGck3bthmZngRIgARIIAkCnI+SoJrvPBMXVuXi41MY5ZLjdSRAAiRAAi4JcD5ySTP/eaVWWOUfPWtIAiRAAiRAAiSQNwIUVnlrUdaHBEiABEiABEigagQorKqGngWTAAmQAAmQAAnkjQCFVd5alPUhARIgARIgARKoGgEKq6qhZ8EkQAIkQAIkQAJ5I0BhlbcWZX1IgARIgARIgASqRoDCqmroWTAJkAAJkAAJkEDeCOROWOF9hGvWrCm00/z58/W7CYeHh9WSJUvUwMCAPjdjxgzV0dGhxo8frz+b13nPuWp0rw2yYeqBAwfU8uXL1fbt23VRYrO3LrNmzVLt7e06zZ49e9TSpUvVyMiI/myec2Wv5OMtCy/SBruvf/3rauHChXonfalDU1NT4V2Q5s77wjkp20499dQCGykDm9Nu27ZNLVq0SE2ePLmwWW1dXV3hO6SFncuWLdOXoW6LFy8OfTtAufVAm951111F5ZuvejI31DX7QtTXQZVrV9h1pl0mv6jv/wzLv9zzQff12rVrdVvKe0nFTpRjjg/evlCuHaWuM+9v6V+4p/r7+4v6LL7bsGGDWrBggR6XgpgnYaN3DJQy5F7H+HT88ccXjT9iK9LK+JXk/YO2XrlyZeQxB32gr6+vgEvGWy/npHgy39olkEthhebEgIobSF6jg+/MmxKDlgy8GHQxuYrQwv9xQCS4OmQCgGhCvhhsv/Od76j3vve96itf+Yr+TiaBu+++W5199tlq69atunj5HjbjgLgyBwcZ2JDOpc1Sd7+BSCYLKVPqZw6+lZh0YduqVavUuHHjil6XhO/vuOMOXYVLL71UC2vYgzYeHR1V999/v7rooot0u2OiFTGF63bv3q3OOussV01flA9s2LJli5oyZUphkvIKq+bm5jHtmAZhJXaZgnnz5s1FfTQRaCUy9U62cl8fd9xxBZGC9jbv/VL9Ogn70eb4QSf3LfoXfrx5bTLvF/Neh03ol+g3c+bMScLEojy99zsYd3d3q1deeUVdffXV+keKmQZ9wFu/JO4f2zHHvGe8r1czBWziQFlAzRHIvbCSG8g7uOJGwy/GefPmqZ6eHtXa2qoHjKQOKU88TlEGd68wkQGura1NX24ODkmKmKBfeGaZqN/OnTvVk08+qX9RHnzwwRXhKrYdffTRukzTQ4E2f+qpp3TbmsLK9J5VWrCAGezCjSeiNGvCyhQzXvGf1P0TlK9XWJn3mXAVL7X0DeTlnaSTtNsUVmY5ZrvDHhmHvPd2krb55e0nrCAC4RWGBxg/TvDuVxl/TGGVtK02Y45XWImHkB6rpFuJ+edSWAUtBfp5rE477TTfX7Ouu0aQ8AkSXCjf7xoZLLD8ZrrikxSHQcuO3l+thx9+uHrwwQe1kJkwYUJFuIoN5513nrrvvvv0MgoOLANceOGFat26ddqeI444orBcYS7BJsnNrw9Jm8JbKh402CreoKDln0oLQK/tQb/+0+qxEo+16bU0fzgFiR3X9z3yE28ulu1lWRrfm/e+eS/t2rVrzDJhEnYF5RkkrK666ip188036x8E5viDHwoIs/DWLwmbbcYc77I6lwKTaBHm6Ucgl8IKFcXNb/4qxaBqxlhJTJK5XIjBIqnDXHo0yyg1wIcJKzPGKuoLrsupX9AvPPEWYMAVAfP444/rIiAcvDEk5ZQddo3YdsUVV6hbb7214J0K8kaaS5azZ8/WSxzwACbprfS2Nz6fc845Wuihn8JWU1ildSlQ4lXMOJokPaVhbW+KFvFKeWMNvUtquKZS97zXfvmBcskllxTiPuXHnun5M8cEM/4vqdhPPztNb7jpFUQdYN/FF19c+CEjHmBv/aK0n20amzHH/DFQyttvawPTk0AYgVwLK1ReBv4gz5R5wyU5uQYJqFIB3lGXAvELV7wfSQSJl3KdY/CaOnWqeuKJJ/SyqiwRYGnu2GOPTSTmy+zU3l+wOIdJFuJk+vTpvsuR0uawF4HkScWm+d183qUMfD700EPVmWeeqVkFeabS5LHyE4rmMlvYoOPyvHcp0Jt3qR8nScQjhtXNK+rQru94xzsKnl5v/JIpWioVFxTksZIlfvwgmDZtml5ml0B7qXclRGvUMcd7z/h5+5MYL8P6AM/nn0CuhZXXY+UXwCriyxu8jsnZ5WThF7wuy1Vwr5vB63jabubMmUq8P2kMXpdbwxuM7RfomuRtZE4CEHXw4kHoIQ4Ehyz1gSU8LeBsDv74vzd4PckgYXOiN58WE48jhZVdb7EVVpV4UtVbA7mfIZq85ePzLbfcoo455piCSJF+MXHiRN+n8JIWA6WEFbz64kUTD9qdd96pxyu/+tm1ZrTUUccceqyi8WQq9wRyKazMGCtZGggbgM31+KRc7t5YJZlMvY+MR91uwfwFm+SE4bXbfERdzl1zzTUF7xRY7tu3r2g7C/dd97UcvZOAueRqBgQj5stcCjaXTjFQS59J8nFx04MqYlkmKVNYmY+IS/8NihdJiqs33yDBZ7LDNdJ3K2VX2H3t9Vh5OcLOJJfRpY/Ksr13ewe599HO3h9yXlsrxTZMWInwQ90kkD2ofkn0g6hjThA/73iW1HifRN2ZZzYI5E5YZQM7rSQBEiABEiABEsgjAQqrPLYq60QCJEACJEACJFAVAhRWVcHOQkmABEiABEiABPJIgMIqj63KOpEACZAACZAACVSFAIVVVbCzUBIgARIgARIggTwSoLDKY6uyTiRAAiRAAiRAAlUhQGFVFewslARIgARIgARIII8EKKzy2KqsEwmQAAmQAAmQQFUIUFhVBTsLJQESIAESIAESyCMBCqs8tirrRAIkQAIkQAIkUBUCFFZVwc5CSYAESIAESIAE8kiAwiqPrco6kQAJkAAJkAAJVIVAQVj99Kc/3XzQQQedXRUrWCgJkAAJkAAJkAAJ5IDAq6++ev//AnpYKBYi8Zz1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/>
          <a:srcRect l="50048" t="39062" r="970" b="13422"/>
          <a:stretch>
            <a:fillRect/>
          </a:stretch>
        </p:blipFill>
        <p:spPr bwMode="auto">
          <a:xfrm>
            <a:off x="1809720" y="1643050"/>
            <a:ext cx="72152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015663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968" y="17859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analysis provided actionable insights that can help improve employee retention, enhance performance management, and support data-driven decision-making within the organization. By addressing the identified issues, the organization can foster a more productive and satisfied workforce.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23902" y="1357298"/>
            <a:ext cx="54292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The objective is to analyze employee  data to uncover trends,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identify key performance indicators,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and provide actionable insights to improve overall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organizational efficiency and employee satisfaction.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This analysis aims to address issues related to employee turnover,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performance variability, and workforce management.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60" y="64291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274" y="2071678"/>
            <a:ext cx="8617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This project involves analyzing a comprehensive employee dataset using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Excel to generate insights that will support HR and management decision-making processes.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The analysis will include exploring various employee demographics,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performance metrics, and job satisfaction levels to understand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the factors contributing to workforce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81026" y="2143116"/>
            <a:ext cx="9166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primary end users of this analysis are:-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*Human Resources (HR) Department*: To utilize the insights for talent management,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recruitment strategies, and employee retention.-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*Management/Executives*: To make informed decisions regarding workforce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                     planning and organizational development.-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*Team Leaders*: To understand team dynamics and improve employee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engagement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978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propose leveraging Excel's data analysis tools to perform the following:-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*Descriptive Analytics*: Summarize the key characteristics of the employee population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 (e.g., average tenure, age distribution, etc.).- </a:t>
            </a:r>
          </a:p>
          <a:p>
            <a:r>
              <a:rPr lang="en-US" b="1" dirty="0">
                <a:solidFill>
                  <a:srgbClr val="FF0000"/>
                </a:solidFill>
              </a:rPr>
              <a:t>*Diagnostic Analytics*: Identify patterns and correlations in employee performance and satisfaction data.- </a:t>
            </a:r>
          </a:p>
          <a:p>
            <a:r>
              <a:rPr lang="en-US" b="1" dirty="0">
                <a:solidFill>
                  <a:srgbClr val="FF0000"/>
                </a:solidFill>
              </a:rPr>
              <a:t>*Predictive Analytics*: Use regression analysis to predict future trends in employee turnover and performance based on current data.- </a:t>
            </a:r>
          </a:p>
          <a:p>
            <a:r>
              <a:rPr lang="en-US" b="1" dirty="0">
                <a:solidFill>
                  <a:srgbClr val="FF0000"/>
                </a:solidFill>
              </a:rPr>
              <a:t>*Prescriptive Analytics*: Provide recommendations for HR and management based on the analysis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74" y="1643050"/>
            <a:ext cx="8871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dataset contains detailed information on employees, including:-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*Demographics*: Age, gender, education level,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*Job Details*: Department, job title, years of service, salary,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*Performance Metrics*: Performance ratings,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promotions, training completion, etc.-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*Engagement and Satisfaction*: Survey scores, feedback, etc.-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*Exit Data*: Reasons for leaving, exit interviews, etc.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95340" y="2071678"/>
            <a:ext cx="72628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*Data Cleaning and Preparation*: Handling missing data, outliers, and ensuring consistency.-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*Descriptive Statistics*: Using Excel functions to summarize data (e.g., averages, standard deviations).-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*Pivot Tables and Charts*: Creating pivot tables to explore relationships and trends in the data.-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 *Correlation and Regression Analysis*: Utilizing Excel’s data analysis tool </a:t>
            </a:r>
            <a:r>
              <a:rPr lang="en-US" sz="2000" b="1" dirty="0" err="1">
                <a:solidFill>
                  <a:srgbClr val="FF0000"/>
                </a:solidFill>
              </a:rPr>
              <a:t>pak</a:t>
            </a:r>
            <a:r>
              <a:rPr lang="en-US" sz="2000" b="1" dirty="0">
                <a:solidFill>
                  <a:srgbClr val="FF0000"/>
                </a:solidFill>
              </a:rPr>
              <a:t> to identify correlations and build regression models.- 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*Dashboards*: Creating interactive Excel dashboards to visualize key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547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v.pooja2005.17@gmail.com</cp:lastModifiedBy>
  <cp:revision>20</cp:revision>
  <dcterms:created xsi:type="dcterms:W3CDTF">2024-03-29T15:07:22Z</dcterms:created>
  <dcterms:modified xsi:type="dcterms:W3CDTF">2024-09-12T06:02:25Z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