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" initials="J" lastIdx="1" clrIdx="0">
    <p:extLst>
      <p:ext uri="{19B8F6BF-5375-455C-9EA6-DF929625EA0E}">
        <p15:presenceInfo xmlns:p15="http://schemas.microsoft.com/office/powerpoint/2012/main" userId="3deca3764f3de8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C7D5-B9BE-4FA1-A4C4-DF3239E3D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68757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AWS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95C9E-846C-46EC-8C6B-0C7FFCD09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562446"/>
            <a:ext cx="8676222" cy="3228753"/>
          </a:xfrm>
        </p:spPr>
        <p:txBody>
          <a:bodyPr>
            <a:normAutofit fontScale="550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300" b="1" cap="all" dirty="0">
                <a:ln w="3175" cmpd="sng">
                  <a:noFill/>
                </a:ln>
                <a:solidFill>
                  <a:schemeClr val="accent3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RDS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300" b="1" cap="all" dirty="0">
                <a:ln w="3175" cmpd="sng">
                  <a:noFill/>
                </a:ln>
                <a:solidFill>
                  <a:schemeClr val="accent3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Aurora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300" b="1" cap="all" dirty="0">
                <a:ln w="3175" cmpd="sng">
                  <a:noFill/>
                </a:ln>
                <a:solidFill>
                  <a:schemeClr val="accent3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ElastiCache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300" b="1" cap="all" dirty="0">
                <a:ln w="3175" cmpd="sng">
                  <a:noFill/>
                </a:ln>
                <a:solidFill>
                  <a:schemeClr val="accent3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DynamoDB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300" b="1" cap="all" dirty="0">
                <a:ln w="3175" cmpd="sng">
                  <a:noFill/>
                </a:ln>
                <a:solidFill>
                  <a:schemeClr val="accent3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RedShift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300" b="1" cap="all" dirty="0">
                <a:ln w="3175" cmpd="sng">
                  <a:noFill/>
                </a:ln>
                <a:solidFill>
                  <a:schemeClr val="accent3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Neptune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300" b="1" cap="all" dirty="0">
                <a:ln w="3175" cmpd="sng">
                  <a:noFill/>
                </a:ln>
                <a:solidFill>
                  <a:schemeClr val="accent3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Elasticsearch	</a:t>
            </a:r>
          </a:p>
        </p:txBody>
      </p:sp>
    </p:spTree>
    <p:extLst>
      <p:ext uri="{BB962C8B-B14F-4D97-AF65-F5344CB8AC3E}">
        <p14:creationId xmlns:p14="http://schemas.microsoft.com/office/powerpoint/2010/main" val="421802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51D45C-BF94-4D74-9C8C-35C6735B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7441" cy="63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BBF788-05D2-418A-AFF7-5E7D7822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15825" cy="67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213C-BAB1-4C89-AB99-C58E8D4F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BDE26-1697-43F3-A72D-AF55DA45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24899" cy="60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5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8082-17BA-4060-8140-31938345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3286"/>
            <a:ext cx="9905998" cy="53871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RDS- Relational Database Service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50BB1-A45D-4630-823E-92BAE88B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22" y="153286"/>
            <a:ext cx="1575945" cy="1386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550B6-30FD-47BF-9998-CF6ABE7E50D1}"/>
              </a:ext>
            </a:extLst>
          </p:cNvPr>
          <p:cNvSpPr txBox="1"/>
          <p:nvPr/>
        </p:nvSpPr>
        <p:spPr>
          <a:xfrm>
            <a:off x="2052084" y="846372"/>
            <a:ext cx="8452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a managed DB service for DB’s use SQL as a query language. </a:t>
            </a:r>
          </a:p>
          <a:p>
            <a:r>
              <a:rPr lang="en-IN" dirty="0"/>
              <a:t>It allows you to create databases in the cloud that are managed by AWS</a:t>
            </a:r>
          </a:p>
          <a:p>
            <a:r>
              <a:rPr lang="en-IN" dirty="0"/>
              <a:t>Automated provisioning, OS patching </a:t>
            </a:r>
          </a:p>
          <a:p>
            <a:r>
              <a:rPr lang="en-IN" dirty="0"/>
              <a:t>Storage backed by EBS (gp2 or io1) </a:t>
            </a:r>
          </a:p>
          <a:p>
            <a:r>
              <a:rPr lang="en-IN" dirty="0"/>
              <a:t>Scaling capability (vertical and horizontal)  </a:t>
            </a:r>
          </a:p>
          <a:p>
            <a:r>
              <a:rPr lang="en-IN" dirty="0"/>
              <a:t>  • Postgres </a:t>
            </a:r>
          </a:p>
          <a:p>
            <a:r>
              <a:rPr lang="en-IN" dirty="0"/>
              <a:t>  • MySQL </a:t>
            </a:r>
          </a:p>
          <a:p>
            <a:r>
              <a:rPr lang="en-IN" dirty="0"/>
              <a:t>  • MariaDB </a:t>
            </a:r>
          </a:p>
          <a:p>
            <a:r>
              <a:rPr lang="en-IN" dirty="0"/>
              <a:t>  • Oracle </a:t>
            </a:r>
          </a:p>
          <a:p>
            <a:r>
              <a:rPr lang="en-IN" dirty="0"/>
              <a:t>  • Microsoft SQL Server </a:t>
            </a:r>
          </a:p>
          <a:p>
            <a:r>
              <a:rPr lang="en-IN" dirty="0"/>
              <a:t>  • Aurora (AWS Proprietary database)</a:t>
            </a:r>
          </a:p>
          <a:p>
            <a:r>
              <a:rPr lang="en-IN" dirty="0"/>
              <a:t>Note:  We have to remember these database names.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5C299-1476-4FA3-AC0A-ED2E81095C3B}"/>
              </a:ext>
            </a:extLst>
          </p:cNvPr>
          <p:cNvSpPr txBox="1"/>
          <p:nvPr/>
        </p:nvSpPr>
        <p:spPr>
          <a:xfrm>
            <a:off x="520995" y="4359349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♂"/>
            </a:pPr>
            <a:r>
              <a:rPr lang="en-IN" b="1" dirty="0">
                <a:solidFill>
                  <a:srgbClr val="FFC000"/>
                </a:solidFill>
              </a:rPr>
              <a:t>Read Replicas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BC670-A5FD-486D-B7A4-14F501963123}"/>
              </a:ext>
            </a:extLst>
          </p:cNvPr>
          <p:cNvSpPr/>
          <p:nvPr/>
        </p:nvSpPr>
        <p:spPr>
          <a:xfrm>
            <a:off x="520994" y="472868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♂"/>
            </a:pPr>
            <a:r>
              <a:rPr lang="en-IN" b="1" dirty="0">
                <a:solidFill>
                  <a:srgbClr val="FFC000"/>
                </a:solidFill>
              </a:rPr>
              <a:t>Multi AZ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9DA404-C1EF-4CCA-A5F6-400EC9275B0F}"/>
              </a:ext>
            </a:extLst>
          </p:cNvPr>
          <p:cNvSpPr/>
          <p:nvPr/>
        </p:nvSpPr>
        <p:spPr>
          <a:xfrm>
            <a:off x="520993" y="5022139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♂"/>
            </a:pPr>
            <a:r>
              <a:rPr lang="en-IN" b="1" dirty="0">
                <a:solidFill>
                  <a:srgbClr val="FFC000"/>
                </a:solidFill>
              </a:rPr>
              <a:t>Backup’s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FC1C1-0425-4636-86FB-4E27224F2C9B}"/>
              </a:ext>
            </a:extLst>
          </p:cNvPr>
          <p:cNvSpPr/>
          <p:nvPr/>
        </p:nvSpPr>
        <p:spPr>
          <a:xfrm>
            <a:off x="520995" y="5391471"/>
            <a:ext cx="282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♂"/>
            </a:pPr>
            <a:r>
              <a:rPr lang="en-IN" b="1" dirty="0">
                <a:solidFill>
                  <a:srgbClr val="FFC000"/>
                </a:solidFill>
              </a:rPr>
              <a:t>Security &amp; Encryption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71E9DE-E161-40B9-97C1-D2A9E8AC153F}"/>
              </a:ext>
            </a:extLst>
          </p:cNvPr>
          <p:cNvSpPr/>
          <p:nvPr/>
        </p:nvSpPr>
        <p:spPr>
          <a:xfrm>
            <a:off x="520993" y="5684929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♂"/>
            </a:pPr>
            <a:r>
              <a:rPr lang="en-IN" b="1" dirty="0">
                <a:solidFill>
                  <a:srgbClr val="FFC000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4150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654A-94AF-40FF-BAD6-9C44661E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9237"/>
            <a:ext cx="9905998" cy="517451"/>
          </a:xfrm>
        </p:spPr>
        <p:txBody>
          <a:bodyPr>
            <a:normAutofit/>
          </a:bodyPr>
          <a:lstStyle/>
          <a:p>
            <a:pPr algn="ctr"/>
            <a:r>
              <a:rPr lang="en-IN" sz="2600" b="1" u="sng" dirty="0"/>
              <a:t>Read Replicas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1AF30-DD21-410C-B337-AEEAEFAFB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535" y="99237"/>
            <a:ext cx="2968255" cy="30644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B2A580-E5B8-4795-B61A-79EDDF5D5910}"/>
              </a:ext>
            </a:extLst>
          </p:cNvPr>
          <p:cNvSpPr/>
          <p:nvPr/>
        </p:nvSpPr>
        <p:spPr>
          <a:xfrm>
            <a:off x="274675" y="1000864"/>
            <a:ext cx="76253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Can be in  AZ, Cross AZ or Cross Region</a:t>
            </a:r>
          </a:p>
          <a:p>
            <a:r>
              <a:rPr lang="en-IN" dirty="0"/>
              <a:t>It is an </a:t>
            </a:r>
            <a:r>
              <a:rPr lang="en-IN" b="1" dirty="0">
                <a:solidFill>
                  <a:srgbClr val="FFFF00"/>
                </a:solidFill>
              </a:rPr>
              <a:t>ASYNCRONOUS </a:t>
            </a:r>
            <a:r>
              <a:rPr lang="en-IN" dirty="0"/>
              <a:t>replication</a:t>
            </a:r>
          </a:p>
          <a:p>
            <a:r>
              <a:rPr lang="en-IN" dirty="0"/>
              <a:t>Later  can be promoted to their own DB</a:t>
            </a:r>
          </a:p>
          <a:p>
            <a:r>
              <a:rPr lang="en-IN" dirty="0"/>
              <a:t>Read replicas are used for SELECT (=read) only (not INSERT, UPDATE</a:t>
            </a:r>
          </a:p>
          <a:p>
            <a:r>
              <a:rPr lang="en-IN" dirty="0"/>
              <a:t>Network cost is charged if RR in other AZ. </a:t>
            </a:r>
          </a:p>
          <a:p>
            <a:r>
              <a:rPr lang="en-IN" dirty="0"/>
              <a:t>To reduce the cost, you can have Read Replicas in the same AZ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201231-928D-4D9C-B829-089A1D3F4A06}"/>
              </a:ext>
            </a:extLst>
          </p:cNvPr>
          <p:cNvSpPr/>
          <p:nvPr/>
        </p:nvSpPr>
        <p:spPr>
          <a:xfrm>
            <a:off x="474922" y="3109541"/>
            <a:ext cx="1057407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2600" b="1" u="sng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Multi AZ  (Disaster Recovery)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306DB-CADF-44A9-BD39-815BFD16C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833" y="3633960"/>
            <a:ext cx="3189657" cy="31248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ED8985-92A3-450E-B6FB-27DD0595B022}"/>
              </a:ext>
            </a:extLst>
          </p:cNvPr>
          <p:cNvSpPr/>
          <p:nvPr/>
        </p:nvSpPr>
        <p:spPr>
          <a:xfrm>
            <a:off x="0" y="6187169"/>
            <a:ext cx="8378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Note: The Read Replicas be setup as Multi AZ for Disaster Recovery (DR)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1D5C3E-4B86-43E7-B65A-6149F15D0EB5}"/>
              </a:ext>
            </a:extLst>
          </p:cNvPr>
          <p:cNvSpPr/>
          <p:nvPr/>
        </p:nvSpPr>
        <p:spPr>
          <a:xfrm>
            <a:off x="594173" y="4102747"/>
            <a:ext cx="596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One DNS name –automatic app failover to standby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665CF-CC98-4018-80B6-12DA532D41D5}"/>
              </a:ext>
            </a:extLst>
          </p:cNvPr>
          <p:cNvSpPr/>
          <p:nvPr/>
        </p:nvSpPr>
        <p:spPr>
          <a:xfrm>
            <a:off x="594173" y="44702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Failover in case of loss of AZ, loss of network, instance or storage failure</a:t>
            </a:r>
          </a:p>
          <a:p>
            <a:r>
              <a:rPr lang="en-IN" dirty="0"/>
              <a:t>It is an </a:t>
            </a:r>
            <a:r>
              <a:rPr lang="en-IN" b="1" dirty="0">
                <a:solidFill>
                  <a:srgbClr val="FFFF00"/>
                </a:solidFill>
              </a:rPr>
              <a:t>SYNCRONOUS </a:t>
            </a:r>
            <a:r>
              <a:rPr lang="en-IN" dirty="0"/>
              <a:t>replication</a:t>
            </a:r>
          </a:p>
          <a:p>
            <a:r>
              <a:rPr lang="en-IN" dirty="0"/>
              <a:t>Increase availability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87D37B-DA5E-4CF6-A237-3EF670FF2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" y="6484834"/>
            <a:ext cx="814765" cy="4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6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1686-7C19-4BBA-91EC-F402699E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006" y="1808243"/>
            <a:ext cx="2950534" cy="46428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>
                <a:solidFill>
                  <a:srgbClr val="FFC00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</a:rPr>
              <a:t>Security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3935A-743F-4008-A343-481F6C1D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4" y="4050452"/>
            <a:ext cx="5218721" cy="22561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DC352E-74ED-410B-8E9A-90CA5B55B574}"/>
              </a:ext>
            </a:extLst>
          </p:cNvPr>
          <p:cNvSpPr/>
          <p:nvPr/>
        </p:nvSpPr>
        <p:spPr>
          <a:xfrm>
            <a:off x="1402559" y="3340142"/>
            <a:ext cx="1794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i="1" u="sng" cap="all" dirty="0">
                <a:ln w="3175" cmpd="sng">
                  <a:noFill/>
                </a:ln>
                <a:solidFill>
                  <a:srgbClr val="FFC00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Backup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5ECA4-A4C8-4497-AC84-EFAFBD79D2CD}"/>
              </a:ext>
            </a:extLst>
          </p:cNvPr>
          <p:cNvSpPr/>
          <p:nvPr/>
        </p:nvSpPr>
        <p:spPr>
          <a:xfrm>
            <a:off x="715356" y="99237"/>
            <a:ext cx="2680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i="1" u="sng" cap="all" dirty="0">
                <a:ln w="3175" cmpd="sng">
                  <a:noFill/>
                </a:ln>
                <a:solidFill>
                  <a:srgbClr val="FFC00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Encryption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58100-9785-4D48-B5AA-B2DAE91A4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5" y="912333"/>
            <a:ext cx="5177613" cy="2256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B74046-5074-4E94-AC13-3D356061D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735" y="2535195"/>
            <a:ext cx="5685539" cy="20048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BAED52-FB02-4E29-9288-C3C88A913716}"/>
              </a:ext>
            </a:extLst>
          </p:cNvPr>
          <p:cNvSpPr/>
          <p:nvPr/>
        </p:nvSpPr>
        <p:spPr>
          <a:xfrm>
            <a:off x="5761422" y="4675115"/>
            <a:ext cx="7063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-&gt; IAM database authentication works with MySQL and </a:t>
            </a:r>
            <a:r>
              <a:rPr lang="en-IN" dirty="0" err="1"/>
              <a:t>PostgreSQ</a:t>
            </a:r>
            <a:endParaRPr lang="en-IN" dirty="0"/>
          </a:p>
          <a:p>
            <a:r>
              <a:rPr lang="en-IN" dirty="0"/>
              <a:t>-&gt; Auth token has a lifetime of 15 minute</a:t>
            </a:r>
          </a:p>
          <a:p>
            <a:r>
              <a:rPr lang="en-IN" dirty="0"/>
              <a:t>-&gt; IAM as Centralised Access point to connect to DB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82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0628-B55B-41FC-8126-364B6DE3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06819"/>
          </a:xfrm>
        </p:spPr>
        <p:txBody>
          <a:bodyPr>
            <a:normAutofit/>
          </a:bodyPr>
          <a:lstStyle/>
          <a:p>
            <a:pPr algn="ctr"/>
            <a:r>
              <a:rPr lang="en-IN" sz="2600" b="1" u="sng" dirty="0"/>
              <a:t>Aurora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F3400-D92F-497A-A56B-16E1DECD4E6F}"/>
              </a:ext>
            </a:extLst>
          </p:cNvPr>
          <p:cNvSpPr/>
          <p:nvPr/>
        </p:nvSpPr>
        <p:spPr>
          <a:xfrm>
            <a:off x="0" y="627321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" panose="020B0502040204020203" pitchFamily="34" charset="0"/>
              </a:rPr>
              <a:t>• Aurora is a proprietary technology from AWS (not open sourced) </a:t>
            </a:r>
          </a:p>
          <a:p>
            <a:r>
              <a:rPr lang="en-IN" dirty="0">
                <a:latin typeface="Bahnschrift SemiLight" panose="020B0502040204020203" pitchFamily="34" charset="0"/>
              </a:rPr>
              <a:t>• </a:t>
            </a:r>
            <a:r>
              <a:rPr lang="en-IN" dirty="0">
                <a:solidFill>
                  <a:srgbClr val="FFFF00"/>
                </a:solidFill>
                <a:latin typeface="Bahnschrift SemiLight" panose="020B0502040204020203" pitchFamily="34" charset="0"/>
              </a:rPr>
              <a:t>Postgres and MySQL </a:t>
            </a:r>
            <a:r>
              <a:rPr lang="en-IN" dirty="0">
                <a:latin typeface="Bahnschrift SemiLight" panose="020B0502040204020203" pitchFamily="34" charset="0"/>
              </a:rPr>
              <a:t>are both supported as Aurora DB</a:t>
            </a:r>
          </a:p>
          <a:p>
            <a:r>
              <a:rPr lang="en-IN" dirty="0">
                <a:latin typeface="Bahnschrift SemiLight" panose="020B0502040204020203" pitchFamily="34" charset="0"/>
              </a:rPr>
              <a:t>• Aurora is “AWS cloud optimized” and claims 5x performance over MySQL on RDS, over 3x the performance of Postgres on RDS but (20% more) higher cost with more efficiency. </a:t>
            </a:r>
          </a:p>
          <a:p>
            <a:r>
              <a:rPr lang="en-IN" dirty="0">
                <a:latin typeface="Bahnschrift SemiLight" panose="020B0502040204020203" pitchFamily="34" charset="0"/>
              </a:rPr>
              <a:t>• Aurora storage automatically grows in increments of </a:t>
            </a:r>
            <a:r>
              <a:rPr lang="en-IN" b="1" dirty="0">
                <a:solidFill>
                  <a:srgbClr val="FFFF00"/>
                </a:solidFill>
                <a:latin typeface="Bahnschrift SemiLight" panose="020B0502040204020203" pitchFamily="34" charset="0"/>
              </a:rPr>
              <a:t>10GB, up to 64 TB</a:t>
            </a:r>
            <a:r>
              <a:rPr lang="en-IN" dirty="0">
                <a:solidFill>
                  <a:srgbClr val="FFFF00"/>
                </a:solidFill>
                <a:latin typeface="Bahnschrift SemiLight" panose="020B0502040204020203" pitchFamily="34" charset="0"/>
              </a:rPr>
              <a:t>. </a:t>
            </a:r>
          </a:p>
          <a:p>
            <a:r>
              <a:rPr lang="en-IN" dirty="0">
                <a:latin typeface="Bahnschrift SemiLight" panose="020B0502040204020203" pitchFamily="34" charset="0"/>
              </a:rPr>
              <a:t>• Aurora can have </a:t>
            </a:r>
            <a:r>
              <a:rPr lang="en-IN" b="1" dirty="0">
                <a:solidFill>
                  <a:srgbClr val="FFFF00"/>
                </a:solidFill>
                <a:latin typeface="Bahnschrift SemiLight" panose="020B0502040204020203" pitchFamily="34" charset="0"/>
              </a:rPr>
              <a:t>15 replicas </a:t>
            </a:r>
            <a:r>
              <a:rPr lang="en-IN" dirty="0">
                <a:latin typeface="Bahnschrift SemiLight" panose="020B0502040204020203" pitchFamily="34" charset="0"/>
              </a:rPr>
              <a:t>while MySQL has 5, and the replication process is faster (sub 10 </a:t>
            </a:r>
            <a:r>
              <a:rPr lang="en-IN" dirty="0" err="1">
                <a:latin typeface="Bahnschrift SemiLight" panose="020B0502040204020203" pitchFamily="34" charset="0"/>
              </a:rPr>
              <a:t>ms</a:t>
            </a:r>
            <a:r>
              <a:rPr lang="en-IN" dirty="0">
                <a:latin typeface="Bahnschrift SemiLight" panose="020B0502040204020203" pitchFamily="34" charset="0"/>
              </a:rPr>
              <a:t> replica lag) </a:t>
            </a:r>
          </a:p>
          <a:p>
            <a:r>
              <a:rPr lang="en-IN" dirty="0">
                <a:latin typeface="Bahnschrift SemiLight" panose="020B0502040204020203" pitchFamily="34" charset="0"/>
              </a:rPr>
              <a:t>• Failover in Aurora is instantaneous. It’s HA (High Availability) native.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F16AF-3767-4E8E-B754-BC1D50082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9" y="3167395"/>
            <a:ext cx="5010150" cy="3181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9B16A3-EDD0-4E40-84CC-D246BC7D6B77}"/>
              </a:ext>
            </a:extLst>
          </p:cNvPr>
          <p:cNvSpPr/>
          <p:nvPr/>
        </p:nvSpPr>
        <p:spPr>
          <a:xfrm>
            <a:off x="5566848" y="3244334"/>
            <a:ext cx="478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Security and authentication same as 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4968A-3620-460E-8977-375776C703A4}"/>
              </a:ext>
            </a:extLst>
          </p:cNvPr>
          <p:cNvSpPr/>
          <p:nvPr/>
        </p:nvSpPr>
        <p:spPr>
          <a:xfrm>
            <a:off x="7581749" y="3733432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chemeClr val="accent3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Advanced Aurora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AEC86F-C354-456B-B6C4-7B930E81A62C}"/>
              </a:ext>
            </a:extLst>
          </p:cNvPr>
          <p:cNvCxnSpPr>
            <a:stCxn id="12" idx="2"/>
          </p:cNvCxnSpPr>
          <p:nvPr/>
        </p:nvCxnSpPr>
        <p:spPr>
          <a:xfrm flipH="1">
            <a:off x="8679966" y="4102764"/>
            <a:ext cx="1" cy="33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6577FA-D8F2-4DC9-90CA-1F93D7B0EF16}"/>
              </a:ext>
            </a:extLst>
          </p:cNvPr>
          <p:cNvCxnSpPr/>
          <p:nvPr/>
        </p:nvCxnSpPr>
        <p:spPr>
          <a:xfrm flipH="1">
            <a:off x="7145079" y="4433777"/>
            <a:ext cx="1534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EDA71-17F3-4889-B428-FB6B746DA592}"/>
              </a:ext>
            </a:extLst>
          </p:cNvPr>
          <p:cNvCxnSpPr/>
          <p:nvPr/>
        </p:nvCxnSpPr>
        <p:spPr>
          <a:xfrm flipH="1">
            <a:off x="8679966" y="4437321"/>
            <a:ext cx="1534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297A36-F4E7-4717-BE54-A9F31E9EFDDF}"/>
              </a:ext>
            </a:extLst>
          </p:cNvPr>
          <p:cNvCxnSpPr/>
          <p:nvPr/>
        </p:nvCxnSpPr>
        <p:spPr>
          <a:xfrm flipH="1">
            <a:off x="7145079" y="4437321"/>
            <a:ext cx="1" cy="33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4FCEF0-89AB-432D-B354-FAD13C753099}"/>
              </a:ext>
            </a:extLst>
          </p:cNvPr>
          <p:cNvCxnSpPr/>
          <p:nvPr/>
        </p:nvCxnSpPr>
        <p:spPr>
          <a:xfrm flipH="1">
            <a:off x="10214852" y="4437320"/>
            <a:ext cx="1" cy="33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DF1F5-9E0F-435E-835E-12C4B5770238}"/>
              </a:ext>
            </a:extLst>
          </p:cNvPr>
          <p:cNvSpPr/>
          <p:nvPr/>
        </p:nvSpPr>
        <p:spPr>
          <a:xfrm>
            <a:off x="6033951" y="4636127"/>
            <a:ext cx="2066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Aurora Serverless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139FB3-569F-4543-95A1-6A5878CEF873}"/>
              </a:ext>
            </a:extLst>
          </p:cNvPr>
          <p:cNvSpPr/>
          <p:nvPr/>
        </p:nvSpPr>
        <p:spPr>
          <a:xfrm>
            <a:off x="9409984" y="4658796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Global Aurora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0C684C9-5107-4252-8730-5FEC2BA33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995" y="5048995"/>
            <a:ext cx="2775837" cy="9382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0CEEA11-25C2-47B0-9049-1E12F1ADC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143" y="4967140"/>
            <a:ext cx="1646717" cy="18677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9FBA8B-CA22-469D-9C84-989CE47724E2}"/>
              </a:ext>
            </a:extLst>
          </p:cNvPr>
          <p:cNvSpPr/>
          <p:nvPr/>
        </p:nvSpPr>
        <p:spPr>
          <a:xfrm>
            <a:off x="8130454" y="6229538"/>
            <a:ext cx="3767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RTO, or recovery time objective</a:t>
            </a:r>
          </a:p>
        </p:txBody>
      </p:sp>
    </p:spTree>
    <p:extLst>
      <p:ext uri="{BB962C8B-B14F-4D97-AF65-F5344CB8AC3E}">
        <p14:creationId xmlns:p14="http://schemas.microsoft.com/office/powerpoint/2010/main" val="220818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8548-E7C0-4EE8-8E62-BB01D500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49618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900" b="1" u="sng" dirty="0"/>
              <a:t>ElastiCache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2CBF7-393C-443C-ABC2-81386DFE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1" y="248093"/>
            <a:ext cx="1438275" cy="1581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191CAB-014A-4EC7-92C8-D4C52904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324" y="496187"/>
            <a:ext cx="1835556" cy="1888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DA1F4-4DBA-4506-B1AA-7B7DEBE57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89" y="2724942"/>
            <a:ext cx="4438650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EE1A8D-3E57-4382-8C9A-1A7608889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50" y="2724942"/>
            <a:ext cx="4238182" cy="2421818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DE5F2D8C-D763-4B97-BDC0-C6BC8FDB4002}"/>
              </a:ext>
            </a:extLst>
          </p:cNvPr>
          <p:cNvSpPr/>
          <p:nvPr/>
        </p:nvSpPr>
        <p:spPr>
          <a:xfrm>
            <a:off x="4401879" y="2384375"/>
            <a:ext cx="871870" cy="340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8CFBE83-AF6C-49EF-8624-1D5CC80A414C}"/>
              </a:ext>
            </a:extLst>
          </p:cNvPr>
          <p:cNvSpPr/>
          <p:nvPr/>
        </p:nvSpPr>
        <p:spPr>
          <a:xfrm>
            <a:off x="6266455" y="2384375"/>
            <a:ext cx="871870" cy="340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0B39C-0390-4503-8D66-239E635AEA6F}"/>
              </a:ext>
            </a:extLst>
          </p:cNvPr>
          <p:cNvSpPr txBox="1"/>
          <p:nvPr/>
        </p:nvSpPr>
        <p:spPr>
          <a:xfrm>
            <a:off x="1887511" y="238437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Memcached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98AB16-9D38-402B-A588-FAA004C7D786}"/>
              </a:ext>
            </a:extLst>
          </p:cNvPr>
          <p:cNvSpPr/>
          <p:nvPr/>
        </p:nvSpPr>
        <p:spPr>
          <a:xfrm>
            <a:off x="7613987" y="236999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/>
              <a:t>Redis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17E277-2EA7-4AC5-9A4B-A518222A3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9749" y="5263718"/>
            <a:ext cx="3552825" cy="1019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A0281D-6D63-4293-848D-624BD90038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201" y="5146760"/>
            <a:ext cx="34004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9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AA0B-D206-432F-82D3-C48CF571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3158"/>
            <a:ext cx="9905998" cy="55112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/>
              <a:t>Features</a:t>
            </a:r>
            <a:r>
              <a:rPr lang="en-IN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52A19-1DEE-47A3-8DE1-BD0A77E37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82" y="744279"/>
            <a:ext cx="4582988" cy="26814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AF1AA2-76B9-4AD7-B108-77C222415A4B}"/>
              </a:ext>
            </a:extLst>
          </p:cNvPr>
          <p:cNvSpPr/>
          <p:nvPr/>
        </p:nvSpPr>
        <p:spPr>
          <a:xfrm>
            <a:off x="337362" y="4010521"/>
            <a:ext cx="118546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• </a:t>
            </a:r>
            <a:r>
              <a:rPr lang="en-IN" dirty="0" err="1"/>
              <a:t>ElastiCache</a:t>
            </a:r>
            <a:r>
              <a:rPr lang="en-IN" dirty="0"/>
              <a:t> is to get managed Redis or Memcached </a:t>
            </a:r>
          </a:p>
          <a:p>
            <a:r>
              <a:rPr lang="en-IN" dirty="0"/>
              <a:t>• </a:t>
            </a:r>
            <a:r>
              <a:rPr lang="en-IN" dirty="0" err="1"/>
              <a:t>ElastiCache</a:t>
            </a:r>
            <a:r>
              <a:rPr lang="en-IN" dirty="0"/>
              <a:t> has a provision </a:t>
            </a:r>
            <a:r>
              <a:rPr lang="en-IN"/>
              <a:t>to store session </a:t>
            </a:r>
            <a:r>
              <a:rPr lang="en-IN" dirty="0"/>
              <a:t>data</a:t>
            </a:r>
          </a:p>
          <a:p>
            <a:r>
              <a:rPr lang="en-IN" dirty="0"/>
              <a:t>• Caches are in-memory databases with really high performance, low latency </a:t>
            </a:r>
          </a:p>
          <a:p>
            <a:r>
              <a:rPr lang="en-IN" dirty="0"/>
              <a:t>• Helps reduce load off of databases for read intensive workloads </a:t>
            </a:r>
          </a:p>
          <a:p>
            <a:r>
              <a:rPr lang="en-IN" dirty="0"/>
              <a:t>• Helps make your application stateless </a:t>
            </a:r>
          </a:p>
          <a:p>
            <a:r>
              <a:rPr lang="en-IN" dirty="0"/>
              <a:t>• AWS takes care of OS maintenance / patching, optimizations, setup, configuration, monitoring, failure recovery and backups </a:t>
            </a:r>
          </a:p>
          <a:p>
            <a:r>
              <a:rPr lang="en-IN" u="sng" dirty="0"/>
              <a:t>• Using ElastiCache involves heavy application code change</a:t>
            </a:r>
          </a:p>
          <a:p>
            <a:r>
              <a:rPr lang="en-IN" dirty="0"/>
              <a:t>Do not support IAM authentication </a:t>
            </a:r>
          </a:p>
          <a:p>
            <a:r>
              <a:rPr lang="en-IN" dirty="0"/>
              <a:t>You can set a “password/token” when you create a Redis cluster</a:t>
            </a:r>
          </a:p>
          <a:p>
            <a:r>
              <a:rPr lang="en-IN" dirty="0"/>
              <a:t>Supports SASL-based authentication (advanced) - Simple </a:t>
            </a:r>
            <a:r>
              <a:rPr lang="en-IN" b="1" dirty="0"/>
              <a:t>Authentication</a:t>
            </a:r>
            <a:r>
              <a:rPr lang="en-IN" dirty="0"/>
              <a:t> and Security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97E00-F64D-4119-9305-DEF706FA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1016" y="6230679"/>
            <a:ext cx="940983" cy="62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4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00FBE0-A21E-4AE3-B391-9C2ABF3B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7" y="-1"/>
            <a:ext cx="12013664" cy="60711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4E8794-B72C-41A2-A6DF-598EBBF02BB8}"/>
              </a:ext>
            </a:extLst>
          </p:cNvPr>
          <p:cNvSpPr/>
          <p:nvPr/>
        </p:nvSpPr>
        <p:spPr>
          <a:xfrm>
            <a:off x="124047" y="6211669"/>
            <a:ext cx="1144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single digit millisecond performance, DAX for caching reads, performance doesn’t degrade if your application scales </a:t>
            </a:r>
          </a:p>
        </p:txBody>
      </p:sp>
    </p:spTree>
    <p:extLst>
      <p:ext uri="{BB962C8B-B14F-4D97-AF65-F5344CB8AC3E}">
        <p14:creationId xmlns:p14="http://schemas.microsoft.com/office/powerpoint/2010/main" val="317985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F1DD74-E86A-40F4-9662-0C865166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315200" cy="34654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7E1278-DFDC-4499-8BA7-6FE17A37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0345479" cy="34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22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313</TotalTime>
  <Words>521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SemiLight</vt:lpstr>
      <vt:lpstr>Century Gothic</vt:lpstr>
      <vt:lpstr>Wingdings</vt:lpstr>
      <vt:lpstr>Mesh</vt:lpstr>
      <vt:lpstr>AWS Database</vt:lpstr>
      <vt:lpstr>RDS- Relational Database Service </vt:lpstr>
      <vt:lpstr>Read Replicas</vt:lpstr>
      <vt:lpstr>Security</vt:lpstr>
      <vt:lpstr>Aurora</vt:lpstr>
      <vt:lpstr>ElastiCache</vt:lpstr>
      <vt:lpstr>Features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Database</dc:title>
  <dc:creator>John</dc:creator>
  <cp:lastModifiedBy>John</cp:lastModifiedBy>
  <cp:revision>27</cp:revision>
  <dcterms:created xsi:type="dcterms:W3CDTF">2020-04-13T19:37:31Z</dcterms:created>
  <dcterms:modified xsi:type="dcterms:W3CDTF">2020-04-16T05:15:15Z</dcterms:modified>
</cp:coreProperties>
</file>