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4/6/2020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docs.aws.amazon.com/autoscaling/ec2/userguide/lifecycle-hooks.htm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39A5-3DF2-4E26-824C-FD8B1C647965}"/>
              </a:ext>
            </a:extLst>
          </p:cNvPr>
          <p:cNvSpPr>
            <a:spLocks noGrp="1"/>
          </p:cNvSpPr>
          <p:nvPr>
            <p:ph type="ctrTitle"/>
          </p:nvPr>
        </p:nvSpPr>
        <p:spPr>
          <a:xfrm>
            <a:off x="1751012" y="609601"/>
            <a:ext cx="8676222" cy="1378687"/>
          </a:xfrm>
        </p:spPr>
        <p:txBody>
          <a:bodyPr>
            <a:normAutofit fontScale="90000"/>
          </a:bodyPr>
          <a:lstStyle/>
          <a:p>
            <a:r>
              <a:rPr lang="en-IN" b="1" dirty="0"/>
              <a:t>Load Balancing</a:t>
            </a:r>
            <a:br>
              <a:rPr lang="en-IN" b="1" dirty="0"/>
            </a:br>
            <a:endParaRPr lang="en-IN" b="1" dirty="0"/>
          </a:p>
        </p:txBody>
      </p:sp>
      <p:sp>
        <p:nvSpPr>
          <p:cNvPr id="3" name="Subtitle 2">
            <a:extLst>
              <a:ext uri="{FF2B5EF4-FFF2-40B4-BE49-F238E27FC236}">
                <a16:creationId xmlns:a16="http://schemas.microsoft.com/office/drawing/2014/main" id="{AA4F51CA-882D-463B-A72D-F4BEEAE871A5}"/>
              </a:ext>
            </a:extLst>
          </p:cNvPr>
          <p:cNvSpPr>
            <a:spLocks noGrp="1"/>
          </p:cNvSpPr>
          <p:nvPr>
            <p:ph type="subTitle" idx="1"/>
          </p:nvPr>
        </p:nvSpPr>
        <p:spPr>
          <a:xfrm>
            <a:off x="2534094" y="2239346"/>
            <a:ext cx="8676222" cy="1905000"/>
          </a:xfrm>
        </p:spPr>
        <p:txBody>
          <a:bodyPr/>
          <a:lstStyle/>
          <a:p>
            <a:r>
              <a:rPr lang="en-IN" dirty="0"/>
              <a:t>This services are used for high availability of the applications</a:t>
            </a:r>
          </a:p>
          <a:p>
            <a:pPr marL="457200" indent="-457200" algn="l">
              <a:buAutoNum type="arabicParenR"/>
            </a:pPr>
            <a:r>
              <a:rPr lang="en-IN" b="1" dirty="0">
                <a:hlinkClick r:id="rId2" action="ppaction://hlinksldjump"/>
              </a:rPr>
              <a:t>Classic LB</a:t>
            </a:r>
            <a:endParaRPr lang="en-IN" b="1" dirty="0"/>
          </a:p>
          <a:p>
            <a:pPr marL="457200" indent="-457200" algn="l">
              <a:buAutoNum type="arabicParenR"/>
            </a:pPr>
            <a:r>
              <a:rPr lang="en-IN" b="1" dirty="0">
                <a:hlinkClick r:id="rId3" action="ppaction://hlinksldjump"/>
              </a:rPr>
              <a:t>Application LB</a:t>
            </a:r>
            <a:endParaRPr lang="en-IN" b="1" dirty="0"/>
          </a:p>
          <a:p>
            <a:pPr marL="457200" indent="-457200" algn="l">
              <a:buAutoNum type="arabicParenR"/>
            </a:pPr>
            <a:r>
              <a:rPr lang="en-IN" b="1" dirty="0">
                <a:hlinkClick r:id="rId4" action="ppaction://hlinksldjump"/>
              </a:rPr>
              <a:t>Network LB</a:t>
            </a:r>
            <a:endParaRPr lang="en-IN" b="1" dirty="0"/>
          </a:p>
          <a:p>
            <a:pPr marL="457200" indent="-457200">
              <a:buAutoNum type="arabicParenR"/>
            </a:pPr>
            <a:endParaRPr lang="en-IN" dirty="0"/>
          </a:p>
        </p:txBody>
      </p:sp>
      <p:pic>
        <p:nvPicPr>
          <p:cNvPr id="4" name="Picture 3">
            <a:extLst>
              <a:ext uri="{FF2B5EF4-FFF2-40B4-BE49-F238E27FC236}">
                <a16:creationId xmlns:a16="http://schemas.microsoft.com/office/drawing/2014/main" id="{8A93234C-5097-432A-948A-6C835A256BB6}"/>
              </a:ext>
            </a:extLst>
          </p:cNvPr>
          <p:cNvPicPr>
            <a:picLocks noChangeAspect="1"/>
          </p:cNvPicPr>
          <p:nvPr/>
        </p:nvPicPr>
        <p:blipFill>
          <a:blip r:embed="rId5"/>
          <a:stretch>
            <a:fillRect/>
          </a:stretch>
        </p:blipFill>
        <p:spPr>
          <a:xfrm>
            <a:off x="222250" y="104776"/>
            <a:ext cx="2276402" cy="2134570"/>
          </a:xfrm>
          <a:prstGeom prst="rect">
            <a:avLst/>
          </a:prstGeom>
        </p:spPr>
      </p:pic>
      <p:pic>
        <p:nvPicPr>
          <p:cNvPr id="5" name="Picture 4">
            <a:extLst>
              <a:ext uri="{FF2B5EF4-FFF2-40B4-BE49-F238E27FC236}">
                <a16:creationId xmlns:a16="http://schemas.microsoft.com/office/drawing/2014/main" id="{FD40F63A-E05C-4CA6-8F70-EC09BC72B16F}"/>
              </a:ext>
            </a:extLst>
          </p:cNvPr>
          <p:cNvPicPr>
            <a:picLocks noChangeAspect="1"/>
          </p:cNvPicPr>
          <p:nvPr/>
        </p:nvPicPr>
        <p:blipFill>
          <a:blip r:embed="rId6"/>
          <a:stretch>
            <a:fillRect/>
          </a:stretch>
        </p:blipFill>
        <p:spPr>
          <a:xfrm>
            <a:off x="6008281" y="2728529"/>
            <a:ext cx="4343400" cy="1666875"/>
          </a:xfrm>
          <a:prstGeom prst="rect">
            <a:avLst/>
          </a:prstGeom>
        </p:spPr>
      </p:pic>
    </p:spTree>
    <p:extLst>
      <p:ext uri="{BB962C8B-B14F-4D97-AF65-F5344CB8AC3E}">
        <p14:creationId xmlns:p14="http://schemas.microsoft.com/office/powerpoint/2010/main" val="391817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D043-DF6C-476F-B1DB-EDAFF4EC71D2}"/>
              </a:ext>
            </a:extLst>
          </p:cNvPr>
          <p:cNvSpPr>
            <a:spLocks noGrp="1"/>
          </p:cNvSpPr>
          <p:nvPr>
            <p:ph type="title"/>
          </p:nvPr>
        </p:nvSpPr>
        <p:spPr>
          <a:xfrm>
            <a:off x="1141413" y="609600"/>
            <a:ext cx="9905998" cy="645042"/>
          </a:xfrm>
        </p:spPr>
        <p:txBody>
          <a:bodyPr/>
          <a:lstStyle/>
          <a:p>
            <a:r>
              <a:rPr lang="en-IN" b="1" dirty="0"/>
              <a:t>Why use a load balancer?</a:t>
            </a:r>
          </a:p>
        </p:txBody>
      </p:sp>
      <p:sp>
        <p:nvSpPr>
          <p:cNvPr id="3" name="Content Placeholder 2">
            <a:extLst>
              <a:ext uri="{FF2B5EF4-FFF2-40B4-BE49-F238E27FC236}">
                <a16:creationId xmlns:a16="http://schemas.microsoft.com/office/drawing/2014/main" id="{89A1CC07-B425-4C8E-9D27-9BAEDE40AF22}"/>
              </a:ext>
            </a:extLst>
          </p:cNvPr>
          <p:cNvSpPr>
            <a:spLocks noGrp="1"/>
          </p:cNvSpPr>
          <p:nvPr>
            <p:ph idx="1"/>
          </p:nvPr>
        </p:nvSpPr>
        <p:spPr>
          <a:xfrm>
            <a:off x="1141413" y="1254643"/>
            <a:ext cx="9905998" cy="5358808"/>
          </a:xfrm>
        </p:spPr>
        <p:txBody>
          <a:bodyPr>
            <a:normAutofit fontScale="92500" lnSpcReduction="20000"/>
          </a:bodyPr>
          <a:lstStyle/>
          <a:p>
            <a:r>
              <a:rPr lang="en-IN" b="1" dirty="0">
                <a:solidFill>
                  <a:srgbClr val="00B0F0"/>
                </a:solidFill>
              </a:rPr>
              <a:t> Spread load across multiple downstream instances </a:t>
            </a:r>
          </a:p>
          <a:p>
            <a:r>
              <a:rPr lang="en-IN" b="1" dirty="0">
                <a:solidFill>
                  <a:srgbClr val="00B0F0"/>
                </a:solidFill>
              </a:rPr>
              <a:t>Expose a single point of access (DNS) to your application </a:t>
            </a:r>
          </a:p>
          <a:p>
            <a:r>
              <a:rPr lang="en-IN" b="1" dirty="0">
                <a:solidFill>
                  <a:srgbClr val="00B0F0"/>
                </a:solidFill>
              </a:rPr>
              <a:t>Seamlessly handle failures of downstream instances </a:t>
            </a:r>
          </a:p>
          <a:p>
            <a:r>
              <a:rPr lang="en-IN" b="1" dirty="0">
                <a:solidFill>
                  <a:srgbClr val="00B0F0"/>
                </a:solidFill>
              </a:rPr>
              <a:t>Do regular health checks to your instances </a:t>
            </a:r>
          </a:p>
          <a:p>
            <a:r>
              <a:rPr lang="en-IN" b="1" dirty="0">
                <a:solidFill>
                  <a:srgbClr val="00B0F0"/>
                </a:solidFill>
              </a:rPr>
              <a:t>Provide SSL termination (HTTPS) for your websites </a:t>
            </a:r>
          </a:p>
          <a:p>
            <a:r>
              <a:rPr lang="en-IN" b="1" dirty="0">
                <a:solidFill>
                  <a:srgbClr val="00B0F0"/>
                </a:solidFill>
              </a:rPr>
              <a:t>Enforce stickiness with cookies • High availability across zones </a:t>
            </a:r>
          </a:p>
          <a:p>
            <a:r>
              <a:rPr lang="en-IN" b="1" dirty="0">
                <a:solidFill>
                  <a:srgbClr val="00B0F0"/>
                </a:solidFill>
              </a:rPr>
              <a:t>Separate public traffic from private traffic</a:t>
            </a:r>
          </a:p>
          <a:p>
            <a:r>
              <a:rPr lang="en-IN" b="1" dirty="0">
                <a:solidFill>
                  <a:srgbClr val="00B0F0"/>
                </a:solidFill>
              </a:rPr>
              <a:t>AWS guarantees that it will be working </a:t>
            </a:r>
          </a:p>
          <a:p>
            <a:r>
              <a:rPr lang="en-IN" b="1" dirty="0">
                <a:solidFill>
                  <a:srgbClr val="00B0F0"/>
                </a:solidFill>
              </a:rPr>
              <a:t>AWS takes care of upgrades, maintenance, high availability </a:t>
            </a:r>
          </a:p>
          <a:p>
            <a:r>
              <a:rPr lang="en-IN" b="1" dirty="0">
                <a:solidFill>
                  <a:srgbClr val="00B0F0"/>
                </a:solidFill>
              </a:rPr>
              <a:t>AWS provides only a few configuration knobs</a:t>
            </a:r>
          </a:p>
          <a:p>
            <a:r>
              <a:rPr lang="en-IN" b="1" dirty="0">
                <a:solidFill>
                  <a:srgbClr val="00B0F0"/>
                </a:solidFill>
              </a:rPr>
              <a:t>It costs less to setup your own load balancer but it will be a lot more effort on your end. </a:t>
            </a:r>
          </a:p>
          <a:p>
            <a:r>
              <a:rPr lang="en-IN" b="1" dirty="0">
                <a:solidFill>
                  <a:srgbClr val="00B0F0"/>
                </a:solidFill>
              </a:rPr>
              <a:t>It is integrated with many AWS offerings / services</a:t>
            </a:r>
          </a:p>
          <a:p>
            <a:r>
              <a:rPr lang="en-IN" b="1" dirty="0">
                <a:solidFill>
                  <a:srgbClr val="00B0F0"/>
                </a:solidFill>
              </a:rPr>
              <a:t>datacumulus.com</a:t>
            </a:r>
          </a:p>
          <a:p>
            <a:r>
              <a:rPr lang="en-IN" b="1" dirty="0">
                <a:solidFill>
                  <a:srgbClr val="00B0F0"/>
                </a:solidFill>
              </a:rPr>
              <a:t>You can setup internal(private) or external(public) ELBs</a:t>
            </a:r>
          </a:p>
        </p:txBody>
      </p:sp>
    </p:spTree>
    <p:extLst>
      <p:ext uri="{BB962C8B-B14F-4D97-AF65-F5344CB8AC3E}">
        <p14:creationId xmlns:p14="http://schemas.microsoft.com/office/powerpoint/2010/main" val="219586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CAA5-4133-4C52-8362-873237ECB324}"/>
              </a:ext>
            </a:extLst>
          </p:cNvPr>
          <p:cNvSpPr>
            <a:spLocks noGrp="1"/>
          </p:cNvSpPr>
          <p:nvPr>
            <p:ph type="title"/>
          </p:nvPr>
        </p:nvSpPr>
        <p:spPr>
          <a:xfrm>
            <a:off x="4596994" y="279991"/>
            <a:ext cx="9905998" cy="995916"/>
          </a:xfrm>
        </p:spPr>
        <p:txBody>
          <a:bodyPr/>
          <a:lstStyle/>
          <a:p>
            <a:r>
              <a:rPr lang="en-IN" b="1" dirty="0"/>
              <a:t>Classic LB - 2009</a:t>
            </a:r>
          </a:p>
        </p:txBody>
      </p:sp>
      <p:pic>
        <p:nvPicPr>
          <p:cNvPr id="4" name="Picture 3">
            <a:extLst>
              <a:ext uri="{FF2B5EF4-FFF2-40B4-BE49-F238E27FC236}">
                <a16:creationId xmlns:a16="http://schemas.microsoft.com/office/drawing/2014/main" id="{29956030-362D-4348-832B-F8C8F93B9AF4}"/>
              </a:ext>
            </a:extLst>
          </p:cNvPr>
          <p:cNvPicPr>
            <a:picLocks noChangeAspect="1"/>
          </p:cNvPicPr>
          <p:nvPr/>
        </p:nvPicPr>
        <p:blipFill>
          <a:blip r:embed="rId2"/>
          <a:stretch>
            <a:fillRect/>
          </a:stretch>
        </p:blipFill>
        <p:spPr>
          <a:xfrm>
            <a:off x="1315739" y="1014471"/>
            <a:ext cx="9560521" cy="5843529"/>
          </a:xfrm>
          <a:prstGeom prst="rect">
            <a:avLst/>
          </a:prstGeom>
        </p:spPr>
      </p:pic>
    </p:spTree>
    <p:extLst>
      <p:ext uri="{BB962C8B-B14F-4D97-AF65-F5344CB8AC3E}">
        <p14:creationId xmlns:p14="http://schemas.microsoft.com/office/powerpoint/2010/main" val="58565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724C-1F9C-4678-B521-4B856E8AC876}"/>
              </a:ext>
            </a:extLst>
          </p:cNvPr>
          <p:cNvSpPr>
            <a:spLocks noGrp="1"/>
          </p:cNvSpPr>
          <p:nvPr>
            <p:ph type="title"/>
          </p:nvPr>
        </p:nvSpPr>
        <p:spPr>
          <a:xfrm>
            <a:off x="4181312" y="90318"/>
            <a:ext cx="9905998" cy="687572"/>
          </a:xfrm>
        </p:spPr>
        <p:txBody>
          <a:bodyPr/>
          <a:lstStyle/>
          <a:p>
            <a:r>
              <a:rPr lang="en-IN" b="1" dirty="0"/>
              <a:t>Application LB - 2016</a:t>
            </a:r>
          </a:p>
        </p:txBody>
      </p:sp>
      <p:sp>
        <p:nvSpPr>
          <p:cNvPr id="5" name="TextBox 4">
            <a:extLst>
              <a:ext uri="{FF2B5EF4-FFF2-40B4-BE49-F238E27FC236}">
                <a16:creationId xmlns:a16="http://schemas.microsoft.com/office/drawing/2014/main" id="{86BEB4E9-81C1-4319-89E3-4AC4D96B8D3F}"/>
              </a:ext>
            </a:extLst>
          </p:cNvPr>
          <p:cNvSpPr txBox="1"/>
          <p:nvPr/>
        </p:nvSpPr>
        <p:spPr>
          <a:xfrm>
            <a:off x="598714" y="2481943"/>
            <a:ext cx="2133600" cy="923330"/>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rgbClr val="00B0F0"/>
                </a:solidFill>
              </a:rPr>
              <a:t>Target-group</a:t>
            </a:r>
          </a:p>
          <a:p>
            <a:pPr marL="285750" indent="-285750">
              <a:buFont typeface="Wingdings" panose="05000000000000000000" pitchFamily="2" charset="2"/>
              <a:buChar char="v"/>
            </a:pPr>
            <a:r>
              <a:rPr lang="en-IN" b="1" dirty="0">
                <a:solidFill>
                  <a:srgbClr val="00B0F0"/>
                </a:solidFill>
              </a:rPr>
              <a:t>Health-Checks</a:t>
            </a:r>
          </a:p>
          <a:p>
            <a:pPr marL="285750" indent="-285750">
              <a:buFont typeface="Wingdings" panose="05000000000000000000" pitchFamily="2" charset="2"/>
              <a:buChar char="v"/>
            </a:pPr>
            <a:r>
              <a:rPr lang="en-IN" b="1" dirty="0">
                <a:solidFill>
                  <a:srgbClr val="00B0F0"/>
                </a:solidFill>
              </a:rPr>
              <a:t>Listeners</a:t>
            </a:r>
          </a:p>
        </p:txBody>
      </p:sp>
      <p:pic>
        <p:nvPicPr>
          <p:cNvPr id="3" name="Picture 2">
            <a:extLst>
              <a:ext uri="{FF2B5EF4-FFF2-40B4-BE49-F238E27FC236}">
                <a16:creationId xmlns:a16="http://schemas.microsoft.com/office/drawing/2014/main" id="{D22322AA-639F-42E6-A3A9-72479A512B60}"/>
              </a:ext>
            </a:extLst>
          </p:cNvPr>
          <p:cNvPicPr>
            <a:picLocks noChangeAspect="1"/>
          </p:cNvPicPr>
          <p:nvPr/>
        </p:nvPicPr>
        <p:blipFill>
          <a:blip r:embed="rId2"/>
          <a:stretch>
            <a:fillRect/>
          </a:stretch>
        </p:blipFill>
        <p:spPr>
          <a:xfrm>
            <a:off x="-130627" y="0"/>
            <a:ext cx="3178627" cy="1393440"/>
          </a:xfrm>
          <a:prstGeom prst="rect">
            <a:avLst/>
          </a:prstGeom>
        </p:spPr>
      </p:pic>
      <p:pic>
        <p:nvPicPr>
          <p:cNvPr id="4" name="Picture 3">
            <a:extLst>
              <a:ext uri="{FF2B5EF4-FFF2-40B4-BE49-F238E27FC236}">
                <a16:creationId xmlns:a16="http://schemas.microsoft.com/office/drawing/2014/main" id="{C320F2FA-F436-432B-90C7-31AE33D5F5E6}"/>
              </a:ext>
            </a:extLst>
          </p:cNvPr>
          <p:cNvPicPr>
            <a:picLocks noChangeAspect="1"/>
          </p:cNvPicPr>
          <p:nvPr/>
        </p:nvPicPr>
        <p:blipFill>
          <a:blip r:embed="rId3"/>
          <a:stretch>
            <a:fillRect/>
          </a:stretch>
        </p:blipFill>
        <p:spPr>
          <a:xfrm>
            <a:off x="3700482" y="696720"/>
            <a:ext cx="7773059" cy="5965371"/>
          </a:xfrm>
          <a:prstGeom prst="rect">
            <a:avLst/>
          </a:prstGeom>
        </p:spPr>
      </p:pic>
    </p:spTree>
    <p:extLst>
      <p:ext uri="{BB962C8B-B14F-4D97-AF65-F5344CB8AC3E}">
        <p14:creationId xmlns:p14="http://schemas.microsoft.com/office/powerpoint/2010/main" val="383250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BB20-95C3-41A9-B374-4011E50606E1}"/>
              </a:ext>
            </a:extLst>
          </p:cNvPr>
          <p:cNvSpPr>
            <a:spLocks noGrp="1"/>
          </p:cNvSpPr>
          <p:nvPr>
            <p:ph type="title"/>
          </p:nvPr>
        </p:nvSpPr>
        <p:spPr>
          <a:xfrm>
            <a:off x="3576269" y="216195"/>
            <a:ext cx="9905998" cy="591879"/>
          </a:xfrm>
        </p:spPr>
        <p:txBody>
          <a:bodyPr/>
          <a:lstStyle/>
          <a:p>
            <a:r>
              <a:rPr lang="en-IN" b="1" dirty="0"/>
              <a:t>Network LB - 2017</a:t>
            </a:r>
          </a:p>
        </p:txBody>
      </p:sp>
      <p:pic>
        <p:nvPicPr>
          <p:cNvPr id="3" name="Picture 2">
            <a:extLst>
              <a:ext uri="{FF2B5EF4-FFF2-40B4-BE49-F238E27FC236}">
                <a16:creationId xmlns:a16="http://schemas.microsoft.com/office/drawing/2014/main" id="{23AA9AA1-272A-44BF-8BAC-6271325DDCC4}"/>
              </a:ext>
            </a:extLst>
          </p:cNvPr>
          <p:cNvPicPr>
            <a:picLocks noChangeAspect="1"/>
          </p:cNvPicPr>
          <p:nvPr/>
        </p:nvPicPr>
        <p:blipFill>
          <a:blip r:embed="rId2"/>
          <a:stretch>
            <a:fillRect/>
          </a:stretch>
        </p:blipFill>
        <p:spPr>
          <a:xfrm>
            <a:off x="914400" y="778432"/>
            <a:ext cx="10244138" cy="5947547"/>
          </a:xfrm>
          <a:prstGeom prst="rect">
            <a:avLst/>
          </a:prstGeom>
        </p:spPr>
      </p:pic>
    </p:spTree>
    <p:extLst>
      <p:ext uri="{BB962C8B-B14F-4D97-AF65-F5344CB8AC3E}">
        <p14:creationId xmlns:p14="http://schemas.microsoft.com/office/powerpoint/2010/main" val="238331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BE78-F5F3-46E0-8DB6-A8245E1BE72F}"/>
              </a:ext>
            </a:extLst>
          </p:cNvPr>
          <p:cNvSpPr>
            <a:spLocks noGrp="1"/>
          </p:cNvSpPr>
          <p:nvPr>
            <p:ph type="title"/>
          </p:nvPr>
        </p:nvSpPr>
        <p:spPr>
          <a:xfrm>
            <a:off x="1141413" y="609600"/>
            <a:ext cx="9905998" cy="602512"/>
          </a:xfrm>
        </p:spPr>
        <p:txBody>
          <a:bodyPr/>
          <a:lstStyle/>
          <a:p>
            <a:r>
              <a:rPr lang="en-IN" b="1" dirty="0"/>
              <a:t>Additional features</a:t>
            </a:r>
          </a:p>
        </p:txBody>
      </p:sp>
      <p:sp>
        <p:nvSpPr>
          <p:cNvPr id="3" name="Rectangle 2">
            <a:extLst>
              <a:ext uri="{FF2B5EF4-FFF2-40B4-BE49-F238E27FC236}">
                <a16:creationId xmlns:a16="http://schemas.microsoft.com/office/drawing/2014/main" id="{1AD54A72-EFBC-494B-A570-22539A705BC9}"/>
              </a:ext>
            </a:extLst>
          </p:cNvPr>
          <p:cNvSpPr/>
          <p:nvPr/>
        </p:nvSpPr>
        <p:spPr>
          <a:xfrm>
            <a:off x="1271184" y="1521859"/>
            <a:ext cx="1207382" cy="369332"/>
          </a:xfrm>
          <a:prstGeom prst="rect">
            <a:avLst/>
          </a:prstGeom>
        </p:spPr>
        <p:txBody>
          <a:bodyPr wrap="none">
            <a:spAutoFit/>
          </a:bodyPr>
          <a:lstStyle/>
          <a:p>
            <a:r>
              <a:rPr lang="en-IN" dirty="0"/>
              <a:t>Stickiness</a:t>
            </a:r>
          </a:p>
        </p:txBody>
      </p:sp>
      <p:sp>
        <p:nvSpPr>
          <p:cNvPr id="4" name="Rectangle 3">
            <a:extLst>
              <a:ext uri="{FF2B5EF4-FFF2-40B4-BE49-F238E27FC236}">
                <a16:creationId xmlns:a16="http://schemas.microsoft.com/office/drawing/2014/main" id="{63715B53-4F82-49CD-A252-FD64C2958147}"/>
              </a:ext>
            </a:extLst>
          </p:cNvPr>
          <p:cNvSpPr/>
          <p:nvPr/>
        </p:nvSpPr>
        <p:spPr>
          <a:xfrm>
            <a:off x="1271184" y="2551837"/>
            <a:ext cx="6096000" cy="369332"/>
          </a:xfrm>
          <a:prstGeom prst="rect">
            <a:avLst/>
          </a:prstGeom>
        </p:spPr>
        <p:txBody>
          <a:bodyPr>
            <a:spAutoFit/>
          </a:bodyPr>
          <a:lstStyle/>
          <a:p>
            <a:r>
              <a:rPr lang="en-IN" dirty="0"/>
              <a:t>Cross-Zone Load Balancing </a:t>
            </a:r>
          </a:p>
        </p:txBody>
      </p:sp>
      <p:sp>
        <p:nvSpPr>
          <p:cNvPr id="5" name="Rectangle 4">
            <a:extLst>
              <a:ext uri="{FF2B5EF4-FFF2-40B4-BE49-F238E27FC236}">
                <a16:creationId xmlns:a16="http://schemas.microsoft.com/office/drawing/2014/main" id="{57FC7520-CF8B-4DAB-B344-A22CA1C65F97}"/>
              </a:ext>
            </a:extLst>
          </p:cNvPr>
          <p:cNvSpPr/>
          <p:nvPr/>
        </p:nvSpPr>
        <p:spPr>
          <a:xfrm>
            <a:off x="1271184" y="3951147"/>
            <a:ext cx="6096000" cy="1477328"/>
          </a:xfrm>
          <a:prstGeom prst="rect">
            <a:avLst/>
          </a:prstGeom>
        </p:spPr>
        <p:txBody>
          <a:bodyPr>
            <a:spAutoFit/>
          </a:bodyPr>
          <a:lstStyle/>
          <a:p>
            <a:r>
              <a:rPr lang="en-IN" dirty="0"/>
              <a:t>SSL/TLS</a:t>
            </a:r>
          </a:p>
          <a:p>
            <a:endParaRPr lang="en-IN" dirty="0"/>
          </a:p>
          <a:p>
            <a:endParaRPr lang="en-IN" dirty="0"/>
          </a:p>
          <a:p>
            <a:endParaRPr lang="en-IN" dirty="0"/>
          </a:p>
          <a:p>
            <a:r>
              <a:rPr lang="en-IN" dirty="0"/>
              <a:t>Connection Draining / Deregistration Delay</a:t>
            </a:r>
          </a:p>
        </p:txBody>
      </p:sp>
      <p:pic>
        <p:nvPicPr>
          <p:cNvPr id="6" name="Picture 5">
            <a:extLst>
              <a:ext uri="{FF2B5EF4-FFF2-40B4-BE49-F238E27FC236}">
                <a16:creationId xmlns:a16="http://schemas.microsoft.com/office/drawing/2014/main" id="{8C73CF43-164C-467F-82F7-A7B06123E047}"/>
              </a:ext>
            </a:extLst>
          </p:cNvPr>
          <p:cNvPicPr>
            <a:picLocks noChangeAspect="1"/>
          </p:cNvPicPr>
          <p:nvPr/>
        </p:nvPicPr>
        <p:blipFill>
          <a:blip r:embed="rId2"/>
          <a:stretch>
            <a:fillRect/>
          </a:stretch>
        </p:blipFill>
        <p:spPr>
          <a:xfrm>
            <a:off x="395927" y="1341537"/>
            <a:ext cx="745486" cy="630796"/>
          </a:xfrm>
          <a:prstGeom prst="rect">
            <a:avLst/>
          </a:prstGeom>
        </p:spPr>
      </p:pic>
      <p:pic>
        <p:nvPicPr>
          <p:cNvPr id="7" name="Picture 6">
            <a:extLst>
              <a:ext uri="{FF2B5EF4-FFF2-40B4-BE49-F238E27FC236}">
                <a16:creationId xmlns:a16="http://schemas.microsoft.com/office/drawing/2014/main" id="{9293162B-034E-476D-A599-8F5FC6FAF534}"/>
              </a:ext>
            </a:extLst>
          </p:cNvPr>
          <p:cNvPicPr>
            <a:picLocks noChangeAspect="1"/>
          </p:cNvPicPr>
          <p:nvPr/>
        </p:nvPicPr>
        <p:blipFill>
          <a:blip r:embed="rId3"/>
          <a:stretch>
            <a:fillRect/>
          </a:stretch>
        </p:blipFill>
        <p:spPr>
          <a:xfrm>
            <a:off x="509920" y="2487313"/>
            <a:ext cx="736703" cy="580337"/>
          </a:xfrm>
          <a:prstGeom prst="rect">
            <a:avLst/>
          </a:prstGeom>
        </p:spPr>
      </p:pic>
      <p:pic>
        <p:nvPicPr>
          <p:cNvPr id="8" name="Picture 7">
            <a:extLst>
              <a:ext uri="{FF2B5EF4-FFF2-40B4-BE49-F238E27FC236}">
                <a16:creationId xmlns:a16="http://schemas.microsoft.com/office/drawing/2014/main" id="{ACEA361C-D463-453A-AF55-084718016E75}"/>
              </a:ext>
            </a:extLst>
          </p:cNvPr>
          <p:cNvPicPr>
            <a:picLocks noChangeAspect="1"/>
          </p:cNvPicPr>
          <p:nvPr/>
        </p:nvPicPr>
        <p:blipFill>
          <a:blip r:embed="rId4"/>
          <a:stretch>
            <a:fillRect/>
          </a:stretch>
        </p:blipFill>
        <p:spPr>
          <a:xfrm>
            <a:off x="-1450" y="3924863"/>
            <a:ext cx="1248073" cy="536792"/>
          </a:xfrm>
          <a:prstGeom prst="rect">
            <a:avLst/>
          </a:prstGeom>
        </p:spPr>
      </p:pic>
      <p:pic>
        <p:nvPicPr>
          <p:cNvPr id="9" name="Picture 8">
            <a:extLst>
              <a:ext uri="{FF2B5EF4-FFF2-40B4-BE49-F238E27FC236}">
                <a16:creationId xmlns:a16="http://schemas.microsoft.com/office/drawing/2014/main" id="{AFE3B823-CE11-4162-8CA4-B939431656B4}"/>
              </a:ext>
            </a:extLst>
          </p:cNvPr>
          <p:cNvPicPr>
            <a:picLocks noChangeAspect="1"/>
          </p:cNvPicPr>
          <p:nvPr/>
        </p:nvPicPr>
        <p:blipFill>
          <a:blip r:embed="rId5"/>
          <a:stretch>
            <a:fillRect/>
          </a:stretch>
        </p:blipFill>
        <p:spPr>
          <a:xfrm>
            <a:off x="0" y="5341538"/>
            <a:ext cx="1551930" cy="261967"/>
          </a:xfrm>
          <a:prstGeom prst="rect">
            <a:avLst/>
          </a:prstGeom>
        </p:spPr>
      </p:pic>
    </p:spTree>
    <p:extLst>
      <p:ext uri="{BB962C8B-B14F-4D97-AF65-F5344CB8AC3E}">
        <p14:creationId xmlns:p14="http://schemas.microsoft.com/office/powerpoint/2010/main" val="238729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F285-F8AC-46D9-80D3-0AB1F5B1DF56}"/>
              </a:ext>
            </a:extLst>
          </p:cNvPr>
          <p:cNvSpPr>
            <a:spLocks noGrp="1"/>
          </p:cNvSpPr>
          <p:nvPr>
            <p:ph type="title"/>
          </p:nvPr>
        </p:nvSpPr>
        <p:spPr>
          <a:xfrm>
            <a:off x="4097264" y="492641"/>
            <a:ext cx="9905998" cy="570614"/>
          </a:xfrm>
        </p:spPr>
        <p:txBody>
          <a:bodyPr>
            <a:normAutofit fontScale="90000"/>
          </a:bodyPr>
          <a:lstStyle/>
          <a:p>
            <a:r>
              <a:rPr lang="en-IN" b="1" dirty="0"/>
              <a:t>Auto Scaling Group</a:t>
            </a:r>
          </a:p>
        </p:txBody>
      </p:sp>
      <p:sp>
        <p:nvSpPr>
          <p:cNvPr id="5" name="Rectangle 4">
            <a:extLst>
              <a:ext uri="{FF2B5EF4-FFF2-40B4-BE49-F238E27FC236}">
                <a16:creationId xmlns:a16="http://schemas.microsoft.com/office/drawing/2014/main" id="{CE5C5946-BC71-47DC-987F-38ED3A798ECE}"/>
              </a:ext>
            </a:extLst>
          </p:cNvPr>
          <p:cNvSpPr/>
          <p:nvPr/>
        </p:nvSpPr>
        <p:spPr>
          <a:xfrm>
            <a:off x="2612066" y="1197994"/>
            <a:ext cx="9579934" cy="1200329"/>
          </a:xfrm>
          <a:prstGeom prst="rect">
            <a:avLst/>
          </a:prstGeom>
        </p:spPr>
        <p:txBody>
          <a:bodyPr wrap="square">
            <a:spAutoFit/>
          </a:bodyPr>
          <a:lstStyle/>
          <a:p>
            <a:r>
              <a:rPr lang="en-IN" dirty="0"/>
              <a:t>An Auto Scaling group contains a collection of Amazon EC2 instances that are treated as a logical grouping for the purposes of automatic scaling and management. An Auto Scaling group also enables you to use Amazon EC2 Auto Scaling features such as health check replacements and scaling policies.</a:t>
            </a:r>
          </a:p>
        </p:txBody>
      </p:sp>
      <p:sp>
        <p:nvSpPr>
          <p:cNvPr id="7" name="Rectangle 6">
            <a:extLst>
              <a:ext uri="{FF2B5EF4-FFF2-40B4-BE49-F238E27FC236}">
                <a16:creationId xmlns:a16="http://schemas.microsoft.com/office/drawing/2014/main" id="{80B829E0-BD5E-4B21-8D32-8997C83A2A10}"/>
              </a:ext>
            </a:extLst>
          </p:cNvPr>
          <p:cNvSpPr/>
          <p:nvPr/>
        </p:nvSpPr>
        <p:spPr>
          <a:xfrm>
            <a:off x="1308858" y="2614528"/>
            <a:ext cx="10620872" cy="2862322"/>
          </a:xfrm>
          <a:prstGeom prst="rect">
            <a:avLst/>
          </a:prstGeom>
        </p:spPr>
        <p:txBody>
          <a:bodyPr wrap="square">
            <a:spAutoFit/>
          </a:bodyPr>
          <a:lstStyle/>
          <a:p>
            <a:pPr marL="285750" indent="-285750">
              <a:buFont typeface="Arial" panose="020B0604020202020204" pitchFamily="34" charset="0"/>
              <a:buChar char="•"/>
            </a:pPr>
            <a:r>
              <a:rPr lang="en-IN" dirty="0"/>
              <a:t>In real-life, the load on your websites and application can change </a:t>
            </a:r>
          </a:p>
          <a:p>
            <a:pPr marL="285750" indent="-285750">
              <a:buFont typeface="Arial" panose="020B0604020202020204" pitchFamily="34" charset="0"/>
              <a:buChar char="•"/>
            </a:pPr>
            <a:r>
              <a:rPr lang="en-IN" dirty="0"/>
              <a:t>In the cloud, you can create and get rid of servers very quickly</a:t>
            </a:r>
          </a:p>
          <a:p>
            <a:r>
              <a:rPr lang="en-IN" dirty="0"/>
              <a:t>• The goal of an Auto Scaling Group (ASG) is to: </a:t>
            </a:r>
          </a:p>
          <a:p>
            <a:r>
              <a:rPr lang="en-IN" dirty="0"/>
              <a:t>      - Scale out (add EC2 instances) to match an increased load </a:t>
            </a:r>
          </a:p>
          <a:p>
            <a:r>
              <a:rPr lang="en-IN" dirty="0"/>
              <a:t>      - Scale in (remove EC2 instances) to match a decreased load </a:t>
            </a:r>
          </a:p>
          <a:p>
            <a:r>
              <a:rPr lang="en-IN" dirty="0"/>
              <a:t>      - Ensure we have a minimum and a maximum number of machines running </a:t>
            </a:r>
          </a:p>
          <a:p>
            <a:r>
              <a:rPr lang="en-IN" dirty="0"/>
              <a:t>      - Automatically Register new instances to a load balancer</a:t>
            </a:r>
          </a:p>
          <a:p>
            <a:pPr marL="285750" indent="-285750">
              <a:buFont typeface="Arial" panose="020B0604020202020204" pitchFamily="34" charset="0"/>
              <a:buChar char="•"/>
            </a:pPr>
            <a:r>
              <a:rPr lang="en-IN" dirty="0"/>
              <a:t>It is possible to set an scaling based on cloud watch </a:t>
            </a:r>
            <a:r>
              <a:rPr lang="en-IN" b="1" dirty="0"/>
              <a:t>ALARM</a:t>
            </a:r>
          </a:p>
          <a:p>
            <a:r>
              <a:rPr lang="en-IN" b="1" dirty="0"/>
              <a:t>           </a:t>
            </a:r>
          </a:p>
          <a:p>
            <a:r>
              <a:rPr lang="en-IN" b="1" dirty="0"/>
              <a:t>                  practical</a:t>
            </a:r>
          </a:p>
        </p:txBody>
      </p:sp>
      <p:pic>
        <p:nvPicPr>
          <p:cNvPr id="3" name="Picture 2">
            <a:extLst>
              <a:ext uri="{FF2B5EF4-FFF2-40B4-BE49-F238E27FC236}">
                <a16:creationId xmlns:a16="http://schemas.microsoft.com/office/drawing/2014/main" id="{12F4F51D-AE12-447C-8E96-B58805A42E94}"/>
              </a:ext>
            </a:extLst>
          </p:cNvPr>
          <p:cNvPicPr>
            <a:picLocks noChangeAspect="1"/>
          </p:cNvPicPr>
          <p:nvPr/>
        </p:nvPicPr>
        <p:blipFill>
          <a:blip r:embed="rId2"/>
          <a:stretch>
            <a:fillRect/>
          </a:stretch>
        </p:blipFill>
        <p:spPr>
          <a:xfrm>
            <a:off x="129695" y="120944"/>
            <a:ext cx="2482371" cy="2057004"/>
          </a:xfrm>
          <a:prstGeom prst="rect">
            <a:avLst/>
          </a:prstGeom>
        </p:spPr>
      </p:pic>
    </p:spTree>
    <p:extLst>
      <p:ext uri="{BB962C8B-B14F-4D97-AF65-F5344CB8AC3E}">
        <p14:creationId xmlns:p14="http://schemas.microsoft.com/office/powerpoint/2010/main" val="317411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324-CC85-4F76-8F70-6A6B3017C9CF}"/>
              </a:ext>
            </a:extLst>
          </p:cNvPr>
          <p:cNvSpPr>
            <a:spLocks noGrp="1"/>
          </p:cNvSpPr>
          <p:nvPr>
            <p:ph type="title"/>
          </p:nvPr>
        </p:nvSpPr>
        <p:spPr>
          <a:xfrm>
            <a:off x="1242561" y="76294"/>
            <a:ext cx="9905998" cy="389860"/>
          </a:xfrm>
        </p:spPr>
        <p:txBody>
          <a:bodyPr>
            <a:normAutofit fontScale="90000"/>
          </a:bodyPr>
          <a:lstStyle/>
          <a:p>
            <a:r>
              <a:rPr lang="en-IN" b="1" dirty="0"/>
              <a:t>General ASG theory</a:t>
            </a:r>
          </a:p>
        </p:txBody>
      </p:sp>
      <p:sp>
        <p:nvSpPr>
          <p:cNvPr id="3" name="Rectangle 2">
            <a:extLst>
              <a:ext uri="{FF2B5EF4-FFF2-40B4-BE49-F238E27FC236}">
                <a16:creationId xmlns:a16="http://schemas.microsoft.com/office/drawing/2014/main" id="{92D7FD63-E26C-4911-AD07-11992F6D5D87}"/>
              </a:ext>
            </a:extLst>
          </p:cNvPr>
          <p:cNvSpPr/>
          <p:nvPr/>
        </p:nvSpPr>
        <p:spPr>
          <a:xfrm>
            <a:off x="1242561" y="463679"/>
            <a:ext cx="10033406" cy="2862322"/>
          </a:xfrm>
          <a:prstGeom prst="rect">
            <a:avLst/>
          </a:prstGeom>
        </p:spPr>
        <p:txBody>
          <a:bodyPr wrap="square">
            <a:spAutoFit/>
          </a:bodyPr>
          <a:lstStyle/>
          <a:p>
            <a:pPr marL="285750" indent="-285750">
              <a:buFont typeface="Arial" panose="020B0604020202020204" pitchFamily="34" charset="0"/>
              <a:buChar char="•"/>
            </a:pPr>
            <a:r>
              <a:rPr lang="en-IN" dirty="0"/>
              <a:t>Scaling policies can be on CPU, Network… and can even be on custom metrics or based on a schedule (if you know your visitors patterns) </a:t>
            </a:r>
          </a:p>
          <a:p>
            <a:pPr marL="285750" indent="-285750">
              <a:buFont typeface="Arial" panose="020B0604020202020204" pitchFamily="34" charset="0"/>
              <a:buChar char="•"/>
            </a:pPr>
            <a:r>
              <a:rPr lang="en-IN" dirty="0"/>
              <a:t>ASGs </a:t>
            </a:r>
            <a:r>
              <a:rPr lang="en-IN" b="1" dirty="0"/>
              <a:t>use Launch configurations </a:t>
            </a:r>
            <a:r>
              <a:rPr lang="en-IN" dirty="0"/>
              <a:t>and you update an ASG by providing a new launch configuration </a:t>
            </a:r>
          </a:p>
          <a:p>
            <a:pPr marL="285750" indent="-285750">
              <a:buFont typeface="Arial" panose="020B0604020202020204" pitchFamily="34" charset="0"/>
              <a:buChar char="•"/>
            </a:pPr>
            <a:r>
              <a:rPr lang="en-IN" dirty="0"/>
              <a:t>IAM roles attached to an ASG will get assigned to EC2 instances </a:t>
            </a:r>
          </a:p>
          <a:p>
            <a:pPr marL="285750" indent="-285750">
              <a:buFont typeface="Arial" panose="020B0604020202020204" pitchFamily="34" charset="0"/>
              <a:buChar char="•"/>
            </a:pPr>
            <a:r>
              <a:rPr lang="en-IN" dirty="0"/>
              <a:t>ASG are free. You pay for the underlying resources being launched </a:t>
            </a:r>
          </a:p>
          <a:p>
            <a:pPr marL="285750" indent="-285750">
              <a:buFont typeface="Arial" panose="020B0604020202020204" pitchFamily="34" charset="0"/>
              <a:buChar char="•"/>
            </a:pPr>
            <a:r>
              <a:rPr lang="en-IN" dirty="0"/>
              <a:t>Having instances under an ASG means that if they get terminated for whatever reason, the ASG will restart them. Extra safety! </a:t>
            </a:r>
          </a:p>
          <a:p>
            <a:pPr marL="285750" indent="-285750">
              <a:buFont typeface="Arial" panose="020B0604020202020204" pitchFamily="34" charset="0"/>
              <a:buChar char="•"/>
            </a:pPr>
            <a:r>
              <a:rPr lang="en-IN" dirty="0"/>
              <a:t>ASG can terminate instances marked as unhealthy by an LB (and hence replace them</a:t>
            </a:r>
          </a:p>
        </p:txBody>
      </p:sp>
      <p:sp>
        <p:nvSpPr>
          <p:cNvPr id="4" name="Rectangle 3">
            <a:extLst>
              <a:ext uri="{FF2B5EF4-FFF2-40B4-BE49-F238E27FC236}">
                <a16:creationId xmlns:a16="http://schemas.microsoft.com/office/drawing/2014/main" id="{04A80651-05F7-46C3-A1CF-E0391B5FC30D}"/>
              </a:ext>
            </a:extLst>
          </p:cNvPr>
          <p:cNvSpPr/>
          <p:nvPr/>
        </p:nvSpPr>
        <p:spPr>
          <a:xfrm>
            <a:off x="1242561" y="3174777"/>
            <a:ext cx="4360489" cy="538609"/>
          </a:xfrm>
          <a:prstGeom prst="rect">
            <a:avLst/>
          </a:prstGeom>
        </p:spPr>
        <p:txBody>
          <a:bodyPr wrap="none">
            <a:spAutoFit/>
          </a:bodyPr>
          <a:lstStyle/>
          <a:p>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Scaling Cooldowns</a:t>
            </a:r>
          </a:p>
        </p:txBody>
      </p:sp>
      <p:sp>
        <p:nvSpPr>
          <p:cNvPr id="5" name="Rectangle 4">
            <a:extLst>
              <a:ext uri="{FF2B5EF4-FFF2-40B4-BE49-F238E27FC236}">
                <a16:creationId xmlns:a16="http://schemas.microsoft.com/office/drawing/2014/main" id="{0371F5EB-3A3E-45AF-8864-DCA8C6E23A12}"/>
              </a:ext>
            </a:extLst>
          </p:cNvPr>
          <p:cNvSpPr/>
          <p:nvPr/>
        </p:nvSpPr>
        <p:spPr>
          <a:xfrm>
            <a:off x="1522088" y="3619087"/>
            <a:ext cx="9427351" cy="646331"/>
          </a:xfrm>
          <a:prstGeom prst="rect">
            <a:avLst/>
          </a:prstGeom>
        </p:spPr>
        <p:txBody>
          <a:bodyPr wrap="square">
            <a:spAutoFit/>
          </a:bodyPr>
          <a:lstStyle/>
          <a:p>
            <a:r>
              <a:rPr lang="en-IN" dirty="0"/>
              <a:t>The cooldown period helps to ensure that your Auto Scaling group doesn't launch or terminate additional instances before the previous scaling activity takes effect</a:t>
            </a:r>
          </a:p>
        </p:txBody>
      </p:sp>
      <p:sp>
        <p:nvSpPr>
          <p:cNvPr id="6" name="Rectangle 5">
            <a:extLst>
              <a:ext uri="{FF2B5EF4-FFF2-40B4-BE49-F238E27FC236}">
                <a16:creationId xmlns:a16="http://schemas.microsoft.com/office/drawing/2014/main" id="{D30BD90D-0DE1-4C0F-A8AE-B2CC15B93E53}"/>
              </a:ext>
            </a:extLst>
          </p:cNvPr>
          <p:cNvSpPr/>
          <p:nvPr/>
        </p:nvSpPr>
        <p:spPr>
          <a:xfrm>
            <a:off x="1242561" y="4157695"/>
            <a:ext cx="4091185" cy="538609"/>
          </a:xfrm>
          <a:prstGeom prst="rect">
            <a:avLst/>
          </a:prstGeom>
        </p:spPr>
        <p:txBody>
          <a:bodyPr wrap="none">
            <a:spAutoFit/>
          </a:bodyPr>
          <a:lstStyle/>
          <a:p>
            <a:r>
              <a:rPr lang="en-IN" dirty="0"/>
              <a:t> </a:t>
            </a:r>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Termination</a:t>
            </a:r>
            <a:r>
              <a:rPr lang="en-IN" dirty="0"/>
              <a:t> </a:t>
            </a:r>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Policy</a:t>
            </a:r>
            <a:r>
              <a:rPr lang="en-IN" dirty="0"/>
              <a:t> </a:t>
            </a:r>
          </a:p>
        </p:txBody>
      </p:sp>
      <p:sp>
        <p:nvSpPr>
          <p:cNvPr id="7" name="Rectangle 6">
            <a:extLst>
              <a:ext uri="{FF2B5EF4-FFF2-40B4-BE49-F238E27FC236}">
                <a16:creationId xmlns:a16="http://schemas.microsoft.com/office/drawing/2014/main" id="{E09EA7A9-F368-4086-A377-F1D2EF24A641}"/>
              </a:ext>
            </a:extLst>
          </p:cNvPr>
          <p:cNvSpPr/>
          <p:nvPr/>
        </p:nvSpPr>
        <p:spPr>
          <a:xfrm>
            <a:off x="1522088" y="4696304"/>
            <a:ext cx="9427351" cy="646331"/>
          </a:xfrm>
          <a:prstGeom prst="rect">
            <a:avLst/>
          </a:prstGeom>
        </p:spPr>
        <p:txBody>
          <a:bodyPr wrap="square">
            <a:spAutoFit/>
          </a:bodyPr>
          <a:lstStyle/>
          <a:p>
            <a:r>
              <a:rPr lang="en-IN" dirty="0"/>
              <a:t>If there are multiple instances in the AZ to choose from, delete the one with the oldest launch configuration</a:t>
            </a:r>
          </a:p>
        </p:txBody>
      </p:sp>
      <p:sp>
        <p:nvSpPr>
          <p:cNvPr id="8" name="Rectangle 7">
            <a:extLst>
              <a:ext uri="{FF2B5EF4-FFF2-40B4-BE49-F238E27FC236}">
                <a16:creationId xmlns:a16="http://schemas.microsoft.com/office/drawing/2014/main" id="{D5B87EA3-F044-4511-B73A-F2F18C358836}"/>
              </a:ext>
            </a:extLst>
          </p:cNvPr>
          <p:cNvSpPr/>
          <p:nvPr/>
        </p:nvSpPr>
        <p:spPr>
          <a:xfrm>
            <a:off x="1380258" y="5342635"/>
            <a:ext cx="5408853" cy="538609"/>
          </a:xfrm>
          <a:prstGeom prst="rect">
            <a:avLst/>
          </a:prstGeom>
        </p:spPr>
        <p:txBody>
          <a:bodyPr wrap="none">
            <a:spAutoFit/>
          </a:bodyPr>
          <a:lstStyle/>
          <a:p>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hlinkClick r:id="rId2"/>
              </a:rPr>
              <a:t>Lifecycle Hooks</a:t>
            </a:r>
            <a:r>
              <a:rPr lang="en-IN" sz="29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 300-7600</a:t>
            </a:r>
          </a:p>
        </p:txBody>
      </p:sp>
      <p:sp>
        <p:nvSpPr>
          <p:cNvPr id="9" name="TextBox 8">
            <a:extLst>
              <a:ext uri="{FF2B5EF4-FFF2-40B4-BE49-F238E27FC236}">
                <a16:creationId xmlns:a16="http://schemas.microsoft.com/office/drawing/2014/main" id="{306C8715-B8E5-48C7-B0F9-2458E730E291}"/>
              </a:ext>
            </a:extLst>
          </p:cNvPr>
          <p:cNvSpPr txBox="1"/>
          <p:nvPr/>
        </p:nvSpPr>
        <p:spPr>
          <a:xfrm>
            <a:off x="1522088" y="5881244"/>
            <a:ext cx="10014280" cy="923330"/>
          </a:xfrm>
          <a:prstGeom prst="rect">
            <a:avLst/>
          </a:prstGeom>
          <a:noFill/>
        </p:spPr>
        <p:txBody>
          <a:bodyPr wrap="none" rtlCol="0">
            <a:spAutoFit/>
          </a:bodyPr>
          <a:lstStyle/>
          <a:p>
            <a:r>
              <a:rPr lang="en-IN" dirty="0"/>
              <a:t>By default the new instance will go into in service</a:t>
            </a:r>
          </a:p>
          <a:p>
            <a:r>
              <a:rPr lang="en-IN" dirty="0"/>
              <a:t>But with the LCH – It gives you ability to perform some action before making in service or</a:t>
            </a:r>
          </a:p>
          <a:p>
            <a:r>
              <a:rPr lang="en-IN" dirty="0"/>
              <a:t>termination</a:t>
            </a:r>
          </a:p>
        </p:txBody>
      </p:sp>
    </p:spTree>
    <p:extLst>
      <p:ext uri="{BB962C8B-B14F-4D97-AF65-F5344CB8AC3E}">
        <p14:creationId xmlns:p14="http://schemas.microsoft.com/office/powerpoint/2010/main" val="256897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6C94-29D2-4C1D-AE11-AB475D21093E}"/>
              </a:ext>
            </a:extLst>
          </p:cNvPr>
          <p:cNvSpPr>
            <a:spLocks noGrp="1"/>
          </p:cNvSpPr>
          <p:nvPr>
            <p:ph type="title"/>
          </p:nvPr>
        </p:nvSpPr>
        <p:spPr>
          <a:xfrm>
            <a:off x="1141413" y="609600"/>
            <a:ext cx="9905998" cy="559981"/>
          </a:xfrm>
        </p:spPr>
        <p:txBody>
          <a:bodyPr>
            <a:normAutofit fontScale="90000"/>
          </a:bodyPr>
          <a:lstStyle/>
          <a:p>
            <a:pPr algn="ctr"/>
            <a:r>
              <a:rPr lang="en-IN" b="1" dirty="0"/>
              <a:t>Scaling policy</a:t>
            </a:r>
          </a:p>
        </p:txBody>
      </p:sp>
    </p:spTree>
    <p:extLst>
      <p:ext uri="{BB962C8B-B14F-4D97-AF65-F5344CB8AC3E}">
        <p14:creationId xmlns:p14="http://schemas.microsoft.com/office/powerpoint/2010/main" val="1733526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TM03457485[[fn=Mesh]]</Template>
  <TotalTime>1394</TotalTime>
  <Words>534</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vt:lpstr>
      <vt:lpstr>Mesh</vt:lpstr>
      <vt:lpstr>Load Balancing </vt:lpstr>
      <vt:lpstr>Why use a load balancer?</vt:lpstr>
      <vt:lpstr>Classic LB - 2009</vt:lpstr>
      <vt:lpstr>Application LB - 2016</vt:lpstr>
      <vt:lpstr>Network LB - 2017</vt:lpstr>
      <vt:lpstr>Additional features</vt:lpstr>
      <vt:lpstr>Auto Scaling Group</vt:lpstr>
      <vt:lpstr>General ASG theory</vt:lpstr>
      <vt:lpstr>Scaling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 &amp; Scalability</dc:title>
  <dc:creator>John</dc:creator>
  <cp:lastModifiedBy>John</cp:lastModifiedBy>
  <cp:revision>24</cp:revision>
  <dcterms:created xsi:type="dcterms:W3CDTF">2020-04-06T12:51:53Z</dcterms:created>
  <dcterms:modified xsi:type="dcterms:W3CDTF">2020-04-07T12:06:41Z</dcterms:modified>
</cp:coreProperties>
</file>