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accent1"/>
          </a:soli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20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8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6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7" Type="http://schemas.openxmlformats.org/officeDocument/2006/relationships/slide" Target="slide7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6" Type="http://schemas.openxmlformats.org/officeDocument/2006/relationships/slide" Target="slide6.xml"/><Relationship Id="rId5" Type="http://schemas.openxmlformats.org/officeDocument/2006/relationships/slide" Target="slide5.xml"/><Relationship Id="rId4" Type="http://schemas.openxmlformats.org/officeDocument/2006/relationships/slide" Target="slide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hyperlink" Target="https://medium.com/awesome-cloud/aws-difference-between-ebs-and-instance-store-f030c4407387" TargetMode="Externa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17A43-E8FE-411A-9F65-DF31A86072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602511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EBS &amp; EFS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D93850-CCE5-4181-A4F3-D07343A279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84928" y="1238693"/>
            <a:ext cx="8676222" cy="1089838"/>
          </a:xfrm>
        </p:spPr>
        <p:txBody>
          <a:bodyPr>
            <a:normAutofit/>
          </a:bodyPr>
          <a:lstStyle/>
          <a:p>
            <a:r>
              <a:rPr lang="en-IN" dirty="0"/>
              <a:t>EBS – Elastic Block Storage</a:t>
            </a:r>
          </a:p>
          <a:p>
            <a:r>
              <a:rPr lang="en-IN" dirty="0"/>
              <a:t>EFS – Elastic File System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2159B6-4D61-435B-85C5-84D012113214}"/>
              </a:ext>
            </a:extLst>
          </p:cNvPr>
          <p:cNvSpPr txBox="1"/>
          <p:nvPr/>
        </p:nvSpPr>
        <p:spPr>
          <a:xfrm>
            <a:off x="1329842" y="2488019"/>
            <a:ext cx="1404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b="1" dirty="0">
                <a:hlinkClick r:id="rId2" action="ppaction://hlinksldjump"/>
              </a:rPr>
              <a:t>EBS Intro</a:t>
            </a:r>
            <a:endParaRPr lang="en-IN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10C74B-DF3E-4AF2-AE90-6FA753694261}"/>
              </a:ext>
            </a:extLst>
          </p:cNvPr>
          <p:cNvSpPr txBox="1"/>
          <p:nvPr/>
        </p:nvSpPr>
        <p:spPr>
          <a:xfrm>
            <a:off x="1329842" y="2898777"/>
            <a:ext cx="1819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b="1" dirty="0">
                <a:hlinkClick r:id="rId3" action="ppaction://hlinksldjump"/>
              </a:rPr>
              <a:t>Types of EBS</a:t>
            </a:r>
            <a:endParaRPr lang="en-IN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B4DF3A-F1BA-4148-9C66-C2FF67990894}"/>
              </a:ext>
            </a:extLst>
          </p:cNvPr>
          <p:cNvSpPr txBox="1"/>
          <p:nvPr/>
        </p:nvSpPr>
        <p:spPr>
          <a:xfrm>
            <a:off x="1329842" y="3316255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b="1" dirty="0">
                <a:hlinkClick r:id="rId4" action="ppaction://hlinksldjump"/>
              </a:rPr>
              <a:t>EBS Snapshots</a:t>
            </a:r>
            <a:endParaRPr lang="en-IN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9571CC-2051-4F87-B3BD-771044D48B5B}"/>
              </a:ext>
            </a:extLst>
          </p:cNvPr>
          <p:cNvSpPr txBox="1"/>
          <p:nvPr/>
        </p:nvSpPr>
        <p:spPr>
          <a:xfrm>
            <a:off x="1329842" y="3763926"/>
            <a:ext cx="4644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b="1" dirty="0">
                <a:hlinkClick r:id="rId5" action="ppaction://hlinksldjump"/>
              </a:rPr>
              <a:t>EBS Volume Migration and Encryption</a:t>
            </a:r>
            <a:endParaRPr lang="en-IN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C086EB-DD4A-4B21-B85D-A7D33469989E}"/>
              </a:ext>
            </a:extLst>
          </p:cNvPr>
          <p:cNvSpPr txBox="1"/>
          <p:nvPr/>
        </p:nvSpPr>
        <p:spPr>
          <a:xfrm>
            <a:off x="1329842" y="4211597"/>
            <a:ext cx="2576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b="1" dirty="0">
                <a:hlinkClick r:id="rId6" action="ppaction://hlinksldjump"/>
              </a:rPr>
              <a:t>Raid configuration</a:t>
            </a:r>
            <a:endParaRPr lang="en-IN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F689CA5-9DC2-4FAE-AC5D-1A5670B2F963}"/>
              </a:ext>
            </a:extLst>
          </p:cNvPr>
          <p:cNvSpPr txBox="1"/>
          <p:nvPr/>
        </p:nvSpPr>
        <p:spPr>
          <a:xfrm>
            <a:off x="7846828" y="2488019"/>
            <a:ext cx="1380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b="1" dirty="0">
                <a:hlinkClick r:id="rId7" action="ppaction://hlinksldjump"/>
              </a:rPr>
              <a:t>EFS Intro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23996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BBEB6-215E-4D78-AD26-6B801F4D5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719470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EBS Intro</a:t>
            </a:r>
            <a:br>
              <a:rPr lang="en-IN" b="1" dirty="0"/>
            </a:b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420EE23-87B9-411D-96C6-41F3508110A0}"/>
              </a:ext>
            </a:extLst>
          </p:cNvPr>
          <p:cNvSpPr/>
          <p:nvPr/>
        </p:nvSpPr>
        <p:spPr>
          <a:xfrm>
            <a:off x="148856" y="1127051"/>
            <a:ext cx="11950995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An EC2 machine loses its root volume (main drive) when it is manually terminated.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Unexpected terminations might happen from time to time (AWS would email you)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Sometimes, you need a way to store your instance data somewhere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An EBS (Elastic Block Store) Volume is a network drive you can attach        to your instances while  they run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It allows your instances to persist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It’s a network drive (i.e. not a physical drive)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It’s locked to an Availability Zone (AZ)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Have a provisioned capacity (size in GBs, and IOPS)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43658D-57BB-4BA5-9A12-B0A0930570B1}"/>
              </a:ext>
            </a:extLst>
          </p:cNvPr>
          <p:cNvSpPr/>
          <p:nvPr/>
        </p:nvSpPr>
        <p:spPr>
          <a:xfrm>
            <a:off x="570614" y="5282035"/>
            <a:ext cx="1162138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00B0F0"/>
                </a:solidFill>
              </a:rPr>
              <a:t>SSD</a:t>
            </a:r>
            <a:r>
              <a:rPr lang="en-IN" dirty="0">
                <a:solidFill>
                  <a:srgbClr val="00B0F0"/>
                </a:solidFill>
              </a:rPr>
              <a:t>-backed volumes optimized for transactional workloads involving frequent read/write operations with small I/O size, where the dominant performance attribute is IOPS</a:t>
            </a:r>
          </a:p>
          <a:p>
            <a:endParaRPr lang="en-IN" dirty="0">
              <a:solidFill>
                <a:srgbClr val="00B0F0"/>
              </a:solidFill>
            </a:endParaRPr>
          </a:p>
          <a:p>
            <a:r>
              <a:rPr lang="en-IN" b="1" dirty="0">
                <a:solidFill>
                  <a:srgbClr val="00B0F0"/>
                </a:solidFill>
              </a:rPr>
              <a:t>HDD</a:t>
            </a:r>
            <a:r>
              <a:rPr lang="en-IN" dirty="0">
                <a:solidFill>
                  <a:srgbClr val="00B0F0"/>
                </a:solidFill>
              </a:rPr>
              <a:t>-backed volumes optimized for large streaming workloads where throughput (measured in </a:t>
            </a:r>
            <a:r>
              <a:rPr lang="en-IN" dirty="0" err="1">
                <a:solidFill>
                  <a:srgbClr val="00B0F0"/>
                </a:solidFill>
              </a:rPr>
              <a:t>MiB</a:t>
            </a:r>
            <a:r>
              <a:rPr lang="en-IN" dirty="0">
                <a:solidFill>
                  <a:srgbClr val="00B0F0"/>
                </a:solidFill>
              </a:rPr>
              <a:t>/s) is a better performance measure than IOPS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D8C6166-33F2-41B8-B6BA-1EA9B62BC0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9820" y="98637"/>
            <a:ext cx="1130148" cy="1653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780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8626C-8798-469E-9D3E-DABC487AC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52400"/>
            <a:ext cx="9905998" cy="751367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Types of EBS</a:t>
            </a:r>
            <a:br>
              <a:rPr lang="en-IN" b="1" dirty="0"/>
            </a:b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675005-DEF4-43C3-8FE9-C2D86E0D6483}"/>
              </a:ext>
            </a:extLst>
          </p:cNvPr>
          <p:cNvSpPr txBox="1"/>
          <p:nvPr/>
        </p:nvSpPr>
        <p:spPr>
          <a:xfrm>
            <a:off x="1143001" y="712381"/>
            <a:ext cx="4115229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dirty="0"/>
              <a:t>General Purpose  SSD (gp2)</a:t>
            </a:r>
          </a:p>
          <a:p>
            <a:pPr marL="342900" indent="-342900">
              <a:buFont typeface="+mj-lt"/>
              <a:buAutoNum type="arabicPeriod"/>
            </a:pPr>
            <a:endParaRPr lang="en-IN" dirty="0"/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Provisioned IOPS SSD (io1)</a:t>
            </a:r>
          </a:p>
          <a:p>
            <a:pPr marL="342900" indent="-342900">
              <a:buFont typeface="+mj-lt"/>
              <a:buAutoNum type="arabicPeriod"/>
            </a:pPr>
            <a:endParaRPr lang="en-IN" dirty="0"/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Cold HDD (sc1)</a:t>
            </a:r>
          </a:p>
          <a:p>
            <a:pPr marL="342900" indent="-342900">
              <a:buFont typeface="+mj-lt"/>
              <a:buAutoNum type="arabicPeriod"/>
            </a:pPr>
            <a:endParaRPr lang="en-IN" dirty="0"/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Throughput Optimized HDD (st1)</a:t>
            </a:r>
          </a:p>
          <a:p>
            <a:pPr marL="342900" indent="-342900">
              <a:buFont typeface="+mj-lt"/>
              <a:buAutoNum type="arabicPeriod"/>
            </a:pPr>
            <a:endParaRPr lang="en-IN" dirty="0"/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Magnetic (standard)</a:t>
            </a:r>
          </a:p>
          <a:p>
            <a:pPr marL="342900" indent="-342900">
              <a:buFont typeface="+mj-lt"/>
              <a:buAutoNum type="arabicPeriod"/>
            </a:pPr>
            <a:endParaRPr lang="en-IN" dirty="0"/>
          </a:p>
          <a:p>
            <a:r>
              <a:rPr lang="en-IN" dirty="0"/>
              <a:t>* </a:t>
            </a:r>
            <a:r>
              <a:rPr lang="en-IN" b="1" dirty="0">
                <a:hlinkClick r:id="rId2"/>
              </a:rPr>
              <a:t>Instance Store </a:t>
            </a:r>
            <a:endParaRPr lang="en-IN" b="1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D6CAA6B-D1C0-4BCC-B253-230F93DDF8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0914" y="2189709"/>
            <a:ext cx="5334000" cy="44958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6ABFC8B-832A-49B8-A03A-18D763D49E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20" y="750882"/>
            <a:ext cx="1117871" cy="32020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0B09DEC-EC34-4283-ABD0-487786DA2C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520" y="1325059"/>
            <a:ext cx="1067481" cy="27737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14A66A0-1104-4A67-A818-90F3B8A1394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520" y="1856647"/>
            <a:ext cx="1067481" cy="29073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7806CED-CFA1-49D3-9E12-1B6FBA48A6D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520" y="2401595"/>
            <a:ext cx="1117871" cy="29073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CCFF919-CFF7-4B3B-AB8C-CD056A22A1A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086" y="2960593"/>
            <a:ext cx="1126830" cy="311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017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38BE2-BD81-4DD9-A420-A010F2004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EBS Snapshots</a:t>
            </a:r>
            <a:br>
              <a:rPr lang="en-IN" b="1" dirty="0"/>
            </a:b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8D56A10-D9C0-4AEC-9775-A59B7FE6BE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3" y="1881299"/>
            <a:ext cx="10325100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8035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6B30D-4BDD-4F8C-AA89-444F52B64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751367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EBS Volume Migration and Encryption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1D502D-C92E-4D15-8459-18DFB45FF8CA}"/>
              </a:ext>
            </a:extLst>
          </p:cNvPr>
          <p:cNvSpPr txBox="1"/>
          <p:nvPr/>
        </p:nvSpPr>
        <p:spPr>
          <a:xfrm>
            <a:off x="1244009" y="1807535"/>
            <a:ext cx="1063255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Migration is nothing but a copy of the snapshot to different region or AZ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EBS Encryption leverages keys from KMS </a:t>
            </a:r>
            <a:r>
              <a:rPr lang="en-IN" b="1" dirty="0">
                <a:solidFill>
                  <a:srgbClr val="00B0F0"/>
                </a:solidFill>
              </a:rPr>
              <a:t>(AES-256) </a:t>
            </a:r>
          </a:p>
          <a:p>
            <a:r>
              <a:rPr lang="en-IN" dirty="0"/>
              <a:t>Copying an unencrypted snapshot allows encryption </a:t>
            </a:r>
          </a:p>
          <a:p>
            <a:r>
              <a:rPr lang="en-IN" dirty="0"/>
              <a:t>Snapshots of encrypted volumes are encrypted</a:t>
            </a:r>
          </a:p>
        </p:txBody>
      </p:sp>
    </p:spTree>
    <p:extLst>
      <p:ext uri="{BB962C8B-B14F-4D97-AF65-F5344CB8AC3E}">
        <p14:creationId xmlns:p14="http://schemas.microsoft.com/office/powerpoint/2010/main" val="290152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BB8A8-90FC-4A1B-B57B-79DE4B1CC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719470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Raid configuration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16F0F7A-7B29-4764-AA3A-204CB1EFC1B4}"/>
              </a:ext>
            </a:extLst>
          </p:cNvPr>
          <p:cNvSpPr/>
          <p:nvPr/>
        </p:nvSpPr>
        <p:spPr>
          <a:xfrm>
            <a:off x="1141413" y="1329070"/>
            <a:ext cx="36471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RAID 0 (increase performance)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B9C2F8-E876-46B0-9808-16FF9A03CD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3" y="1698402"/>
            <a:ext cx="4010025" cy="481965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120B93A-D793-4F6B-A996-828CB3654452}"/>
              </a:ext>
            </a:extLst>
          </p:cNvPr>
          <p:cNvSpPr/>
          <p:nvPr/>
        </p:nvSpPr>
        <p:spPr>
          <a:xfrm>
            <a:off x="6345874" y="1329070"/>
            <a:ext cx="38170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RAID 1 (increase fault tolerance)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683861B-3534-422B-A88F-EED2B22037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6071" y="1769839"/>
            <a:ext cx="3876675" cy="467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4027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8473F-CA45-44DF-A095-66BE828BD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4129" y="205563"/>
            <a:ext cx="9905998" cy="485553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EFS – Elastic File System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29F5E1C-9210-443B-A98F-5974B33F3B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1125" y="123825"/>
            <a:ext cx="1514475" cy="143827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B41B9C6-4819-4636-9FD1-EBA0F5D1DB76}"/>
              </a:ext>
            </a:extLst>
          </p:cNvPr>
          <p:cNvSpPr/>
          <p:nvPr/>
        </p:nvSpPr>
        <p:spPr>
          <a:xfrm>
            <a:off x="515126" y="1148890"/>
            <a:ext cx="10074901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Managed NFS (network file system) that can be mounted on many EC2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EFS works with EC2 instances in multi-AZ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Highly available, scalable, expensive (3x gp2), pay per use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Use cases: content management, web serving, data sharing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Uses NFSv4.1 protocol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Uses security group to control access to EFS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Compatible with Linux based AMI (not Windows)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Encryption at rest using KMS File system scales automatically,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pay-per-use, no capacity planning</a:t>
            </a:r>
          </a:p>
        </p:txBody>
      </p:sp>
    </p:spTree>
    <p:extLst>
      <p:ext uri="{BB962C8B-B14F-4D97-AF65-F5344CB8AC3E}">
        <p14:creationId xmlns:p14="http://schemas.microsoft.com/office/powerpoint/2010/main" val="27342330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2F122-048E-4307-B457-C4CEA8AE1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818" y="216196"/>
            <a:ext cx="9905998" cy="666307"/>
          </a:xfrm>
        </p:spPr>
        <p:txBody>
          <a:bodyPr/>
          <a:lstStyle/>
          <a:p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4436749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F4B54B"/>
      </a:accent1>
      <a:accent2>
        <a:srgbClr val="A2C84E"/>
      </a:accent2>
      <a:accent3>
        <a:srgbClr val="4BC298"/>
      </a:accent3>
      <a:accent4>
        <a:srgbClr val="4CB5D3"/>
      </a:accent4>
      <a:accent5>
        <a:srgbClr val="9167E3"/>
      </a:accent5>
      <a:accent6>
        <a:srgbClr val="E05073"/>
      </a:accent6>
      <a:hlink>
        <a:srgbClr val="E19520"/>
      </a:hlink>
      <a:folHlink>
        <a:srgbClr val="E8B15D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DD1DAD52-B525-46B5-8E87-60EE23581B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788</TotalTime>
  <Words>366</Words>
  <Application>Microsoft Office PowerPoint</Application>
  <PresentationFormat>Widescreen</PresentationFormat>
  <Paragraphs>54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</vt:lpstr>
      <vt:lpstr>Mesh</vt:lpstr>
      <vt:lpstr>EBS &amp; EFS</vt:lpstr>
      <vt:lpstr>EBS Intro </vt:lpstr>
      <vt:lpstr>Types of EBS </vt:lpstr>
      <vt:lpstr>EBS Snapshots </vt:lpstr>
      <vt:lpstr>EBS Volume Migration and Encryption </vt:lpstr>
      <vt:lpstr>Raid configuration </vt:lpstr>
      <vt:lpstr>EFS – Elastic File System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EBS &amp; EFS</dc:title>
  <dc:creator>John</dc:creator>
  <cp:lastModifiedBy>John</cp:lastModifiedBy>
  <cp:revision>14</cp:revision>
  <dcterms:created xsi:type="dcterms:W3CDTF">2020-04-08T11:13:47Z</dcterms:created>
  <dcterms:modified xsi:type="dcterms:W3CDTF">2020-04-10T04:36:05Z</dcterms:modified>
</cp:coreProperties>
</file>