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blogs/aws/s3-glacier-select/" TargetMode="External"/><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zrt6cnOouJg" TargetMode="Externa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berahman.me/2019/12/15/aws-s3-encryption-for-objects/"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1MeKCVs_SA" TargetMode="External"/><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F394-0A70-48A2-94F8-EF04CD56A99D}"/>
              </a:ext>
            </a:extLst>
          </p:cNvPr>
          <p:cNvSpPr>
            <a:spLocks noGrp="1"/>
          </p:cNvSpPr>
          <p:nvPr>
            <p:ph type="ctrTitle"/>
          </p:nvPr>
        </p:nvSpPr>
        <p:spPr/>
        <p:txBody>
          <a:bodyPr>
            <a:normAutofit/>
          </a:bodyPr>
          <a:lstStyle/>
          <a:p>
            <a:r>
              <a:rPr lang="en-IN" sz="8000" b="1" dirty="0">
                <a:solidFill>
                  <a:srgbClr val="00B0F0"/>
                </a:solidFill>
              </a:rPr>
              <a:t>S3</a:t>
            </a:r>
          </a:p>
        </p:txBody>
      </p:sp>
      <p:sp>
        <p:nvSpPr>
          <p:cNvPr id="3" name="Subtitle 2">
            <a:extLst>
              <a:ext uri="{FF2B5EF4-FFF2-40B4-BE49-F238E27FC236}">
                <a16:creationId xmlns:a16="http://schemas.microsoft.com/office/drawing/2014/main" id="{82AD3632-8042-4536-9EF6-2829E758C886}"/>
              </a:ext>
            </a:extLst>
          </p:cNvPr>
          <p:cNvSpPr>
            <a:spLocks noGrp="1"/>
          </p:cNvSpPr>
          <p:nvPr>
            <p:ph type="subTitle" idx="1"/>
          </p:nvPr>
        </p:nvSpPr>
        <p:spPr/>
        <p:txBody>
          <a:bodyPr>
            <a:normAutofit/>
          </a:bodyPr>
          <a:lstStyle/>
          <a:p>
            <a:r>
              <a:rPr lang="en-IN" sz="4400" b="1" dirty="0">
                <a:solidFill>
                  <a:schemeClr val="accent5">
                    <a:lumMod val="40000"/>
                    <a:lumOff val="60000"/>
                  </a:schemeClr>
                </a:solidFill>
              </a:rPr>
              <a:t>Simple Storage service</a:t>
            </a:r>
          </a:p>
        </p:txBody>
      </p:sp>
      <p:pic>
        <p:nvPicPr>
          <p:cNvPr id="4" name="Picture 3">
            <a:extLst>
              <a:ext uri="{FF2B5EF4-FFF2-40B4-BE49-F238E27FC236}">
                <a16:creationId xmlns:a16="http://schemas.microsoft.com/office/drawing/2014/main" id="{DEF8A5FC-B502-41B1-BCC9-40BC6F02B210}"/>
              </a:ext>
            </a:extLst>
          </p:cNvPr>
          <p:cNvPicPr>
            <a:picLocks noChangeAspect="1"/>
          </p:cNvPicPr>
          <p:nvPr/>
        </p:nvPicPr>
        <p:blipFill>
          <a:blip r:embed="rId2"/>
          <a:stretch>
            <a:fillRect/>
          </a:stretch>
        </p:blipFill>
        <p:spPr>
          <a:xfrm>
            <a:off x="202666" y="69113"/>
            <a:ext cx="2444841" cy="2556648"/>
          </a:xfrm>
          <a:prstGeom prst="rect">
            <a:avLst/>
          </a:prstGeom>
        </p:spPr>
      </p:pic>
    </p:spTree>
    <p:extLst>
      <p:ext uri="{BB962C8B-B14F-4D97-AF65-F5344CB8AC3E}">
        <p14:creationId xmlns:p14="http://schemas.microsoft.com/office/powerpoint/2010/main" val="330046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9CE4-69DC-4060-9FFD-BB97A660B5C6}"/>
              </a:ext>
            </a:extLst>
          </p:cNvPr>
          <p:cNvSpPr>
            <a:spLocks noGrp="1"/>
          </p:cNvSpPr>
          <p:nvPr>
            <p:ph type="title"/>
          </p:nvPr>
        </p:nvSpPr>
        <p:spPr>
          <a:xfrm>
            <a:off x="1143001" y="279991"/>
            <a:ext cx="9905998" cy="528084"/>
          </a:xfrm>
        </p:spPr>
        <p:txBody>
          <a:bodyPr>
            <a:normAutofit fontScale="90000"/>
          </a:bodyPr>
          <a:lstStyle/>
          <a:p>
            <a:pPr algn="ctr"/>
            <a:r>
              <a:rPr lang="en-IN" b="1" dirty="0">
                <a:solidFill>
                  <a:srgbClr val="00B050"/>
                </a:solidFill>
              </a:rPr>
              <a:t>S3 Performance </a:t>
            </a:r>
          </a:p>
        </p:txBody>
      </p:sp>
      <p:pic>
        <p:nvPicPr>
          <p:cNvPr id="3" name="Picture 2">
            <a:extLst>
              <a:ext uri="{FF2B5EF4-FFF2-40B4-BE49-F238E27FC236}">
                <a16:creationId xmlns:a16="http://schemas.microsoft.com/office/drawing/2014/main" id="{0C7FA77D-1363-48EE-A684-9B05B6E234E9}"/>
              </a:ext>
            </a:extLst>
          </p:cNvPr>
          <p:cNvPicPr>
            <a:picLocks noChangeAspect="1"/>
          </p:cNvPicPr>
          <p:nvPr/>
        </p:nvPicPr>
        <p:blipFill>
          <a:blip r:embed="rId2"/>
          <a:stretch>
            <a:fillRect/>
          </a:stretch>
        </p:blipFill>
        <p:spPr>
          <a:xfrm>
            <a:off x="547687" y="1304925"/>
            <a:ext cx="11096625" cy="4248150"/>
          </a:xfrm>
          <a:prstGeom prst="rect">
            <a:avLst/>
          </a:prstGeom>
        </p:spPr>
      </p:pic>
    </p:spTree>
    <p:extLst>
      <p:ext uri="{BB962C8B-B14F-4D97-AF65-F5344CB8AC3E}">
        <p14:creationId xmlns:p14="http://schemas.microsoft.com/office/powerpoint/2010/main" val="337389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D9AC-F8FD-4407-8134-20005EFC7EC8}"/>
              </a:ext>
            </a:extLst>
          </p:cNvPr>
          <p:cNvSpPr>
            <a:spLocks noGrp="1"/>
          </p:cNvSpPr>
          <p:nvPr>
            <p:ph type="title"/>
          </p:nvPr>
        </p:nvSpPr>
        <p:spPr>
          <a:xfrm>
            <a:off x="1141413" y="180247"/>
            <a:ext cx="9905998" cy="517451"/>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S3-Select and Glacier Select</a:t>
            </a:r>
            <a:endParaRPr lang="en-IN" dirty="0"/>
          </a:p>
        </p:txBody>
      </p:sp>
      <p:pic>
        <p:nvPicPr>
          <p:cNvPr id="3" name="Picture 2">
            <a:extLst>
              <a:ext uri="{FF2B5EF4-FFF2-40B4-BE49-F238E27FC236}">
                <a16:creationId xmlns:a16="http://schemas.microsoft.com/office/drawing/2014/main" id="{F24C96CC-3A60-4B0E-BABE-0C91FE0016DA}"/>
              </a:ext>
            </a:extLst>
          </p:cNvPr>
          <p:cNvPicPr>
            <a:picLocks noChangeAspect="1"/>
          </p:cNvPicPr>
          <p:nvPr/>
        </p:nvPicPr>
        <p:blipFill>
          <a:blip r:embed="rId2"/>
          <a:stretch>
            <a:fillRect/>
          </a:stretch>
        </p:blipFill>
        <p:spPr>
          <a:xfrm>
            <a:off x="3654240" y="697698"/>
            <a:ext cx="4681686" cy="2432953"/>
          </a:xfrm>
          <a:prstGeom prst="rect">
            <a:avLst/>
          </a:prstGeom>
        </p:spPr>
      </p:pic>
      <p:sp>
        <p:nvSpPr>
          <p:cNvPr id="5" name="TextBox 4">
            <a:extLst>
              <a:ext uri="{FF2B5EF4-FFF2-40B4-BE49-F238E27FC236}">
                <a16:creationId xmlns:a16="http://schemas.microsoft.com/office/drawing/2014/main" id="{0643EFD4-E90E-4C7E-B04E-FF28150B56CA}"/>
              </a:ext>
            </a:extLst>
          </p:cNvPr>
          <p:cNvSpPr txBox="1"/>
          <p:nvPr/>
        </p:nvSpPr>
        <p:spPr>
          <a:xfrm>
            <a:off x="8833944" y="1325041"/>
            <a:ext cx="1383712" cy="369332"/>
          </a:xfrm>
          <a:prstGeom prst="rect">
            <a:avLst/>
          </a:prstGeom>
          <a:noFill/>
        </p:spPr>
        <p:txBody>
          <a:bodyPr wrap="none" rtlCol="0">
            <a:spAutoFit/>
          </a:bodyPr>
          <a:lstStyle/>
          <a:p>
            <a:r>
              <a:rPr lang="en-IN" b="1" dirty="0">
                <a:solidFill>
                  <a:srgbClr val="92D050"/>
                </a:solidFill>
                <a:hlinkClick r:id="rId3"/>
              </a:rPr>
              <a:t>Document</a:t>
            </a:r>
            <a:endParaRPr lang="en-IN" b="1" dirty="0">
              <a:solidFill>
                <a:srgbClr val="92D050"/>
              </a:solidFill>
            </a:endParaRPr>
          </a:p>
        </p:txBody>
      </p:sp>
      <p:sp>
        <p:nvSpPr>
          <p:cNvPr id="6" name="Rectangle 5">
            <a:extLst>
              <a:ext uri="{FF2B5EF4-FFF2-40B4-BE49-F238E27FC236}">
                <a16:creationId xmlns:a16="http://schemas.microsoft.com/office/drawing/2014/main" id="{15803698-96E5-4088-B222-EE70DA07497E}"/>
              </a:ext>
            </a:extLst>
          </p:cNvPr>
          <p:cNvSpPr/>
          <p:nvPr/>
        </p:nvSpPr>
        <p:spPr>
          <a:xfrm>
            <a:off x="2663024" y="3269233"/>
            <a:ext cx="6862776" cy="538609"/>
          </a:xfrm>
          <a:prstGeom prst="rect">
            <a:avLst/>
          </a:prstGeom>
        </p:spPr>
        <p:txBody>
          <a:bodyPr wrap="none">
            <a:spAutoFit/>
          </a:bodyPr>
          <a:lstStyle/>
          <a:p>
            <a:r>
              <a:rPr lang="en-IN" sz="2900" cap="all" dirty="0">
                <a:ln w="3175" cmpd="sng">
                  <a:noFill/>
                </a:ln>
                <a:solidFill>
                  <a:srgbClr val="92D050"/>
                </a:solidFill>
                <a:effectLst>
                  <a:glow rad="38100">
                    <a:schemeClr val="bg1">
                      <a:lumMod val="65000"/>
                      <a:lumOff val="35000"/>
                      <a:alpha val="40000"/>
                    </a:schemeClr>
                  </a:glow>
                  <a:outerShdw blurRad="28575" dist="38100" dir="14040000" algn="tl" rotWithShape="0">
                    <a:srgbClr val="000000">
                      <a:alpha val="25000"/>
                    </a:srgbClr>
                  </a:outerShdw>
                </a:effectLst>
                <a:latin typeface="Aharoni" panose="02010803020104030203" pitchFamily="2" charset="-79"/>
                <a:ea typeface="+mj-ea"/>
                <a:cs typeface="Aharoni" panose="02010803020104030203" pitchFamily="2" charset="-79"/>
              </a:rPr>
              <a:t>Object Lock &amp; Glacier Vault Lock </a:t>
            </a:r>
          </a:p>
        </p:txBody>
      </p:sp>
      <p:pic>
        <p:nvPicPr>
          <p:cNvPr id="7" name="Picture 6">
            <a:extLst>
              <a:ext uri="{FF2B5EF4-FFF2-40B4-BE49-F238E27FC236}">
                <a16:creationId xmlns:a16="http://schemas.microsoft.com/office/drawing/2014/main" id="{B3044B7A-71FC-4AC2-917C-EBC0A5398CAD}"/>
              </a:ext>
            </a:extLst>
          </p:cNvPr>
          <p:cNvPicPr>
            <a:picLocks noChangeAspect="1"/>
          </p:cNvPicPr>
          <p:nvPr/>
        </p:nvPicPr>
        <p:blipFill>
          <a:blip r:embed="rId4"/>
          <a:stretch>
            <a:fillRect/>
          </a:stretch>
        </p:blipFill>
        <p:spPr>
          <a:xfrm>
            <a:off x="2663024" y="3807842"/>
            <a:ext cx="7386194" cy="2847927"/>
          </a:xfrm>
          <a:prstGeom prst="rect">
            <a:avLst/>
          </a:prstGeom>
        </p:spPr>
      </p:pic>
    </p:spTree>
    <p:extLst>
      <p:ext uri="{BB962C8B-B14F-4D97-AF65-F5344CB8AC3E}">
        <p14:creationId xmlns:p14="http://schemas.microsoft.com/office/powerpoint/2010/main" val="49032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FE0F-2850-4920-9255-6D0B866EBDA8}"/>
              </a:ext>
            </a:extLst>
          </p:cNvPr>
          <p:cNvSpPr>
            <a:spLocks noGrp="1"/>
          </p:cNvSpPr>
          <p:nvPr>
            <p:ph type="title"/>
          </p:nvPr>
        </p:nvSpPr>
        <p:spPr>
          <a:xfrm>
            <a:off x="1143001" y="396949"/>
            <a:ext cx="9905998" cy="432391"/>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Athena</a:t>
            </a:r>
            <a:endParaRPr lang="en-IN" dirty="0"/>
          </a:p>
        </p:txBody>
      </p:sp>
      <p:sp>
        <p:nvSpPr>
          <p:cNvPr id="3" name="Rectangle 2">
            <a:extLst>
              <a:ext uri="{FF2B5EF4-FFF2-40B4-BE49-F238E27FC236}">
                <a16:creationId xmlns:a16="http://schemas.microsoft.com/office/drawing/2014/main" id="{BB4405FD-16DB-438C-8C68-7648E00925F7}"/>
              </a:ext>
            </a:extLst>
          </p:cNvPr>
          <p:cNvSpPr/>
          <p:nvPr/>
        </p:nvSpPr>
        <p:spPr>
          <a:xfrm>
            <a:off x="857693" y="1094348"/>
            <a:ext cx="11231526" cy="2031325"/>
          </a:xfrm>
          <a:prstGeom prst="rect">
            <a:avLst/>
          </a:prstGeom>
        </p:spPr>
        <p:txBody>
          <a:bodyPr wrap="square">
            <a:spAutoFit/>
          </a:bodyPr>
          <a:lstStyle/>
          <a:p>
            <a:r>
              <a:rPr lang="en-IN" dirty="0"/>
              <a:t>-&gt; Serverless service to perform analytics directly against S3 files </a:t>
            </a:r>
          </a:p>
          <a:p>
            <a:r>
              <a:rPr lang="en-IN" dirty="0"/>
              <a:t>-&gt; Uses SQL language to query the files </a:t>
            </a:r>
          </a:p>
          <a:p>
            <a:r>
              <a:rPr lang="en-IN" dirty="0"/>
              <a:t>-&gt; Has a JDBC / ODBC driver Charged per query and amount of data scanned </a:t>
            </a:r>
          </a:p>
          <a:p>
            <a:r>
              <a:rPr lang="en-IN" dirty="0"/>
              <a:t>-&gt; Supports CSV, JSON, ORC, Avro, and Parquet (built on Presto) </a:t>
            </a:r>
          </a:p>
          <a:p>
            <a:r>
              <a:rPr lang="en-IN" dirty="0"/>
              <a:t>-&gt; Use cases: Business intelligence / analytics / reporting, </a:t>
            </a:r>
            <a:r>
              <a:rPr lang="en-IN" dirty="0" err="1"/>
              <a:t>analyze</a:t>
            </a:r>
            <a:r>
              <a:rPr lang="en-IN" dirty="0"/>
              <a:t> &amp; query VPC Flow Logs, ELB Logs,                       	CloudTrail trails, etc...</a:t>
            </a:r>
          </a:p>
          <a:p>
            <a:r>
              <a:rPr lang="en-IN" dirty="0"/>
              <a:t>-? Exam Tip: </a:t>
            </a:r>
            <a:r>
              <a:rPr lang="en-IN" dirty="0" err="1"/>
              <a:t>Analyze</a:t>
            </a:r>
            <a:r>
              <a:rPr lang="en-IN" dirty="0"/>
              <a:t> data directly on S3 =&gt; use Athena</a:t>
            </a:r>
          </a:p>
        </p:txBody>
      </p:sp>
      <p:pic>
        <p:nvPicPr>
          <p:cNvPr id="4" name="Picture 3">
            <a:extLst>
              <a:ext uri="{FF2B5EF4-FFF2-40B4-BE49-F238E27FC236}">
                <a16:creationId xmlns:a16="http://schemas.microsoft.com/office/drawing/2014/main" id="{8AD7259D-3AA4-42A6-B977-6C1489F5F22C}"/>
              </a:ext>
            </a:extLst>
          </p:cNvPr>
          <p:cNvPicPr>
            <a:picLocks noChangeAspect="1"/>
          </p:cNvPicPr>
          <p:nvPr/>
        </p:nvPicPr>
        <p:blipFill>
          <a:blip r:embed="rId2"/>
          <a:stretch>
            <a:fillRect/>
          </a:stretch>
        </p:blipFill>
        <p:spPr>
          <a:xfrm>
            <a:off x="10310811" y="191165"/>
            <a:ext cx="1476375" cy="1276350"/>
          </a:xfrm>
          <a:prstGeom prst="rect">
            <a:avLst/>
          </a:prstGeom>
        </p:spPr>
      </p:pic>
    </p:spTree>
    <p:extLst>
      <p:ext uri="{BB962C8B-B14F-4D97-AF65-F5344CB8AC3E}">
        <p14:creationId xmlns:p14="http://schemas.microsoft.com/office/powerpoint/2010/main" val="305490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237C-6502-4C15-8E1E-7F0E8E3928DC}"/>
              </a:ext>
            </a:extLst>
          </p:cNvPr>
          <p:cNvSpPr>
            <a:spLocks noGrp="1"/>
          </p:cNvSpPr>
          <p:nvPr>
            <p:ph type="title"/>
          </p:nvPr>
        </p:nvSpPr>
        <p:spPr>
          <a:xfrm>
            <a:off x="1141413" y="609600"/>
            <a:ext cx="9905998" cy="485553"/>
          </a:xfrm>
        </p:spPr>
        <p:txBody>
          <a:bodyPr>
            <a:normAutofit fontScale="90000"/>
          </a:bodyPr>
          <a:lstStyle/>
          <a:p>
            <a:pPr algn="ctr"/>
            <a:r>
              <a:rPr lang="en-IN" b="1" dirty="0"/>
              <a:t>Topics to cover</a:t>
            </a:r>
          </a:p>
        </p:txBody>
      </p:sp>
      <p:sp>
        <p:nvSpPr>
          <p:cNvPr id="3" name="TextBox 2">
            <a:extLst>
              <a:ext uri="{FF2B5EF4-FFF2-40B4-BE49-F238E27FC236}">
                <a16:creationId xmlns:a16="http://schemas.microsoft.com/office/drawing/2014/main" id="{0B82E38E-A427-456A-A975-79DB98659481}"/>
              </a:ext>
            </a:extLst>
          </p:cNvPr>
          <p:cNvSpPr txBox="1"/>
          <p:nvPr/>
        </p:nvSpPr>
        <p:spPr>
          <a:xfrm>
            <a:off x="770519" y="1095153"/>
            <a:ext cx="5323893" cy="5262979"/>
          </a:xfrm>
          <a:prstGeom prst="rect">
            <a:avLst/>
          </a:prstGeom>
          <a:noFill/>
        </p:spPr>
        <p:txBody>
          <a:bodyPr wrap="none" rtlCol="0">
            <a:spAutoFit/>
          </a:bodyPr>
          <a:lstStyle/>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Buckets and Objects</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Versioning &amp; MFA – Delete</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Encryption</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Secure with Policies</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S3-Hosting &amp; CORS</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Cross Region Replication</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Storage tiers and Glacier</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S3-Lifecyle policies</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Access logs</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Pre-signed URL</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S3-Perfomance</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S3-Select and Glacier Select</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Athena </a:t>
            </a:r>
          </a:p>
          <a:p>
            <a:pPr marL="285750" indent="-285750">
              <a:buFont typeface="Wingdings" panose="05000000000000000000" pitchFamily="2" charset="2"/>
              <a:buChar char="ü"/>
            </a:pPr>
            <a:r>
              <a:rPr lang="en-IN" sz="2400" dirty="0">
                <a:solidFill>
                  <a:srgbClr val="92D050"/>
                </a:solidFill>
                <a:latin typeface="Aharoni" panose="02010803020104030203" pitchFamily="2" charset="-79"/>
                <a:cs typeface="Aharoni" panose="02010803020104030203" pitchFamily="2" charset="-79"/>
              </a:rPr>
              <a:t> Object Lock &amp; Glacier Vault Lock </a:t>
            </a:r>
          </a:p>
        </p:txBody>
      </p:sp>
    </p:spTree>
    <p:extLst>
      <p:ext uri="{BB962C8B-B14F-4D97-AF65-F5344CB8AC3E}">
        <p14:creationId xmlns:p14="http://schemas.microsoft.com/office/powerpoint/2010/main" val="424378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E4AE-EAA6-4F8E-8E34-01CEC0DA9CE5}"/>
              </a:ext>
            </a:extLst>
          </p:cNvPr>
          <p:cNvSpPr>
            <a:spLocks noGrp="1"/>
          </p:cNvSpPr>
          <p:nvPr>
            <p:ph type="title"/>
          </p:nvPr>
        </p:nvSpPr>
        <p:spPr>
          <a:xfrm>
            <a:off x="1141413" y="609600"/>
            <a:ext cx="9905998" cy="421758"/>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Buckets and Objects</a:t>
            </a:r>
            <a:endParaRPr lang="en-IN" dirty="0"/>
          </a:p>
        </p:txBody>
      </p:sp>
      <p:sp>
        <p:nvSpPr>
          <p:cNvPr id="4" name="Rectangle 3">
            <a:extLst>
              <a:ext uri="{FF2B5EF4-FFF2-40B4-BE49-F238E27FC236}">
                <a16:creationId xmlns:a16="http://schemas.microsoft.com/office/drawing/2014/main" id="{E99B5D11-547F-419A-A6CD-FA9A7C35731F}"/>
              </a:ext>
            </a:extLst>
          </p:cNvPr>
          <p:cNvSpPr/>
          <p:nvPr/>
        </p:nvSpPr>
        <p:spPr>
          <a:xfrm>
            <a:off x="889590" y="1159248"/>
            <a:ext cx="10880651" cy="1200329"/>
          </a:xfrm>
          <a:prstGeom prst="rect">
            <a:avLst/>
          </a:prstGeom>
        </p:spPr>
        <p:txBody>
          <a:bodyPr wrap="square">
            <a:spAutoFit/>
          </a:bodyPr>
          <a:lstStyle/>
          <a:p>
            <a:r>
              <a:rPr lang="en-IN" b="1" dirty="0"/>
              <a:t>Buckets</a:t>
            </a:r>
            <a:r>
              <a:rPr lang="en-IN" dirty="0"/>
              <a:t> are the containers for </a:t>
            </a:r>
            <a:r>
              <a:rPr lang="en-IN" b="1" dirty="0"/>
              <a:t>objects</a:t>
            </a:r>
            <a:r>
              <a:rPr lang="en-IN" dirty="0"/>
              <a:t>. You can have one or more </a:t>
            </a:r>
            <a:r>
              <a:rPr lang="en-IN" b="1" dirty="0"/>
              <a:t>buckets</a:t>
            </a:r>
            <a:r>
              <a:rPr lang="en-IN" dirty="0"/>
              <a:t>. For each </a:t>
            </a:r>
            <a:r>
              <a:rPr lang="en-IN" b="1" dirty="0"/>
              <a:t>bucket</a:t>
            </a:r>
            <a:r>
              <a:rPr lang="en-IN" dirty="0"/>
              <a:t>, you can control access to it (who can create, delete, and list </a:t>
            </a:r>
            <a:r>
              <a:rPr lang="en-IN" b="1" dirty="0"/>
              <a:t>objects</a:t>
            </a:r>
            <a:r>
              <a:rPr lang="en-IN" dirty="0"/>
              <a:t> in the </a:t>
            </a:r>
            <a:r>
              <a:rPr lang="en-IN" b="1" dirty="0"/>
              <a:t>bucket</a:t>
            </a:r>
            <a:r>
              <a:rPr lang="en-IN" dirty="0"/>
              <a:t>), view access logs for it and its </a:t>
            </a:r>
            <a:r>
              <a:rPr lang="en-IN" b="1" dirty="0"/>
              <a:t>objects</a:t>
            </a:r>
            <a:r>
              <a:rPr lang="en-IN" dirty="0"/>
              <a:t>, and choose the geographical region where Amazon </a:t>
            </a:r>
            <a:r>
              <a:rPr lang="en-IN" b="1" dirty="0"/>
              <a:t>S3</a:t>
            </a:r>
            <a:r>
              <a:rPr lang="en-IN" dirty="0"/>
              <a:t> will store the </a:t>
            </a:r>
            <a:r>
              <a:rPr lang="en-IN" b="1" dirty="0"/>
              <a:t>bucket</a:t>
            </a:r>
            <a:r>
              <a:rPr lang="en-IN" dirty="0"/>
              <a:t> and its contents.</a:t>
            </a:r>
          </a:p>
        </p:txBody>
      </p:sp>
      <p:sp>
        <p:nvSpPr>
          <p:cNvPr id="5" name="TextBox 4">
            <a:extLst>
              <a:ext uri="{FF2B5EF4-FFF2-40B4-BE49-F238E27FC236}">
                <a16:creationId xmlns:a16="http://schemas.microsoft.com/office/drawing/2014/main" id="{7853E9FE-3881-4D9C-A657-67041032BFF8}"/>
              </a:ext>
            </a:extLst>
          </p:cNvPr>
          <p:cNvSpPr txBox="1"/>
          <p:nvPr/>
        </p:nvSpPr>
        <p:spPr>
          <a:xfrm>
            <a:off x="1141413" y="2892056"/>
            <a:ext cx="6813084" cy="2031325"/>
          </a:xfrm>
          <a:prstGeom prst="rect">
            <a:avLst/>
          </a:prstGeom>
          <a:noFill/>
        </p:spPr>
        <p:txBody>
          <a:bodyPr wrap="none" rtlCol="0">
            <a:spAutoFit/>
          </a:bodyPr>
          <a:lstStyle/>
          <a:p>
            <a:r>
              <a:rPr lang="en-IN" b="1" dirty="0">
                <a:solidFill>
                  <a:srgbClr val="92D050"/>
                </a:solidFill>
              </a:rPr>
              <a:t>The bucket name must:</a:t>
            </a:r>
          </a:p>
          <a:p>
            <a:pPr marL="285750" indent="-285750">
              <a:buFont typeface="Wingdings" panose="05000000000000000000" pitchFamily="2" charset="2"/>
              <a:buChar char="ü"/>
            </a:pPr>
            <a:r>
              <a:rPr lang="en-IN" dirty="0"/>
              <a:t>Be unique across all of Amazon S3.</a:t>
            </a:r>
          </a:p>
          <a:p>
            <a:pPr marL="285750" indent="-285750">
              <a:buFont typeface="Wingdings" panose="05000000000000000000" pitchFamily="2" charset="2"/>
              <a:buChar char="ü"/>
            </a:pPr>
            <a:r>
              <a:rPr lang="en-IN" dirty="0"/>
              <a:t>Be between 3 and 63 characters long.</a:t>
            </a:r>
          </a:p>
          <a:p>
            <a:pPr marL="285750" indent="-285750">
              <a:buFont typeface="Wingdings" panose="05000000000000000000" pitchFamily="2" charset="2"/>
              <a:buChar char="ü"/>
            </a:pPr>
            <a:r>
              <a:rPr lang="en-IN" dirty="0"/>
              <a:t>Not contain uppercase characters.</a:t>
            </a:r>
          </a:p>
          <a:p>
            <a:pPr marL="285750" indent="-285750">
              <a:buFont typeface="Wingdings" panose="05000000000000000000" pitchFamily="2" charset="2"/>
              <a:buChar char="ü"/>
            </a:pPr>
            <a:r>
              <a:rPr lang="en-IN" dirty="0"/>
              <a:t>Start with a lowercase letter or number.</a:t>
            </a:r>
          </a:p>
          <a:p>
            <a:pPr marL="285750" indent="-285750">
              <a:buFont typeface="Wingdings" panose="05000000000000000000" pitchFamily="2" charset="2"/>
              <a:buChar char="ü"/>
            </a:pPr>
            <a:r>
              <a:rPr lang="en-IN" dirty="0"/>
              <a:t>After you create the bucket, you can't change its name.</a:t>
            </a:r>
          </a:p>
          <a:p>
            <a:endParaRPr lang="en-IN" dirty="0"/>
          </a:p>
        </p:txBody>
      </p:sp>
      <p:sp>
        <p:nvSpPr>
          <p:cNvPr id="6" name="TextBox 5">
            <a:extLst>
              <a:ext uri="{FF2B5EF4-FFF2-40B4-BE49-F238E27FC236}">
                <a16:creationId xmlns:a16="http://schemas.microsoft.com/office/drawing/2014/main" id="{A704AAE0-CE5D-4068-B249-FA0B60D00A05}"/>
              </a:ext>
            </a:extLst>
          </p:cNvPr>
          <p:cNvSpPr txBox="1"/>
          <p:nvPr/>
        </p:nvSpPr>
        <p:spPr>
          <a:xfrm>
            <a:off x="427241" y="4809529"/>
            <a:ext cx="11764759" cy="646331"/>
          </a:xfrm>
          <a:prstGeom prst="rect">
            <a:avLst/>
          </a:prstGeom>
          <a:noFill/>
        </p:spPr>
        <p:txBody>
          <a:bodyPr wrap="square" rtlCol="0">
            <a:spAutoFit/>
          </a:bodyPr>
          <a:lstStyle/>
          <a:p>
            <a:r>
              <a:rPr lang="en-IN" dirty="0"/>
              <a:t>Choose a Region close to you to minimize latency and costs and address regulatory requirements. </a:t>
            </a:r>
          </a:p>
          <a:p>
            <a:r>
              <a:rPr lang="en-IN" dirty="0"/>
              <a:t>Objects stored in a Region never leave that Region unless you explicitly transfer them to another Region</a:t>
            </a:r>
          </a:p>
        </p:txBody>
      </p:sp>
      <p:sp>
        <p:nvSpPr>
          <p:cNvPr id="7" name="TextBox 6">
            <a:extLst>
              <a:ext uri="{FF2B5EF4-FFF2-40B4-BE49-F238E27FC236}">
                <a16:creationId xmlns:a16="http://schemas.microsoft.com/office/drawing/2014/main" id="{F6FABEAA-4AC7-4C21-B591-CE3FFAD410BE}"/>
              </a:ext>
            </a:extLst>
          </p:cNvPr>
          <p:cNvSpPr txBox="1"/>
          <p:nvPr/>
        </p:nvSpPr>
        <p:spPr>
          <a:xfrm>
            <a:off x="427241" y="5698752"/>
            <a:ext cx="7101624" cy="369332"/>
          </a:xfrm>
          <a:prstGeom prst="rect">
            <a:avLst/>
          </a:prstGeom>
          <a:noFill/>
        </p:spPr>
        <p:txBody>
          <a:bodyPr wrap="none" rtlCol="0">
            <a:spAutoFit/>
          </a:bodyPr>
          <a:lstStyle/>
          <a:p>
            <a:r>
              <a:rPr lang="en-IN" dirty="0"/>
              <a:t>By default Amazon S3 blocks all public access to your buckets</a:t>
            </a:r>
          </a:p>
        </p:txBody>
      </p:sp>
      <p:pic>
        <p:nvPicPr>
          <p:cNvPr id="8" name="Picture 7">
            <a:extLst>
              <a:ext uri="{FF2B5EF4-FFF2-40B4-BE49-F238E27FC236}">
                <a16:creationId xmlns:a16="http://schemas.microsoft.com/office/drawing/2014/main" id="{F9C9AE1A-75FB-408C-9CDE-5F925383DA67}"/>
              </a:ext>
            </a:extLst>
          </p:cNvPr>
          <p:cNvPicPr>
            <a:picLocks noChangeAspect="1"/>
          </p:cNvPicPr>
          <p:nvPr/>
        </p:nvPicPr>
        <p:blipFill>
          <a:blip r:embed="rId2"/>
          <a:stretch>
            <a:fillRect/>
          </a:stretch>
        </p:blipFill>
        <p:spPr>
          <a:xfrm>
            <a:off x="8788655" y="2156811"/>
            <a:ext cx="2805595" cy="2296932"/>
          </a:xfrm>
          <a:prstGeom prst="rect">
            <a:avLst/>
          </a:prstGeom>
        </p:spPr>
      </p:pic>
    </p:spTree>
    <p:extLst>
      <p:ext uri="{BB962C8B-B14F-4D97-AF65-F5344CB8AC3E}">
        <p14:creationId xmlns:p14="http://schemas.microsoft.com/office/powerpoint/2010/main" val="175247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376-47F8-4B00-8877-9C3E985C7C28}"/>
              </a:ext>
            </a:extLst>
          </p:cNvPr>
          <p:cNvSpPr>
            <a:spLocks noGrp="1"/>
          </p:cNvSpPr>
          <p:nvPr>
            <p:ph type="title"/>
          </p:nvPr>
        </p:nvSpPr>
        <p:spPr>
          <a:xfrm>
            <a:off x="1141413" y="609600"/>
            <a:ext cx="9905998" cy="411126"/>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Versioning</a:t>
            </a:r>
            <a:endParaRPr lang="en-IN" dirty="0"/>
          </a:p>
        </p:txBody>
      </p:sp>
      <p:sp>
        <p:nvSpPr>
          <p:cNvPr id="4" name="Rectangle 3">
            <a:extLst>
              <a:ext uri="{FF2B5EF4-FFF2-40B4-BE49-F238E27FC236}">
                <a16:creationId xmlns:a16="http://schemas.microsoft.com/office/drawing/2014/main" id="{E963CBEA-B5F5-4E30-A438-9986A0352C18}"/>
              </a:ext>
            </a:extLst>
          </p:cNvPr>
          <p:cNvSpPr/>
          <p:nvPr/>
        </p:nvSpPr>
        <p:spPr>
          <a:xfrm>
            <a:off x="1049079" y="1180513"/>
            <a:ext cx="10965712" cy="2308324"/>
          </a:xfrm>
          <a:prstGeom prst="rect">
            <a:avLst/>
          </a:prstGeom>
        </p:spPr>
        <p:txBody>
          <a:bodyPr wrap="square">
            <a:spAutoFit/>
          </a:bodyPr>
          <a:lstStyle/>
          <a:p>
            <a:r>
              <a:rPr lang="en-IN" dirty="0"/>
              <a:t>Versioning is a means of keeping multiple variants of an object in the same bucket. </a:t>
            </a:r>
          </a:p>
          <a:p>
            <a:r>
              <a:rPr lang="en-IN" b="1" dirty="0">
                <a:solidFill>
                  <a:srgbClr val="92D050"/>
                </a:solidFill>
              </a:rPr>
              <a:t>Benefits</a:t>
            </a:r>
            <a:r>
              <a:rPr lang="en-IN" dirty="0"/>
              <a:t>:</a:t>
            </a:r>
          </a:p>
          <a:p>
            <a:pPr marL="285750" indent="-285750">
              <a:buFont typeface="Wingdings" panose="05000000000000000000" pitchFamily="2" charset="2"/>
              <a:buChar char="ü"/>
            </a:pPr>
            <a:r>
              <a:rPr lang="en-IN" dirty="0"/>
              <a:t>Preserve the older versions</a:t>
            </a:r>
          </a:p>
          <a:p>
            <a:pPr marL="285750" indent="-285750">
              <a:buFont typeface="Wingdings" panose="05000000000000000000" pitchFamily="2" charset="2"/>
              <a:buChar char="ü"/>
            </a:pPr>
            <a:r>
              <a:rPr lang="en-IN" dirty="0"/>
              <a:t>Retrieve, and restore every version of every object stored in your Amazon S3 bucket</a:t>
            </a:r>
          </a:p>
          <a:p>
            <a:pPr marL="285750" indent="-285750">
              <a:buFont typeface="Wingdings" panose="05000000000000000000" pitchFamily="2" charset="2"/>
              <a:buChar char="ü"/>
            </a:pPr>
            <a:r>
              <a:rPr lang="en-IN" dirty="0"/>
              <a:t>Easily recover from both unintended user actions and application failures like deleting</a:t>
            </a:r>
          </a:p>
          <a:p>
            <a:pPr marL="285750" indent="-285750">
              <a:buFont typeface="Wingdings" panose="05000000000000000000" pitchFamily="2" charset="2"/>
              <a:buChar char="ü"/>
            </a:pPr>
            <a:r>
              <a:rPr lang="en-IN" dirty="0"/>
              <a:t>S3 automatically generates a unique version ID</a:t>
            </a:r>
          </a:p>
          <a:p>
            <a:r>
              <a:rPr lang="en-IN" dirty="0"/>
              <a:t>Once you version-enable a bucket – It applies to the  objects which are uploaded there after and the files which are uploaded before will have the version “null”</a:t>
            </a:r>
          </a:p>
        </p:txBody>
      </p:sp>
      <p:sp>
        <p:nvSpPr>
          <p:cNvPr id="6" name="Rectangle 5">
            <a:extLst>
              <a:ext uri="{FF2B5EF4-FFF2-40B4-BE49-F238E27FC236}">
                <a16:creationId xmlns:a16="http://schemas.microsoft.com/office/drawing/2014/main" id="{23B91AE2-3502-4F64-8389-9065DC1EAE8C}"/>
              </a:ext>
            </a:extLst>
          </p:cNvPr>
          <p:cNvSpPr/>
          <p:nvPr/>
        </p:nvSpPr>
        <p:spPr>
          <a:xfrm>
            <a:off x="4871176" y="3525513"/>
            <a:ext cx="2228495" cy="538609"/>
          </a:xfrm>
          <a:prstGeom prst="rect">
            <a:avLst/>
          </a:prstGeom>
        </p:spPr>
        <p:txBody>
          <a:bodyPr wrap="none">
            <a:spAutoFit/>
          </a:bodyPr>
          <a:lstStyle/>
          <a:p>
            <a:pPr algn="ctr"/>
            <a:r>
              <a:rPr lang="en-IN" sz="2900" cap="all" dirty="0">
                <a:ln w="3175" cmpd="sng">
                  <a:noFill/>
                </a:ln>
                <a:solidFill>
                  <a:srgbClr val="92D050"/>
                </a:solidFill>
                <a:effectLst>
                  <a:glow rad="38100">
                    <a:schemeClr val="bg1">
                      <a:lumMod val="65000"/>
                      <a:lumOff val="35000"/>
                      <a:alpha val="40000"/>
                    </a:schemeClr>
                  </a:glow>
                  <a:outerShdw blurRad="28575" dist="38100" dir="14040000" algn="tl" rotWithShape="0">
                    <a:srgbClr val="000000">
                      <a:alpha val="25000"/>
                    </a:srgbClr>
                  </a:outerShdw>
                </a:effectLst>
                <a:latin typeface="Aharoni" panose="02010803020104030203" pitchFamily="2" charset="-79"/>
                <a:ea typeface="+mj-ea"/>
                <a:cs typeface="Aharoni" panose="02010803020104030203" pitchFamily="2" charset="-79"/>
              </a:rPr>
              <a:t>MFA Delete</a:t>
            </a:r>
          </a:p>
        </p:txBody>
      </p:sp>
      <p:sp>
        <p:nvSpPr>
          <p:cNvPr id="8" name="Rectangle 7">
            <a:extLst>
              <a:ext uri="{FF2B5EF4-FFF2-40B4-BE49-F238E27FC236}">
                <a16:creationId xmlns:a16="http://schemas.microsoft.com/office/drawing/2014/main" id="{57C3066D-3577-4C77-8376-9C6663B72521}"/>
              </a:ext>
            </a:extLst>
          </p:cNvPr>
          <p:cNvSpPr/>
          <p:nvPr/>
        </p:nvSpPr>
        <p:spPr>
          <a:xfrm>
            <a:off x="1141413" y="3923161"/>
            <a:ext cx="10160996" cy="1754326"/>
          </a:xfrm>
          <a:prstGeom prst="rect">
            <a:avLst/>
          </a:prstGeom>
        </p:spPr>
        <p:txBody>
          <a:bodyPr wrap="square">
            <a:spAutoFit/>
          </a:bodyPr>
          <a:lstStyle/>
          <a:p>
            <a:r>
              <a:rPr lang="en-IN" dirty="0"/>
              <a:t>Another layer of security by configuring a bucket to enable MFA (multi-factor authentication) Delete, which requires additional authentication for either of the following operations:</a:t>
            </a:r>
          </a:p>
          <a:p>
            <a:endParaRPr lang="en-IN" dirty="0"/>
          </a:p>
          <a:p>
            <a:pPr marL="285750" indent="-285750">
              <a:buFont typeface="Arial" panose="020B0604020202020204" pitchFamily="34" charset="0"/>
              <a:buChar char="•"/>
            </a:pPr>
            <a:r>
              <a:rPr lang="en-IN" dirty="0"/>
              <a:t>Change the versioning state of your bucket</a:t>
            </a:r>
          </a:p>
          <a:p>
            <a:pPr marL="285750" indent="-285750">
              <a:buFont typeface="Arial" panose="020B0604020202020204" pitchFamily="34" charset="0"/>
              <a:buChar char="•"/>
            </a:pPr>
            <a:r>
              <a:rPr lang="en-IN" dirty="0"/>
              <a:t>Permanently delete an object version</a:t>
            </a:r>
          </a:p>
        </p:txBody>
      </p:sp>
      <p:sp>
        <p:nvSpPr>
          <p:cNvPr id="9" name="TextBox 8">
            <a:extLst>
              <a:ext uri="{FF2B5EF4-FFF2-40B4-BE49-F238E27FC236}">
                <a16:creationId xmlns:a16="http://schemas.microsoft.com/office/drawing/2014/main" id="{5899FC24-73CE-478C-8521-381B83B80E70}"/>
              </a:ext>
            </a:extLst>
          </p:cNvPr>
          <p:cNvSpPr txBox="1"/>
          <p:nvPr/>
        </p:nvSpPr>
        <p:spPr>
          <a:xfrm>
            <a:off x="896173" y="5786735"/>
            <a:ext cx="11295827"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rgbClr val="FFC000"/>
                </a:solidFill>
              </a:rPr>
              <a:t>The bucket owner, the AWS account that created the bucket (root account), and all authorized IAM users can enable versioning, but only the bucket owner (root account) can enable MFA Delete.    </a:t>
            </a:r>
            <a:r>
              <a:rPr lang="en-IN" b="1" dirty="0">
                <a:solidFill>
                  <a:srgbClr val="00B0F0"/>
                </a:solidFill>
                <a:hlinkClick r:id="rId2">
                  <a:extLst>
                    <a:ext uri="{A12FA001-AC4F-418D-AE19-62706E023703}">
                      <ahyp:hlinkClr xmlns:ahyp="http://schemas.microsoft.com/office/drawing/2018/hyperlinkcolor" val="tx"/>
                    </a:ext>
                  </a:extLst>
                </a:hlinkClick>
              </a:rPr>
              <a:t>You tube video</a:t>
            </a:r>
            <a:endParaRPr lang="en-IN" b="1" dirty="0">
              <a:solidFill>
                <a:srgbClr val="00B0F0"/>
              </a:solidFill>
            </a:endParaRPr>
          </a:p>
        </p:txBody>
      </p:sp>
      <p:pic>
        <p:nvPicPr>
          <p:cNvPr id="10" name="Picture 9">
            <a:extLst>
              <a:ext uri="{FF2B5EF4-FFF2-40B4-BE49-F238E27FC236}">
                <a16:creationId xmlns:a16="http://schemas.microsoft.com/office/drawing/2014/main" id="{C0AE7D27-B229-4079-A1D9-20D0A02092EA}"/>
              </a:ext>
            </a:extLst>
          </p:cNvPr>
          <p:cNvPicPr>
            <a:picLocks noChangeAspect="1"/>
          </p:cNvPicPr>
          <p:nvPr/>
        </p:nvPicPr>
        <p:blipFill>
          <a:blip r:embed="rId3"/>
          <a:stretch>
            <a:fillRect/>
          </a:stretch>
        </p:blipFill>
        <p:spPr>
          <a:xfrm>
            <a:off x="7246936" y="4686887"/>
            <a:ext cx="3800475" cy="990600"/>
          </a:xfrm>
          <a:prstGeom prst="rect">
            <a:avLst/>
          </a:prstGeom>
        </p:spPr>
      </p:pic>
      <p:pic>
        <p:nvPicPr>
          <p:cNvPr id="11" name="Picture 10">
            <a:extLst>
              <a:ext uri="{FF2B5EF4-FFF2-40B4-BE49-F238E27FC236}">
                <a16:creationId xmlns:a16="http://schemas.microsoft.com/office/drawing/2014/main" id="{A8AF8FA0-F1E7-48FA-9A03-80A21A75B969}"/>
              </a:ext>
            </a:extLst>
          </p:cNvPr>
          <p:cNvPicPr>
            <a:picLocks noChangeAspect="1"/>
          </p:cNvPicPr>
          <p:nvPr/>
        </p:nvPicPr>
        <p:blipFill>
          <a:blip r:embed="rId4"/>
          <a:stretch>
            <a:fillRect/>
          </a:stretch>
        </p:blipFill>
        <p:spPr>
          <a:xfrm>
            <a:off x="9536731" y="14492"/>
            <a:ext cx="2262690" cy="1166022"/>
          </a:xfrm>
          <a:prstGeom prst="rect">
            <a:avLst/>
          </a:prstGeom>
        </p:spPr>
      </p:pic>
    </p:spTree>
    <p:extLst>
      <p:ext uri="{BB962C8B-B14F-4D97-AF65-F5344CB8AC3E}">
        <p14:creationId xmlns:p14="http://schemas.microsoft.com/office/powerpoint/2010/main" val="171598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9896-97BD-4304-BA71-7D97F5C905DB}"/>
              </a:ext>
            </a:extLst>
          </p:cNvPr>
          <p:cNvSpPr>
            <a:spLocks noGrp="1"/>
          </p:cNvSpPr>
          <p:nvPr>
            <p:ph type="title"/>
          </p:nvPr>
        </p:nvSpPr>
        <p:spPr>
          <a:xfrm>
            <a:off x="1143001" y="152400"/>
            <a:ext cx="9905998" cy="443023"/>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Encryption</a:t>
            </a:r>
            <a:endParaRPr lang="en-IN" dirty="0"/>
          </a:p>
        </p:txBody>
      </p:sp>
      <p:pic>
        <p:nvPicPr>
          <p:cNvPr id="3" name="Picture 2">
            <a:extLst>
              <a:ext uri="{FF2B5EF4-FFF2-40B4-BE49-F238E27FC236}">
                <a16:creationId xmlns:a16="http://schemas.microsoft.com/office/drawing/2014/main" id="{919D2101-D137-441C-B717-AABB30D992A1}"/>
              </a:ext>
            </a:extLst>
          </p:cNvPr>
          <p:cNvPicPr>
            <a:picLocks noChangeAspect="1"/>
          </p:cNvPicPr>
          <p:nvPr/>
        </p:nvPicPr>
        <p:blipFill>
          <a:blip r:embed="rId2"/>
          <a:stretch>
            <a:fillRect/>
          </a:stretch>
        </p:blipFill>
        <p:spPr>
          <a:xfrm>
            <a:off x="9484242" y="152400"/>
            <a:ext cx="2522685" cy="953389"/>
          </a:xfrm>
          <a:prstGeom prst="rect">
            <a:avLst/>
          </a:prstGeom>
        </p:spPr>
      </p:pic>
      <p:sp>
        <p:nvSpPr>
          <p:cNvPr id="4" name="Rectangle 3">
            <a:extLst>
              <a:ext uri="{FF2B5EF4-FFF2-40B4-BE49-F238E27FC236}">
                <a16:creationId xmlns:a16="http://schemas.microsoft.com/office/drawing/2014/main" id="{61CBBB12-2F15-49C7-9711-139FA03EB4E1}"/>
              </a:ext>
            </a:extLst>
          </p:cNvPr>
          <p:cNvSpPr/>
          <p:nvPr/>
        </p:nvSpPr>
        <p:spPr>
          <a:xfrm>
            <a:off x="1143000" y="1308103"/>
            <a:ext cx="9905997" cy="1477328"/>
          </a:xfrm>
          <a:prstGeom prst="rect">
            <a:avLst/>
          </a:prstGeom>
        </p:spPr>
        <p:txBody>
          <a:bodyPr wrap="square">
            <a:spAutoFit/>
          </a:bodyPr>
          <a:lstStyle/>
          <a:p>
            <a:pPr marL="285750" indent="-285750">
              <a:buFont typeface="Wingdings" panose="05000000000000000000" pitchFamily="2" charset="2"/>
              <a:buChar char="§"/>
            </a:pPr>
            <a:r>
              <a:rPr lang="en-IN" b="1" dirty="0">
                <a:solidFill>
                  <a:srgbClr val="00B0F0"/>
                </a:solidFill>
              </a:rPr>
              <a:t>SSE-S3</a:t>
            </a:r>
            <a:r>
              <a:rPr lang="en-IN" dirty="0"/>
              <a:t>: encrypts S3 objects using keys handled &amp; managed by AWS</a:t>
            </a:r>
          </a:p>
          <a:p>
            <a:pPr marL="285750" indent="-285750">
              <a:buFont typeface="Wingdings" panose="05000000000000000000" pitchFamily="2" charset="2"/>
              <a:buChar char="§"/>
            </a:pPr>
            <a:r>
              <a:rPr lang="en-IN" b="1" dirty="0">
                <a:solidFill>
                  <a:srgbClr val="00B0F0"/>
                </a:solidFill>
              </a:rPr>
              <a:t>SSE-KMS</a:t>
            </a:r>
            <a:r>
              <a:rPr lang="en-IN" dirty="0"/>
              <a:t>: leverage AWS Key Management Service to manage encryption keys </a:t>
            </a:r>
          </a:p>
          <a:p>
            <a:pPr marL="285750" indent="-285750">
              <a:buFont typeface="Wingdings" panose="05000000000000000000" pitchFamily="2" charset="2"/>
              <a:buChar char="§"/>
            </a:pPr>
            <a:r>
              <a:rPr lang="en-IN" b="1" dirty="0">
                <a:solidFill>
                  <a:srgbClr val="00B0F0"/>
                </a:solidFill>
              </a:rPr>
              <a:t>SSE-C</a:t>
            </a:r>
            <a:r>
              <a:rPr lang="en-IN" dirty="0"/>
              <a:t>: when you want to manage your own encryption keys </a:t>
            </a:r>
          </a:p>
          <a:p>
            <a:pPr marL="285750" indent="-285750">
              <a:buFont typeface="Wingdings" panose="05000000000000000000" pitchFamily="2" charset="2"/>
              <a:buChar char="§"/>
            </a:pPr>
            <a:r>
              <a:rPr lang="en-IN" b="1" dirty="0">
                <a:solidFill>
                  <a:srgbClr val="00B0F0"/>
                </a:solidFill>
              </a:rPr>
              <a:t>Client Side Encryption – </a:t>
            </a:r>
            <a:r>
              <a:rPr lang="en-IN" dirty="0"/>
              <a:t>You are fully managing the encryption and S3 treats it as a           normal object</a:t>
            </a:r>
          </a:p>
        </p:txBody>
      </p:sp>
      <p:sp>
        <p:nvSpPr>
          <p:cNvPr id="5" name="TextBox 4">
            <a:extLst>
              <a:ext uri="{FF2B5EF4-FFF2-40B4-BE49-F238E27FC236}">
                <a16:creationId xmlns:a16="http://schemas.microsoft.com/office/drawing/2014/main" id="{92E2AE4E-4D68-4DCC-BF28-24B6ADF7F6ED}"/>
              </a:ext>
            </a:extLst>
          </p:cNvPr>
          <p:cNvSpPr txBox="1"/>
          <p:nvPr/>
        </p:nvSpPr>
        <p:spPr>
          <a:xfrm>
            <a:off x="4576190" y="2508432"/>
            <a:ext cx="3039615" cy="369332"/>
          </a:xfrm>
          <a:prstGeom prst="rect">
            <a:avLst/>
          </a:prstGeom>
          <a:noFill/>
        </p:spPr>
        <p:txBody>
          <a:bodyPr wrap="none" rtlCol="0">
            <a:spAutoFit/>
          </a:bodyPr>
          <a:lstStyle/>
          <a:p>
            <a:r>
              <a:rPr lang="en-IN" b="1" dirty="0">
                <a:solidFill>
                  <a:srgbClr val="00B050"/>
                </a:solidFill>
                <a:hlinkClick r:id="rId3">
                  <a:extLst>
                    <a:ext uri="{A12FA001-AC4F-418D-AE19-62706E023703}">
                      <ahyp:hlinkClr xmlns:ahyp="http://schemas.microsoft.com/office/drawing/2018/hyperlinkcolor" val="tx"/>
                    </a:ext>
                  </a:extLst>
                </a:hlinkClick>
              </a:rPr>
              <a:t>Please visit this document</a:t>
            </a:r>
            <a:endParaRPr lang="en-IN" b="1" dirty="0">
              <a:solidFill>
                <a:srgbClr val="00B050"/>
              </a:solidFill>
            </a:endParaRPr>
          </a:p>
        </p:txBody>
      </p:sp>
      <p:sp>
        <p:nvSpPr>
          <p:cNvPr id="6" name="Rectangle 5">
            <a:extLst>
              <a:ext uri="{FF2B5EF4-FFF2-40B4-BE49-F238E27FC236}">
                <a16:creationId xmlns:a16="http://schemas.microsoft.com/office/drawing/2014/main" id="{BCCA7EB9-7B69-4D64-92B1-6EF753C77F07}"/>
              </a:ext>
            </a:extLst>
          </p:cNvPr>
          <p:cNvSpPr/>
          <p:nvPr/>
        </p:nvSpPr>
        <p:spPr>
          <a:xfrm>
            <a:off x="4920034" y="3221112"/>
            <a:ext cx="2351926" cy="584775"/>
          </a:xfrm>
          <a:prstGeom prst="rect">
            <a:avLst/>
          </a:prstGeom>
        </p:spPr>
        <p:txBody>
          <a:bodyPr wrap="none">
            <a:spAutoFit/>
          </a:bodyPr>
          <a:lstStyle/>
          <a:p>
            <a:r>
              <a:rPr lang="en-IN" sz="3200" dirty="0">
                <a:solidFill>
                  <a:srgbClr val="92D050"/>
                </a:solidFill>
                <a:latin typeface="Aharoni" panose="02010803020104030203" pitchFamily="2" charset="-79"/>
                <a:cs typeface="Aharoni" panose="02010803020104030203" pitchFamily="2" charset="-79"/>
              </a:rPr>
              <a:t>Access logs</a:t>
            </a:r>
          </a:p>
        </p:txBody>
      </p:sp>
      <p:sp>
        <p:nvSpPr>
          <p:cNvPr id="7" name="Rectangle 6">
            <a:extLst>
              <a:ext uri="{FF2B5EF4-FFF2-40B4-BE49-F238E27FC236}">
                <a16:creationId xmlns:a16="http://schemas.microsoft.com/office/drawing/2014/main" id="{69990A15-F3C8-4E02-8F7D-4B3DF55019AF}"/>
              </a:ext>
            </a:extLst>
          </p:cNvPr>
          <p:cNvSpPr/>
          <p:nvPr/>
        </p:nvSpPr>
        <p:spPr>
          <a:xfrm>
            <a:off x="1665766" y="3708761"/>
            <a:ext cx="9732335" cy="1477328"/>
          </a:xfrm>
          <a:prstGeom prst="rect">
            <a:avLst/>
          </a:prstGeom>
        </p:spPr>
        <p:txBody>
          <a:bodyPr wrap="square">
            <a:spAutoFit/>
          </a:bodyPr>
          <a:lstStyle/>
          <a:p>
            <a:r>
              <a:rPr lang="en-IN" dirty="0"/>
              <a:t>For audit purpose, you may want to log all access to S3 buckets </a:t>
            </a:r>
          </a:p>
          <a:p>
            <a:r>
              <a:rPr lang="en-IN" dirty="0"/>
              <a:t>Any request made to S3, from any account, authorized or denied, will be logged into another S3 bucket </a:t>
            </a:r>
          </a:p>
          <a:p>
            <a:r>
              <a:rPr lang="en-IN" dirty="0"/>
              <a:t>That data can be </a:t>
            </a:r>
            <a:r>
              <a:rPr lang="en-IN" dirty="0" err="1"/>
              <a:t>analyzed</a:t>
            </a:r>
            <a:r>
              <a:rPr lang="en-IN" dirty="0"/>
              <a:t> using data analysis tools… </a:t>
            </a:r>
          </a:p>
          <a:p>
            <a:r>
              <a:rPr lang="en-IN" dirty="0"/>
              <a:t>Or Amazon Athena as we’ll see later in this section</a:t>
            </a:r>
          </a:p>
        </p:txBody>
      </p:sp>
    </p:spTree>
    <p:extLst>
      <p:ext uri="{BB962C8B-B14F-4D97-AF65-F5344CB8AC3E}">
        <p14:creationId xmlns:p14="http://schemas.microsoft.com/office/powerpoint/2010/main" val="96362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5220-0873-4434-8186-92227772EF4D}"/>
              </a:ext>
            </a:extLst>
          </p:cNvPr>
          <p:cNvSpPr>
            <a:spLocks noGrp="1"/>
          </p:cNvSpPr>
          <p:nvPr>
            <p:ph type="title"/>
          </p:nvPr>
        </p:nvSpPr>
        <p:spPr>
          <a:xfrm>
            <a:off x="1143001" y="365051"/>
            <a:ext cx="9905998" cy="400493"/>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Secure  Encryption with Policies</a:t>
            </a:r>
            <a:endParaRPr lang="en-IN" dirty="0"/>
          </a:p>
        </p:txBody>
      </p:sp>
      <p:pic>
        <p:nvPicPr>
          <p:cNvPr id="3" name="Picture 2">
            <a:extLst>
              <a:ext uri="{FF2B5EF4-FFF2-40B4-BE49-F238E27FC236}">
                <a16:creationId xmlns:a16="http://schemas.microsoft.com/office/drawing/2014/main" id="{21A1778A-FEF8-480B-B794-EB6E3A5B2068}"/>
              </a:ext>
            </a:extLst>
          </p:cNvPr>
          <p:cNvPicPr>
            <a:picLocks noChangeAspect="1"/>
          </p:cNvPicPr>
          <p:nvPr/>
        </p:nvPicPr>
        <p:blipFill>
          <a:blip r:embed="rId2"/>
          <a:stretch>
            <a:fillRect/>
          </a:stretch>
        </p:blipFill>
        <p:spPr>
          <a:xfrm>
            <a:off x="801982" y="4846761"/>
            <a:ext cx="5848350" cy="590550"/>
          </a:xfrm>
          <a:prstGeom prst="rect">
            <a:avLst/>
          </a:prstGeom>
        </p:spPr>
      </p:pic>
      <p:pic>
        <p:nvPicPr>
          <p:cNvPr id="4" name="Picture 3">
            <a:extLst>
              <a:ext uri="{FF2B5EF4-FFF2-40B4-BE49-F238E27FC236}">
                <a16:creationId xmlns:a16="http://schemas.microsoft.com/office/drawing/2014/main" id="{7491B7FD-C004-482A-A58B-E9FAB4AB4D41}"/>
              </a:ext>
            </a:extLst>
          </p:cNvPr>
          <p:cNvPicPr>
            <a:picLocks noChangeAspect="1"/>
          </p:cNvPicPr>
          <p:nvPr/>
        </p:nvPicPr>
        <p:blipFill>
          <a:blip r:embed="rId3"/>
          <a:stretch>
            <a:fillRect/>
          </a:stretch>
        </p:blipFill>
        <p:spPr>
          <a:xfrm>
            <a:off x="801982" y="5685807"/>
            <a:ext cx="6143625" cy="695325"/>
          </a:xfrm>
          <a:prstGeom prst="rect">
            <a:avLst/>
          </a:prstGeom>
        </p:spPr>
      </p:pic>
      <p:sp>
        <p:nvSpPr>
          <p:cNvPr id="5" name="TextBox 4">
            <a:extLst>
              <a:ext uri="{FF2B5EF4-FFF2-40B4-BE49-F238E27FC236}">
                <a16:creationId xmlns:a16="http://schemas.microsoft.com/office/drawing/2014/main" id="{A8A401EE-06A5-485D-8C1C-AFE73E9C03BA}"/>
              </a:ext>
            </a:extLst>
          </p:cNvPr>
          <p:cNvSpPr txBox="1"/>
          <p:nvPr/>
        </p:nvSpPr>
        <p:spPr>
          <a:xfrm>
            <a:off x="978195" y="1387549"/>
            <a:ext cx="6001964" cy="2031325"/>
          </a:xfrm>
          <a:prstGeom prst="rect">
            <a:avLst/>
          </a:prstGeom>
          <a:noFill/>
        </p:spPr>
        <p:txBody>
          <a:bodyPr wrap="none" rtlCol="0">
            <a:spAutoFit/>
          </a:bodyPr>
          <a:lstStyle/>
          <a:p>
            <a:r>
              <a:rPr lang="en-IN" dirty="0"/>
              <a:t>Security can be:</a:t>
            </a:r>
          </a:p>
          <a:p>
            <a:r>
              <a:rPr lang="en-IN" dirty="0"/>
              <a:t>  User based </a:t>
            </a:r>
          </a:p>
          <a:p>
            <a:r>
              <a:rPr lang="en-IN" dirty="0"/>
              <a:t>     IAM – which API calls should be allowed for a user</a:t>
            </a:r>
          </a:p>
          <a:p>
            <a:r>
              <a:rPr lang="en-IN" dirty="0"/>
              <a:t>  Resource based </a:t>
            </a:r>
          </a:p>
          <a:p>
            <a:r>
              <a:rPr lang="en-IN" dirty="0"/>
              <a:t>     Bucket Polices </a:t>
            </a:r>
          </a:p>
          <a:p>
            <a:r>
              <a:rPr lang="en-IN" dirty="0"/>
              <a:t>     Object ACL (Access control list) – granular </a:t>
            </a:r>
          </a:p>
          <a:p>
            <a:r>
              <a:rPr lang="en-IN" dirty="0"/>
              <a:t>     Bucket ACL  - Less used </a:t>
            </a:r>
          </a:p>
        </p:txBody>
      </p:sp>
      <p:sp>
        <p:nvSpPr>
          <p:cNvPr id="6" name="Rectangle 5">
            <a:extLst>
              <a:ext uri="{FF2B5EF4-FFF2-40B4-BE49-F238E27FC236}">
                <a16:creationId xmlns:a16="http://schemas.microsoft.com/office/drawing/2014/main" id="{624E30E9-5923-4FB3-8507-D122B59A2BDE}"/>
              </a:ext>
            </a:extLst>
          </p:cNvPr>
          <p:cNvSpPr/>
          <p:nvPr/>
        </p:nvSpPr>
        <p:spPr>
          <a:xfrm>
            <a:off x="3379551" y="3856213"/>
            <a:ext cx="5432898" cy="369332"/>
          </a:xfrm>
          <a:prstGeom prst="rect">
            <a:avLst/>
          </a:prstGeom>
        </p:spPr>
        <p:txBody>
          <a:bodyPr wrap="none">
            <a:spAutoFit/>
          </a:bodyPr>
          <a:lstStyle/>
          <a:p>
            <a:pPr algn="ctr"/>
            <a:r>
              <a:rPr lang="en-IN" b="1" dirty="0">
                <a:solidFill>
                  <a:srgbClr val="00B050"/>
                </a:solidFill>
              </a:rPr>
              <a:t> Bucket Polices  Enforce users to use Encryption</a:t>
            </a:r>
          </a:p>
        </p:txBody>
      </p:sp>
      <p:pic>
        <p:nvPicPr>
          <p:cNvPr id="7" name="Picture 6">
            <a:extLst>
              <a:ext uri="{FF2B5EF4-FFF2-40B4-BE49-F238E27FC236}">
                <a16:creationId xmlns:a16="http://schemas.microsoft.com/office/drawing/2014/main" id="{1138BE7C-8FB9-4535-8632-B68885972B35}"/>
              </a:ext>
            </a:extLst>
          </p:cNvPr>
          <p:cNvPicPr>
            <a:picLocks noChangeAspect="1"/>
          </p:cNvPicPr>
          <p:nvPr/>
        </p:nvPicPr>
        <p:blipFill>
          <a:blip r:embed="rId4"/>
          <a:stretch>
            <a:fillRect/>
          </a:stretch>
        </p:blipFill>
        <p:spPr>
          <a:xfrm>
            <a:off x="8601740" y="841146"/>
            <a:ext cx="3221666" cy="1317263"/>
          </a:xfrm>
          <a:prstGeom prst="rect">
            <a:avLst/>
          </a:prstGeom>
        </p:spPr>
      </p:pic>
    </p:spTree>
    <p:extLst>
      <p:ext uri="{BB962C8B-B14F-4D97-AF65-F5344CB8AC3E}">
        <p14:creationId xmlns:p14="http://schemas.microsoft.com/office/powerpoint/2010/main" val="217538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CED9-1A33-4890-B21C-B42C9C091607}"/>
              </a:ext>
            </a:extLst>
          </p:cNvPr>
          <p:cNvSpPr>
            <a:spLocks noGrp="1"/>
          </p:cNvSpPr>
          <p:nvPr>
            <p:ph type="title"/>
          </p:nvPr>
        </p:nvSpPr>
        <p:spPr>
          <a:xfrm>
            <a:off x="1143001" y="163033"/>
            <a:ext cx="9905998" cy="464288"/>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S3-Hosting</a:t>
            </a:r>
            <a:endParaRPr lang="en-IN" dirty="0"/>
          </a:p>
        </p:txBody>
      </p:sp>
      <p:sp>
        <p:nvSpPr>
          <p:cNvPr id="3" name="TextBox 2">
            <a:extLst>
              <a:ext uri="{FF2B5EF4-FFF2-40B4-BE49-F238E27FC236}">
                <a16:creationId xmlns:a16="http://schemas.microsoft.com/office/drawing/2014/main" id="{CE47DC43-856F-46ED-AF58-D307FA698426}"/>
              </a:ext>
            </a:extLst>
          </p:cNvPr>
          <p:cNvSpPr txBox="1"/>
          <p:nvPr/>
        </p:nvSpPr>
        <p:spPr>
          <a:xfrm>
            <a:off x="1143001" y="754912"/>
            <a:ext cx="9905997" cy="923330"/>
          </a:xfrm>
          <a:prstGeom prst="rect">
            <a:avLst/>
          </a:prstGeom>
          <a:noFill/>
        </p:spPr>
        <p:txBody>
          <a:bodyPr wrap="square" rtlCol="0">
            <a:spAutoFit/>
          </a:bodyPr>
          <a:lstStyle/>
          <a:p>
            <a:r>
              <a:rPr lang="en-IN" dirty="0"/>
              <a:t> S3 can host static websites and have them accessible on the www </a:t>
            </a:r>
          </a:p>
          <a:p>
            <a:r>
              <a:rPr lang="en-IN" dirty="0"/>
              <a:t>The website URL will be: • &lt;bucket-name&gt;.s3-website-&lt;AWS-region&gt;.amazonaws.com</a:t>
            </a:r>
          </a:p>
          <a:p>
            <a:r>
              <a:rPr lang="en-IN" dirty="0"/>
              <a:t>If you get a 403 (Forbidden) error, make sure the bucket policy allows public reads</a:t>
            </a:r>
          </a:p>
        </p:txBody>
      </p:sp>
      <p:sp>
        <p:nvSpPr>
          <p:cNvPr id="5" name="Rectangle 4">
            <a:extLst>
              <a:ext uri="{FF2B5EF4-FFF2-40B4-BE49-F238E27FC236}">
                <a16:creationId xmlns:a16="http://schemas.microsoft.com/office/drawing/2014/main" id="{4158F7A2-6FE5-4762-913F-C9AF45435EE4}"/>
              </a:ext>
            </a:extLst>
          </p:cNvPr>
          <p:cNvSpPr/>
          <p:nvPr/>
        </p:nvSpPr>
        <p:spPr>
          <a:xfrm>
            <a:off x="5469064" y="1805833"/>
            <a:ext cx="1253869" cy="584775"/>
          </a:xfrm>
          <a:prstGeom prst="rect">
            <a:avLst/>
          </a:prstGeom>
        </p:spPr>
        <p:txBody>
          <a:bodyPr wrap="none">
            <a:spAutoFit/>
          </a:bodyPr>
          <a:lstStyle/>
          <a:p>
            <a:r>
              <a:rPr lang="en-IN" sz="3200" cap="all" dirty="0">
                <a:ln w="3175" cmpd="sng">
                  <a:noFill/>
                </a:ln>
                <a:solidFill>
                  <a:srgbClr val="92D050"/>
                </a:solidFill>
                <a:effectLst>
                  <a:glow rad="38100">
                    <a:prstClr val="black">
                      <a:lumMod val="65000"/>
                      <a:lumOff val="35000"/>
                      <a:alpha val="40000"/>
                    </a:prstClr>
                  </a:glow>
                  <a:outerShdw blurRad="28575" dist="38100" dir="14040000" algn="tl" rotWithShape="0">
                    <a:srgbClr val="000000">
                      <a:alpha val="25000"/>
                    </a:srgbClr>
                  </a:outerShdw>
                </a:effectLst>
                <a:latin typeface="Aharoni" panose="02010803020104030203" pitchFamily="2" charset="-79"/>
                <a:ea typeface="+mj-ea"/>
                <a:cs typeface="Aharoni" panose="02010803020104030203" pitchFamily="2" charset="-79"/>
              </a:rPr>
              <a:t>CORS</a:t>
            </a:r>
            <a:endParaRPr lang="en-IN" dirty="0"/>
          </a:p>
        </p:txBody>
      </p:sp>
      <p:pic>
        <p:nvPicPr>
          <p:cNvPr id="6" name="Picture 5">
            <a:extLst>
              <a:ext uri="{FF2B5EF4-FFF2-40B4-BE49-F238E27FC236}">
                <a16:creationId xmlns:a16="http://schemas.microsoft.com/office/drawing/2014/main" id="{026BF1DC-1016-47E5-9168-81EFF6D989DE}"/>
              </a:ext>
            </a:extLst>
          </p:cNvPr>
          <p:cNvPicPr>
            <a:picLocks noChangeAspect="1"/>
          </p:cNvPicPr>
          <p:nvPr/>
        </p:nvPicPr>
        <p:blipFill>
          <a:blip r:embed="rId2"/>
          <a:stretch>
            <a:fillRect/>
          </a:stretch>
        </p:blipFill>
        <p:spPr>
          <a:xfrm>
            <a:off x="1908820" y="2359908"/>
            <a:ext cx="8374360" cy="1515721"/>
          </a:xfrm>
          <a:prstGeom prst="rect">
            <a:avLst/>
          </a:prstGeom>
        </p:spPr>
      </p:pic>
      <p:sp>
        <p:nvSpPr>
          <p:cNvPr id="8" name="Rectangle 7">
            <a:extLst>
              <a:ext uri="{FF2B5EF4-FFF2-40B4-BE49-F238E27FC236}">
                <a16:creationId xmlns:a16="http://schemas.microsoft.com/office/drawing/2014/main" id="{AF87E0EA-A966-4829-B41F-31DEE6046E40}"/>
              </a:ext>
            </a:extLst>
          </p:cNvPr>
          <p:cNvSpPr/>
          <p:nvPr/>
        </p:nvSpPr>
        <p:spPr>
          <a:xfrm>
            <a:off x="5624554" y="3925917"/>
            <a:ext cx="942887" cy="584775"/>
          </a:xfrm>
          <a:prstGeom prst="rect">
            <a:avLst/>
          </a:prstGeom>
        </p:spPr>
        <p:txBody>
          <a:bodyPr wrap="none">
            <a:spAutoFit/>
          </a:bodyPr>
          <a:lstStyle/>
          <a:p>
            <a:pPr lvl="0"/>
            <a:r>
              <a:rPr lang="en-IN" sz="3200" cap="all" dirty="0">
                <a:ln w="3175" cmpd="sng">
                  <a:noFill/>
                </a:ln>
                <a:solidFill>
                  <a:srgbClr val="92D050"/>
                </a:solidFill>
                <a:effectLst>
                  <a:glow rad="38100">
                    <a:prstClr val="black">
                      <a:lumMod val="65000"/>
                      <a:lumOff val="35000"/>
                      <a:alpha val="40000"/>
                    </a:prstClr>
                  </a:glow>
                  <a:outerShdw blurRad="28575" dist="38100" dir="14040000" algn="tl" rotWithShape="0">
                    <a:srgbClr val="000000">
                      <a:alpha val="25000"/>
                    </a:srgbClr>
                  </a:outerShdw>
                </a:effectLst>
                <a:latin typeface="Aharoni" panose="02010803020104030203" pitchFamily="2" charset="-79"/>
                <a:cs typeface="Aharoni" panose="02010803020104030203" pitchFamily="2" charset="-79"/>
              </a:rPr>
              <a:t>CRR</a:t>
            </a:r>
            <a:endParaRPr lang="en-IN" dirty="0">
              <a:solidFill>
                <a:prstClr val="white"/>
              </a:solidFill>
            </a:endParaRPr>
          </a:p>
        </p:txBody>
      </p:sp>
      <p:sp>
        <p:nvSpPr>
          <p:cNvPr id="9" name="Rectangle 8">
            <a:extLst>
              <a:ext uri="{FF2B5EF4-FFF2-40B4-BE49-F238E27FC236}">
                <a16:creationId xmlns:a16="http://schemas.microsoft.com/office/drawing/2014/main" id="{7E5B9DCA-0825-49BC-ACCF-75BCB412B660}"/>
              </a:ext>
            </a:extLst>
          </p:cNvPr>
          <p:cNvSpPr/>
          <p:nvPr/>
        </p:nvSpPr>
        <p:spPr>
          <a:xfrm>
            <a:off x="1908820" y="4510692"/>
            <a:ext cx="6096000" cy="1477328"/>
          </a:xfrm>
          <a:prstGeom prst="rect">
            <a:avLst/>
          </a:prstGeom>
        </p:spPr>
        <p:txBody>
          <a:bodyPr>
            <a:spAutoFit/>
          </a:bodyPr>
          <a:lstStyle/>
          <a:p>
            <a:r>
              <a:rPr lang="en-IN" dirty="0"/>
              <a:t>Must enable versioning (source and destination) Buckets must be in different AWS regions </a:t>
            </a:r>
          </a:p>
          <a:p>
            <a:r>
              <a:rPr lang="en-IN" dirty="0"/>
              <a:t>Can be in different accounts </a:t>
            </a:r>
          </a:p>
          <a:p>
            <a:r>
              <a:rPr lang="en-IN" dirty="0"/>
              <a:t>Copying is asynchronous </a:t>
            </a:r>
          </a:p>
          <a:p>
            <a:r>
              <a:rPr lang="en-IN" dirty="0"/>
              <a:t>Must give proper IAM permissions to S3</a:t>
            </a:r>
          </a:p>
        </p:txBody>
      </p:sp>
      <p:pic>
        <p:nvPicPr>
          <p:cNvPr id="10" name="Picture 9">
            <a:extLst>
              <a:ext uri="{FF2B5EF4-FFF2-40B4-BE49-F238E27FC236}">
                <a16:creationId xmlns:a16="http://schemas.microsoft.com/office/drawing/2014/main" id="{63316F6F-E0F5-4628-A3BD-76D8CF330063}"/>
              </a:ext>
            </a:extLst>
          </p:cNvPr>
          <p:cNvPicPr>
            <a:picLocks noChangeAspect="1"/>
          </p:cNvPicPr>
          <p:nvPr/>
        </p:nvPicPr>
        <p:blipFill>
          <a:blip r:embed="rId3"/>
          <a:stretch>
            <a:fillRect/>
          </a:stretch>
        </p:blipFill>
        <p:spPr>
          <a:xfrm>
            <a:off x="8984512" y="4708339"/>
            <a:ext cx="2841772" cy="1082580"/>
          </a:xfrm>
          <a:prstGeom prst="rect">
            <a:avLst/>
          </a:prstGeom>
        </p:spPr>
      </p:pic>
    </p:spTree>
    <p:extLst>
      <p:ext uri="{BB962C8B-B14F-4D97-AF65-F5344CB8AC3E}">
        <p14:creationId xmlns:p14="http://schemas.microsoft.com/office/powerpoint/2010/main" val="32549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62C7-0C96-4AE5-AF8F-AAE516D13955}"/>
              </a:ext>
            </a:extLst>
          </p:cNvPr>
          <p:cNvSpPr>
            <a:spLocks noGrp="1"/>
          </p:cNvSpPr>
          <p:nvPr>
            <p:ph type="title"/>
          </p:nvPr>
        </p:nvSpPr>
        <p:spPr>
          <a:xfrm>
            <a:off x="1141413" y="609600"/>
            <a:ext cx="9905998" cy="400493"/>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Storage tiers and Glacier</a:t>
            </a:r>
            <a:endParaRPr lang="en-IN" dirty="0"/>
          </a:p>
        </p:txBody>
      </p:sp>
      <p:sp>
        <p:nvSpPr>
          <p:cNvPr id="3" name="Rectangle 2">
            <a:extLst>
              <a:ext uri="{FF2B5EF4-FFF2-40B4-BE49-F238E27FC236}">
                <a16:creationId xmlns:a16="http://schemas.microsoft.com/office/drawing/2014/main" id="{85354258-EA2A-4989-B95C-CBE82A5086C4}"/>
              </a:ext>
            </a:extLst>
          </p:cNvPr>
          <p:cNvSpPr/>
          <p:nvPr/>
        </p:nvSpPr>
        <p:spPr>
          <a:xfrm>
            <a:off x="2009737" y="2158708"/>
            <a:ext cx="8169349" cy="4524315"/>
          </a:xfrm>
          <a:prstGeom prst="rect">
            <a:avLst/>
          </a:prstGeom>
        </p:spPr>
        <p:txBody>
          <a:bodyPr wrap="square">
            <a:spAutoFit/>
          </a:bodyPr>
          <a:lstStyle/>
          <a:p>
            <a:r>
              <a:rPr lang="en-IN" dirty="0"/>
              <a:t>Amazon S3 Standard -General Purpose</a:t>
            </a:r>
          </a:p>
          <a:p>
            <a:endParaRPr lang="en-IN" dirty="0"/>
          </a:p>
          <a:p>
            <a:r>
              <a:rPr lang="en-IN" dirty="0"/>
              <a:t> </a:t>
            </a:r>
          </a:p>
          <a:p>
            <a:r>
              <a:rPr lang="en-IN" dirty="0"/>
              <a:t>Amazon S3 Standard-Infrequent Access (IA)</a:t>
            </a:r>
          </a:p>
          <a:p>
            <a:endParaRPr lang="en-IN" dirty="0"/>
          </a:p>
          <a:p>
            <a:r>
              <a:rPr lang="en-IN" dirty="0"/>
              <a:t> </a:t>
            </a:r>
          </a:p>
          <a:p>
            <a:r>
              <a:rPr lang="en-IN" dirty="0"/>
              <a:t>Amazon S3 One Zone-Infrequent Access </a:t>
            </a:r>
          </a:p>
          <a:p>
            <a:endParaRPr lang="en-IN" dirty="0"/>
          </a:p>
          <a:p>
            <a:endParaRPr lang="en-IN" dirty="0"/>
          </a:p>
          <a:p>
            <a:r>
              <a:rPr lang="en-IN" dirty="0"/>
              <a:t>Amazon S3 Intelligent Tiering </a:t>
            </a:r>
          </a:p>
          <a:p>
            <a:endParaRPr lang="en-IN" dirty="0"/>
          </a:p>
          <a:p>
            <a:endParaRPr lang="en-IN" dirty="0"/>
          </a:p>
          <a:p>
            <a:r>
              <a:rPr lang="en-IN" dirty="0"/>
              <a:t>Amazon Glacier </a:t>
            </a:r>
          </a:p>
          <a:p>
            <a:endParaRPr lang="en-IN" dirty="0"/>
          </a:p>
          <a:p>
            <a:endParaRPr lang="en-IN" dirty="0"/>
          </a:p>
          <a:p>
            <a:r>
              <a:rPr lang="en-IN" dirty="0"/>
              <a:t>Amazon Glacier  and Glacier Deep Archive retrieval durations </a:t>
            </a:r>
          </a:p>
        </p:txBody>
      </p:sp>
      <p:sp>
        <p:nvSpPr>
          <p:cNvPr id="4" name="TextBox 3">
            <a:extLst>
              <a:ext uri="{FF2B5EF4-FFF2-40B4-BE49-F238E27FC236}">
                <a16:creationId xmlns:a16="http://schemas.microsoft.com/office/drawing/2014/main" id="{38998175-8D0B-4B9F-BA6E-89A0EB5935DD}"/>
              </a:ext>
            </a:extLst>
          </p:cNvPr>
          <p:cNvSpPr txBox="1"/>
          <p:nvPr/>
        </p:nvSpPr>
        <p:spPr>
          <a:xfrm>
            <a:off x="2169042" y="1637414"/>
            <a:ext cx="2529860" cy="369332"/>
          </a:xfrm>
          <a:prstGeom prst="rect">
            <a:avLst/>
          </a:prstGeom>
          <a:noFill/>
        </p:spPr>
        <p:txBody>
          <a:bodyPr wrap="none" rtlCol="0">
            <a:spAutoFit/>
          </a:bodyPr>
          <a:lstStyle/>
          <a:p>
            <a:r>
              <a:rPr lang="en-IN" b="1" dirty="0">
                <a:solidFill>
                  <a:srgbClr val="00B050"/>
                </a:solidFill>
              </a:rPr>
              <a:t>Types of Storage tiers</a:t>
            </a:r>
          </a:p>
        </p:txBody>
      </p:sp>
      <p:sp>
        <p:nvSpPr>
          <p:cNvPr id="5" name="TextBox 4">
            <a:extLst>
              <a:ext uri="{FF2B5EF4-FFF2-40B4-BE49-F238E27FC236}">
                <a16:creationId xmlns:a16="http://schemas.microsoft.com/office/drawing/2014/main" id="{340B3F14-7438-45B6-A2C7-FEC691E7A4F6}"/>
              </a:ext>
            </a:extLst>
          </p:cNvPr>
          <p:cNvSpPr txBox="1"/>
          <p:nvPr/>
        </p:nvSpPr>
        <p:spPr>
          <a:xfrm>
            <a:off x="9048307" y="1553907"/>
            <a:ext cx="1596912" cy="369332"/>
          </a:xfrm>
          <a:prstGeom prst="rect">
            <a:avLst/>
          </a:prstGeom>
          <a:noFill/>
        </p:spPr>
        <p:txBody>
          <a:bodyPr wrap="none" rtlCol="0">
            <a:spAutoFit/>
          </a:bodyPr>
          <a:lstStyle/>
          <a:p>
            <a:r>
              <a:rPr lang="en-IN" dirty="0"/>
              <a:t>Comparison</a:t>
            </a:r>
          </a:p>
        </p:txBody>
      </p:sp>
      <p:sp>
        <p:nvSpPr>
          <p:cNvPr id="6" name="Rectangle 5">
            <a:extLst>
              <a:ext uri="{FF2B5EF4-FFF2-40B4-BE49-F238E27FC236}">
                <a16:creationId xmlns:a16="http://schemas.microsoft.com/office/drawing/2014/main" id="{CE346A36-9AAA-420E-BF04-42B06C8C7B42}"/>
              </a:ext>
            </a:extLst>
          </p:cNvPr>
          <p:cNvSpPr/>
          <p:nvPr/>
        </p:nvSpPr>
        <p:spPr>
          <a:xfrm>
            <a:off x="9545735" y="2158708"/>
            <a:ext cx="2394627" cy="1200329"/>
          </a:xfrm>
          <a:prstGeom prst="rect">
            <a:avLst/>
          </a:prstGeom>
        </p:spPr>
        <p:txBody>
          <a:bodyPr wrap="square">
            <a:spAutoFit/>
          </a:bodyPr>
          <a:lstStyle/>
          <a:p>
            <a:r>
              <a:rPr lang="en-IN" dirty="0"/>
              <a:t>Type  Comparison</a:t>
            </a:r>
          </a:p>
          <a:p>
            <a:endParaRPr lang="en-IN" dirty="0"/>
          </a:p>
          <a:p>
            <a:endParaRPr lang="en-IN" dirty="0"/>
          </a:p>
          <a:p>
            <a:r>
              <a:rPr lang="en-IN" dirty="0"/>
              <a:t>Cost Comparison</a:t>
            </a:r>
          </a:p>
        </p:txBody>
      </p:sp>
      <p:pic>
        <p:nvPicPr>
          <p:cNvPr id="7" name="Picture 6">
            <a:extLst>
              <a:ext uri="{FF2B5EF4-FFF2-40B4-BE49-F238E27FC236}">
                <a16:creationId xmlns:a16="http://schemas.microsoft.com/office/drawing/2014/main" id="{413CA344-4749-4D10-AAC0-AFDCABD6B7E9}"/>
              </a:ext>
            </a:extLst>
          </p:cNvPr>
          <p:cNvPicPr>
            <a:picLocks noChangeAspect="1"/>
          </p:cNvPicPr>
          <p:nvPr/>
        </p:nvPicPr>
        <p:blipFill>
          <a:blip r:embed="rId2"/>
          <a:stretch>
            <a:fillRect/>
          </a:stretch>
        </p:blipFill>
        <p:spPr>
          <a:xfrm>
            <a:off x="7271995" y="2881738"/>
            <a:ext cx="1655082" cy="644194"/>
          </a:xfrm>
          <a:prstGeom prst="rect">
            <a:avLst/>
          </a:prstGeom>
        </p:spPr>
      </p:pic>
      <p:sp>
        <p:nvSpPr>
          <p:cNvPr id="10" name="Arrow: Right 9">
            <a:extLst>
              <a:ext uri="{FF2B5EF4-FFF2-40B4-BE49-F238E27FC236}">
                <a16:creationId xmlns:a16="http://schemas.microsoft.com/office/drawing/2014/main" id="{474F4D6C-54DD-4C4B-8ECD-7594BD65D1E7}"/>
              </a:ext>
            </a:extLst>
          </p:cNvPr>
          <p:cNvSpPr/>
          <p:nvPr/>
        </p:nvSpPr>
        <p:spPr>
          <a:xfrm>
            <a:off x="8915092" y="2225693"/>
            <a:ext cx="630643" cy="263962"/>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7CD488E6-1FA9-4391-AF1B-FCD8E7293F46}"/>
              </a:ext>
            </a:extLst>
          </p:cNvPr>
          <p:cNvSpPr/>
          <p:nvPr/>
        </p:nvSpPr>
        <p:spPr>
          <a:xfrm>
            <a:off x="8927077" y="3071854"/>
            <a:ext cx="630643" cy="263962"/>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50EAB60B-014A-4C98-9887-E3CE3B0FC0CF}"/>
              </a:ext>
            </a:extLst>
          </p:cNvPr>
          <p:cNvPicPr>
            <a:picLocks noChangeAspect="1"/>
          </p:cNvPicPr>
          <p:nvPr/>
        </p:nvPicPr>
        <p:blipFill>
          <a:blip r:embed="rId3"/>
          <a:stretch>
            <a:fillRect/>
          </a:stretch>
        </p:blipFill>
        <p:spPr>
          <a:xfrm>
            <a:off x="7271994" y="2046413"/>
            <a:ext cx="1643097" cy="713992"/>
          </a:xfrm>
          <a:prstGeom prst="rect">
            <a:avLst/>
          </a:prstGeom>
        </p:spPr>
      </p:pic>
      <p:pic>
        <p:nvPicPr>
          <p:cNvPr id="13" name="Picture 12">
            <a:extLst>
              <a:ext uri="{FF2B5EF4-FFF2-40B4-BE49-F238E27FC236}">
                <a16:creationId xmlns:a16="http://schemas.microsoft.com/office/drawing/2014/main" id="{5C616B6E-955F-4021-8810-8297F01C244C}"/>
              </a:ext>
            </a:extLst>
          </p:cNvPr>
          <p:cNvPicPr>
            <a:picLocks noChangeAspect="1"/>
          </p:cNvPicPr>
          <p:nvPr/>
        </p:nvPicPr>
        <p:blipFill>
          <a:blip r:embed="rId4"/>
          <a:stretch>
            <a:fillRect/>
          </a:stretch>
        </p:blipFill>
        <p:spPr>
          <a:xfrm>
            <a:off x="14362" y="5393589"/>
            <a:ext cx="1570133" cy="628053"/>
          </a:xfrm>
          <a:prstGeom prst="rect">
            <a:avLst/>
          </a:prstGeom>
        </p:spPr>
      </p:pic>
      <p:sp>
        <p:nvSpPr>
          <p:cNvPr id="14" name="Arrow: Right 13">
            <a:extLst>
              <a:ext uri="{FF2B5EF4-FFF2-40B4-BE49-F238E27FC236}">
                <a16:creationId xmlns:a16="http://schemas.microsoft.com/office/drawing/2014/main" id="{D778427A-4176-4C9E-A723-47BEF5FA8D9A}"/>
              </a:ext>
            </a:extLst>
          </p:cNvPr>
          <p:cNvSpPr/>
          <p:nvPr/>
        </p:nvSpPr>
        <p:spPr>
          <a:xfrm>
            <a:off x="1584495" y="5560153"/>
            <a:ext cx="425242" cy="294924"/>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A8B84E50-F172-4B59-AE25-C77F1189BE17}"/>
              </a:ext>
            </a:extLst>
          </p:cNvPr>
          <p:cNvPicPr>
            <a:picLocks noChangeAspect="1"/>
          </p:cNvPicPr>
          <p:nvPr/>
        </p:nvPicPr>
        <p:blipFill>
          <a:blip r:embed="rId5"/>
          <a:stretch>
            <a:fillRect/>
          </a:stretch>
        </p:blipFill>
        <p:spPr>
          <a:xfrm>
            <a:off x="14362" y="4551128"/>
            <a:ext cx="1570133" cy="617162"/>
          </a:xfrm>
          <a:prstGeom prst="rect">
            <a:avLst/>
          </a:prstGeom>
        </p:spPr>
      </p:pic>
      <p:sp>
        <p:nvSpPr>
          <p:cNvPr id="16" name="Arrow: Right 15">
            <a:extLst>
              <a:ext uri="{FF2B5EF4-FFF2-40B4-BE49-F238E27FC236}">
                <a16:creationId xmlns:a16="http://schemas.microsoft.com/office/drawing/2014/main" id="{B0C77CE5-C918-4B07-87B8-FFE06A113AD8}"/>
              </a:ext>
            </a:extLst>
          </p:cNvPr>
          <p:cNvSpPr/>
          <p:nvPr/>
        </p:nvSpPr>
        <p:spPr>
          <a:xfrm>
            <a:off x="1584495" y="4732207"/>
            <a:ext cx="425242" cy="294924"/>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38A1DFA8-C004-4619-9103-896A6603AC96}"/>
              </a:ext>
            </a:extLst>
          </p:cNvPr>
          <p:cNvPicPr>
            <a:picLocks noChangeAspect="1"/>
          </p:cNvPicPr>
          <p:nvPr/>
        </p:nvPicPr>
        <p:blipFill>
          <a:blip r:embed="rId6"/>
          <a:stretch>
            <a:fillRect/>
          </a:stretch>
        </p:blipFill>
        <p:spPr>
          <a:xfrm>
            <a:off x="0" y="3693481"/>
            <a:ext cx="1570133" cy="639310"/>
          </a:xfrm>
          <a:prstGeom prst="rect">
            <a:avLst/>
          </a:prstGeom>
        </p:spPr>
      </p:pic>
      <p:sp>
        <p:nvSpPr>
          <p:cNvPr id="18" name="Arrow: Right 17">
            <a:extLst>
              <a:ext uri="{FF2B5EF4-FFF2-40B4-BE49-F238E27FC236}">
                <a16:creationId xmlns:a16="http://schemas.microsoft.com/office/drawing/2014/main" id="{DF7D20C8-C4C5-4278-AA16-876C84D8D101}"/>
              </a:ext>
            </a:extLst>
          </p:cNvPr>
          <p:cNvSpPr/>
          <p:nvPr/>
        </p:nvSpPr>
        <p:spPr>
          <a:xfrm>
            <a:off x="1584495" y="3912811"/>
            <a:ext cx="425242" cy="294924"/>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06786010-4AC6-4D9A-87AC-18FD10483BEF}"/>
              </a:ext>
            </a:extLst>
          </p:cNvPr>
          <p:cNvPicPr>
            <a:picLocks noChangeAspect="1"/>
          </p:cNvPicPr>
          <p:nvPr/>
        </p:nvPicPr>
        <p:blipFill>
          <a:blip r:embed="rId7"/>
          <a:stretch>
            <a:fillRect/>
          </a:stretch>
        </p:blipFill>
        <p:spPr>
          <a:xfrm>
            <a:off x="14362" y="2886621"/>
            <a:ext cx="1555709" cy="639311"/>
          </a:xfrm>
          <a:prstGeom prst="rect">
            <a:avLst/>
          </a:prstGeom>
        </p:spPr>
      </p:pic>
      <p:sp>
        <p:nvSpPr>
          <p:cNvPr id="20" name="Arrow: Right 19">
            <a:extLst>
              <a:ext uri="{FF2B5EF4-FFF2-40B4-BE49-F238E27FC236}">
                <a16:creationId xmlns:a16="http://schemas.microsoft.com/office/drawing/2014/main" id="{9A68A47B-1CF6-40D1-A60D-972871783CBE}"/>
              </a:ext>
            </a:extLst>
          </p:cNvPr>
          <p:cNvSpPr/>
          <p:nvPr/>
        </p:nvSpPr>
        <p:spPr>
          <a:xfrm>
            <a:off x="1584495" y="3043580"/>
            <a:ext cx="425242" cy="294924"/>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DFE69DEA-ECD5-4D4C-AB42-B2380E0359ED}"/>
              </a:ext>
            </a:extLst>
          </p:cNvPr>
          <p:cNvPicPr>
            <a:picLocks noChangeAspect="1"/>
          </p:cNvPicPr>
          <p:nvPr/>
        </p:nvPicPr>
        <p:blipFill>
          <a:blip r:embed="rId8"/>
          <a:stretch>
            <a:fillRect/>
          </a:stretch>
        </p:blipFill>
        <p:spPr>
          <a:xfrm>
            <a:off x="24233" y="2077711"/>
            <a:ext cx="1591083" cy="639310"/>
          </a:xfrm>
          <a:prstGeom prst="rect">
            <a:avLst/>
          </a:prstGeom>
        </p:spPr>
      </p:pic>
      <p:sp>
        <p:nvSpPr>
          <p:cNvPr id="22" name="Arrow: Right 21">
            <a:extLst>
              <a:ext uri="{FF2B5EF4-FFF2-40B4-BE49-F238E27FC236}">
                <a16:creationId xmlns:a16="http://schemas.microsoft.com/office/drawing/2014/main" id="{82F594EC-0C9B-458C-9B5C-6209F0E67F25}"/>
              </a:ext>
            </a:extLst>
          </p:cNvPr>
          <p:cNvSpPr/>
          <p:nvPr/>
        </p:nvSpPr>
        <p:spPr>
          <a:xfrm>
            <a:off x="1629032" y="2238830"/>
            <a:ext cx="425242" cy="294924"/>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386038EE-D12C-44DD-813D-182D3721D4F1}"/>
              </a:ext>
            </a:extLst>
          </p:cNvPr>
          <p:cNvPicPr>
            <a:picLocks noChangeAspect="1"/>
          </p:cNvPicPr>
          <p:nvPr/>
        </p:nvPicPr>
        <p:blipFill>
          <a:blip r:embed="rId9"/>
          <a:stretch>
            <a:fillRect/>
          </a:stretch>
        </p:blipFill>
        <p:spPr>
          <a:xfrm>
            <a:off x="0" y="6166202"/>
            <a:ext cx="1560198" cy="682104"/>
          </a:xfrm>
          <a:prstGeom prst="rect">
            <a:avLst/>
          </a:prstGeom>
        </p:spPr>
      </p:pic>
      <p:sp>
        <p:nvSpPr>
          <p:cNvPr id="24" name="Arrow: Right 23">
            <a:extLst>
              <a:ext uri="{FF2B5EF4-FFF2-40B4-BE49-F238E27FC236}">
                <a16:creationId xmlns:a16="http://schemas.microsoft.com/office/drawing/2014/main" id="{7265FC72-35B0-4044-AFD2-529D671E1F35}"/>
              </a:ext>
            </a:extLst>
          </p:cNvPr>
          <p:cNvSpPr/>
          <p:nvPr/>
        </p:nvSpPr>
        <p:spPr>
          <a:xfrm>
            <a:off x="1570071" y="6311217"/>
            <a:ext cx="425242" cy="294924"/>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199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5286-D76E-4750-8057-8EF7B78DB189}"/>
              </a:ext>
            </a:extLst>
          </p:cNvPr>
          <p:cNvSpPr>
            <a:spLocks noGrp="1"/>
          </p:cNvSpPr>
          <p:nvPr>
            <p:ph type="title"/>
          </p:nvPr>
        </p:nvSpPr>
        <p:spPr>
          <a:xfrm>
            <a:off x="1143001" y="311888"/>
            <a:ext cx="9905998" cy="389860"/>
          </a:xfrm>
        </p:spPr>
        <p:txBody>
          <a:bodyPr>
            <a:normAutofit fontScale="90000"/>
          </a:bodyPr>
          <a:lstStyle/>
          <a:p>
            <a:pPr algn="ctr"/>
            <a:r>
              <a:rPr lang="en-IN" dirty="0">
                <a:solidFill>
                  <a:srgbClr val="92D050"/>
                </a:solidFill>
                <a:latin typeface="Aharoni" panose="02010803020104030203" pitchFamily="2" charset="-79"/>
                <a:cs typeface="Aharoni" panose="02010803020104030203" pitchFamily="2" charset="-79"/>
              </a:rPr>
              <a:t>Pre-signed URL</a:t>
            </a:r>
            <a:endParaRPr lang="en-IN" dirty="0"/>
          </a:p>
        </p:txBody>
      </p:sp>
      <p:pic>
        <p:nvPicPr>
          <p:cNvPr id="3" name="Picture 2">
            <a:extLst>
              <a:ext uri="{FF2B5EF4-FFF2-40B4-BE49-F238E27FC236}">
                <a16:creationId xmlns:a16="http://schemas.microsoft.com/office/drawing/2014/main" id="{1A629275-8AEA-4371-950C-F9FDABD7D9C0}"/>
              </a:ext>
            </a:extLst>
          </p:cNvPr>
          <p:cNvPicPr>
            <a:picLocks noChangeAspect="1"/>
          </p:cNvPicPr>
          <p:nvPr/>
        </p:nvPicPr>
        <p:blipFill>
          <a:blip r:embed="rId2"/>
          <a:stretch>
            <a:fillRect/>
          </a:stretch>
        </p:blipFill>
        <p:spPr>
          <a:xfrm>
            <a:off x="665421" y="1446360"/>
            <a:ext cx="11168616" cy="4374375"/>
          </a:xfrm>
          <a:prstGeom prst="rect">
            <a:avLst/>
          </a:prstGeom>
        </p:spPr>
      </p:pic>
      <p:sp>
        <p:nvSpPr>
          <p:cNvPr id="4" name="TextBox 3">
            <a:extLst>
              <a:ext uri="{FF2B5EF4-FFF2-40B4-BE49-F238E27FC236}">
                <a16:creationId xmlns:a16="http://schemas.microsoft.com/office/drawing/2014/main" id="{3E5DE837-E561-4855-B89B-158F514A95D3}"/>
              </a:ext>
            </a:extLst>
          </p:cNvPr>
          <p:cNvSpPr txBox="1"/>
          <p:nvPr/>
        </p:nvSpPr>
        <p:spPr>
          <a:xfrm>
            <a:off x="4359349" y="6241312"/>
            <a:ext cx="2531462" cy="461665"/>
          </a:xfrm>
          <a:prstGeom prst="rect">
            <a:avLst/>
          </a:prstGeom>
          <a:noFill/>
        </p:spPr>
        <p:txBody>
          <a:bodyPr wrap="none" rtlCol="0">
            <a:spAutoFit/>
          </a:bodyPr>
          <a:lstStyle/>
          <a:p>
            <a:r>
              <a:rPr lang="en-IN" sz="2400" b="1" dirty="0">
                <a:solidFill>
                  <a:srgbClr val="00B050"/>
                </a:solidFill>
                <a:hlinkClick r:id="rId3"/>
              </a:rPr>
              <a:t>You Tube Video</a:t>
            </a:r>
            <a:endParaRPr lang="en-IN" sz="2400" b="1" dirty="0">
              <a:solidFill>
                <a:srgbClr val="00B050"/>
              </a:solidFill>
            </a:endParaRPr>
          </a:p>
        </p:txBody>
      </p:sp>
    </p:spTree>
    <p:extLst>
      <p:ext uri="{BB962C8B-B14F-4D97-AF65-F5344CB8AC3E}">
        <p14:creationId xmlns:p14="http://schemas.microsoft.com/office/powerpoint/2010/main" val="3212447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1002</TotalTime>
  <Words>778</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Century Gothic</vt:lpstr>
      <vt:lpstr>Wingdings</vt:lpstr>
      <vt:lpstr>Mesh</vt:lpstr>
      <vt:lpstr>S3</vt:lpstr>
      <vt:lpstr>Topics to cover</vt:lpstr>
      <vt:lpstr>Buckets and Objects</vt:lpstr>
      <vt:lpstr>Versioning</vt:lpstr>
      <vt:lpstr>Encryption</vt:lpstr>
      <vt:lpstr>Secure  Encryption with Policies</vt:lpstr>
      <vt:lpstr>S3-Hosting</vt:lpstr>
      <vt:lpstr>Storage tiers and Glacier</vt:lpstr>
      <vt:lpstr>Pre-signed URL</vt:lpstr>
      <vt:lpstr>S3 Performance </vt:lpstr>
      <vt:lpstr>S3-Select and Glacier Select</vt:lpstr>
      <vt:lpstr>Athena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S3</dc:title>
  <dc:creator>John</dc:creator>
  <cp:lastModifiedBy>John</cp:lastModifiedBy>
  <cp:revision>36</cp:revision>
  <dcterms:created xsi:type="dcterms:W3CDTF">2020-04-11T19:39:37Z</dcterms:created>
  <dcterms:modified xsi:type="dcterms:W3CDTF">2020-04-12T12:22:37Z</dcterms:modified>
</cp:coreProperties>
</file>