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59" r:id="rId5"/>
    <p:sldId id="260" r:id="rId6"/>
    <p:sldId id="267" r:id="rId7"/>
    <p:sldId id="261" r:id="rId8"/>
    <p:sldId id="262" r:id="rId9"/>
    <p:sldId id="264" r:id="rId10"/>
    <p:sldId id="265" r:id="rId11"/>
    <p:sldId id="263" r:id="rId12"/>
    <p:sldId id="266"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2B951D-C1A8-42C2-91D7-6C22D7C3BD2C}" type="datetimeFigureOut">
              <a:rPr lang="en-IN" smtClean="0"/>
              <a:t>02-04-2020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26B91E-359A-4237-8A60-C57DFADBCA61}" type="slidenum">
              <a:rPr lang="en-IN" smtClean="0"/>
              <a:t>‹#›</a:t>
            </a:fld>
            <a:endParaRPr lang="en-IN"/>
          </a:p>
        </p:txBody>
      </p:sp>
    </p:spTree>
    <p:extLst>
      <p:ext uri="{BB962C8B-B14F-4D97-AF65-F5344CB8AC3E}">
        <p14:creationId xmlns:p14="http://schemas.microsoft.com/office/powerpoint/2010/main" val="3025050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4/1/2020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docs.aws.amazon.com/AWSEC2/latest/UserGuide/instance-purchasing-options.html" TargetMode="External"/><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aws.amazon.com/certification/certified-solutions-architect-associate/"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0fmNoqz6Urw" TargetMode="External"/><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hyperlink" Target="https://www.youtube.com/watch?v=A3AObXBJ4Lw" TargetMode="External"/><Relationship Id="rId4" Type="http://schemas.openxmlformats.org/officeDocument/2006/relationships/hyperlink" Target="https://www.youtube.com/watch?v=CYTN8AAQt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hyperlink" Target="https://docs.aws.amazon.com/AWSEC2/latest/UserGuide/instance-purchasing-options.html" TargetMode="External"/><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CA83-2ACD-4856-AED9-D1CA017BB341}"/>
              </a:ext>
            </a:extLst>
          </p:cNvPr>
          <p:cNvSpPr>
            <a:spLocks noGrp="1"/>
          </p:cNvSpPr>
          <p:nvPr>
            <p:ph type="ctrTitle"/>
          </p:nvPr>
        </p:nvSpPr>
        <p:spPr/>
        <p:txBody>
          <a:bodyPr/>
          <a:lstStyle/>
          <a:p>
            <a:r>
              <a:rPr lang="en-IN" dirty="0"/>
              <a:t>AWS Intro</a:t>
            </a:r>
          </a:p>
        </p:txBody>
      </p:sp>
      <p:sp>
        <p:nvSpPr>
          <p:cNvPr id="3" name="Subtitle 2">
            <a:extLst>
              <a:ext uri="{FF2B5EF4-FFF2-40B4-BE49-F238E27FC236}">
                <a16:creationId xmlns:a16="http://schemas.microsoft.com/office/drawing/2014/main" id="{7CC86A37-57C8-4A71-84EF-2FEB186BB0B6}"/>
              </a:ext>
            </a:extLst>
          </p:cNvPr>
          <p:cNvSpPr>
            <a:spLocks noGrp="1"/>
          </p:cNvSpPr>
          <p:nvPr>
            <p:ph type="subTitle" idx="1"/>
          </p:nvPr>
        </p:nvSpPr>
        <p:spPr/>
        <p:txBody>
          <a:bodyPr/>
          <a:lstStyle/>
          <a:p>
            <a:r>
              <a:rPr lang="en-IN" dirty="0"/>
              <a:t>AWS Certified Solutions Architect - Associate (SAA-C01)</a:t>
            </a:r>
          </a:p>
          <a:p>
            <a:endParaRPr lang="en-IN" dirty="0"/>
          </a:p>
        </p:txBody>
      </p:sp>
    </p:spTree>
    <p:extLst>
      <p:ext uri="{BB962C8B-B14F-4D97-AF65-F5344CB8AC3E}">
        <p14:creationId xmlns:p14="http://schemas.microsoft.com/office/powerpoint/2010/main" val="544012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BEAB9-3560-4866-A7F2-19BE53AD6060}"/>
              </a:ext>
            </a:extLst>
          </p:cNvPr>
          <p:cNvSpPr>
            <a:spLocks noGrp="1"/>
          </p:cNvSpPr>
          <p:nvPr>
            <p:ph type="title"/>
          </p:nvPr>
        </p:nvSpPr>
        <p:spPr>
          <a:xfrm>
            <a:off x="1141413" y="618518"/>
            <a:ext cx="9905998" cy="412840"/>
          </a:xfrm>
        </p:spPr>
        <p:txBody>
          <a:bodyPr>
            <a:normAutofit fontScale="90000"/>
          </a:bodyPr>
          <a:lstStyle/>
          <a:p>
            <a:r>
              <a:rPr lang="en-IN" b="1" u="sng" dirty="0"/>
              <a:t>Diff btw </a:t>
            </a:r>
            <a:r>
              <a:rPr lang="en-IN" b="1" u="sng" dirty="0" err="1"/>
              <a:t>Sopt</a:t>
            </a:r>
            <a:r>
              <a:rPr lang="en-IN" b="1" u="sng" dirty="0"/>
              <a:t> and On-Demand Instances</a:t>
            </a:r>
            <a:endParaRPr lang="en-IN" dirty="0"/>
          </a:p>
        </p:txBody>
      </p:sp>
      <p:pic>
        <p:nvPicPr>
          <p:cNvPr id="3" name="Picture 2">
            <a:extLst>
              <a:ext uri="{FF2B5EF4-FFF2-40B4-BE49-F238E27FC236}">
                <a16:creationId xmlns:a16="http://schemas.microsoft.com/office/drawing/2014/main" id="{272F1DCF-893B-4F48-954C-B50D8B7C287D}"/>
              </a:ext>
            </a:extLst>
          </p:cNvPr>
          <p:cNvPicPr>
            <a:picLocks noChangeAspect="1"/>
          </p:cNvPicPr>
          <p:nvPr/>
        </p:nvPicPr>
        <p:blipFill>
          <a:blip r:embed="rId2"/>
          <a:stretch>
            <a:fillRect/>
          </a:stretch>
        </p:blipFill>
        <p:spPr>
          <a:xfrm>
            <a:off x="1141413" y="1031358"/>
            <a:ext cx="3928398" cy="2612689"/>
          </a:xfrm>
          <a:prstGeom prst="rect">
            <a:avLst/>
          </a:prstGeom>
        </p:spPr>
      </p:pic>
      <p:pic>
        <p:nvPicPr>
          <p:cNvPr id="4" name="Picture 3">
            <a:extLst>
              <a:ext uri="{FF2B5EF4-FFF2-40B4-BE49-F238E27FC236}">
                <a16:creationId xmlns:a16="http://schemas.microsoft.com/office/drawing/2014/main" id="{39FC2319-4B0C-4B3C-AA15-5CD4E70D9D17}"/>
              </a:ext>
            </a:extLst>
          </p:cNvPr>
          <p:cNvPicPr>
            <a:picLocks noChangeAspect="1"/>
          </p:cNvPicPr>
          <p:nvPr/>
        </p:nvPicPr>
        <p:blipFill>
          <a:blip r:embed="rId3"/>
          <a:stretch>
            <a:fillRect/>
          </a:stretch>
        </p:blipFill>
        <p:spPr>
          <a:xfrm>
            <a:off x="5188798" y="1031358"/>
            <a:ext cx="6896876" cy="3305654"/>
          </a:xfrm>
          <a:prstGeom prst="rect">
            <a:avLst/>
          </a:prstGeom>
        </p:spPr>
      </p:pic>
      <p:sp>
        <p:nvSpPr>
          <p:cNvPr id="5" name="TextBox 4">
            <a:extLst>
              <a:ext uri="{FF2B5EF4-FFF2-40B4-BE49-F238E27FC236}">
                <a16:creationId xmlns:a16="http://schemas.microsoft.com/office/drawing/2014/main" id="{56DE094B-5C6B-4553-9B25-141A8155CF7A}"/>
              </a:ext>
            </a:extLst>
          </p:cNvPr>
          <p:cNvSpPr txBox="1"/>
          <p:nvPr/>
        </p:nvSpPr>
        <p:spPr>
          <a:xfrm>
            <a:off x="1605516" y="5092995"/>
            <a:ext cx="9330439" cy="369332"/>
          </a:xfrm>
          <a:prstGeom prst="rect">
            <a:avLst/>
          </a:prstGeom>
          <a:noFill/>
        </p:spPr>
        <p:txBody>
          <a:bodyPr wrap="none" rtlCol="0">
            <a:spAutoFit/>
          </a:bodyPr>
          <a:lstStyle/>
          <a:p>
            <a:r>
              <a:rPr lang="en-IN" dirty="0"/>
              <a:t>Spot Fleet – Set of spot instances + Optional (On-demand instances) = meet the requirement/</a:t>
            </a:r>
            <a:r>
              <a:rPr lang="en-IN" dirty="0" err="1"/>
              <a:t>targer</a:t>
            </a:r>
            <a:endParaRPr lang="en-IN" dirty="0"/>
          </a:p>
        </p:txBody>
      </p:sp>
    </p:spTree>
    <p:extLst>
      <p:ext uri="{BB962C8B-B14F-4D97-AF65-F5344CB8AC3E}">
        <p14:creationId xmlns:p14="http://schemas.microsoft.com/office/powerpoint/2010/main" val="2439292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D6FB2-7E83-4EF2-92CC-38491A7B8C42}"/>
              </a:ext>
            </a:extLst>
          </p:cNvPr>
          <p:cNvSpPr>
            <a:spLocks noGrp="1"/>
          </p:cNvSpPr>
          <p:nvPr>
            <p:ph type="title"/>
          </p:nvPr>
        </p:nvSpPr>
        <p:spPr>
          <a:xfrm>
            <a:off x="1141413" y="618517"/>
            <a:ext cx="9905998" cy="396243"/>
          </a:xfrm>
        </p:spPr>
        <p:txBody>
          <a:bodyPr>
            <a:normAutofit fontScale="90000"/>
          </a:bodyPr>
          <a:lstStyle/>
          <a:p>
            <a:r>
              <a:rPr lang="en-IN" dirty="0"/>
              <a:t>Instance types -2 </a:t>
            </a:r>
          </a:p>
        </p:txBody>
      </p:sp>
      <p:pic>
        <p:nvPicPr>
          <p:cNvPr id="3" name="Picture 2">
            <a:extLst>
              <a:ext uri="{FF2B5EF4-FFF2-40B4-BE49-F238E27FC236}">
                <a16:creationId xmlns:a16="http://schemas.microsoft.com/office/drawing/2014/main" id="{CA81B44C-12D1-408F-B9E6-22FDB0C5C804}"/>
              </a:ext>
            </a:extLst>
          </p:cNvPr>
          <p:cNvPicPr>
            <a:picLocks noChangeAspect="1"/>
          </p:cNvPicPr>
          <p:nvPr/>
        </p:nvPicPr>
        <p:blipFill>
          <a:blip r:embed="rId2"/>
          <a:stretch>
            <a:fillRect/>
          </a:stretch>
        </p:blipFill>
        <p:spPr>
          <a:xfrm>
            <a:off x="716799" y="1014760"/>
            <a:ext cx="6235390" cy="5798634"/>
          </a:xfrm>
          <a:prstGeom prst="rect">
            <a:avLst/>
          </a:prstGeom>
        </p:spPr>
      </p:pic>
      <p:sp>
        <p:nvSpPr>
          <p:cNvPr id="4" name="Rectangle 3">
            <a:extLst>
              <a:ext uri="{FF2B5EF4-FFF2-40B4-BE49-F238E27FC236}">
                <a16:creationId xmlns:a16="http://schemas.microsoft.com/office/drawing/2014/main" id="{1E331E2C-A176-4699-B99D-6BEE0CC0FC4C}"/>
              </a:ext>
            </a:extLst>
          </p:cNvPr>
          <p:cNvSpPr/>
          <p:nvPr/>
        </p:nvSpPr>
        <p:spPr>
          <a:xfrm>
            <a:off x="7084941" y="3360079"/>
            <a:ext cx="1467068" cy="369332"/>
          </a:xfrm>
          <a:prstGeom prst="rect">
            <a:avLst/>
          </a:prstGeom>
        </p:spPr>
        <p:txBody>
          <a:bodyPr wrap="none">
            <a:spAutoFit/>
          </a:bodyPr>
          <a:lstStyle/>
          <a:p>
            <a:r>
              <a:rPr lang="en-IN" dirty="0">
                <a:hlinkClick r:id="rId3"/>
              </a:rPr>
              <a:t>Document Link</a:t>
            </a:r>
            <a:endParaRPr lang="en-IN" dirty="0"/>
          </a:p>
        </p:txBody>
      </p:sp>
    </p:spTree>
    <p:extLst>
      <p:ext uri="{BB962C8B-B14F-4D97-AF65-F5344CB8AC3E}">
        <p14:creationId xmlns:p14="http://schemas.microsoft.com/office/powerpoint/2010/main" val="1059385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9E0FC-CAF1-4CC6-B729-0B9CA1DAFA31}"/>
              </a:ext>
            </a:extLst>
          </p:cNvPr>
          <p:cNvSpPr>
            <a:spLocks noGrp="1"/>
          </p:cNvSpPr>
          <p:nvPr>
            <p:ph type="title"/>
          </p:nvPr>
        </p:nvSpPr>
        <p:spPr>
          <a:xfrm>
            <a:off x="2286002" y="133480"/>
            <a:ext cx="9905998" cy="1478570"/>
          </a:xfrm>
        </p:spPr>
        <p:txBody>
          <a:bodyPr/>
          <a:lstStyle/>
          <a:p>
            <a:r>
              <a:rPr lang="en-IN" dirty="0"/>
              <a:t>Pricing</a:t>
            </a:r>
          </a:p>
        </p:txBody>
      </p:sp>
      <p:pic>
        <p:nvPicPr>
          <p:cNvPr id="3" name="Picture 2">
            <a:extLst>
              <a:ext uri="{FF2B5EF4-FFF2-40B4-BE49-F238E27FC236}">
                <a16:creationId xmlns:a16="http://schemas.microsoft.com/office/drawing/2014/main" id="{044C72C5-91CC-4A52-9810-DD3D61EEE03D}"/>
              </a:ext>
            </a:extLst>
          </p:cNvPr>
          <p:cNvPicPr>
            <a:picLocks noChangeAspect="1"/>
          </p:cNvPicPr>
          <p:nvPr/>
        </p:nvPicPr>
        <p:blipFill>
          <a:blip r:embed="rId2"/>
          <a:stretch>
            <a:fillRect/>
          </a:stretch>
        </p:blipFill>
        <p:spPr>
          <a:xfrm>
            <a:off x="1704939" y="1044149"/>
            <a:ext cx="8534214" cy="5384677"/>
          </a:xfrm>
          <a:prstGeom prst="rect">
            <a:avLst/>
          </a:prstGeom>
        </p:spPr>
      </p:pic>
    </p:spTree>
    <p:extLst>
      <p:ext uri="{BB962C8B-B14F-4D97-AF65-F5344CB8AC3E}">
        <p14:creationId xmlns:p14="http://schemas.microsoft.com/office/powerpoint/2010/main" val="2979230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89B97-9212-41E1-BA53-FA4D21A6F1A5}"/>
              </a:ext>
            </a:extLst>
          </p:cNvPr>
          <p:cNvSpPr>
            <a:spLocks noGrp="1"/>
          </p:cNvSpPr>
          <p:nvPr>
            <p:ph type="title"/>
          </p:nvPr>
        </p:nvSpPr>
        <p:spPr>
          <a:xfrm>
            <a:off x="1141413" y="618518"/>
            <a:ext cx="9905998" cy="359677"/>
          </a:xfrm>
        </p:spPr>
        <p:txBody>
          <a:bodyPr>
            <a:normAutofit fontScale="90000"/>
          </a:bodyPr>
          <a:lstStyle/>
          <a:p>
            <a:r>
              <a:rPr lang="en-IN" b="1" dirty="0"/>
              <a:t>Placement Groups</a:t>
            </a:r>
          </a:p>
        </p:txBody>
      </p:sp>
      <p:sp>
        <p:nvSpPr>
          <p:cNvPr id="3" name="TextBox 2">
            <a:extLst>
              <a:ext uri="{FF2B5EF4-FFF2-40B4-BE49-F238E27FC236}">
                <a16:creationId xmlns:a16="http://schemas.microsoft.com/office/drawing/2014/main" id="{333C1F7F-4825-4132-B0C4-8695E95E1CC8}"/>
              </a:ext>
            </a:extLst>
          </p:cNvPr>
          <p:cNvSpPr txBox="1"/>
          <p:nvPr/>
        </p:nvSpPr>
        <p:spPr>
          <a:xfrm>
            <a:off x="1141412" y="1052623"/>
            <a:ext cx="10097201" cy="4247317"/>
          </a:xfrm>
          <a:prstGeom prst="rect">
            <a:avLst/>
          </a:prstGeom>
          <a:noFill/>
        </p:spPr>
        <p:txBody>
          <a:bodyPr wrap="square" rtlCol="0">
            <a:spAutoFit/>
          </a:bodyPr>
          <a:lstStyle/>
          <a:p>
            <a:r>
              <a:rPr lang="en-IN" b="1" i="1" dirty="0">
                <a:solidFill>
                  <a:schemeClr val="accent1">
                    <a:lumMod val="75000"/>
                  </a:schemeClr>
                </a:solidFill>
              </a:rPr>
              <a:t>Cluster</a:t>
            </a:r>
            <a:r>
              <a:rPr lang="en-IN" dirty="0"/>
              <a:t> – packs instances close together inside an Availability Zone. This strategy enables workloads to achieve the low-latency network performance necessary for tightly-coupled node-to-node communication that is typical of HPC applications.</a:t>
            </a:r>
          </a:p>
          <a:p>
            <a:endParaRPr lang="en-IN" dirty="0"/>
          </a:p>
          <a:p>
            <a:endParaRPr lang="en-IN" dirty="0"/>
          </a:p>
          <a:p>
            <a:r>
              <a:rPr lang="en-IN" b="1" i="1" dirty="0">
                <a:solidFill>
                  <a:schemeClr val="accent1">
                    <a:lumMod val="75000"/>
                  </a:schemeClr>
                </a:solidFill>
              </a:rPr>
              <a:t>Partition</a:t>
            </a:r>
            <a:r>
              <a:rPr lang="en-IN" dirty="0"/>
              <a:t> – spreads your instances across logical partitions such that groups of instances in one partition do not share the underlying hardware with groups of instances in different partitions. This strategy is typically used by large distributed and replicated workloads, such as Hadoop, Cassandra, and Kafka.</a:t>
            </a:r>
          </a:p>
          <a:p>
            <a:endParaRPr lang="en-IN" dirty="0"/>
          </a:p>
          <a:p>
            <a:endParaRPr lang="en-IN" dirty="0"/>
          </a:p>
          <a:p>
            <a:endParaRPr lang="en-IN" dirty="0"/>
          </a:p>
          <a:p>
            <a:endParaRPr lang="en-IN" dirty="0"/>
          </a:p>
          <a:p>
            <a:r>
              <a:rPr lang="en-IN" b="1" i="1" dirty="0">
                <a:solidFill>
                  <a:schemeClr val="accent1">
                    <a:lumMod val="75000"/>
                  </a:schemeClr>
                </a:solidFill>
              </a:rPr>
              <a:t>Spread</a:t>
            </a:r>
            <a:r>
              <a:rPr lang="en-IN" dirty="0"/>
              <a:t> – strictly places a small group of instances across distinct underlying hardware to reduce correlated failures.</a:t>
            </a:r>
          </a:p>
          <a:p>
            <a:endParaRPr lang="en-IN" dirty="0"/>
          </a:p>
        </p:txBody>
      </p:sp>
      <p:pic>
        <p:nvPicPr>
          <p:cNvPr id="6" name="Picture 5">
            <a:extLst>
              <a:ext uri="{FF2B5EF4-FFF2-40B4-BE49-F238E27FC236}">
                <a16:creationId xmlns:a16="http://schemas.microsoft.com/office/drawing/2014/main" id="{02D1454B-AEE0-4E13-93BF-A1E206E85006}"/>
              </a:ext>
            </a:extLst>
          </p:cNvPr>
          <p:cNvPicPr>
            <a:picLocks noChangeAspect="1"/>
          </p:cNvPicPr>
          <p:nvPr/>
        </p:nvPicPr>
        <p:blipFill>
          <a:blip r:embed="rId2"/>
          <a:stretch>
            <a:fillRect/>
          </a:stretch>
        </p:blipFill>
        <p:spPr>
          <a:xfrm>
            <a:off x="9519793" y="241349"/>
            <a:ext cx="1718821" cy="790982"/>
          </a:xfrm>
          <a:prstGeom prst="rect">
            <a:avLst/>
          </a:prstGeom>
        </p:spPr>
      </p:pic>
      <p:pic>
        <p:nvPicPr>
          <p:cNvPr id="7" name="Picture 6">
            <a:extLst>
              <a:ext uri="{FF2B5EF4-FFF2-40B4-BE49-F238E27FC236}">
                <a16:creationId xmlns:a16="http://schemas.microsoft.com/office/drawing/2014/main" id="{41554C5F-F009-4AAA-9A54-43DA4ED7BFA1}"/>
              </a:ext>
            </a:extLst>
          </p:cNvPr>
          <p:cNvPicPr>
            <a:picLocks noChangeAspect="1"/>
          </p:cNvPicPr>
          <p:nvPr/>
        </p:nvPicPr>
        <p:blipFill>
          <a:blip r:embed="rId3"/>
          <a:stretch>
            <a:fillRect/>
          </a:stretch>
        </p:blipFill>
        <p:spPr>
          <a:xfrm>
            <a:off x="9376997" y="3581763"/>
            <a:ext cx="1861616" cy="824825"/>
          </a:xfrm>
          <a:prstGeom prst="rect">
            <a:avLst/>
          </a:prstGeom>
        </p:spPr>
      </p:pic>
      <p:pic>
        <p:nvPicPr>
          <p:cNvPr id="8" name="Picture 7">
            <a:extLst>
              <a:ext uri="{FF2B5EF4-FFF2-40B4-BE49-F238E27FC236}">
                <a16:creationId xmlns:a16="http://schemas.microsoft.com/office/drawing/2014/main" id="{A1A159AB-B2B5-4476-AFC1-0B055D8077B0}"/>
              </a:ext>
            </a:extLst>
          </p:cNvPr>
          <p:cNvPicPr>
            <a:picLocks noChangeAspect="1"/>
          </p:cNvPicPr>
          <p:nvPr/>
        </p:nvPicPr>
        <p:blipFill>
          <a:blip r:embed="rId4"/>
          <a:stretch>
            <a:fillRect/>
          </a:stretch>
        </p:blipFill>
        <p:spPr>
          <a:xfrm>
            <a:off x="9519793" y="1803020"/>
            <a:ext cx="1718820" cy="687959"/>
          </a:xfrm>
          <a:prstGeom prst="rect">
            <a:avLst/>
          </a:prstGeom>
        </p:spPr>
      </p:pic>
    </p:spTree>
    <p:extLst>
      <p:ext uri="{BB962C8B-B14F-4D97-AF65-F5344CB8AC3E}">
        <p14:creationId xmlns:p14="http://schemas.microsoft.com/office/powerpoint/2010/main" val="2303576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5735B-29C7-4D47-902A-DB5A3E73C768}"/>
              </a:ext>
            </a:extLst>
          </p:cNvPr>
          <p:cNvSpPr>
            <a:spLocks noGrp="1"/>
          </p:cNvSpPr>
          <p:nvPr>
            <p:ph type="title"/>
          </p:nvPr>
        </p:nvSpPr>
        <p:spPr>
          <a:xfrm>
            <a:off x="1141413" y="618518"/>
            <a:ext cx="9905998" cy="859408"/>
          </a:xfrm>
        </p:spPr>
        <p:txBody>
          <a:bodyPr/>
          <a:lstStyle/>
          <a:p>
            <a:r>
              <a:rPr lang="en-IN" dirty="0"/>
              <a:t>ENI And Hibernation </a:t>
            </a:r>
          </a:p>
        </p:txBody>
      </p:sp>
      <p:pic>
        <p:nvPicPr>
          <p:cNvPr id="3" name="Picture 2">
            <a:extLst>
              <a:ext uri="{FF2B5EF4-FFF2-40B4-BE49-F238E27FC236}">
                <a16:creationId xmlns:a16="http://schemas.microsoft.com/office/drawing/2014/main" id="{C3030B68-2DB7-44AE-869A-3006A8C2F449}"/>
              </a:ext>
            </a:extLst>
          </p:cNvPr>
          <p:cNvPicPr>
            <a:picLocks noChangeAspect="1"/>
          </p:cNvPicPr>
          <p:nvPr/>
        </p:nvPicPr>
        <p:blipFill>
          <a:blip r:embed="rId2"/>
          <a:stretch>
            <a:fillRect/>
          </a:stretch>
        </p:blipFill>
        <p:spPr>
          <a:xfrm>
            <a:off x="6351366" y="2186541"/>
            <a:ext cx="5534025" cy="1466850"/>
          </a:xfrm>
          <a:prstGeom prst="rect">
            <a:avLst/>
          </a:prstGeom>
        </p:spPr>
      </p:pic>
      <p:pic>
        <p:nvPicPr>
          <p:cNvPr id="4" name="Picture 3">
            <a:extLst>
              <a:ext uri="{FF2B5EF4-FFF2-40B4-BE49-F238E27FC236}">
                <a16:creationId xmlns:a16="http://schemas.microsoft.com/office/drawing/2014/main" id="{17E47E44-DFDE-4FB0-840E-9043F462AA34}"/>
              </a:ext>
            </a:extLst>
          </p:cNvPr>
          <p:cNvPicPr>
            <a:picLocks noChangeAspect="1"/>
          </p:cNvPicPr>
          <p:nvPr/>
        </p:nvPicPr>
        <p:blipFill>
          <a:blip r:embed="rId3"/>
          <a:stretch>
            <a:fillRect/>
          </a:stretch>
        </p:blipFill>
        <p:spPr>
          <a:xfrm>
            <a:off x="1207977" y="1228282"/>
            <a:ext cx="5076825" cy="4600575"/>
          </a:xfrm>
          <a:prstGeom prst="rect">
            <a:avLst/>
          </a:prstGeom>
        </p:spPr>
      </p:pic>
    </p:spTree>
    <p:extLst>
      <p:ext uri="{BB962C8B-B14F-4D97-AF65-F5344CB8AC3E}">
        <p14:creationId xmlns:p14="http://schemas.microsoft.com/office/powerpoint/2010/main" val="3199092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1D764-6D38-42CA-ADA7-92AE9467321A}"/>
              </a:ext>
            </a:extLst>
          </p:cNvPr>
          <p:cNvSpPr>
            <a:spLocks noGrp="1"/>
          </p:cNvSpPr>
          <p:nvPr>
            <p:ph type="title"/>
          </p:nvPr>
        </p:nvSpPr>
        <p:spPr/>
        <p:txBody>
          <a:bodyPr/>
          <a:lstStyle/>
          <a:p>
            <a:r>
              <a:rPr lang="en-IN" dirty="0"/>
              <a:t>Exam - Details</a:t>
            </a:r>
          </a:p>
        </p:txBody>
      </p:sp>
      <p:sp>
        <p:nvSpPr>
          <p:cNvPr id="4" name="TextBox 3">
            <a:extLst>
              <a:ext uri="{FF2B5EF4-FFF2-40B4-BE49-F238E27FC236}">
                <a16:creationId xmlns:a16="http://schemas.microsoft.com/office/drawing/2014/main" id="{B403AA5C-46D1-478C-A4E8-52AB78149BA4}"/>
              </a:ext>
            </a:extLst>
          </p:cNvPr>
          <p:cNvSpPr txBox="1"/>
          <p:nvPr/>
        </p:nvSpPr>
        <p:spPr>
          <a:xfrm>
            <a:off x="1913860" y="5571460"/>
            <a:ext cx="7228454" cy="369332"/>
          </a:xfrm>
          <a:prstGeom prst="rect">
            <a:avLst/>
          </a:prstGeom>
          <a:noFill/>
        </p:spPr>
        <p:txBody>
          <a:bodyPr wrap="none" rtlCol="0">
            <a:spAutoFit/>
          </a:bodyPr>
          <a:lstStyle/>
          <a:p>
            <a:r>
              <a:rPr lang="en-IN" dirty="0">
                <a:hlinkClick r:id="rId2"/>
              </a:rPr>
              <a:t>https://aws.amazon.com/certification/certified-solutions-architect-associate/</a:t>
            </a:r>
            <a:endParaRPr lang="en-IN" dirty="0"/>
          </a:p>
        </p:txBody>
      </p:sp>
    </p:spTree>
    <p:extLst>
      <p:ext uri="{BB962C8B-B14F-4D97-AF65-F5344CB8AC3E}">
        <p14:creationId xmlns:p14="http://schemas.microsoft.com/office/powerpoint/2010/main" val="2079932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A14C0D-85BD-4421-841D-FA20482E05F8}"/>
              </a:ext>
            </a:extLst>
          </p:cNvPr>
          <p:cNvSpPr txBox="1"/>
          <p:nvPr/>
        </p:nvSpPr>
        <p:spPr>
          <a:xfrm>
            <a:off x="2413590" y="765544"/>
            <a:ext cx="3934047" cy="830997"/>
          </a:xfrm>
          <a:prstGeom prst="rect">
            <a:avLst/>
          </a:prstGeom>
          <a:noFill/>
        </p:spPr>
        <p:txBody>
          <a:bodyPr wrap="square" rtlCol="0">
            <a:spAutoFit/>
          </a:bodyPr>
          <a:lstStyle/>
          <a:p>
            <a:r>
              <a:rPr lang="en-IN" sz="4800" dirty="0"/>
              <a:t>Az and Regions</a:t>
            </a:r>
          </a:p>
        </p:txBody>
      </p:sp>
      <p:pic>
        <p:nvPicPr>
          <p:cNvPr id="3" name="Picture 2">
            <a:extLst>
              <a:ext uri="{FF2B5EF4-FFF2-40B4-BE49-F238E27FC236}">
                <a16:creationId xmlns:a16="http://schemas.microsoft.com/office/drawing/2014/main" id="{B162650C-0898-4244-B4B9-8B2F82C91B22}"/>
              </a:ext>
            </a:extLst>
          </p:cNvPr>
          <p:cNvPicPr>
            <a:picLocks noChangeAspect="1"/>
          </p:cNvPicPr>
          <p:nvPr/>
        </p:nvPicPr>
        <p:blipFill>
          <a:blip r:embed="rId2"/>
          <a:stretch>
            <a:fillRect/>
          </a:stretch>
        </p:blipFill>
        <p:spPr>
          <a:xfrm>
            <a:off x="1613600" y="1558556"/>
            <a:ext cx="5534025" cy="4533900"/>
          </a:xfrm>
          <a:prstGeom prst="rect">
            <a:avLst/>
          </a:prstGeom>
        </p:spPr>
      </p:pic>
      <p:sp>
        <p:nvSpPr>
          <p:cNvPr id="4" name="TextBox 3">
            <a:extLst>
              <a:ext uri="{FF2B5EF4-FFF2-40B4-BE49-F238E27FC236}">
                <a16:creationId xmlns:a16="http://schemas.microsoft.com/office/drawing/2014/main" id="{3111950F-06EB-4F91-90D5-B18C73ED52AD}"/>
              </a:ext>
            </a:extLst>
          </p:cNvPr>
          <p:cNvSpPr txBox="1"/>
          <p:nvPr/>
        </p:nvSpPr>
        <p:spPr>
          <a:xfrm>
            <a:off x="7262039" y="612844"/>
            <a:ext cx="4497572" cy="5632311"/>
          </a:xfrm>
          <a:prstGeom prst="rect">
            <a:avLst/>
          </a:prstGeom>
          <a:noFill/>
        </p:spPr>
        <p:txBody>
          <a:bodyPr wrap="square" rtlCol="0">
            <a:spAutoFit/>
          </a:bodyPr>
          <a:lstStyle/>
          <a:p>
            <a:r>
              <a:rPr lang="en-IN" b="1" dirty="0"/>
              <a:t>. What are AWS Regions?</a:t>
            </a:r>
          </a:p>
          <a:p>
            <a:r>
              <a:rPr lang="en-IN" dirty="0"/>
              <a:t>AWS Regions are separate geographic areas that AWS uses to house its infrastructure. These are distributed around the world so that customers can choose a region closest to them in order to host their cloud infrastructure there. The closer your region is to you, the better, so that you can reduce network latency as much as possible for your end-users. You want to be near the data centres for fast service.</a:t>
            </a:r>
          </a:p>
          <a:p>
            <a:endParaRPr lang="en-IN" dirty="0"/>
          </a:p>
          <a:p>
            <a:r>
              <a:rPr lang="en-IN" dirty="0"/>
              <a:t>. </a:t>
            </a:r>
            <a:r>
              <a:rPr lang="en-IN" b="1" dirty="0"/>
              <a:t>What is AZ</a:t>
            </a:r>
            <a:endParaRPr lang="en-IN" dirty="0"/>
          </a:p>
          <a:p>
            <a:r>
              <a:rPr lang="en-IN" dirty="0"/>
              <a:t>An AWS Availability Zone (AZ) is the logical building block that makes up an AWS Region</a:t>
            </a:r>
          </a:p>
          <a:p>
            <a:endParaRPr lang="en-IN" dirty="0"/>
          </a:p>
          <a:p>
            <a:endParaRPr lang="en-IN" dirty="0"/>
          </a:p>
          <a:p>
            <a:r>
              <a:rPr lang="en-IN" dirty="0"/>
              <a:t>There are few services which doesn’t need Regions like IAM, S3 etc..,</a:t>
            </a:r>
          </a:p>
          <a:p>
            <a:endParaRPr lang="en-IN" dirty="0"/>
          </a:p>
          <a:p>
            <a:r>
              <a:rPr lang="en-IN" dirty="0"/>
              <a:t>18 </a:t>
            </a:r>
            <a:r>
              <a:rPr lang="en-IN" b="1" dirty="0"/>
              <a:t>AWS Regions as per 2020 </a:t>
            </a:r>
            <a:endParaRPr lang="en-IN" dirty="0"/>
          </a:p>
        </p:txBody>
      </p:sp>
    </p:spTree>
    <p:extLst>
      <p:ext uri="{BB962C8B-B14F-4D97-AF65-F5344CB8AC3E}">
        <p14:creationId xmlns:p14="http://schemas.microsoft.com/office/powerpoint/2010/main" val="681970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FD1D9-3E70-45F5-9C4D-13C6AA70E341}"/>
              </a:ext>
            </a:extLst>
          </p:cNvPr>
          <p:cNvSpPr>
            <a:spLocks noGrp="1"/>
          </p:cNvSpPr>
          <p:nvPr>
            <p:ph type="title"/>
          </p:nvPr>
        </p:nvSpPr>
        <p:spPr>
          <a:xfrm>
            <a:off x="1906957" y="257011"/>
            <a:ext cx="9905998" cy="540431"/>
          </a:xfrm>
        </p:spPr>
        <p:txBody>
          <a:bodyPr>
            <a:normAutofit fontScale="90000"/>
          </a:bodyPr>
          <a:lstStyle/>
          <a:p>
            <a:r>
              <a:rPr lang="en-IN" dirty="0"/>
              <a:t>IAM - Identity and access management</a:t>
            </a:r>
          </a:p>
        </p:txBody>
      </p:sp>
      <p:sp>
        <p:nvSpPr>
          <p:cNvPr id="3" name="TextBox 2">
            <a:extLst>
              <a:ext uri="{FF2B5EF4-FFF2-40B4-BE49-F238E27FC236}">
                <a16:creationId xmlns:a16="http://schemas.microsoft.com/office/drawing/2014/main" id="{29E575D9-5878-40B3-838D-A054127B1417}"/>
              </a:ext>
            </a:extLst>
          </p:cNvPr>
          <p:cNvSpPr txBox="1"/>
          <p:nvPr/>
        </p:nvSpPr>
        <p:spPr>
          <a:xfrm>
            <a:off x="1646641" y="963734"/>
            <a:ext cx="5213315" cy="3139321"/>
          </a:xfrm>
          <a:prstGeom prst="rect">
            <a:avLst/>
          </a:prstGeom>
          <a:noFill/>
        </p:spPr>
        <p:txBody>
          <a:bodyPr wrap="square" rtlCol="0">
            <a:spAutoFit/>
          </a:bodyPr>
          <a:lstStyle/>
          <a:p>
            <a:r>
              <a:rPr lang="en-IN" dirty="0"/>
              <a:t>Users</a:t>
            </a:r>
          </a:p>
          <a:p>
            <a:r>
              <a:rPr lang="en-IN" dirty="0"/>
              <a:t>Groups</a:t>
            </a:r>
          </a:p>
          <a:p>
            <a:r>
              <a:rPr lang="en-IN" dirty="0"/>
              <a:t>Roles</a:t>
            </a:r>
          </a:p>
          <a:p>
            <a:endParaRPr lang="en-IN" dirty="0"/>
          </a:p>
          <a:p>
            <a:r>
              <a:rPr lang="en-IN" dirty="0"/>
              <a:t>Policy – Policy’s are attached to U,G,R  - There are basically permissions to AWS Resources.</a:t>
            </a:r>
          </a:p>
          <a:p>
            <a:endParaRPr lang="en-IN" dirty="0"/>
          </a:p>
          <a:p>
            <a:r>
              <a:rPr lang="en-IN" dirty="0"/>
              <a:t>We can make users to login to </a:t>
            </a:r>
            <a:r>
              <a:rPr lang="en-IN" dirty="0" err="1"/>
              <a:t>aws</a:t>
            </a:r>
            <a:r>
              <a:rPr lang="en-IN" dirty="0"/>
              <a:t> by directly user their company credentials by IDP  using SAML (Security Assertion </a:t>
            </a:r>
            <a:r>
              <a:rPr lang="en-IN" dirty="0" err="1"/>
              <a:t>Markup</a:t>
            </a:r>
            <a:r>
              <a:rPr lang="en-IN" dirty="0"/>
              <a:t> Language)  which enables SSO (single </a:t>
            </a:r>
            <a:r>
              <a:rPr lang="en-IN" dirty="0" err="1"/>
              <a:t>signon</a:t>
            </a:r>
            <a:r>
              <a:rPr lang="en-IN" dirty="0"/>
              <a:t>)</a:t>
            </a:r>
          </a:p>
        </p:txBody>
      </p:sp>
      <p:pic>
        <p:nvPicPr>
          <p:cNvPr id="4" name="Picture 3">
            <a:extLst>
              <a:ext uri="{FF2B5EF4-FFF2-40B4-BE49-F238E27FC236}">
                <a16:creationId xmlns:a16="http://schemas.microsoft.com/office/drawing/2014/main" id="{B946F0A0-84F7-4BE0-B42B-CB8969EFDAA6}"/>
              </a:ext>
            </a:extLst>
          </p:cNvPr>
          <p:cNvPicPr>
            <a:picLocks noChangeAspect="1"/>
          </p:cNvPicPr>
          <p:nvPr/>
        </p:nvPicPr>
        <p:blipFill>
          <a:blip r:embed="rId2"/>
          <a:stretch>
            <a:fillRect/>
          </a:stretch>
        </p:blipFill>
        <p:spPr>
          <a:xfrm>
            <a:off x="7455314" y="2120894"/>
            <a:ext cx="4189043" cy="1982161"/>
          </a:xfrm>
          <a:prstGeom prst="rect">
            <a:avLst/>
          </a:prstGeom>
        </p:spPr>
      </p:pic>
      <p:sp>
        <p:nvSpPr>
          <p:cNvPr id="5" name="TextBox 4">
            <a:extLst>
              <a:ext uri="{FF2B5EF4-FFF2-40B4-BE49-F238E27FC236}">
                <a16:creationId xmlns:a16="http://schemas.microsoft.com/office/drawing/2014/main" id="{0C0111B8-19DD-462A-AE51-508A8103FE20}"/>
              </a:ext>
            </a:extLst>
          </p:cNvPr>
          <p:cNvSpPr txBox="1"/>
          <p:nvPr/>
        </p:nvSpPr>
        <p:spPr>
          <a:xfrm>
            <a:off x="1546280" y="4269347"/>
            <a:ext cx="7669279" cy="923330"/>
          </a:xfrm>
          <a:prstGeom prst="rect">
            <a:avLst/>
          </a:prstGeom>
          <a:noFill/>
        </p:spPr>
        <p:txBody>
          <a:bodyPr wrap="none" rtlCol="0">
            <a:spAutoFit/>
          </a:bodyPr>
          <a:lstStyle/>
          <a:p>
            <a:r>
              <a:rPr lang="en-IN" dirty="0">
                <a:solidFill>
                  <a:schemeClr val="accent4">
                    <a:lumMod val="75000"/>
                  </a:schemeClr>
                </a:solidFill>
                <a:hlinkClick r:id="rId3">
                  <a:extLst>
                    <a:ext uri="{A12FA001-AC4F-418D-AE19-62706E023703}">
                      <ahyp:hlinkClr xmlns:ahyp="http://schemas.microsoft.com/office/drawing/2018/hyperlinkcolor" val="tx"/>
                    </a:ext>
                  </a:extLst>
                </a:hlinkClick>
              </a:rPr>
              <a:t>What is </a:t>
            </a:r>
            <a:r>
              <a:rPr lang="en-IN" dirty="0" err="1">
                <a:solidFill>
                  <a:schemeClr val="accent4">
                    <a:lumMod val="75000"/>
                  </a:schemeClr>
                </a:solidFill>
                <a:hlinkClick r:id="rId3">
                  <a:extLst>
                    <a:ext uri="{A12FA001-AC4F-418D-AE19-62706E023703}">
                      <ahyp:hlinkClr xmlns:ahyp="http://schemas.microsoft.com/office/drawing/2018/hyperlinkcolor" val="tx"/>
                    </a:ext>
                  </a:extLst>
                </a:hlinkClick>
              </a:rPr>
              <a:t>Saml</a:t>
            </a:r>
            <a:r>
              <a:rPr lang="en-IN" dirty="0">
                <a:solidFill>
                  <a:schemeClr val="accent4">
                    <a:lumMod val="75000"/>
                  </a:schemeClr>
                </a:solidFill>
                <a:hlinkClick r:id="rId3">
                  <a:extLst>
                    <a:ext uri="{A12FA001-AC4F-418D-AE19-62706E023703}">
                      <ahyp:hlinkClr xmlns:ahyp="http://schemas.microsoft.com/office/drawing/2018/hyperlinkcolor" val="tx"/>
                    </a:ext>
                  </a:extLst>
                </a:hlinkClick>
              </a:rPr>
              <a:t> </a:t>
            </a:r>
            <a:r>
              <a:rPr lang="en-IN" dirty="0">
                <a:solidFill>
                  <a:srgbClr val="22FFFF"/>
                </a:solidFill>
                <a:hlinkClick r:id="rId3">
                  <a:extLst>
                    <a:ext uri="{A12FA001-AC4F-418D-AE19-62706E023703}">
                      <ahyp:hlinkClr xmlns:ahyp="http://schemas.microsoft.com/office/drawing/2018/hyperlinkcolor" val="tx"/>
                    </a:ext>
                  </a:extLst>
                </a:hlinkClick>
              </a:rPr>
              <a:t>- https://www.youtube.com/watch?v=0fmNoqz6Urw</a:t>
            </a:r>
            <a:endParaRPr lang="en-IN" dirty="0"/>
          </a:p>
          <a:p>
            <a:r>
              <a:rPr lang="en-IN" dirty="0">
                <a:solidFill>
                  <a:schemeClr val="accent4">
                    <a:lumMod val="75000"/>
                  </a:schemeClr>
                </a:solidFill>
                <a:hlinkClick r:id="rId4">
                  <a:extLst>
                    <a:ext uri="{A12FA001-AC4F-418D-AE19-62706E023703}">
                      <ahyp:hlinkClr xmlns:ahyp="http://schemas.microsoft.com/office/drawing/2018/hyperlinkcolor" val="tx"/>
                    </a:ext>
                  </a:extLst>
                </a:hlinkClick>
              </a:rPr>
              <a:t>Identity Provider integration </a:t>
            </a:r>
            <a:r>
              <a:rPr lang="en-IN" dirty="0">
                <a:solidFill>
                  <a:srgbClr val="22FFFF"/>
                </a:solidFill>
                <a:hlinkClick r:id="rId4">
                  <a:extLst>
                    <a:ext uri="{A12FA001-AC4F-418D-AE19-62706E023703}">
                      <ahyp:hlinkClr xmlns:ahyp="http://schemas.microsoft.com/office/drawing/2018/hyperlinkcolor" val="tx"/>
                    </a:ext>
                  </a:extLst>
                </a:hlinkClick>
              </a:rPr>
              <a:t>- https://www.youtube.com/watch?v=CYTN8AAQtrg</a:t>
            </a:r>
            <a:endParaRPr lang="en-IN" dirty="0">
              <a:solidFill>
                <a:srgbClr val="22FFFF"/>
              </a:solidFill>
            </a:endParaRPr>
          </a:p>
          <a:p>
            <a:r>
              <a:rPr lang="en-IN" dirty="0">
                <a:solidFill>
                  <a:schemeClr val="accent4">
                    <a:lumMod val="75000"/>
                  </a:schemeClr>
                </a:solidFill>
                <a:hlinkClick r:id="rId5">
                  <a:extLst>
                    <a:ext uri="{A12FA001-AC4F-418D-AE19-62706E023703}">
                      <ahyp:hlinkClr xmlns:ahyp="http://schemas.microsoft.com/office/drawing/2018/hyperlinkcolor" val="tx"/>
                    </a:ext>
                  </a:extLst>
                </a:hlinkClick>
              </a:rPr>
              <a:t>Activate MFA </a:t>
            </a:r>
            <a:r>
              <a:rPr lang="en-IN" dirty="0">
                <a:solidFill>
                  <a:srgbClr val="22FFFF"/>
                </a:solidFill>
                <a:hlinkClick r:id="rId5">
                  <a:extLst>
                    <a:ext uri="{A12FA001-AC4F-418D-AE19-62706E023703}">
                      <ahyp:hlinkClr xmlns:ahyp="http://schemas.microsoft.com/office/drawing/2018/hyperlinkcolor" val="tx"/>
                    </a:ext>
                  </a:extLst>
                </a:hlinkClick>
              </a:rPr>
              <a:t>- https://www.youtube.com/watch?v=A3AObXBJ4Lw</a:t>
            </a:r>
            <a:endParaRPr lang="en-IN" dirty="0">
              <a:solidFill>
                <a:srgbClr val="22FFFF"/>
              </a:solidFill>
            </a:endParaRPr>
          </a:p>
        </p:txBody>
      </p:sp>
      <p:pic>
        <p:nvPicPr>
          <p:cNvPr id="6" name="Picture 5">
            <a:extLst>
              <a:ext uri="{FF2B5EF4-FFF2-40B4-BE49-F238E27FC236}">
                <a16:creationId xmlns:a16="http://schemas.microsoft.com/office/drawing/2014/main" id="{BC7F72C1-9E2D-4D30-A542-B1DFA2BEB50F}"/>
              </a:ext>
            </a:extLst>
          </p:cNvPr>
          <p:cNvPicPr>
            <a:picLocks noChangeAspect="1"/>
          </p:cNvPicPr>
          <p:nvPr/>
        </p:nvPicPr>
        <p:blipFill>
          <a:blip r:embed="rId6"/>
          <a:stretch>
            <a:fillRect/>
          </a:stretch>
        </p:blipFill>
        <p:spPr>
          <a:xfrm>
            <a:off x="148302" y="96358"/>
            <a:ext cx="1265827" cy="1924057"/>
          </a:xfrm>
          <a:prstGeom prst="rect">
            <a:avLst/>
          </a:prstGeom>
        </p:spPr>
      </p:pic>
    </p:spTree>
    <p:extLst>
      <p:ext uri="{BB962C8B-B14F-4D97-AF65-F5344CB8AC3E}">
        <p14:creationId xmlns:p14="http://schemas.microsoft.com/office/powerpoint/2010/main" val="3818370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05E31-1B81-47D1-A6BB-A2D25428F470}"/>
              </a:ext>
            </a:extLst>
          </p:cNvPr>
          <p:cNvSpPr>
            <a:spLocks noGrp="1"/>
          </p:cNvSpPr>
          <p:nvPr>
            <p:ph type="title"/>
          </p:nvPr>
        </p:nvSpPr>
        <p:spPr/>
        <p:txBody>
          <a:bodyPr/>
          <a:lstStyle/>
          <a:p>
            <a:r>
              <a:rPr lang="en-IN" dirty="0"/>
              <a:t>EC2 - Elastic Compute Cloud </a:t>
            </a:r>
          </a:p>
        </p:txBody>
      </p:sp>
      <p:pic>
        <p:nvPicPr>
          <p:cNvPr id="3" name="Picture 2">
            <a:extLst>
              <a:ext uri="{FF2B5EF4-FFF2-40B4-BE49-F238E27FC236}">
                <a16:creationId xmlns:a16="http://schemas.microsoft.com/office/drawing/2014/main" id="{53354075-C72B-42FE-982B-79B39A02D0DF}"/>
              </a:ext>
            </a:extLst>
          </p:cNvPr>
          <p:cNvPicPr>
            <a:picLocks noChangeAspect="1"/>
          </p:cNvPicPr>
          <p:nvPr/>
        </p:nvPicPr>
        <p:blipFill>
          <a:blip r:embed="rId2"/>
          <a:stretch>
            <a:fillRect/>
          </a:stretch>
        </p:blipFill>
        <p:spPr>
          <a:xfrm>
            <a:off x="0" y="212007"/>
            <a:ext cx="1173338" cy="1556303"/>
          </a:xfrm>
          <a:prstGeom prst="rect">
            <a:avLst/>
          </a:prstGeom>
        </p:spPr>
      </p:pic>
      <p:pic>
        <p:nvPicPr>
          <p:cNvPr id="4" name="Picture 3">
            <a:extLst>
              <a:ext uri="{FF2B5EF4-FFF2-40B4-BE49-F238E27FC236}">
                <a16:creationId xmlns:a16="http://schemas.microsoft.com/office/drawing/2014/main" id="{DA12050D-DC48-482C-AC12-AF771D0349DE}"/>
              </a:ext>
            </a:extLst>
          </p:cNvPr>
          <p:cNvPicPr>
            <a:picLocks noChangeAspect="1"/>
          </p:cNvPicPr>
          <p:nvPr/>
        </p:nvPicPr>
        <p:blipFill>
          <a:blip r:embed="rId3"/>
          <a:stretch>
            <a:fillRect/>
          </a:stretch>
        </p:blipFill>
        <p:spPr>
          <a:xfrm>
            <a:off x="1173338" y="2097087"/>
            <a:ext cx="1739984" cy="1983207"/>
          </a:xfrm>
          <a:prstGeom prst="rect">
            <a:avLst/>
          </a:prstGeom>
        </p:spPr>
      </p:pic>
      <p:sp>
        <p:nvSpPr>
          <p:cNvPr id="5" name="TextBox 4">
            <a:extLst>
              <a:ext uri="{FF2B5EF4-FFF2-40B4-BE49-F238E27FC236}">
                <a16:creationId xmlns:a16="http://schemas.microsoft.com/office/drawing/2014/main" id="{11A81C75-725D-4FCA-A399-729ECDD2409D}"/>
              </a:ext>
            </a:extLst>
          </p:cNvPr>
          <p:cNvSpPr txBox="1"/>
          <p:nvPr/>
        </p:nvSpPr>
        <p:spPr>
          <a:xfrm>
            <a:off x="1173338" y="4080294"/>
            <a:ext cx="4338084" cy="646331"/>
          </a:xfrm>
          <a:prstGeom prst="rect">
            <a:avLst/>
          </a:prstGeom>
          <a:noFill/>
        </p:spPr>
        <p:txBody>
          <a:bodyPr wrap="square" rtlCol="0">
            <a:spAutoFit/>
          </a:bodyPr>
          <a:lstStyle/>
          <a:p>
            <a:r>
              <a:rPr lang="en-IN" dirty="0"/>
              <a:t>Launch instance and connect to it.</a:t>
            </a:r>
          </a:p>
          <a:p>
            <a:r>
              <a:rPr lang="en-IN" dirty="0"/>
              <a:t>Connecting methods </a:t>
            </a:r>
          </a:p>
        </p:txBody>
      </p:sp>
      <p:graphicFrame>
        <p:nvGraphicFramePr>
          <p:cNvPr id="10" name="Table 10">
            <a:extLst>
              <a:ext uri="{FF2B5EF4-FFF2-40B4-BE49-F238E27FC236}">
                <a16:creationId xmlns:a16="http://schemas.microsoft.com/office/drawing/2014/main" id="{3DF0BF3D-55AF-4E69-A6AE-C3594D8B4B50}"/>
              </a:ext>
            </a:extLst>
          </p:cNvPr>
          <p:cNvGraphicFramePr>
            <a:graphicFrameLocks noGrp="1"/>
          </p:cNvGraphicFramePr>
          <p:nvPr>
            <p:extLst>
              <p:ext uri="{D42A27DB-BD31-4B8C-83A1-F6EECF244321}">
                <p14:modId xmlns:p14="http://schemas.microsoft.com/office/powerpoint/2010/main" val="2722247475"/>
              </p:ext>
            </p:extLst>
          </p:nvPr>
        </p:nvGraphicFramePr>
        <p:xfrm>
          <a:off x="1141413" y="1994520"/>
          <a:ext cx="9172170" cy="3842754"/>
        </p:xfrm>
        <a:graphic>
          <a:graphicData uri="http://schemas.openxmlformats.org/drawingml/2006/table">
            <a:tbl>
              <a:tblPr firstRow="1" bandRow="1">
                <a:tableStyleId>{5C22544A-7EE6-4342-B048-85BDC9FD1C3A}</a:tableStyleId>
              </a:tblPr>
              <a:tblGrid>
                <a:gridCol w="1310310">
                  <a:extLst>
                    <a:ext uri="{9D8B030D-6E8A-4147-A177-3AD203B41FA5}">
                      <a16:colId xmlns:a16="http://schemas.microsoft.com/office/drawing/2014/main" val="2820588897"/>
                    </a:ext>
                  </a:extLst>
                </a:gridCol>
                <a:gridCol w="1310310">
                  <a:extLst>
                    <a:ext uri="{9D8B030D-6E8A-4147-A177-3AD203B41FA5}">
                      <a16:colId xmlns:a16="http://schemas.microsoft.com/office/drawing/2014/main" val="696912170"/>
                    </a:ext>
                  </a:extLst>
                </a:gridCol>
                <a:gridCol w="1310310">
                  <a:extLst>
                    <a:ext uri="{9D8B030D-6E8A-4147-A177-3AD203B41FA5}">
                      <a16:colId xmlns:a16="http://schemas.microsoft.com/office/drawing/2014/main" val="515510246"/>
                    </a:ext>
                  </a:extLst>
                </a:gridCol>
                <a:gridCol w="1310310">
                  <a:extLst>
                    <a:ext uri="{9D8B030D-6E8A-4147-A177-3AD203B41FA5}">
                      <a16:colId xmlns:a16="http://schemas.microsoft.com/office/drawing/2014/main" val="4132633163"/>
                    </a:ext>
                  </a:extLst>
                </a:gridCol>
                <a:gridCol w="1310310">
                  <a:extLst>
                    <a:ext uri="{9D8B030D-6E8A-4147-A177-3AD203B41FA5}">
                      <a16:colId xmlns:a16="http://schemas.microsoft.com/office/drawing/2014/main" val="4122734354"/>
                    </a:ext>
                  </a:extLst>
                </a:gridCol>
                <a:gridCol w="1310310">
                  <a:extLst>
                    <a:ext uri="{9D8B030D-6E8A-4147-A177-3AD203B41FA5}">
                      <a16:colId xmlns:a16="http://schemas.microsoft.com/office/drawing/2014/main" val="4065386659"/>
                    </a:ext>
                  </a:extLst>
                </a:gridCol>
                <a:gridCol w="1310310">
                  <a:extLst>
                    <a:ext uri="{9D8B030D-6E8A-4147-A177-3AD203B41FA5}">
                      <a16:colId xmlns:a16="http://schemas.microsoft.com/office/drawing/2014/main" val="2148113774"/>
                    </a:ext>
                  </a:extLst>
                </a:gridCol>
              </a:tblGrid>
              <a:tr h="1158342">
                <a:tc>
                  <a:txBody>
                    <a:bodyPr/>
                    <a:lstStyle/>
                    <a:p>
                      <a:r>
                        <a:rPr lang="en-IN"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Machine Type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Instance Type</a:t>
                      </a:r>
                    </a:p>
                  </a:txBody>
                  <a:tcPr/>
                </a:tc>
                <a:tc>
                  <a:txBody>
                    <a:bodyPr/>
                    <a:lstStyle/>
                    <a:p>
                      <a:r>
                        <a:rPr lang="en-IN" dirty="0"/>
                        <a:t>Port</a:t>
                      </a:r>
                    </a:p>
                  </a:txBody>
                  <a:tcPr/>
                </a:tc>
                <a:tc>
                  <a:txBody>
                    <a:bodyPr/>
                    <a:lstStyle/>
                    <a:p>
                      <a:r>
                        <a:rPr lang="en-IN" dirty="0"/>
                        <a:t>Key</a:t>
                      </a:r>
                    </a:p>
                  </a:txBody>
                  <a:tcPr/>
                </a:tc>
                <a:tc>
                  <a:txBody>
                    <a:bodyPr/>
                    <a:lstStyle/>
                    <a:p>
                      <a:r>
                        <a:rPr lang="en-IN" dirty="0"/>
                        <a:t>Mode of connection</a:t>
                      </a:r>
                    </a:p>
                  </a:txBody>
                  <a:tcPr/>
                </a:tc>
                <a:tc>
                  <a:txBody>
                    <a:bodyPr/>
                    <a:lstStyle/>
                    <a:p>
                      <a:r>
                        <a:rPr lang="en-IN" dirty="0"/>
                        <a:t>Tool</a:t>
                      </a:r>
                    </a:p>
                  </a:txBody>
                  <a:tcPr/>
                </a:tc>
                <a:extLst>
                  <a:ext uri="{0D108BD9-81ED-4DB2-BD59-A6C34878D82A}">
                    <a16:rowId xmlns:a16="http://schemas.microsoft.com/office/drawing/2014/main" val="824770313"/>
                  </a:ext>
                </a:extLst>
              </a:tr>
              <a:tr h="671103">
                <a:tc>
                  <a:txBody>
                    <a:bodyPr/>
                    <a:lstStyle/>
                    <a:p>
                      <a:r>
                        <a:rPr lang="en-IN" dirty="0"/>
                        <a:t>1</a:t>
                      </a:r>
                    </a:p>
                  </a:txBody>
                  <a:tcPr/>
                </a:tc>
                <a:tc>
                  <a:txBody>
                    <a:bodyPr/>
                    <a:lstStyle/>
                    <a:p>
                      <a:r>
                        <a:rPr lang="en-IN" dirty="0"/>
                        <a:t>Linux</a:t>
                      </a:r>
                    </a:p>
                  </a:txBody>
                  <a:tcPr/>
                </a:tc>
                <a:tc>
                  <a:txBody>
                    <a:bodyPr/>
                    <a:lstStyle/>
                    <a:p>
                      <a:r>
                        <a:rPr lang="en-IN" dirty="0"/>
                        <a:t>Linux</a:t>
                      </a:r>
                    </a:p>
                  </a:txBody>
                  <a:tcPr/>
                </a:tc>
                <a:tc>
                  <a:txBody>
                    <a:bodyPr/>
                    <a:lstStyle/>
                    <a:p>
                      <a:r>
                        <a:rPr lang="en-IN" dirty="0"/>
                        <a:t>22</a:t>
                      </a:r>
                    </a:p>
                  </a:txBody>
                  <a:tcPr/>
                </a:tc>
                <a:tc>
                  <a:txBody>
                    <a:bodyPr/>
                    <a:lstStyle/>
                    <a:p>
                      <a:r>
                        <a:rPr lang="en-IN" dirty="0" err="1"/>
                        <a:t>Pem</a:t>
                      </a:r>
                      <a:endParaRPr lang="en-IN" dirty="0"/>
                    </a:p>
                  </a:txBody>
                  <a:tcPr/>
                </a:tc>
                <a:tc>
                  <a:txBody>
                    <a:bodyPr/>
                    <a:lstStyle/>
                    <a:p>
                      <a:r>
                        <a:rPr lang="en-IN" dirty="0"/>
                        <a:t>SSH</a:t>
                      </a:r>
                    </a:p>
                  </a:txBody>
                  <a:tcPr/>
                </a:tc>
                <a:tc>
                  <a:txBody>
                    <a:bodyPr/>
                    <a:lstStyle/>
                    <a:p>
                      <a:r>
                        <a:rPr lang="en-IN" dirty="0"/>
                        <a:t>terminal</a:t>
                      </a:r>
                    </a:p>
                  </a:txBody>
                  <a:tcPr/>
                </a:tc>
                <a:extLst>
                  <a:ext uri="{0D108BD9-81ED-4DB2-BD59-A6C34878D82A}">
                    <a16:rowId xmlns:a16="http://schemas.microsoft.com/office/drawing/2014/main" val="3517420219"/>
                  </a:ext>
                </a:extLst>
              </a:tr>
              <a:tr h="671103">
                <a:tc>
                  <a:txBody>
                    <a:bodyPr/>
                    <a:lstStyle/>
                    <a:p>
                      <a:r>
                        <a:rPr lang="en-IN" dirty="0"/>
                        <a:t>2</a:t>
                      </a:r>
                    </a:p>
                  </a:txBody>
                  <a:tcPr/>
                </a:tc>
                <a:tc>
                  <a:txBody>
                    <a:bodyPr/>
                    <a:lstStyle/>
                    <a:p>
                      <a:r>
                        <a:rPr lang="en-IN" dirty="0"/>
                        <a:t>Windows</a:t>
                      </a:r>
                    </a:p>
                  </a:txBody>
                  <a:tcPr/>
                </a:tc>
                <a:tc>
                  <a:txBody>
                    <a:bodyPr/>
                    <a:lstStyle/>
                    <a:p>
                      <a:r>
                        <a:rPr lang="en-IN" dirty="0"/>
                        <a:t>Linux</a:t>
                      </a:r>
                    </a:p>
                  </a:txBody>
                  <a:tcPr/>
                </a:tc>
                <a:tc>
                  <a:txBody>
                    <a:bodyPr/>
                    <a:lstStyle/>
                    <a:p>
                      <a:r>
                        <a:rPr lang="en-IN" dirty="0"/>
                        <a:t>22</a:t>
                      </a:r>
                    </a:p>
                  </a:txBody>
                  <a:tcPr/>
                </a:tc>
                <a:tc>
                  <a:txBody>
                    <a:bodyPr/>
                    <a:lstStyle/>
                    <a:p>
                      <a:r>
                        <a:rPr lang="en-IN" dirty="0" err="1"/>
                        <a:t>Ppk</a:t>
                      </a:r>
                      <a:endParaRPr lang="en-IN" dirty="0"/>
                    </a:p>
                  </a:txBody>
                  <a:tcPr/>
                </a:tc>
                <a:tc>
                  <a:txBody>
                    <a:bodyPr/>
                    <a:lstStyle/>
                    <a:p>
                      <a:r>
                        <a:rPr lang="en-IN" dirty="0"/>
                        <a:t>SSH</a:t>
                      </a:r>
                    </a:p>
                  </a:txBody>
                  <a:tcPr/>
                </a:tc>
                <a:tc>
                  <a:txBody>
                    <a:bodyPr/>
                    <a:lstStyle/>
                    <a:p>
                      <a:r>
                        <a:rPr lang="en-IN" dirty="0"/>
                        <a:t>Putty</a:t>
                      </a:r>
                    </a:p>
                  </a:txBody>
                  <a:tcPr/>
                </a:tc>
                <a:extLst>
                  <a:ext uri="{0D108BD9-81ED-4DB2-BD59-A6C34878D82A}">
                    <a16:rowId xmlns:a16="http://schemas.microsoft.com/office/drawing/2014/main" val="767138325"/>
                  </a:ext>
                </a:extLst>
              </a:tr>
              <a:tr h="671103">
                <a:tc>
                  <a:txBody>
                    <a:bodyPr/>
                    <a:lstStyle/>
                    <a:p>
                      <a:r>
                        <a:rPr lang="en-IN" dirty="0"/>
                        <a:t>3</a:t>
                      </a:r>
                    </a:p>
                  </a:txBody>
                  <a:tcPr/>
                </a:tc>
                <a:tc>
                  <a:txBody>
                    <a:bodyPr/>
                    <a:lstStyle/>
                    <a:p>
                      <a:r>
                        <a:rPr lang="en-IN" dirty="0"/>
                        <a:t>Windows </a:t>
                      </a:r>
                    </a:p>
                  </a:txBody>
                  <a:tcPr/>
                </a:tc>
                <a:tc>
                  <a:txBody>
                    <a:bodyPr/>
                    <a:lstStyle/>
                    <a:p>
                      <a:r>
                        <a:rPr lang="en-IN" dirty="0"/>
                        <a:t>Windows</a:t>
                      </a:r>
                    </a:p>
                  </a:txBody>
                  <a:tcPr/>
                </a:tc>
                <a:tc>
                  <a:txBody>
                    <a:bodyPr/>
                    <a:lstStyle/>
                    <a:p>
                      <a:r>
                        <a:rPr lang="en-IN" sz="1800" b="0" i="0" kern="1200" dirty="0">
                          <a:solidFill>
                            <a:schemeClr val="dk1"/>
                          </a:solidFill>
                          <a:effectLst/>
                          <a:latin typeface="+mn-lt"/>
                          <a:ea typeface="+mn-ea"/>
                          <a:cs typeface="+mn-cs"/>
                        </a:rPr>
                        <a:t>3389</a:t>
                      </a:r>
                      <a:endParaRPr lang="en-IN" dirty="0"/>
                    </a:p>
                  </a:txBody>
                  <a:tcPr/>
                </a:tc>
                <a:tc>
                  <a:txBody>
                    <a:bodyPr/>
                    <a:lstStyle/>
                    <a:p>
                      <a:r>
                        <a:rPr lang="en-IN" dirty="0" err="1"/>
                        <a:t>Pem</a:t>
                      </a:r>
                      <a:endParaRPr lang="en-IN" dirty="0"/>
                    </a:p>
                  </a:txBody>
                  <a:tcPr/>
                </a:tc>
                <a:tc>
                  <a:txBody>
                    <a:bodyPr/>
                    <a:lstStyle/>
                    <a:p>
                      <a:r>
                        <a:rPr lang="en-IN" dirty="0"/>
                        <a:t>RDP</a:t>
                      </a:r>
                    </a:p>
                  </a:txBody>
                  <a:tcPr/>
                </a:tc>
                <a:tc>
                  <a:txBody>
                    <a:bodyPr/>
                    <a:lstStyle/>
                    <a:p>
                      <a:r>
                        <a:rPr lang="en-IN" dirty="0" err="1"/>
                        <a:t>mstsc</a:t>
                      </a:r>
                      <a:endParaRPr lang="en-IN" dirty="0"/>
                    </a:p>
                  </a:txBody>
                  <a:tcPr/>
                </a:tc>
                <a:extLst>
                  <a:ext uri="{0D108BD9-81ED-4DB2-BD59-A6C34878D82A}">
                    <a16:rowId xmlns:a16="http://schemas.microsoft.com/office/drawing/2014/main" val="809559701"/>
                  </a:ext>
                </a:extLst>
              </a:tr>
              <a:tr h="671103">
                <a:tc>
                  <a:txBody>
                    <a:bodyPr/>
                    <a:lstStyle/>
                    <a:p>
                      <a:r>
                        <a:rPr lang="en-IN" dirty="0"/>
                        <a:t>4</a:t>
                      </a:r>
                    </a:p>
                  </a:txBody>
                  <a:tcPr/>
                </a:tc>
                <a:tc>
                  <a:txBody>
                    <a:bodyPr/>
                    <a:lstStyle/>
                    <a:p>
                      <a:r>
                        <a:rPr lang="en-IN" dirty="0"/>
                        <a:t>Mac</a:t>
                      </a:r>
                    </a:p>
                  </a:txBody>
                  <a:tcPr/>
                </a:tc>
                <a:tc>
                  <a:txBody>
                    <a:bodyPr/>
                    <a:lstStyle/>
                    <a:p>
                      <a:r>
                        <a:rPr lang="en-IN" dirty="0"/>
                        <a:t>L/W</a:t>
                      </a:r>
                    </a:p>
                  </a:txBody>
                  <a:tcPr/>
                </a:tc>
                <a:tc>
                  <a:txBody>
                    <a:bodyPr/>
                    <a:lstStyle/>
                    <a:p>
                      <a:r>
                        <a:rPr lang="en-IN" dirty="0"/>
                        <a:t>22/3389</a:t>
                      </a:r>
                    </a:p>
                  </a:txBody>
                  <a:tcPr/>
                </a:tc>
                <a:tc>
                  <a:txBody>
                    <a:bodyPr/>
                    <a:lstStyle/>
                    <a:p>
                      <a:r>
                        <a:rPr lang="en-IN" dirty="0" err="1"/>
                        <a:t>Pem</a:t>
                      </a:r>
                      <a:r>
                        <a:rPr lang="en-IN" dirty="0"/>
                        <a:t>/</a:t>
                      </a:r>
                      <a:r>
                        <a:rPr lang="en-IN" dirty="0" err="1"/>
                        <a:t>ppk</a:t>
                      </a:r>
                      <a:endParaRPr lang="en-IN" dirty="0"/>
                    </a:p>
                  </a:txBody>
                  <a:tcPr/>
                </a:tc>
                <a:tc>
                  <a:txBody>
                    <a:bodyPr/>
                    <a:lstStyle/>
                    <a:p>
                      <a:r>
                        <a:rPr lang="en-IN" dirty="0" err="1"/>
                        <a:t>Ssh</a:t>
                      </a:r>
                      <a:r>
                        <a:rPr lang="en-IN" dirty="0"/>
                        <a:t>/</a:t>
                      </a:r>
                      <a:r>
                        <a:rPr lang="en-IN" dirty="0" err="1"/>
                        <a:t>rdp</a:t>
                      </a:r>
                      <a:endParaRPr lang="en-IN" dirty="0"/>
                    </a:p>
                  </a:txBody>
                  <a:tcPr/>
                </a:tc>
                <a:tc>
                  <a:txBody>
                    <a:bodyPr/>
                    <a:lstStyle/>
                    <a:p>
                      <a:r>
                        <a:rPr lang="en-IN" dirty="0"/>
                        <a:t>terminal</a:t>
                      </a:r>
                    </a:p>
                  </a:txBody>
                  <a:tcPr/>
                </a:tc>
                <a:extLst>
                  <a:ext uri="{0D108BD9-81ED-4DB2-BD59-A6C34878D82A}">
                    <a16:rowId xmlns:a16="http://schemas.microsoft.com/office/drawing/2014/main" val="2695273822"/>
                  </a:ext>
                </a:extLst>
              </a:tr>
            </a:tbl>
          </a:graphicData>
        </a:graphic>
      </p:graphicFrame>
    </p:spTree>
    <p:extLst>
      <p:ext uri="{BB962C8B-B14F-4D97-AF65-F5344CB8AC3E}">
        <p14:creationId xmlns:p14="http://schemas.microsoft.com/office/powerpoint/2010/main" val="671105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B71EF-3687-4A43-91A5-72B868C33C76}"/>
              </a:ext>
            </a:extLst>
          </p:cNvPr>
          <p:cNvSpPr>
            <a:spLocks noGrp="1"/>
          </p:cNvSpPr>
          <p:nvPr>
            <p:ph type="title"/>
          </p:nvPr>
        </p:nvSpPr>
        <p:spPr>
          <a:xfrm>
            <a:off x="3310454" y="480294"/>
            <a:ext cx="9905998" cy="646756"/>
          </a:xfrm>
        </p:spPr>
        <p:txBody>
          <a:bodyPr/>
          <a:lstStyle/>
          <a:p>
            <a:r>
              <a:rPr lang="en-IN" dirty="0"/>
              <a:t>AMI – amazon machine image</a:t>
            </a:r>
          </a:p>
        </p:txBody>
      </p:sp>
      <p:pic>
        <p:nvPicPr>
          <p:cNvPr id="3" name="Picture 2">
            <a:extLst>
              <a:ext uri="{FF2B5EF4-FFF2-40B4-BE49-F238E27FC236}">
                <a16:creationId xmlns:a16="http://schemas.microsoft.com/office/drawing/2014/main" id="{6A2E1841-EC1A-4F0D-B46F-F243CEB69A5B}"/>
              </a:ext>
            </a:extLst>
          </p:cNvPr>
          <p:cNvPicPr>
            <a:picLocks noChangeAspect="1"/>
          </p:cNvPicPr>
          <p:nvPr/>
        </p:nvPicPr>
        <p:blipFill>
          <a:blip r:embed="rId2"/>
          <a:stretch>
            <a:fillRect/>
          </a:stretch>
        </p:blipFill>
        <p:spPr>
          <a:xfrm>
            <a:off x="808739" y="197235"/>
            <a:ext cx="1583588" cy="1620294"/>
          </a:xfrm>
          <a:prstGeom prst="rect">
            <a:avLst/>
          </a:prstGeom>
        </p:spPr>
      </p:pic>
      <p:sp>
        <p:nvSpPr>
          <p:cNvPr id="4" name="TextBox 3">
            <a:extLst>
              <a:ext uri="{FF2B5EF4-FFF2-40B4-BE49-F238E27FC236}">
                <a16:creationId xmlns:a16="http://schemas.microsoft.com/office/drawing/2014/main" id="{D256FB14-A23F-407C-A477-3FC0A9CB0BC4}"/>
              </a:ext>
            </a:extLst>
          </p:cNvPr>
          <p:cNvSpPr txBox="1"/>
          <p:nvPr/>
        </p:nvSpPr>
        <p:spPr>
          <a:xfrm>
            <a:off x="2591444" y="1334386"/>
            <a:ext cx="9208739" cy="2031325"/>
          </a:xfrm>
          <a:prstGeom prst="rect">
            <a:avLst/>
          </a:prstGeom>
          <a:noFill/>
        </p:spPr>
        <p:txBody>
          <a:bodyPr wrap="none" rtlCol="0">
            <a:spAutoFit/>
          </a:bodyPr>
          <a:lstStyle/>
          <a:p>
            <a:pPr marL="285750" indent="-285750">
              <a:buFont typeface="Arial" panose="020B0604020202020204" pitchFamily="34" charset="0"/>
              <a:buChar char="•"/>
            </a:pPr>
            <a:r>
              <a:rPr lang="en-IN" dirty="0"/>
              <a:t>This service is used for making an</a:t>
            </a:r>
            <a:r>
              <a:rPr lang="en-IN" b="1" dirty="0"/>
              <a:t> custom image</a:t>
            </a:r>
          </a:p>
          <a:p>
            <a:pPr marL="285750" indent="-285750">
              <a:buFont typeface="Arial" panose="020B0604020202020204" pitchFamily="34" charset="0"/>
              <a:buChar char="•"/>
            </a:pPr>
            <a:r>
              <a:rPr lang="en-IN" dirty="0"/>
              <a:t>Enables us to make </a:t>
            </a:r>
            <a:r>
              <a:rPr lang="en-IN" b="1" dirty="0"/>
              <a:t>faster boot process </a:t>
            </a:r>
            <a:r>
              <a:rPr lang="en-IN" dirty="0"/>
              <a:t>with our custom requirements</a:t>
            </a:r>
          </a:p>
          <a:p>
            <a:pPr marL="285750" indent="-285750">
              <a:buFont typeface="Arial" panose="020B0604020202020204" pitchFamily="34" charset="0"/>
              <a:buChar char="•"/>
            </a:pPr>
            <a:r>
              <a:rPr lang="en-IN" dirty="0"/>
              <a:t>By default your AMI’s are stored in s3 which are private and locked to region</a:t>
            </a:r>
          </a:p>
          <a:p>
            <a:r>
              <a:rPr lang="en-IN" dirty="0"/>
              <a:t>       We can not see them in the s3 console though</a:t>
            </a:r>
          </a:p>
          <a:p>
            <a:pPr marL="285750" indent="-285750">
              <a:buFont typeface="Arial" panose="020B0604020202020204" pitchFamily="34" charset="0"/>
              <a:buChar char="•"/>
            </a:pPr>
            <a:r>
              <a:rPr lang="en-IN" dirty="0"/>
              <a:t>We can make Our custom AMI as a Public and rent others with custom applications running in it </a:t>
            </a:r>
          </a:p>
          <a:p>
            <a:pPr marL="285750" indent="-285750">
              <a:buFont typeface="Arial" panose="020B0604020202020204" pitchFamily="34" charset="0"/>
              <a:buChar char="•"/>
            </a:pPr>
            <a:r>
              <a:rPr lang="en-IN" dirty="0"/>
              <a:t> By placing them in the market place </a:t>
            </a:r>
          </a:p>
          <a:p>
            <a:pPr marL="285750" indent="-285750">
              <a:buFont typeface="Arial" panose="020B0604020202020204" pitchFamily="34" charset="0"/>
              <a:buChar char="•"/>
            </a:pPr>
            <a:r>
              <a:rPr lang="en-IN" dirty="0"/>
              <a:t>Do not trust every public AMI – look at the </a:t>
            </a:r>
            <a:r>
              <a:rPr lang="en-IN" dirty="0" err="1"/>
              <a:t>secc</a:t>
            </a:r>
            <a:r>
              <a:rPr lang="en-IN" dirty="0"/>
              <a:t> </a:t>
            </a:r>
            <a:r>
              <a:rPr lang="en-IN" dirty="0" err="1"/>
              <a:t>urity</a:t>
            </a:r>
            <a:r>
              <a:rPr lang="en-IN" dirty="0"/>
              <a:t> </a:t>
            </a:r>
            <a:r>
              <a:rPr lang="en-IN" dirty="0" err="1"/>
              <a:t>concers</a:t>
            </a:r>
            <a:r>
              <a:rPr lang="en-IN" dirty="0"/>
              <a:t> and malwares comes with it. </a:t>
            </a:r>
          </a:p>
        </p:txBody>
      </p:sp>
    </p:spTree>
    <p:extLst>
      <p:ext uri="{BB962C8B-B14F-4D97-AF65-F5344CB8AC3E}">
        <p14:creationId xmlns:p14="http://schemas.microsoft.com/office/powerpoint/2010/main" val="4205795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9C4B6-DDF9-4C3D-BB25-B38C4DC38585}"/>
              </a:ext>
            </a:extLst>
          </p:cNvPr>
          <p:cNvSpPr>
            <a:spLocks noGrp="1"/>
          </p:cNvSpPr>
          <p:nvPr>
            <p:ph type="title"/>
          </p:nvPr>
        </p:nvSpPr>
        <p:spPr>
          <a:xfrm>
            <a:off x="2573081" y="431932"/>
            <a:ext cx="9905998" cy="540431"/>
          </a:xfrm>
        </p:spPr>
        <p:txBody>
          <a:bodyPr>
            <a:normAutofit fontScale="90000"/>
          </a:bodyPr>
          <a:lstStyle/>
          <a:p>
            <a:r>
              <a:rPr lang="en-IN" dirty="0"/>
              <a:t>Security Group</a:t>
            </a:r>
          </a:p>
        </p:txBody>
      </p:sp>
      <p:pic>
        <p:nvPicPr>
          <p:cNvPr id="3" name="Picture 2">
            <a:extLst>
              <a:ext uri="{FF2B5EF4-FFF2-40B4-BE49-F238E27FC236}">
                <a16:creationId xmlns:a16="http://schemas.microsoft.com/office/drawing/2014/main" id="{D54807E1-56B5-47E9-B3BC-DDB2BA056CF9}"/>
              </a:ext>
            </a:extLst>
          </p:cNvPr>
          <p:cNvPicPr>
            <a:picLocks noChangeAspect="1"/>
          </p:cNvPicPr>
          <p:nvPr/>
        </p:nvPicPr>
        <p:blipFill>
          <a:blip r:embed="rId2"/>
          <a:stretch>
            <a:fillRect/>
          </a:stretch>
        </p:blipFill>
        <p:spPr>
          <a:xfrm>
            <a:off x="96136" y="233078"/>
            <a:ext cx="2234284" cy="1478570"/>
          </a:xfrm>
          <a:prstGeom prst="rect">
            <a:avLst/>
          </a:prstGeom>
        </p:spPr>
      </p:pic>
      <p:sp>
        <p:nvSpPr>
          <p:cNvPr id="4" name="TextBox 3">
            <a:extLst>
              <a:ext uri="{FF2B5EF4-FFF2-40B4-BE49-F238E27FC236}">
                <a16:creationId xmlns:a16="http://schemas.microsoft.com/office/drawing/2014/main" id="{424A3F9B-842B-4EBC-9E54-023E1672B042}"/>
              </a:ext>
            </a:extLst>
          </p:cNvPr>
          <p:cNvSpPr txBox="1"/>
          <p:nvPr/>
        </p:nvSpPr>
        <p:spPr>
          <a:xfrm>
            <a:off x="2743200" y="972363"/>
            <a:ext cx="7113181" cy="2308324"/>
          </a:xfrm>
          <a:prstGeom prst="rect">
            <a:avLst/>
          </a:prstGeom>
          <a:noFill/>
        </p:spPr>
        <p:txBody>
          <a:bodyPr wrap="square" rtlCol="0">
            <a:spAutoFit/>
          </a:bodyPr>
          <a:lstStyle/>
          <a:p>
            <a:pPr marL="285750" indent="-285750">
              <a:buFont typeface="Arial" panose="020B0604020202020204" pitchFamily="34" charset="0"/>
              <a:buChar char="•"/>
            </a:pPr>
            <a:r>
              <a:rPr lang="en-IN" dirty="0"/>
              <a:t>This Acts as a firewall to the resources. </a:t>
            </a:r>
          </a:p>
          <a:p>
            <a:pPr marL="285750" indent="-285750">
              <a:buFont typeface="Arial" panose="020B0604020202020204" pitchFamily="34" charset="0"/>
              <a:buChar char="•"/>
            </a:pPr>
            <a:r>
              <a:rPr lang="en-IN" dirty="0"/>
              <a:t>All Inbound rules are blocked by default</a:t>
            </a:r>
          </a:p>
          <a:p>
            <a:pPr marL="285750" indent="-285750">
              <a:buFont typeface="Arial" panose="020B0604020202020204" pitchFamily="34" charset="0"/>
              <a:buChar char="•"/>
            </a:pPr>
            <a:r>
              <a:rPr lang="en-IN" dirty="0"/>
              <a:t>All Outbound rules are allowed by default</a:t>
            </a:r>
          </a:p>
          <a:p>
            <a:pPr marL="285750" indent="-285750">
              <a:buFont typeface="Arial" panose="020B0604020202020204" pitchFamily="34" charset="0"/>
              <a:buChar char="•"/>
            </a:pPr>
            <a:r>
              <a:rPr lang="en-IN" dirty="0"/>
              <a:t>We can attach single SG to multiple resources</a:t>
            </a:r>
          </a:p>
          <a:p>
            <a:pPr marL="285750" indent="-285750">
              <a:buFont typeface="Arial" panose="020B0604020202020204" pitchFamily="34" charset="0"/>
              <a:buChar char="•"/>
            </a:pPr>
            <a:r>
              <a:rPr lang="en-IN" dirty="0"/>
              <a:t>We can add multiple SG to single resource, max 5</a:t>
            </a:r>
          </a:p>
          <a:p>
            <a:pPr marL="285750" indent="-285750">
              <a:buFont typeface="Arial" panose="020B0604020202020204" pitchFamily="34" charset="0"/>
              <a:buChar char="•"/>
            </a:pPr>
            <a:r>
              <a:rPr lang="en-IN" dirty="0"/>
              <a:t>Security groups are </a:t>
            </a:r>
            <a:r>
              <a:rPr lang="en-IN" b="1" dirty="0"/>
              <a:t>stateful</a:t>
            </a:r>
            <a:r>
              <a:rPr lang="en-IN" dirty="0"/>
              <a:t> in nature.</a:t>
            </a:r>
          </a:p>
          <a:p>
            <a:pPr marL="285750" indent="-285750">
              <a:buFont typeface="Arial" panose="020B0604020202020204" pitchFamily="34" charset="0"/>
              <a:buChar char="•"/>
            </a:pPr>
            <a:r>
              <a:rPr lang="en-IN" dirty="0"/>
              <a:t>Security rules are </a:t>
            </a:r>
            <a:r>
              <a:rPr lang="en-IN" b="1" dirty="0"/>
              <a:t>always permissive</a:t>
            </a:r>
            <a:r>
              <a:rPr lang="en-IN" dirty="0"/>
              <a:t>. </a:t>
            </a:r>
          </a:p>
          <a:p>
            <a:pPr marL="285750" indent="-285750">
              <a:buFont typeface="Arial" panose="020B0604020202020204" pitchFamily="34" charset="0"/>
              <a:buChar char="•"/>
            </a:pPr>
            <a:r>
              <a:rPr lang="en-IN" dirty="0"/>
              <a:t>  </a:t>
            </a:r>
          </a:p>
        </p:txBody>
      </p:sp>
      <p:sp>
        <p:nvSpPr>
          <p:cNvPr id="5" name="TextBox 4">
            <a:extLst>
              <a:ext uri="{FF2B5EF4-FFF2-40B4-BE49-F238E27FC236}">
                <a16:creationId xmlns:a16="http://schemas.microsoft.com/office/drawing/2014/main" id="{E9A9BD89-1F07-47CD-9DC2-4A9755FC5544}"/>
              </a:ext>
            </a:extLst>
          </p:cNvPr>
          <p:cNvSpPr txBox="1"/>
          <p:nvPr/>
        </p:nvSpPr>
        <p:spPr>
          <a:xfrm>
            <a:off x="2743200" y="3328006"/>
            <a:ext cx="1529201" cy="584775"/>
          </a:xfrm>
          <a:prstGeom prst="rect">
            <a:avLst/>
          </a:prstGeom>
          <a:noFill/>
        </p:spPr>
        <p:txBody>
          <a:bodyPr wrap="none" rtlCol="0">
            <a:spAutoFit/>
          </a:bodyPr>
          <a:lstStyle/>
          <a:p>
            <a:r>
              <a:rPr lang="en-IN" sz="3200" dirty="0"/>
              <a:t>IP Types</a:t>
            </a:r>
          </a:p>
        </p:txBody>
      </p:sp>
      <p:sp>
        <p:nvSpPr>
          <p:cNvPr id="6" name="TextBox 5">
            <a:extLst>
              <a:ext uri="{FF2B5EF4-FFF2-40B4-BE49-F238E27FC236}">
                <a16:creationId xmlns:a16="http://schemas.microsoft.com/office/drawing/2014/main" id="{0C847D16-B991-4006-A263-02964A03C785}"/>
              </a:ext>
            </a:extLst>
          </p:cNvPr>
          <p:cNvSpPr txBox="1"/>
          <p:nvPr/>
        </p:nvSpPr>
        <p:spPr>
          <a:xfrm>
            <a:off x="2743200" y="3912781"/>
            <a:ext cx="6071191" cy="1754326"/>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accent1">
                    <a:lumMod val="75000"/>
                  </a:schemeClr>
                </a:solidFill>
              </a:rPr>
              <a:t>Public Ip</a:t>
            </a:r>
          </a:p>
          <a:p>
            <a:pPr marL="285750" indent="-285750">
              <a:buFont typeface="Wingdings" panose="05000000000000000000" pitchFamily="2" charset="2"/>
              <a:buChar char="Ø"/>
            </a:pPr>
            <a:r>
              <a:rPr lang="en-IN" dirty="0"/>
              <a:t> Ip Changes every time the     instance is restarted (Dynamic)</a:t>
            </a:r>
          </a:p>
          <a:p>
            <a:pPr marL="285750" indent="-285750">
              <a:buFont typeface="Arial" panose="020B0604020202020204" pitchFamily="34" charset="0"/>
              <a:buChar char="•"/>
            </a:pPr>
            <a:r>
              <a:rPr lang="en-IN" dirty="0">
                <a:solidFill>
                  <a:schemeClr val="accent1">
                    <a:lumMod val="75000"/>
                  </a:schemeClr>
                </a:solidFill>
              </a:rPr>
              <a:t>Elastic Ip</a:t>
            </a:r>
          </a:p>
          <a:p>
            <a:pPr marL="285750" indent="-285750">
              <a:buFont typeface="Wingdings" panose="05000000000000000000" pitchFamily="2" charset="2"/>
              <a:buChar char="Ø"/>
            </a:pPr>
            <a:r>
              <a:rPr lang="en-IN" dirty="0"/>
              <a:t>To make Public Ip as Static then we use this</a:t>
            </a:r>
          </a:p>
          <a:p>
            <a:pPr marL="285750" indent="-285750">
              <a:buFont typeface="Arial" panose="020B0604020202020204" pitchFamily="34" charset="0"/>
              <a:buChar char="•"/>
            </a:pPr>
            <a:r>
              <a:rPr lang="en-IN" dirty="0">
                <a:solidFill>
                  <a:schemeClr val="accent1">
                    <a:lumMod val="75000"/>
                  </a:schemeClr>
                </a:solidFill>
              </a:rPr>
              <a:t>Private IP</a:t>
            </a:r>
          </a:p>
          <a:p>
            <a:pPr marL="285750" indent="-285750">
              <a:buFont typeface="Wingdings" panose="05000000000000000000" pitchFamily="2" charset="2"/>
              <a:buChar char="Ø"/>
            </a:pPr>
            <a:r>
              <a:rPr lang="en-IN" dirty="0"/>
              <a:t>Ip Remains Constant till instance is terminated (Static)</a:t>
            </a:r>
          </a:p>
        </p:txBody>
      </p:sp>
      <p:sp>
        <p:nvSpPr>
          <p:cNvPr id="7" name="TextBox 6">
            <a:extLst>
              <a:ext uri="{FF2B5EF4-FFF2-40B4-BE49-F238E27FC236}">
                <a16:creationId xmlns:a16="http://schemas.microsoft.com/office/drawing/2014/main" id="{2E968973-2BE1-4B02-9EED-CBDE676B4907}"/>
              </a:ext>
            </a:extLst>
          </p:cNvPr>
          <p:cNvSpPr txBox="1"/>
          <p:nvPr/>
        </p:nvSpPr>
        <p:spPr>
          <a:xfrm>
            <a:off x="2860158" y="5901070"/>
            <a:ext cx="1835759" cy="584775"/>
          </a:xfrm>
          <a:prstGeom prst="rect">
            <a:avLst/>
          </a:prstGeom>
          <a:noFill/>
        </p:spPr>
        <p:txBody>
          <a:bodyPr wrap="none" rtlCol="0">
            <a:spAutoFit/>
          </a:bodyPr>
          <a:lstStyle/>
          <a:p>
            <a:r>
              <a:rPr lang="en-IN" sz="3200" dirty="0"/>
              <a:t>User Data</a:t>
            </a:r>
          </a:p>
        </p:txBody>
      </p:sp>
      <p:sp>
        <p:nvSpPr>
          <p:cNvPr id="9" name="TextBox 8">
            <a:extLst>
              <a:ext uri="{FF2B5EF4-FFF2-40B4-BE49-F238E27FC236}">
                <a16:creationId xmlns:a16="http://schemas.microsoft.com/office/drawing/2014/main" id="{3D6DF445-55FE-418C-84D2-E439262896E9}"/>
              </a:ext>
            </a:extLst>
          </p:cNvPr>
          <p:cNvSpPr txBox="1"/>
          <p:nvPr/>
        </p:nvSpPr>
        <p:spPr>
          <a:xfrm>
            <a:off x="4848446" y="6058026"/>
            <a:ext cx="5855064" cy="369332"/>
          </a:xfrm>
          <a:prstGeom prst="rect">
            <a:avLst/>
          </a:prstGeom>
          <a:noFill/>
        </p:spPr>
        <p:txBody>
          <a:bodyPr wrap="none" rtlCol="0">
            <a:spAutoFit/>
          </a:bodyPr>
          <a:lstStyle/>
          <a:p>
            <a:r>
              <a:rPr lang="en-IN" dirty="0"/>
              <a:t>This is used for scripts to run during bootstrap while launching</a:t>
            </a:r>
          </a:p>
        </p:txBody>
      </p:sp>
      <p:pic>
        <p:nvPicPr>
          <p:cNvPr id="11" name="Picture 10">
            <a:extLst>
              <a:ext uri="{FF2B5EF4-FFF2-40B4-BE49-F238E27FC236}">
                <a16:creationId xmlns:a16="http://schemas.microsoft.com/office/drawing/2014/main" id="{D301A53E-105A-4729-B791-2F38D08F2760}"/>
              </a:ext>
            </a:extLst>
          </p:cNvPr>
          <p:cNvPicPr>
            <a:picLocks noChangeAspect="1"/>
          </p:cNvPicPr>
          <p:nvPr/>
        </p:nvPicPr>
        <p:blipFill>
          <a:blip r:embed="rId3"/>
          <a:stretch>
            <a:fillRect/>
          </a:stretch>
        </p:blipFill>
        <p:spPr>
          <a:xfrm>
            <a:off x="147204" y="5170442"/>
            <a:ext cx="2425877" cy="584776"/>
          </a:xfrm>
          <a:prstGeom prst="rect">
            <a:avLst/>
          </a:prstGeom>
        </p:spPr>
      </p:pic>
      <p:pic>
        <p:nvPicPr>
          <p:cNvPr id="12" name="Picture 11">
            <a:extLst>
              <a:ext uri="{FF2B5EF4-FFF2-40B4-BE49-F238E27FC236}">
                <a16:creationId xmlns:a16="http://schemas.microsoft.com/office/drawing/2014/main" id="{25996CD2-1D45-4932-A6E5-F3F56FE6CEC7}"/>
              </a:ext>
            </a:extLst>
          </p:cNvPr>
          <p:cNvPicPr>
            <a:picLocks noChangeAspect="1"/>
          </p:cNvPicPr>
          <p:nvPr/>
        </p:nvPicPr>
        <p:blipFill>
          <a:blip r:embed="rId4"/>
          <a:stretch>
            <a:fillRect/>
          </a:stretch>
        </p:blipFill>
        <p:spPr>
          <a:xfrm>
            <a:off x="9058940" y="702148"/>
            <a:ext cx="2246879" cy="1260443"/>
          </a:xfrm>
          <a:prstGeom prst="rect">
            <a:avLst/>
          </a:prstGeom>
        </p:spPr>
      </p:pic>
    </p:spTree>
    <p:extLst>
      <p:ext uri="{BB962C8B-B14F-4D97-AF65-F5344CB8AC3E}">
        <p14:creationId xmlns:p14="http://schemas.microsoft.com/office/powerpoint/2010/main" val="993447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8F8E-1AF0-471B-A64B-3EE258AF1B35}"/>
              </a:ext>
            </a:extLst>
          </p:cNvPr>
          <p:cNvSpPr>
            <a:spLocks noGrp="1"/>
          </p:cNvSpPr>
          <p:nvPr>
            <p:ph type="title"/>
          </p:nvPr>
        </p:nvSpPr>
        <p:spPr>
          <a:xfrm>
            <a:off x="1141413" y="618518"/>
            <a:ext cx="9905998" cy="380942"/>
          </a:xfrm>
        </p:spPr>
        <p:txBody>
          <a:bodyPr>
            <a:normAutofit fontScale="90000"/>
          </a:bodyPr>
          <a:lstStyle/>
          <a:p>
            <a:r>
              <a:rPr lang="en-IN" dirty="0"/>
              <a:t>Instance types -1</a:t>
            </a:r>
          </a:p>
        </p:txBody>
      </p:sp>
      <p:pic>
        <p:nvPicPr>
          <p:cNvPr id="3" name="Picture 2">
            <a:extLst>
              <a:ext uri="{FF2B5EF4-FFF2-40B4-BE49-F238E27FC236}">
                <a16:creationId xmlns:a16="http://schemas.microsoft.com/office/drawing/2014/main" id="{E4E83122-5F58-4A96-B1F5-BE0DB8C2C3A1}"/>
              </a:ext>
            </a:extLst>
          </p:cNvPr>
          <p:cNvPicPr>
            <a:picLocks noChangeAspect="1"/>
          </p:cNvPicPr>
          <p:nvPr/>
        </p:nvPicPr>
        <p:blipFill>
          <a:blip r:embed="rId2"/>
          <a:stretch>
            <a:fillRect/>
          </a:stretch>
        </p:blipFill>
        <p:spPr>
          <a:xfrm>
            <a:off x="5962204" y="5048183"/>
            <a:ext cx="5085203" cy="1679945"/>
          </a:xfrm>
          <a:prstGeom prst="rect">
            <a:avLst/>
          </a:prstGeom>
        </p:spPr>
      </p:pic>
      <p:pic>
        <p:nvPicPr>
          <p:cNvPr id="4" name="Picture 3">
            <a:extLst>
              <a:ext uri="{FF2B5EF4-FFF2-40B4-BE49-F238E27FC236}">
                <a16:creationId xmlns:a16="http://schemas.microsoft.com/office/drawing/2014/main" id="{AC5EB8FD-8B14-425A-9DF2-46A04B0A8F30}"/>
              </a:ext>
            </a:extLst>
          </p:cNvPr>
          <p:cNvPicPr>
            <a:picLocks noChangeAspect="1"/>
          </p:cNvPicPr>
          <p:nvPr/>
        </p:nvPicPr>
        <p:blipFill>
          <a:blip r:embed="rId3"/>
          <a:stretch>
            <a:fillRect/>
          </a:stretch>
        </p:blipFill>
        <p:spPr>
          <a:xfrm>
            <a:off x="1141413" y="1062965"/>
            <a:ext cx="4451526" cy="2660904"/>
          </a:xfrm>
          <a:prstGeom prst="rect">
            <a:avLst/>
          </a:prstGeom>
        </p:spPr>
      </p:pic>
      <p:pic>
        <p:nvPicPr>
          <p:cNvPr id="5" name="Picture 4">
            <a:extLst>
              <a:ext uri="{FF2B5EF4-FFF2-40B4-BE49-F238E27FC236}">
                <a16:creationId xmlns:a16="http://schemas.microsoft.com/office/drawing/2014/main" id="{B274EF84-6E58-473A-9B1D-A69C84BC8675}"/>
              </a:ext>
            </a:extLst>
          </p:cNvPr>
          <p:cNvPicPr>
            <a:picLocks noChangeAspect="1"/>
          </p:cNvPicPr>
          <p:nvPr/>
        </p:nvPicPr>
        <p:blipFill>
          <a:blip r:embed="rId4"/>
          <a:stretch>
            <a:fillRect/>
          </a:stretch>
        </p:blipFill>
        <p:spPr>
          <a:xfrm>
            <a:off x="5962205" y="0"/>
            <a:ext cx="5085204" cy="2512689"/>
          </a:xfrm>
          <a:prstGeom prst="rect">
            <a:avLst/>
          </a:prstGeom>
        </p:spPr>
      </p:pic>
      <p:pic>
        <p:nvPicPr>
          <p:cNvPr id="6" name="Picture 5">
            <a:extLst>
              <a:ext uri="{FF2B5EF4-FFF2-40B4-BE49-F238E27FC236}">
                <a16:creationId xmlns:a16="http://schemas.microsoft.com/office/drawing/2014/main" id="{E5BBEACA-8D92-49E2-B48F-D62008EB3D88}"/>
              </a:ext>
            </a:extLst>
          </p:cNvPr>
          <p:cNvPicPr>
            <a:picLocks noChangeAspect="1"/>
          </p:cNvPicPr>
          <p:nvPr/>
        </p:nvPicPr>
        <p:blipFill>
          <a:blip r:embed="rId5"/>
          <a:stretch>
            <a:fillRect/>
          </a:stretch>
        </p:blipFill>
        <p:spPr>
          <a:xfrm>
            <a:off x="5962206" y="2512689"/>
            <a:ext cx="5085203" cy="2535494"/>
          </a:xfrm>
          <a:prstGeom prst="rect">
            <a:avLst/>
          </a:prstGeom>
        </p:spPr>
      </p:pic>
      <p:pic>
        <p:nvPicPr>
          <p:cNvPr id="7" name="Picture 6">
            <a:extLst>
              <a:ext uri="{FF2B5EF4-FFF2-40B4-BE49-F238E27FC236}">
                <a16:creationId xmlns:a16="http://schemas.microsoft.com/office/drawing/2014/main" id="{8506A66F-67E1-4241-81DB-005B21825613}"/>
              </a:ext>
            </a:extLst>
          </p:cNvPr>
          <p:cNvPicPr>
            <a:picLocks noChangeAspect="1"/>
          </p:cNvPicPr>
          <p:nvPr/>
        </p:nvPicPr>
        <p:blipFill>
          <a:blip r:embed="rId6"/>
          <a:stretch>
            <a:fillRect/>
          </a:stretch>
        </p:blipFill>
        <p:spPr>
          <a:xfrm>
            <a:off x="1141410" y="3723869"/>
            <a:ext cx="4451525" cy="3105150"/>
          </a:xfrm>
          <a:prstGeom prst="rect">
            <a:avLst/>
          </a:prstGeom>
        </p:spPr>
      </p:pic>
      <p:sp>
        <p:nvSpPr>
          <p:cNvPr id="9" name="TextBox 8">
            <a:extLst>
              <a:ext uri="{FF2B5EF4-FFF2-40B4-BE49-F238E27FC236}">
                <a16:creationId xmlns:a16="http://schemas.microsoft.com/office/drawing/2014/main" id="{1E63C9A1-7E51-42A6-A9C9-AECF04F5ED23}"/>
              </a:ext>
            </a:extLst>
          </p:cNvPr>
          <p:cNvSpPr txBox="1"/>
          <p:nvPr/>
        </p:nvSpPr>
        <p:spPr>
          <a:xfrm>
            <a:off x="1187441" y="124593"/>
            <a:ext cx="1467068" cy="369332"/>
          </a:xfrm>
          <a:prstGeom prst="rect">
            <a:avLst/>
          </a:prstGeom>
          <a:noFill/>
        </p:spPr>
        <p:txBody>
          <a:bodyPr wrap="none" rtlCol="0">
            <a:spAutoFit/>
          </a:bodyPr>
          <a:lstStyle/>
          <a:p>
            <a:r>
              <a:rPr lang="en-IN" dirty="0">
                <a:hlinkClick r:id="rId7"/>
              </a:rPr>
              <a:t>Document Link</a:t>
            </a:r>
            <a:endParaRPr lang="en-IN" dirty="0"/>
          </a:p>
        </p:txBody>
      </p:sp>
    </p:spTree>
    <p:extLst>
      <p:ext uri="{BB962C8B-B14F-4D97-AF65-F5344CB8AC3E}">
        <p14:creationId xmlns:p14="http://schemas.microsoft.com/office/powerpoint/2010/main" val="3383664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4A089-A030-45C1-AB1D-B11C421D7C0F}"/>
              </a:ext>
            </a:extLst>
          </p:cNvPr>
          <p:cNvSpPr>
            <a:spLocks noGrp="1"/>
          </p:cNvSpPr>
          <p:nvPr>
            <p:ph type="title"/>
          </p:nvPr>
        </p:nvSpPr>
        <p:spPr>
          <a:xfrm>
            <a:off x="1141413" y="618518"/>
            <a:ext cx="9905998" cy="423473"/>
          </a:xfrm>
        </p:spPr>
        <p:txBody>
          <a:bodyPr>
            <a:normAutofit fontScale="90000"/>
          </a:bodyPr>
          <a:lstStyle/>
          <a:p>
            <a:r>
              <a:rPr lang="en-IN" b="1" u="sng" dirty="0"/>
              <a:t>Diff btw Dedicated Host/instance</a:t>
            </a:r>
          </a:p>
        </p:txBody>
      </p:sp>
      <p:pic>
        <p:nvPicPr>
          <p:cNvPr id="3" name="Picture 2">
            <a:extLst>
              <a:ext uri="{FF2B5EF4-FFF2-40B4-BE49-F238E27FC236}">
                <a16:creationId xmlns:a16="http://schemas.microsoft.com/office/drawing/2014/main" id="{3EF18067-6E3C-45E8-9FCC-EE867941D03B}"/>
              </a:ext>
            </a:extLst>
          </p:cNvPr>
          <p:cNvPicPr>
            <a:picLocks noChangeAspect="1"/>
          </p:cNvPicPr>
          <p:nvPr/>
        </p:nvPicPr>
        <p:blipFill>
          <a:blip r:embed="rId2"/>
          <a:stretch>
            <a:fillRect/>
          </a:stretch>
        </p:blipFill>
        <p:spPr>
          <a:xfrm>
            <a:off x="1224737" y="1136686"/>
            <a:ext cx="8020050" cy="4371975"/>
          </a:xfrm>
          <a:prstGeom prst="rect">
            <a:avLst/>
          </a:prstGeom>
        </p:spPr>
      </p:pic>
    </p:spTree>
    <p:extLst>
      <p:ext uri="{BB962C8B-B14F-4D97-AF65-F5344CB8AC3E}">
        <p14:creationId xmlns:p14="http://schemas.microsoft.com/office/powerpoint/2010/main" val="19388367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3089</TotalTime>
  <Words>681</Words>
  <Application>Microsoft Office PowerPoint</Application>
  <PresentationFormat>Widescreen</PresentationFormat>
  <Paragraphs>109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Tw Cen MT</vt:lpstr>
      <vt:lpstr>Wingdings</vt:lpstr>
      <vt:lpstr>Circuit</vt:lpstr>
      <vt:lpstr>AWS Intro</vt:lpstr>
      <vt:lpstr>Exam - Details</vt:lpstr>
      <vt:lpstr>PowerPoint Presentation</vt:lpstr>
      <vt:lpstr>IAM - Identity and access management</vt:lpstr>
      <vt:lpstr>EC2 - Elastic Compute Cloud </vt:lpstr>
      <vt:lpstr>AMI – amazon machine image</vt:lpstr>
      <vt:lpstr>Security Group</vt:lpstr>
      <vt:lpstr>Instance types -1</vt:lpstr>
      <vt:lpstr>Diff btw Dedicated Host/instance</vt:lpstr>
      <vt:lpstr>Diff btw Sopt and On-Demand Instances</vt:lpstr>
      <vt:lpstr>Instance types -2 </vt:lpstr>
      <vt:lpstr>Pricing</vt:lpstr>
      <vt:lpstr>Placement Groups</vt:lpstr>
      <vt:lpstr>ENI And Hibernation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Intro</dc:title>
  <dc:creator>Prasad Lanka</dc:creator>
  <cp:lastModifiedBy>John</cp:lastModifiedBy>
  <cp:revision>45</cp:revision>
  <dcterms:created xsi:type="dcterms:W3CDTF">2020-04-01T15:44:02Z</dcterms:created>
  <dcterms:modified xsi:type="dcterms:W3CDTF">2020-04-03T19:18:12Z</dcterms:modified>
</cp:coreProperties>
</file>