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73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71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516" autoAdjust="0"/>
  </p:normalViewPr>
  <p:slideViewPr>
    <p:cSldViewPr>
      <p:cViewPr varScale="1">
        <p:scale>
          <a:sx n="88" d="100"/>
          <a:sy n="88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2A103-01E9-406E-AEF1-210DF53BAA37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94B78-6BA6-4780-8DA5-404794C7F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94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496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158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以太坊交易详解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/>
            </a:r>
            <a:b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</a:b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Ethereum 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Transaction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s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84712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2018.10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28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  向 </a:t>
            </a:r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EOA </a:t>
            </a:r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或合约传递 </a:t>
            </a:r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data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当</a:t>
            </a:r>
            <a:r>
              <a:rPr lang="zh-CN" altLang="en-US" sz="2000" dirty="0"/>
              <a:t>交易包含数据有效负载时，它很</a:t>
            </a:r>
            <a:r>
              <a:rPr lang="zh-CN" altLang="en-US" sz="2000" dirty="0" smtClean="0"/>
              <a:t>可能是发送到合约地址的，但它同样可以发送给 </a:t>
            </a:r>
            <a:r>
              <a:rPr lang="en-US" altLang="zh-CN" sz="2000" dirty="0" smtClean="0"/>
              <a:t>EOA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如果发送 </a:t>
            </a:r>
            <a:r>
              <a:rPr lang="en-US" altLang="zh-CN" sz="2000" dirty="0" smtClean="0"/>
              <a:t>data </a:t>
            </a:r>
            <a:r>
              <a:rPr lang="zh-CN" altLang="en-US" sz="2000" dirty="0" smtClean="0"/>
              <a:t>给 </a:t>
            </a:r>
            <a:r>
              <a:rPr lang="en-US" altLang="zh-CN" sz="2000" dirty="0" smtClean="0"/>
              <a:t>EOA</a:t>
            </a:r>
            <a:r>
              <a:rPr lang="zh-CN" altLang="en-US" sz="2000" dirty="0" smtClean="0"/>
              <a:t>，数据负载（</a:t>
            </a:r>
            <a:r>
              <a:rPr lang="en-US" altLang="zh-CN" sz="2000" dirty="0" smtClean="0"/>
              <a:t>data payload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的解释取决于钱包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如果发送数据负载给合约地址，</a:t>
            </a:r>
            <a:r>
              <a:rPr lang="en-US" altLang="zh-CN" sz="2000" dirty="0" smtClean="0"/>
              <a:t>EVM </a:t>
            </a:r>
            <a:r>
              <a:rPr lang="zh-CN" altLang="en-US" sz="2000" dirty="0" smtClean="0"/>
              <a:t>会解释为函数调用，从 </a:t>
            </a:r>
            <a:r>
              <a:rPr lang="en-US" altLang="zh-CN" sz="2000" dirty="0" smtClean="0"/>
              <a:t>payload </a:t>
            </a:r>
            <a:r>
              <a:rPr lang="zh-CN" altLang="en-US" sz="2000" dirty="0" smtClean="0"/>
              <a:t>里解码出函数名称和参数，调用该函数并传入参数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发送给合约的数据有效负载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字节的十六进制</a:t>
            </a:r>
            <a:r>
              <a:rPr lang="zh-CN" altLang="en-US" sz="2000" dirty="0"/>
              <a:t>序列化编码：</a:t>
            </a:r>
          </a:p>
          <a:p>
            <a:pPr marL="360000" indent="0">
              <a:lnSpc>
                <a:spcPct val="150000"/>
              </a:lnSpc>
              <a:buNone/>
            </a:pPr>
            <a:r>
              <a:rPr lang="en-US" altLang="zh-CN" sz="2000" dirty="0" smtClean="0"/>
              <a:t>——</a:t>
            </a:r>
            <a:r>
              <a:rPr lang="zh-CN" altLang="en-US" sz="2000" dirty="0" smtClean="0"/>
              <a:t>函数</a:t>
            </a:r>
            <a:r>
              <a:rPr lang="zh-CN" altLang="en-US" sz="2000" dirty="0"/>
              <a:t>选择器：函数原型</a:t>
            </a:r>
            <a:r>
              <a:rPr lang="zh-CN" altLang="en-US" sz="2000" dirty="0" smtClean="0"/>
              <a:t>的 </a:t>
            </a:r>
            <a:r>
              <a:rPr lang="en-US" altLang="zh-CN" sz="2000" dirty="0" smtClean="0"/>
              <a:t>Keccak256 </a:t>
            </a:r>
            <a:r>
              <a:rPr lang="zh-CN" altLang="en-US" sz="2000" dirty="0" smtClean="0"/>
              <a:t>哈</a:t>
            </a:r>
            <a:r>
              <a:rPr lang="zh-CN" altLang="en-US" sz="2000" dirty="0"/>
              <a:t>希的前</a:t>
            </a:r>
            <a:r>
              <a:rPr lang="en-US" altLang="zh-CN" sz="2000" dirty="0"/>
              <a:t>4</a:t>
            </a:r>
            <a:r>
              <a:rPr lang="zh-CN" altLang="en-US" sz="2000" dirty="0"/>
              <a:t>个字节。这允许</a:t>
            </a:r>
            <a:r>
              <a:rPr lang="en-US" altLang="zh-CN" sz="2000" dirty="0" smtClean="0"/>
              <a:t>EVM </a:t>
            </a:r>
            <a:r>
              <a:rPr lang="zh-CN" altLang="en-US" sz="2000" dirty="0" smtClean="0"/>
              <a:t>明确</a:t>
            </a:r>
            <a:r>
              <a:rPr lang="zh-CN" altLang="en-US" sz="2000" dirty="0"/>
              <a:t>地</a:t>
            </a:r>
            <a:r>
              <a:rPr lang="zh-CN" altLang="en-US" sz="2000" dirty="0" smtClean="0"/>
              <a:t>识别将要</a:t>
            </a:r>
            <a:r>
              <a:rPr lang="zh-CN" altLang="en-US" sz="2000" dirty="0"/>
              <a:t>调用的函数。</a:t>
            </a:r>
          </a:p>
          <a:p>
            <a:pPr marL="360000" indent="0">
              <a:lnSpc>
                <a:spcPct val="150000"/>
              </a:lnSpc>
              <a:buNone/>
            </a:pPr>
            <a:r>
              <a:rPr lang="en-US" altLang="zh-CN" sz="2000" dirty="0" smtClean="0"/>
              <a:t>——</a:t>
            </a:r>
            <a:r>
              <a:rPr lang="zh-CN" altLang="en-US" sz="2000" dirty="0" smtClean="0"/>
              <a:t>函数</a:t>
            </a:r>
            <a:r>
              <a:rPr lang="zh-CN" altLang="en-US" sz="2000" dirty="0"/>
              <a:t>参数：</a:t>
            </a:r>
            <a:r>
              <a:rPr lang="zh-CN" altLang="en-US" sz="2000" dirty="0" smtClean="0"/>
              <a:t>根据 </a:t>
            </a:r>
            <a:r>
              <a:rPr lang="en-US" altLang="zh-CN" sz="2000" dirty="0" smtClean="0"/>
              <a:t>EVM </a:t>
            </a:r>
            <a:r>
              <a:rPr lang="zh-CN" altLang="en-US" sz="2000" dirty="0" smtClean="0"/>
              <a:t>定义</a:t>
            </a:r>
            <a:r>
              <a:rPr lang="zh-CN" altLang="en-US" sz="2000" dirty="0"/>
              <a:t>的各种基本类型的规则进行编码。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386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  特殊交易：创建（部署）合约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有</a:t>
            </a:r>
            <a:r>
              <a:rPr lang="zh-CN" altLang="en-US" sz="2000" dirty="0" smtClean="0"/>
              <a:t>一中特殊的交易，具有数据负载</a:t>
            </a:r>
            <a:r>
              <a:rPr lang="zh-CN" altLang="en-US" sz="2000" dirty="0"/>
              <a:t>且</a:t>
            </a:r>
            <a:r>
              <a:rPr lang="zh-CN" altLang="en-US" sz="2000" dirty="0" smtClean="0"/>
              <a:t>没有 </a:t>
            </a:r>
            <a:r>
              <a:rPr lang="en-US" altLang="zh-CN" sz="2000" dirty="0" smtClean="0"/>
              <a:t>value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那</a:t>
            </a:r>
            <a:r>
              <a:rPr lang="zh-CN" altLang="en-US" sz="2000" dirty="0"/>
              <a:t>就是一</a:t>
            </a:r>
            <a:r>
              <a:rPr lang="zh-CN" altLang="en-US" sz="2000" dirty="0" smtClean="0"/>
              <a:t>个创建新</a:t>
            </a:r>
            <a:r>
              <a:rPr lang="zh-CN" altLang="en-US" sz="2000" dirty="0"/>
              <a:t>合约的交易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合约创建交易</a:t>
            </a:r>
            <a:r>
              <a:rPr lang="zh-CN" altLang="en-US" sz="2000" dirty="0"/>
              <a:t>被发送到特殊目的地地址</a:t>
            </a:r>
            <a:r>
              <a:rPr lang="zh-CN" altLang="en-US" sz="2000" dirty="0" smtClean="0"/>
              <a:t>，即零地址</a:t>
            </a:r>
            <a:r>
              <a:rPr lang="en-US" altLang="zh-CN" sz="2000" dirty="0" smtClean="0"/>
              <a:t>0x0</a:t>
            </a:r>
            <a:r>
              <a:rPr lang="zh-CN" altLang="en-US" sz="2000" dirty="0"/>
              <a:t>。该地址既不</a:t>
            </a:r>
            <a:r>
              <a:rPr lang="zh-CN" altLang="en-US" sz="2000" dirty="0" smtClean="0"/>
              <a:t>代表 </a:t>
            </a:r>
            <a:r>
              <a:rPr lang="en-US" altLang="zh-CN" sz="2000" dirty="0" smtClean="0"/>
              <a:t>EOA </a:t>
            </a:r>
            <a:r>
              <a:rPr lang="zh-CN" altLang="en-US" sz="2000" dirty="0" smtClean="0"/>
              <a:t>也</a:t>
            </a:r>
            <a:r>
              <a:rPr lang="zh-CN" altLang="en-US" sz="2000" dirty="0"/>
              <a:t>不代表合约。它永远不会花费以太或发起</a:t>
            </a:r>
            <a:r>
              <a:rPr lang="zh-CN" altLang="en-US" sz="2000" dirty="0" smtClean="0"/>
              <a:t>交易，它</a:t>
            </a:r>
            <a:r>
              <a:rPr lang="zh-CN" altLang="en-US" sz="2000" dirty="0"/>
              <a:t>仅用作目的地，具有特殊含义</a:t>
            </a:r>
            <a:r>
              <a:rPr lang="zh-CN" altLang="en-US" sz="2000" dirty="0" smtClean="0"/>
              <a:t>“创建合约”</a:t>
            </a:r>
            <a:r>
              <a:rPr lang="zh-CN" altLang="en-US" sz="2000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虽然零地址仅用于合同注册，但它有时会收到来自各种地址的付款。这种情况要么是偶然误操作，导致失去以太；要么是故意销毁以太。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合约</a:t>
            </a:r>
            <a:r>
              <a:rPr lang="zh-CN" altLang="en-US" sz="2000" dirty="0"/>
              <a:t>注册交易不应包含以太值，只包含合约的已编译字节码的数据有效负载。此交易的唯一效果是注册合约。</a:t>
            </a:r>
          </a:p>
        </p:txBody>
      </p:sp>
    </p:spTree>
    <p:extLst>
      <p:ext uri="{BB962C8B-B14F-4D97-AF65-F5344CB8AC3E}">
        <p14:creationId xmlns:p14="http://schemas.microsoft.com/office/powerpoint/2010/main" val="33386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848" y="2276872"/>
            <a:ext cx="8229600" cy="1324744"/>
          </a:xfrm>
        </p:spPr>
        <p:txBody>
          <a:bodyPr>
            <a:noAutofit/>
          </a:bodyPr>
          <a:lstStyle/>
          <a:p>
            <a:pPr marL="0" indent="0" algn="ctr">
              <a:lnSpc>
                <a:spcPct val="140000"/>
              </a:lnSpc>
              <a:buNone/>
            </a:pPr>
            <a:r>
              <a:rPr lang="en-US" altLang="zh-CN" sz="6600" dirty="0" smtClean="0">
                <a:latin typeface="微软雅黑 Light" pitchFamily="34" charset="-122"/>
                <a:ea typeface="微软雅黑 Light" pitchFamily="34" charset="-122"/>
              </a:rPr>
              <a:t>Q&amp;A</a:t>
            </a:r>
            <a:endParaRPr lang="en-US" altLang="zh-CN" sz="66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85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  交易的本质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交易是由外部拥有的账户发起的签名消息，由以太坊网络传输，</a:t>
            </a:r>
            <a:r>
              <a:rPr lang="zh-CN" altLang="en-US" sz="2000" dirty="0" smtClean="0"/>
              <a:t>并被序列化后记录在</a:t>
            </a:r>
            <a:r>
              <a:rPr lang="zh-CN" altLang="en-US" sz="2000" dirty="0"/>
              <a:t>以太坊区块链上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交易是</a:t>
            </a:r>
            <a:r>
              <a:rPr lang="zh-CN" altLang="en-US" sz="2000" dirty="0"/>
              <a:t>唯一可以触发状态更改或导致合约在</a:t>
            </a:r>
            <a:r>
              <a:rPr lang="en-US" altLang="zh-CN" sz="2000" dirty="0"/>
              <a:t>EVM</a:t>
            </a:r>
            <a:r>
              <a:rPr lang="zh-CN" altLang="en-US" sz="2000" dirty="0"/>
              <a:t>中执行的事物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以太</a:t>
            </a:r>
            <a:r>
              <a:rPr lang="zh-CN" altLang="en-US" sz="2000" dirty="0"/>
              <a:t>坊是一个全局单例状态机，交易是唯一</a:t>
            </a:r>
            <a:r>
              <a:rPr lang="zh-CN" altLang="en-US" sz="2000" dirty="0" smtClean="0"/>
              <a:t>可以改变其状态</a:t>
            </a:r>
            <a:r>
              <a:rPr lang="zh-CN" altLang="en-US" sz="2000" dirty="0"/>
              <a:t>的东西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合约</a:t>
            </a:r>
            <a:r>
              <a:rPr lang="zh-CN" altLang="en-US" sz="2000" dirty="0"/>
              <a:t>不是自己运行</a:t>
            </a:r>
            <a:r>
              <a:rPr lang="zh-CN" altLang="en-US" sz="2000" dirty="0" smtClean="0"/>
              <a:t>的，以太坊也不会</a:t>
            </a:r>
            <a:r>
              <a:rPr lang="zh-CN" altLang="en-US" sz="2000" dirty="0"/>
              <a:t>“在后台”运行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>以太</a:t>
            </a:r>
            <a:r>
              <a:rPr lang="zh-CN" altLang="en-US" sz="2000" dirty="0" smtClean="0"/>
              <a:t>坊上的一切变化都</a:t>
            </a:r>
            <a:r>
              <a:rPr lang="zh-CN" altLang="en-US" sz="2000" dirty="0"/>
              <a:t>始于交易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1549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  交易数据结构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交易</a:t>
            </a:r>
            <a:r>
              <a:rPr lang="zh-CN" altLang="en-US" sz="2000" dirty="0"/>
              <a:t>是包含以下数据的序列化二进制消息：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nonce</a:t>
            </a:r>
            <a:r>
              <a:rPr lang="zh-CN" altLang="en-US" sz="2000" dirty="0"/>
              <a:t>：由发起人</a:t>
            </a:r>
            <a:r>
              <a:rPr lang="en-US" altLang="zh-CN" sz="2000" dirty="0"/>
              <a:t>EOA</a:t>
            </a:r>
            <a:r>
              <a:rPr lang="zh-CN" altLang="en-US" sz="2000" dirty="0"/>
              <a:t>发出的序列号，用于</a:t>
            </a:r>
            <a:r>
              <a:rPr lang="zh-CN" altLang="en-US" sz="2000" dirty="0" smtClean="0"/>
              <a:t>防止交易消息重播。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gas price</a:t>
            </a:r>
            <a:r>
              <a:rPr lang="zh-CN" altLang="en-US" sz="2000" dirty="0" smtClean="0"/>
              <a:t>：交易发起人</a:t>
            </a:r>
            <a:r>
              <a:rPr lang="zh-CN" altLang="en-US" sz="2000" dirty="0"/>
              <a:t>愿意支付的</a:t>
            </a:r>
            <a:r>
              <a:rPr lang="en-US" altLang="zh-CN" sz="2000" dirty="0" smtClean="0"/>
              <a:t>gas</a:t>
            </a:r>
            <a:r>
              <a:rPr lang="zh-CN" altLang="en-US" sz="2000" dirty="0" smtClean="0"/>
              <a:t>单价（</a:t>
            </a:r>
            <a:r>
              <a:rPr lang="en-US" altLang="zh-CN" sz="2000" dirty="0" err="1"/>
              <a:t>wei</a:t>
            </a:r>
            <a:r>
              <a:rPr lang="zh-CN" altLang="en-US" sz="2000" dirty="0"/>
              <a:t>）。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start gas</a:t>
            </a:r>
            <a:r>
              <a:rPr lang="zh-CN" altLang="en-US" sz="2000" dirty="0" smtClean="0"/>
              <a:t>：交易发起人</a:t>
            </a:r>
            <a:r>
              <a:rPr lang="zh-CN" altLang="en-US" sz="2000" dirty="0"/>
              <a:t>愿意支付的最大</a:t>
            </a:r>
            <a:r>
              <a:rPr lang="en-US" altLang="zh-CN" sz="2000" dirty="0"/>
              <a:t>gas</a:t>
            </a:r>
            <a:r>
              <a:rPr lang="zh-CN" altLang="en-US" sz="2000" dirty="0"/>
              <a:t>量。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to</a:t>
            </a:r>
            <a:r>
              <a:rPr lang="zh-CN" altLang="en-US" sz="2000" dirty="0"/>
              <a:t>：</a:t>
            </a:r>
            <a:r>
              <a:rPr lang="zh-CN" altLang="en-US" sz="2000" dirty="0" smtClean="0"/>
              <a:t>目的以太</a:t>
            </a:r>
            <a:r>
              <a:rPr lang="zh-CN" altLang="en-US" sz="2000" dirty="0"/>
              <a:t>坊地址。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value</a:t>
            </a:r>
            <a:r>
              <a:rPr lang="zh-CN" altLang="en-US" sz="2000" dirty="0"/>
              <a:t>：要发送到目的地的以太数量。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data</a:t>
            </a:r>
            <a:r>
              <a:rPr lang="zh-CN" altLang="en-US" sz="2000" dirty="0"/>
              <a:t>：可变长度二进制数据</a:t>
            </a:r>
            <a:r>
              <a:rPr lang="zh-CN" altLang="en-US" sz="2000" dirty="0" smtClean="0"/>
              <a:t>负载（</a:t>
            </a:r>
            <a:r>
              <a:rPr lang="en-US" altLang="zh-CN" sz="2000" dirty="0" smtClean="0"/>
              <a:t>payload</a:t>
            </a:r>
            <a:r>
              <a:rPr lang="zh-CN" altLang="en-US" sz="2000" dirty="0" smtClean="0"/>
              <a:t>）。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b="1" dirty="0" err="1"/>
              <a:t>v,r,s</a:t>
            </a:r>
            <a:r>
              <a:rPr lang="zh-CN" altLang="en-US" sz="2000" dirty="0"/>
              <a:t>：发起人</a:t>
            </a:r>
            <a:r>
              <a:rPr lang="en-US" altLang="zh-CN" sz="2000" dirty="0"/>
              <a:t>EOA</a:t>
            </a:r>
            <a:r>
              <a:rPr lang="zh-CN" altLang="en-US" sz="2000" dirty="0"/>
              <a:t>的</a:t>
            </a:r>
            <a:r>
              <a:rPr lang="en-US" altLang="zh-CN" sz="2000" dirty="0"/>
              <a:t>ECDSA</a:t>
            </a:r>
            <a:r>
              <a:rPr lang="zh-CN" altLang="en-US" sz="2000" dirty="0"/>
              <a:t>签名的三个组成部分。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交易消息的结构使用递归长度前缀（</a:t>
            </a:r>
            <a:r>
              <a:rPr lang="en-US" altLang="zh-CN" sz="2000" dirty="0"/>
              <a:t>RLP</a:t>
            </a:r>
            <a:r>
              <a:rPr lang="zh-CN" altLang="en-US" sz="2000" dirty="0"/>
              <a:t>）</a:t>
            </a:r>
            <a:r>
              <a:rPr lang="zh-CN" altLang="en-US" sz="2000" dirty="0" smtClean="0"/>
              <a:t>编码方案进行</a:t>
            </a:r>
            <a:r>
              <a:rPr lang="zh-CN" altLang="en-US" sz="2000" dirty="0"/>
              <a:t>序列化，</a:t>
            </a:r>
            <a:r>
              <a:rPr lang="zh-CN" altLang="en-US" sz="2000" dirty="0" smtClean="0"/>
              <a:t>该</a:t>
            </a:r>
            <a:r>
              <a:rPr lang="zh-CN" altLang="en-US" sz="2000" dirty="0"/>
              <a:t>方案专为在以太坊中准确和字节完美的数据序列化而</a:t>
            </a:r>
            <a:r>
              <a:rPr lang="zh-CN" altLang="en-US" sz="2000" dirty="0" smtClean="0"/>
              <a:t>创建。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476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  交易中的</a:t>
            </a:r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nonce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468052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黄皮书定义</a:t>
            </a:r>
            <a:r>
              <a:rPr lang="zh-CN" altLang="en-US" sz="2000" dirty="0"/>
              <a:t>：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一个标量值，等于从这个地址发送的交易数，或者对于关联</a:t>
            </a:r>
            <a:r>
              <a:rPr lang="en-US" altLang="zh-CN" sz="2000" dirty="0" smtClean="0"/>
              <a:t>code</a:t>
            </a:r>
            <a:r>
              <a:rPr lang="zh-CN" altLang="en-US" sz="2000" dirty="0" smtClean="0"/>
              <a:t>的帐户来说，是这个帐户创建合约的数量。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nonce</a:t>
            </a:r>
            <a:r>
              <a:rPr lang="zh-CN" altLang="en-US" sz="2000" dirty="0"/>
              <a:t>不会明确存储为区块链中帐户状态的一部分。相反，它是通过计算发送地址的已确认交易的数量来动态计算的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nonce</a:t>
            </a:r>
            <a:r>
              <a:rPr lang="zh-CN" altLang="en-US" sz="2000" dirty="0"/>
              <a:t>值还用于防止错误计算账户</a:t>
            </a:r>
            <a:r>
              <a:rPr lang="zh-CN" altLang="en-US" sz="2000" dirty="0" smtClean="0"/>
              <a:t>余额。</a:t>
            </a:r>
            <a:r>
              <a:rPr lang="en-US" altLang="zh-CN" sz="2000" dirty="0"/>
              <a:t>nonce</a:t>
            </a:r>
            <a:r>
              <a:rPr lang="zh-CN" altLang="en-US" sz="2000" dirty="0"/>
              <a:t>强制来自任何地址的交易按顺序处理，没有间隔，无论节点接收它们的顺序如何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使用</a:t>
            </a:r>
            <a:r>
              <a:rPr lang="en-US" altLang="zh-CN" sz="2000" dirty="0"/>
              <a:t>nonce</a:t>
            </a:r>
            <a:r>
              <a:rPr lang="zh-CN" altLang="en-US" sz="2000" dirty="0"/>
              <a:t>确保所有节点计算相同的余额和正确的序列交易，等同于用于防止比特币</a:t>
            </a:r>
            <a:r>
              <a:rPr lang="zh-CN" altLang="en-US" sz="2000" dirty="0" smtClean="0"/>
              <a:t>“双重支付”（“重放攻击”）的</a:t>
            </a:r>
            <a:r>
              <a:rPr lang="zh-CN" altLang="en-US" sz="2000" dirty="0"/>
              <a:t>机制。但是，由于以太坊跟踪账户余额并且不</a:t>
            </a:r>
            <a:r>
              <a:rPr lang="zh-CN" altLang="en-US" sz="2000" dirty="0" smtClean="0"/>
              <a:t>单独跟踪 </a:t>
            </a:r>
            <a:r>
              <a:rPr lang="en-US" altLang="zh-CN" sz="2000" dirty="0" smtClean="0"/>
              <a:t>UTXO 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因此只有在错误地计算账户余额时才会发生“双重支付”。</a:t>
            </a:r>
            <a:r>
              <a:rPr lang="en-US" altLang="zh-CN" sz="2000" dirty="0"/>
              <a:t>nonce</a:t>
            </a:r>
            <a:r>
              <a:rPr lang="zh-CN" altLang="en-US" sz="2000" dirty="0"/>
              <a:t>机制可以防止这种情况发生。</a:t>
            </a:r>
          </a:p>
        </p:txBody>
      </p:sp>
    </p:spTree>
    <p:extLst>
      <p:ext uri="{BB962C8B-B14F-4D97-AF65-F5344CB8AC3E}">
        <p14:creationId xmlns:p14="http://schemas.microsoft.com/office/powerpoint/2010/main" val="33386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  并发和</a:t>
            </a:r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nonce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468052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以太</a:t>
            </a:r>
            <a:r>
              <a:rPr lang="zh-CN" altLang="en-US" sz="2000" dirty="0"/>
              <a:t>坊是一个允许操作（节点，客户端，</a:t>
            </a:r>
            <a:r>
              <a:rPr lang="en-US" altLang="zh-CN" sz="2000" dirty="0" err="1"/>
              <a:t>DApps</a:t>
            </a:r>
            <a:r>
              <a:rPr lang="zh-CN" altLang="en-US" sz="2000" dirty="0"/>
              <a:t>）并发的系统，但强制执行单例</a:t>
            </a:r>
            <a:r>
              <a:rPr lang="zh-CN" altLang="en-US" sz="2000" dirty="0" smtClean="0"/>
              <a:t>状态。例如，出块的时候只有一个系统状态。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假如我们有多个独立的钱包应用或客户端，比如 </a:t>
            </a:r>
            <a:r>
              <a:rPr lang="en-US" altLang="zh-CN" sz="2000" dirty="0" err="1" smtClean="0"/>
              <a:t>MetaMask</a:t>
            </a:r>
            <a:r>
              <a:rPr lang="zh-CN" altLang="en-US" sz="2000" dirty="0" smtClean="0"/>
              <a:t>和 </a:t>
            </a:r>
            <a:r>
              <a:rPr lang="en-US" altLang="zh-CN" sz="2000" dirty="0" err="1" smtClean="0"/>
              <a:t>Geth</a:t>
            </a:r>
            <a:r>
              <a:rPr lang="zh-CN" altLang="en-US" sz="2000" dirty="0" smtClean="0"/>
              <a:t>，它们可以使用相同的地址生成交易。如果我们希望它们都够同时发送交易，该怎么设置交易的</a:t>
            </a:r>
            <a:r>
              <a:rPr lang="en-US" altLang="zh-CN" sz="2000" dirty="0" smtClean="0"/>
              <a:t>nonce</a:t>
            </a:r>
            <a:r>
              <a:rPr lang="zh-CN" altLang="en-US" sz="2000" dirty="0" smtClean="0"/>
              <a:t>呢？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用一台服务器为各个应用分配</a:t>
            </a:r>
            <a:r>
              <a:rPr lang="en-US" altLang="zh-CN" sz="2000" dirty="0" smtClean="0"/>
              <a:t>nonce</a:t>
            </a:r>
            <a:r>
              <a:rPr lang="zh-CN" altLang="en-US" sz="2000" dirty="0" smtClean="0"/>
              <a:t>，先来先服务</a:t>
            </a:r>
            <a:r>
              <a:rPr lang="en-US" altLang="zh-CN" sz="2000" dirty="0" smtClean="0"/>
              <a:t>——</a:t>
            </a:r>
            <a:r>
              <a:rPr lang="zh-CN" altLang="en-US" sz="2000" dirty="0"/>
              <a:t>可能</a:t>
            </a:r>
            <a:r>
              <a:rPr lang="zh-CN" altLang="en-US" sz="2000" dirty="0" smtClean="0"/>
              <a:t>出现单点故障，并且失败的交易会将后续交易阻塞。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生成交易后不分配</a:t>
            </a:r>
            <a:r>
              <a:rPr lang="en-US" altLang="zh-CN" sz="2000" dirty="0" smtClean="0"/>
              <a:t>nonce</a:t>
            </a:r>
            <a:r>
              <a:rPr lang="zh-CN" altLang="en-US" sz="2000" dirty="0" smtClean="0"/>
              <a:t>，也不签名，而是把它放入一个队列等待。另起一个节点跟踪</a:t>
            </a:r>
            <a:r>
              <a:rPr lang="en-US" altLang="zh-CN" sz="2000" dirty="0" smtClean="0"/>
              <a:t>nonce</a:t>
            </a:r>
            <a:r>
              <a:rPr lang="zh-CN" altLang="en-US" sz="2000" dirty="0" smtClean="0"/>
              <a:t>并签名交易。同样会有单点故障的可能，而且跟踪</a:t>
            </a:r>
            <a:r>
              <a:rPr lang="en-US" altLang="zh-CN" sz="2000" dirty="0" smtClean="0"/>
              <a:t>nonce</a:t>
            </a:r>
            <a:r>
              <a:rPr lang="zh-CN" altLang="en-US" sz="2000" dirty="0" smtClean="0"/>
              <a:t>和签名的节点是无法实现真正并发的。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386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  交易中的</a:t>
            </a:r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gas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当</a:t>
            </a:r>
            <a:r>
              <a:rPr lang="zh-CN" altLang="zh-CN" sz="2000" dirty="0" smtClean="0"/>
              <a:t>由于</a:t>
            </a:r>
            <a:r>
              <a:rPr lang="zh-CN" altLang="en-US" sz="2000" dirty="0" smtClean="0"/>
              <a:t>交易或</a:t>
            </a:r>
            <a:r>
              <a:rPr lang="zh-CN" altLang="zh-CN" sz="2000" dirty="0" smtClean="0"/>
              <a:t>消息触发</a:t>
            </a:r>
            <a:r>
              <a:rPr lang="en-US" altLang="zh-CN" sz="2000" dirty="0" smtClean="0"/>
              <a:t> EVM </a:t>
            </a:r>
            <a:r>
              <a:rPr lang="zh-CN" altLang="en-US" sz="2000" dirty="0"/>
              <a:t>运行</a:t>
            </a:r>
            <a:r>
              <a:rPr lang="zh-CN" altLang="zh-CN" sz="2000" dirty="0" smtClean="0"/>
              <a:t>时</a:t>
            </a:r>
            <a:r>
              <a:rPr lang="zh-CN" altLang="zh-CN" sz="2000" dirty="0"/>
              <a:t>，每个指令</a:t>
            </a:r>
            <a:r>
              <a:rPr lang="zh-CN" altLang="zh-CN" sz="2000" dirty="0" smtClean="0"/>
              <a:t>都</a:t>
            </a:r>
            <a:r>
              <a:rPr lang="zh-CN" altLang="en-US" sz="2000" dirty="0" smtClean="0"/>
              <a:t>会</a:t>
            </a:r>
            <a:r>
              <a:rPr lang="zh-CN" altLang="zh-CN" sz="2000" dirty="0" smtClean="0"/>
              <a:t>在</a:t>
            </a:r>
            <a:r>
              <a:rPr lang="zh-CN" altLang="zh-CN" sz="2000" dirty="0"/>
              <a:t>网络的每个节点上执行。这具有成本：对于每个执行的操作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都</a:t>
            </a:r>
            <a:r>
              <a:rPr lang="zh-CN" altLang="zh-CN" sz="2000" dirty="0" smtClean="0"/>
              <a:t>存在</a:t>
            </a:r>
            <a:r>
              <a:rPr lang="zh-CN" altLang="en-US" sz="2000" dirty="0" smtClean="0"/>
              <a:t>固定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成本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我们把这个成本用一定量的 </a:t>
            </a:r>
            <a:r>
              <a:rPr lang="en-US" altLang="zh-CN" sz="2000" dirty="0" smtClean="0"/>
              <a:t>gas </a:t>
            </a:r>
            <a:r>
              <a:rPr lang="zh-CN" altLang="zh-CN" sz="2000" dirty="0" smtClean="0"/>
              <a:t>表示。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g</a:t>
            </a:r>
            <a:r>
              <a:rPr lang="zh-CN" altLang="zh-CN" sz="2000" dirty="0" smtClean="0"/>
              <a:t>as</a:t>
            </a:r>
            <a:r>
              <a:rPr lang="en-US" altLang="zh-CN" sz="2000" dirty="0" smtClean="0"/>
              <a:t> </a:t>
            </a:r>
            <a:r>
              <a:rPr lang="zh-CN" altLang="zh-CN" sz="2000" dirty="0" smtClean="0"/>
              <a:t>是交易</a:t>
            </a:r>
            <a:r>
              <a:rPr lang="zh-CN" altLang="en-US" sz="2000" dirty="0"/>
              <a:t>发起人</a:t>
            </a:r>
            <a:r>
              <a:rPr lang="zh-CN" altLang="zh-CN" sz="2000" dirty="0" smtClean="0"/>
              <a:t>需要为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EVM </a:t>
            </a:r>
            <a:r>
              <a:rPr lang="zh-CN" altLang="zh-CN" sz="2000" dirty="0" smtClean="0"/>
              <a:t>上</a:t>
            </a:r>
            <a:r>
              <a:rPr lang="zh-CN" altLang="zh-CN" sz="2000" dirty="0"/>
              <a:t>的每项操作支付</a:t>
            </a:r>
            <a:r>
              <a:rPr lang="zh-CN" altLang="zh-CN" sz="2000" dirty="0" smtClean="0"/>
              <a:t>的</a:t>
            </a:r>
            <a:r>
              <a:rPr lang="zh-CN" altLang="en-US" sz="2000" dirty="0" smtClean="0"/>
              <a:t>成本</a:t>
            </a:r>
            <a:r>
              <a:rPr lang="zh-CN" altLang="zh-CN" sz="2000" dirty="0" smtClean="0"/>
              <a:t>名称。</a:t>
            </a:r>
            <a:r>
              <a:rPr lang="zh-CN" altLang="en-US" sz="2000" dirty="0" smtClean="0"/>
              <a:t>发起交易时，我们需要</a:t>
            </a:r>
            <a:r>
              <a:rPr lang="zh-CN" altLang="zh-CN" sz="2000" dirty="0" smtClean="0"/>
              <a:t>从</a:t>
            </a:r>
            <a:r>
              <a:rPr lang="zh-CN" altLang="zh-CN" sz="2000" dirty="0"/>
              <a:t>执行代码的矿工</a:t>
            </a:r>
            <a:r>
              <a:rPr lang="zh-CN" altLang="zh-CN" sz="2000" dirty="0" smtClean="0"/>
              <a:t>那里</a:t>
            </a:r>
            <a:r>
              <a:rPr lang="zh-CN" altLang="en-US" sz="2000" dirty="0" smtClean="0"/>
              <a:t>用以太币</a:t>
            </a:r>
            <a:r>
              <a:rPr lang="zh-CN" altLang="zh-CN" sz="2000" dirty="0" smtClean="0"/>
              <a:t>购买</a:t>
            </a:r>
            <a:r>
              <a:rPr lang="en-US" altLang="zh-CN" sz="2000" dirty="0" smtClean="0"/>
              <a:t> gas 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gas </a:t>
            </a:r>
            <a:r>
              <a:rPr lang="zh-CN" altLang="zh-CN" sz="2000" dirty="0" smtClean="0"/>
              <a:t>与</a:t>
            </a:r>
            <a:r>
              <a:rPr lang="zh-CN" altLang="en-US" sz="2000" dirty="0" smtClean="0"/>
              <a:t>消耗的系统资源</a:t>
            </a:r>
            <a:r>
              <a:rPr lang="zh-CN" altLang="en-US" sz="2000" dirty="0"/>
              <a:t>对应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这是具有自然成本的。</a:t>
            </a:r>
            <a:r>
              <a:rPr lang="zh-CN" altLang="zh-CN" sz="2000" dirty="0" smtClean="0"/>
              <a:t>因此</a:t>
            </a:r>
            <a:r>
              <a:rPr lang="zh-CN" altLang="en-US" sz="2000" dirty="0" smtClean="0"/>
              <a:t>在设计上 </a:t>
            </a:r>
            <a:r>
              <a:rPr lang="en-US" altLang="zh-CN" sz="2000" dirty="0" smtClean="0"/>
              <a:t>gas </a:t>
            </a:r>
            <a:r>
              <a:rPr lang="zh-CN" altLang="zh-CN" sz="2000" dirty="0" smtClean="0"/>
              <a:t>和</a:t>
            </a:r>
            <a:r>
              <a:rPr lang="en-US" altLang="zh-CN" sz="2000" dirty="0" smtClean="0"/>
              <a:t>ether </a:t>
            </a:r>
            <a:r>
              <a:rPr lang="zh-CN" altLang="zh-CN" sz="2000" dirty="0" smtClean="0"/>
              <a:t>有意</a:t>
            </a:r>
            <a:r>
              <a:rPr lang="zh-CN" altLang="zh-CN" sz="2000" dirty="0"/>
              <a:t>地解耦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消耗的 </a:t>
            </a:r>
            <a:r>
              <a:rPr lang="en-US" altLang="zh-CN" sz="2000" dirty="0" smtClean="0"/>
              <a:t>gas </a:t>
            </a:r>
            <a:r>
              <a:rPr lang="zh-CN" altLang="en-US" sz="2000" dirty="0" smtClean="0"/>
              <a:t>数量代表了对资源的占用，而对应的交易费用则还跟 </a:t>
            </a:r>
            <a:r>
              <a:rPr lang="en-US" altLang="zh-CN" sz="2000" dirty="0" smtClean="0"/>
              <a:t>gas </a:t>
            </a:r>
            <a:r>
              <a:rPr lang="zh-CN" altLang="en-US" sz="2000" dirty="0" smtClean="0"/>
              <a:t>对以太的单价有关。</a:t>
            </a:r>
            <a:r>
              <a:rPr lang="zh-CN" altLang="zh-CN" sz="2000" dirty="0" smtClean="0"/>
              <a:t>这</a:t>
            </a:r>
            <a:r>
              <a:rPr lang="zh-CN" altLang="zh-CN" sz="2000" dirty="0"/>
              <a:t>两者是由自由市场调节</a:t>
            </a:r>
            <a:r>
              <a:rPr lang="zh-CN" altLang="zh-CN" sz="2000" dirty="0" smtClean="0"/>
              <a:t>的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gas 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价格实际上是由矿工决定的，他们可以拒绝</a:t>
            </a:r>
            <a:r>
              <a:rPr lang="zh-CN" altLang="zh-CN" sz="2000" dirty="0" smtClean="0"/>
              <a:t>处理</a:t>
            </a:r>
            <a:r>
              <a:rPr lang="en-US" altLang="zh-CN" sz="2000" dirty="0" smtClean="0"/>
              <a:t> gas </a:t>
            </a:r>
            <a:r>
              <a:rPr lang="zh-CN" altLang="zh-CN" sz="2000" dirty="0" smtClean="0"/>
              <a:t>价格</a:t>
            </a:r>
            <a:r>
              <a:rPr lang="zh-CN" altLang="zh-CN" sz="2000" dirty="0"/>
              <a:t>低于最低限额的交易</a:t>
            </a:r>
            <a:r>
              <a:rPr lang="zh-CN" altLang="zh-CN" sz="2000" dirty="0" smtClean="0"/>
              <a:t>。</a:t>
            </a:r>
            <a:r>
              <a:rPr lang="zh-CN" altLang="en-US" sz="2000" dirty="0" smtClean="0"/>
              <a:t>我们不需要专门购买</a:t>
            </a:r>
            <a:r>
              <a:rPr lang="en-US" altLang="zh-CN" sz="2000" dirty="0" smtClean="0"/>
              <a:t> gas </a:t>
            </a:r>
            <a:r>
              <a:rPr lang="zh-CN" altLang="zh-CN" sz="2000" dirty="0" smtClean="0"/>
              <a:t>，只需</a:t>
            </a:r>
            <a:r>
              <a:rPr lang="zh-CN" altLang="zh-CN" sz="2000" dirty="0"/>
              <a:t>将以太币添加</a:t>
            </a:r>
            <a:r>
              <a:rPr lang="zh-CN" altLang="zh-CN" sz="2000" dirty="0" smtClean="0"/>
              <a:t>到帐户</a:t>
            </a:r>
            <a:r>
              <a:rPr lang="zh-CN" altLang="zh-CN" sz="2000" dirty="0"/>
              <a:t>即</a:t>
            </a:r>
            <a:r>
              <a:rPr lang="zh-CN" altLang="zh-CN" sz="2000" dirty="0" smtClean="0"/>
              <a:t>可</a:t>
            </a:r>
            <a:r>
              <a:rPr lang="zh-CN" altLang="en-US" sz="2000" dirty="0" smtClean="0"/>
              <a:t>，</a:t>
            </a:r>
            <a:r>
              <a:rPr lang="zh-CN" altLang="zh-CN" sz="2000" dirty="0" smtClean="0"/>
              <a:t>客户</a:t>
            </a:r>
            <a:r>
              <a:rPr lang="zh-CN" altLang="en-US" sz="2000" dirty="0" smtClean="0"/>
              <a:t>端在发送交易时会自动用</a:t>
            </a:r>
            <a:r>
              <a:rPr lang="zh-CN" altLang="zh-CN" sz="2000" dirty="0" smtClean="0"/>
              <a:t>以太</a:t>
            </a:r>
            <a:r>
              <a:rPr lang="zh-CN" altLang="zh-CN" sz="2000" dirty="0"/>
              <a:t>币</a:t>
            </a:r>
            <a:r>
              <a:rPr lang="zh-CN" altLang="zh-CN" sz="2000" dirty="0" smtClean="0"/>
              <a:t>购买</a:t>
            </a:r>
            <a:r>
              <a:rPr lang="en-US" altLang="zh-CN" sz="2000" smtClean="0"/>
              <a:t> gas</a:t>
            </a:r>
            <a:r>
              <a:rPr lang="zh-CN" altLang="zh-CN" sz="2000" dirty="0" smtClean="0"/>
              <a:t>。</a:t>
            </a:r>
            <a:r>
              <a:rPr lang="zh-CN" altLang="zh-CN" sz="2000" dirty="0"/>
              <a:t>而</a:t>
            </a:r>
            <a:r>
              <a:rPr lang="zh-CN" altLang="zh-CN" sz="2000" dirty="0" smtClean="0"/>
              <a:t>以太</a:t>
            </a:r>
            <a:r>
              <a:rPr lang="zh-CN" altLang="en-US" sz="2000" dirty="0" smtClean="0"/>
              <a:t>币本身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价格通常由于市场力量而波动。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386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gas</a:t>
            </a:r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的计算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发起交易时的 </a:t>
            </a:r>
            <a:r>
              <a:rPr lang="en-US" altLang="zh-CN" sz="2000" dirty="0" smtClean="0"/>
              <a:t>gas limit </a:t>
            </a:r>
            <a:r>
              <a:rPr lang="zh-CN" altLang="en-US" sz="2000" dirty="0" smtClean="0"/>
              <a:t>并不是要支付的 </a:t>
            </a:r>
            <a:r>
              <a:rPr lang="en-US" altLang="zh-CN" sz="2000" dirty="0" smtClean="0"/>
              <a:t>gas </a:t>
            </a:r>
            <a:r>
              <a:rPr lang="zh-CN" altLang="en-US" sz="2000" dirty="0" smtClean="0"/>
              <a:t>数量，而只是给定了一个消耗 </a:t>
            </a:r>
            <a:r>
              <a:rPr lang="en-US" altLang="zh-CN" sz="2000" dirty="0" smtClean="0"/>
              <a:t>gas </a:t>
            </a:r>
            <a:r>
              <a:rPr lang="zh-CN" altLang="en-US" sz="2000" dirty="0" smtClean="0"/>
              <a:t>的上限，相当于“押金”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实际支付的 </a:t>
            </a:r>
            <a:r>
              <a:rPr lang="en-US" altLang="zh-CN" sz="2000" dirty="0" smtClean="0"/>
              <a:t>gas </a:t>
            </a:r>
            <a:r>
              <a:rPr lang="zh-CN" altLang="en-US" sz="2000" dirty="0" smtClean="0"/>
              <a:t>数量是执行过程中消耗的 </a:t>
            </a:r>
            <a:r>
              <a:rPr lang="en-US" altLang="zh-CN" sz="2000" dirty="0" smtClean="0"/>
              <a:t>gas </a:t>
            </a:r>
            <a:r>
              <a:rPr lang="zh-CN" altLang="en-US" sz="2000" dirty="0" smtClean="0"/>
              <a:t>（</a:t>
            </a:r>
            <a:r>
              <a:rPr lang="en-US" altLang="zh-CN" sz="2000" dirty="0" err="1" smtClean="0"/>
              <a:t>gasUsed</a:t>
            </a:r>
            <a:r>
              <a:rPr lang="zh-CN" altLang="en-US" sz="2000" dirty="0" smtClean="0"/>
              <a:t>），</a:t>
            </a:r>
            <a:r>
              <a:rPr lang="en-US" altLang="zh-CN" sz="2000" dirty="0" smtClean="0"/>
              <a:t>gas limit </a:t>
            </a:r>
            <a:r>
              <a:rPr lang="zh-CN" altLang="en-US" sz="2000" dirty="0" smtClean="0"/>
              <a:t>中剩余的部分会返回给发送人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最终支付的 </a:t>
            </a:r>
            <a:r>
              <a:rPr lang="en-US" altLang="zh-CN" sz="2000" dirty="0" smtClean="0"/>
              <a:t>gas </a:t>
            </a:r>
            <a:r>
              <a:rPr lang="zh-CN" altLang="en-US" sz="2000" dirty="0" smtClean="0"/>
              <a:t>费用是 </a:t>
            </a:r>
            <a:r>
              <a:rPr lang="en-US" altLang="zh-CN" sz="2000" dirty="0" err="1" smtClean="0"/>
              <a:t>gasUsed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对应的以太币费用，单价由设定的 </a:t>
            </a:r>
            <a:r>
              <a:rPr lang="en-US" altLang="zh-CN" sz="2000" dirty="0" err="1" smtClean="0"/>
              <a:t>gasPrice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而</a:t>
            </a:r>
            <a:r>
              <a:rPr lang="zh-CN" altLang="en-US" sz="2000" dirty="0" smtClean="0"/>
              <a:t>定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最终支付费用 </a:t>
            </a:r>
            <a:r>
              <a:rPr lang="en-US" altLang="zh-CN" sz="2000" dirty="0" err="1" smtClean="0"/>
              <a:t>totalCost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gasPrice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* </a:t>
            </a:r>
            <a:r>
              <a:rPr lang="en-US" altLang="zh-CN" sz="2000" dirty="0" err="1" smtClean="0"/>
              <a:t>gasUsed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totalCost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会作为交易手续费（</a:t>
            </a:r>
            <a:r>
              <a:rPr lang="en-US" altLang="zh-CN" sz="2000" dirty="0" err="1" smtClean="0"/>
              <a:t>Tx</a:t>
            </a:r>
            <a:r>
              <a:rPr lang="en-US" altLang="zh-CN" sz="2000" dirty="0" smtClean="0"/>
              <a:t> fee</a:t>
            </a:r>
            <a:r>
              <a:rPr lang="zh-CN" altLang="en-US" sz="2000" dirty="0" smtClean="0"/>
              <a:t>）支付给矿工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386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  交易的接收者（</a:t>
            </a:r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to</a:t>
            </a:r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交易接收者在</a:t>
            </a:r>
            <a:r>
              <a:rPr lang="en-US" altLang="zh-CN" sz="2000" dirty="0"/>
              <a:t>to</a:t>
            </a:r>
            <a:r>
              <a:rPr lang="zh-CN" altLang="en-US" sz="2000" dirty="0"/>
              <a:t>字段中</a:t>
            </a:r>
            <a:r>
              <a:rPr lang="zh-CN" altLang="en-US" sz="2000" dirty="0" smtClean="0"/>
              <a:t>指定，</a:t>
            </a:r>
            <a:r>
              <a:rPr lang="zh-CN" altLang="en-US" sz="2000" dirty="0"/>
              <a:t>是</a:t>
            </a:r>
            <a:r>
              <a:rPr lang="zh-CN" altLang="en-US" sz="2000" dirty="0" smtClean="0"/>
              <a:t>一</a:t>
            </a:r>
            <a:r>
              <a:rPr lang="zh-CN" altLang="en-US" sz="2000" dirty="0"/>
              <a:t>个</a:t>
            </a:r>
            <a:r>
              <a:rPr lang="en-US" altLang="zh-CN" sz="2000" dirty="0"/>
              <a:t>20</a:t>
            </a:r>
            <a:r>
              <a:rPr lang="zh-CN" altLang="en-US" sz="2000" dirty="0"/>
              <a:t>字节的以太坊地址。地址可以是</a:t>
            </a:r>
            <a:r>
              <a:rPr lang="en-US" altLang="zh-CN" sz="2000" dirty="0"/>
              <a:t>EOA</a:t>
            </a:r>
            <a:r>
              <a:rPr lang="zh-CN" altLang="en-US" sz="2000" dirty="0"/>
              <a:t>或合约地址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以太坊没有</a:t>
            </a:r>
            <a:r>
              <a:rPr lang="zh-CN" altLang="en-US" sz="2000" dirty="0" smtClean="0"/>
              <a:t>进一步的验证，任何</a:t>
            </a:r>
            <a:r>
              <a:rPr lang="en-US" altLang="zh-CN" sz="2000" dirty="0"/>
              <a:t>20</a:t>
            </a:r>
            <a:r>
              <a:rPr lang="zh-CN" altLang="en-US" sz="2000" dirty="0"/>
              <a:t>字节的值都被认为是有效的。如果</a:t>
            </a:r>
            <a:r>
              <a:rPr lang="en-US" altLang="zh-CN" sz="2000" dirty="0"/>
              <a:t>20</a:t>
            </a:r>
            <a:r>
              <a:rPr lang="zh-CN" altLang="en-US" sz="2000" dirty="0"/>
              <a:t>字节值对应于没有相应私钥的地址，</a:t>
            </a:r>
            <a:r>
              <a:rPr lang="zh-CN" altLang="en-US" sz="2000" dirty="0" smtClean="0"/>
              <a:t>或</a:t>
            </a:r>
            <a:r>
              <a:rPr lang="zh-CN" altLang="en-US" sz="2000" dirty="0"/>
              <a:t>不</a:t>
            </a:r>
            <a:r>
              <a:rPr lang="zh-CN" altLang="en-US" sz="2000" dirty="0" smtClean="0"/>
              <a:t>存在的</a:t>
            </a:r>
            <a:r>
              <a:rPr lang="zh-CN" altLang="en-US" sz="2000" dirty="0"/>
              <a:t>合约，则该交易仍然有效。以太坊无法知道地址是否是从公</a:t>
            </a:r>
            <a:r>
              <a:rPr lang="zh-CN" altLang="en-US" sz="2000" dirty="0" smtClean="0"/>
              <a:t>钥正确</a:t>
            </a:r>
            <a:r>
              <a:rPr lang="zh-CN" altLang="en-US" sz="2000" dirty="0"/>
              <a:t>派生的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如果将</a:t>
            </a:r>
            <a:r>
              <a:rPr lang="zh-CN" altLang="en-US" sz="2000" dirty="0"/>
              <a:t>交易发送到无效</a:t>
            </a:r>
            <a:r>
              <a:rPr lang="zh-CN" altLang="en-US" sz="2000" dirty="0" smtClean="0"/>
              <a:t>地址，将</a:t>
            </a:r>
            <a:r>
              <a:rPr lang="zh-CN" altLang="en-US" sz="2000" dirty="0"/>
              <a:t>销毁发送的以太，使其永远无法</a:t>
            </a:r>
            <a:r>
              <a:rPr lang="zh-CN" altLang="en-US" sz="2000" dirty="0" smtClean="0"/>
              <a:t>访问。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验证接收人地址是否有效的工作，应该在用户界面一层完成。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3386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  交易的 </a:t>
            </a:r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value </a:t>
            </a:r>
            <a:r>
              <a:rPr lang="zh-CN" altLang="en-US" sz="3600" dirty="0" smtClean="0"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altLang="zh-CN" sz="3600" dirty="0" smtClean="0">
                <a:latin typeface="微软雅黑 Light" pitchFamily="34" charset="-122"/>
                <a:ea typeface="微软雅黑 Light" pitchFamily="34" charset="-122"/>
              </a:rPr>
              <a:t>data</a:t>
            </a:r>
            <a:endParaRPr lang="zh-CN" altLang="en-US" sz="3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交易的主要“有效负载”包含在两个字段中：</a:t>
            </a:r>
            <a:r>
              <a:rPr lang="en-US" altLang="zh-CN" sz="2000" dirty="0" smtClean="0"/>
              <a:t>value </a:t>
            </a:r>
            <a:r>
              <a:rPr lang="zh-CN" altLang="en-US" sz="2000" dirty="0" smtClean="0"/>
              <a:t>和 </a:t>
            </a:r>
            <a:r>
              <a:rPr lang="en-US" altLang="zh-CN" sz="2000" dirty="0" smtClean="0"/>
              <a:t>data</a:t>
            </a:r>
            <a:r>
              <a:rPr lang="zh-CN" altLang="en-US" sz="2000" dirty="0"/>
              <a:t>。交易可以</a:t>
            </a:r>
            <a:r>
              <a:rPr lang="zh-CN" altLang="en-US" sz="2000" dirty="0" smtClean="0"/>
              <a:t>同时有 </a:t>
            </a:r>
            <a:r>
              <a:rPr lang="en-US" altLang="zh-CN" sz="2000" dirty="0" smtClean="0"/>
              <a:t>value </a:t>
            </a:r>
            <a:r>
              <a:rPr lang="zh-CN" altLang="en-US" sz="2000" dirty="0" smtClean="0"/>
              <a:t>和 </a:t>
            </a:r>
            <a:r>
              <a:rPr lang="en-US" altLang="zh-CN" sz="2000" dirty="0" smtClean="0"/>
              <a:t>data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仅有 </a:t>
            </a:r>
            <a:r>
              <a:rPr lang="en-US" altLang="zh-CN" sz="2000" dirty="0" smtClean="0"/>
              <a:t>value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仅有 </a:t>
            </a:r>
            <a:r>
              <a:rPr lang="en-US" altLang="zh-CN" sz="2000" dirty="0" smtClean="0"/>
              <a:t>data</a:t>
            </a:r>
            <a:r>
              <a:rPr lang="zh-CN" altLang="en-US" sz="2000" dirty="0"/>
              <a:t>，或者</a:t>
            </a:r>
            <a:r>
              <a:rPr lang="zh-CN" altLang="en-US" sz="2000" dirty="0" smtClean="0"/>
              <a:t>既没有 </a:t>
            </a:r>
            <a:r>
              <a:rPr lang="en-US" altLang="zh-CN" sz="2000" dirty="0" smtClean="0"/>
              <a:t>value </a:t>
            </a:r>
            <a:r>
              <a:rPr lang="zh-CN" altLang="en-US" sz="2000" dirty="0" smtClean="0"/>
              <a:t>也没有 </a:t>
            </a:r>
            <a:r>
              <a:rPr lang="en-US" altLang="zh-CN" sz="2000" dirty="0" smtClean="0"/>
              <a:t>data</a:t>
            </a:r>
            <a:r>
              <a:rPr lang="zh-CN" altLang="en-US" sz="2000" dirty="0"/>
              <a:t>。所有四种组合都有效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仅有 </a:t>
            </a:r>
            <a:r>
              <a:rPr lang="en-US" altLang="zh-CN" sz="2000" dirty="0" smtClean="0"/>
              <a:t>value </a:t>
            </a:r>
            <a:r>
              <a:rPr lang="zh-CN" altLang="en-US" sz="2000" dirty="0" smtClean="0"/>
              <a:t>的交易就是一笔以太的付款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仅有 </a:t>
            </a:r>
            <a:r>
              <a:rPr lang="en-US" altLang="zh-CN" sz="2000" dirty="0" smtClean="0"/>
              <a:t>data </a:t>
            </a:r>
            <a:r>
              <a:rPr lang="zh-CN" altLang="en-US" sz="2000" dirty="0" smtClean="0"/>
              <a:t>的交易一般是合约调用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进行合约调用的同时，我们除了传输 </a:t>
            </a:r>
            <a:r>
              <a:rPr lang="en-US" altLang="zh-CN" sz="2000" dirty="0" smtClean="0"/>
              <a:t>data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还可以发送以太，从而交易中同时包含 </a:t>
            </a:r>
            <a:r>
              <a:rPr lang="en-US" altLang="zh-CN" sz="2000" dirty="0" smtClean="0"/>
              <a:t>data </a:t>
            </a:r>
            <a:r>
              <a:rPr lang="zh-CN" altLang="en-US" sz="2000" dirty="0" smtClean="0"/>
              <a:t>和 </a:t>
            </a:r>
            <a:r>
              <a:rPr lang="en-US" altLang="zh-CN" sz="2000" dirty="0" smtClean="0"/>
              <a:t>value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没有 </a:t>
            </a:r>
            <a:r>
              <a:rPr lang="en-US" altLang="zh-CN" sz="2000" dirty="0" smtClean="0"/>
              <a:t>value </a:t>
            </a:r>
            <a:r>
              <a:rPr lang="zh-CN" altLang="en-US" sz="2000" dirty="0" smtClean="0"/>
              <a:t>也没有 </a:t>
            </a:r>
            <a:r>
              <a:rPr lang="en-US" altLang="zh-CN" sz="2000" dirty="0" smtClean="0"/>
              <a:t>data </a:t>
            </a:r>
            <a:r>
              <a:rPr lang="zh-CN" altLang="en-US" sz="2000" dirty="0" smtClean="0"/>
              <a:t>的交易，只是在浪费 </a:t>
            </a:r>
            <a:r>
              <a:rPr lang="en-US" altLang="zh-CN" sz="2000" dirty="0" smtClean="0"/>
              <a:t>gas</a:t>
            </a:r>
            <a:r>
              <a:rPr lang="zh-CN" altLang="en-US" sz="2000" dirty="0" smtClean="0"/>
              <a:t>，但它是有效的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386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1408</Words>
  <Application>Microsoft Office PowerPoint</Application>
  <PresentationFormat>全屏显示(4:3)</PresentationFormat>
  <Paragraphs>73</Paragraphs>
  <Slides>12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以太坊交易详解 Ethereum Transactions</vt:lpstr>
      <vt:lpstr>  交易的本质</vt:lpstr>
      <vt:lpstr>  交易数据结构</vt:lpstr>
      <vt:lpstr>  交易中的nonce</vt:lpstr>
      <vt:lpstr>  并发和nonce</vt:lpstr>
      <vt:lpstr>  交易中的gas</vt:lpstr>
      <vt:lpstr>  gas的计算</vt:lpstr>
      <vt:lpstr>  交易的接收者（to）</vt:lpstr>
      <vt:lpstr>  交易的 value 和 data</vt:lpstr>
      <vt:lpstr>  向 EOA 或合约传递 data</vt:lpstr>
      <vt:lpstr>  特殊交易：创建（部署）合约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</dc:title>
  <dc:creator>wushengran</dc:creator>
  <cp:lastModifiedBy>Thingkpad</cp:lastModifiedBy>
  <cp:revision>122</cp:revision>
  <dcterms:created xsi:type="dcterms:W3CDTF">2018-08-15T07:17:26Z</dcterms:created>
  <dcterms:modified xsi:type="dcterms:W3CDTF">2018-11-28T15:51:33Z</dcterms:modified>
</cp:coreProperties>
</file>