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0" r:id="rId3"/>
    <p:sldId id="284" r:id="rId4"/>
    <p:sldId id="282" r:id="rId5"/>
    <p:sldId id="283" r:id="rId6"/>
    <p:sldId id="285" r:id="rId7"/>
    <p:sldId id="286" r:id="rId8"/>
    <p:sldId id="287" r:id="rId9"/>
    <p:sldId id="288" r:id="rId10"/>
    <p:sldId id="289" r:id="rId11"/>
    <p:sldId id="271"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071" autoAdjust="0"/>
  </p:normalViewPr>
  <p:slideViewPr>
    <p:cSldViewPr>
      <p:cViewPr varScale="1">
        <p:scale>
          <a:sx n="87" d="100"/>
          <a:sy n="87" d="100"/>
        </p:scale>
        <p:origin x="-146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A2A103-01E9-406E-AEF1-210DF53BAA37}" type="datetimeFigureOut">
              <a:rPr lang="zh-CN" altLang="en-US" smtClean="0"/>
              <a:t>2018/11/28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94B78-6BA6-4780-8DA5-404794C7F31F}" type="slidenum">
              <a:rPr lang="zh-CN" altLang="en-US" smtClean="0"/>
              <a:t>‹#›</a:t>
            </a:fld>
            <a:endParaRPr lang="zh-CN" altLang="en-US"/>
          </a:p>
        </p:txBody>
      </p:sp>
    </p:spTree>
    <p:extLst>
      <p:ext uri="{BB962C8B-B14F-4D97-AF65-F5344CB8AC3E}">
        <p14:creationId xmlns:p14="http://schemas.microsoft.com/office/powerpoint/2010/main" val="2281494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a:t>
            </a:fld>
            <a:endParaRPr lang="zh-CN" altLang="en-US"/>
          </a:p>
        </p:txBody>
      </p:sp>
    </p:spTree>
    <p:extLst>
      <p:ext uri="{BB962C8B-B14F-4D97-AF65-F5344CB8AC3E}">
        <p14:creationId xmlns:p14="http://schemas.microsoft.com/office/powerpoint/2010/main" val="2809496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en-US" altLang="zh-CN"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10</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11</a:t>
            </a:fld>
            <a:endParaRPr lang="zh-CN" altLang="en-US"/>
          </a:p>
        </p:txBody>
      </p:sp>
    </p:spTree>
    <p:extLst>
      <p:ext uri="{BB962C8B-B14F-4D97-AF65-F5344CB8AC3E}">
        <p14:creationId xmlns:p14="http://schemas.microsoft.com/office/powerpoint/2010/main" val="584158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3</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4</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5</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6</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7</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8</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9</a:t>
            </a:fld>
            <a:endParaRPr lang="zh-CN" altLang="en-US"/>
          </a:p>
        </p:txBody>
      </p:sp>
    </p:spTree>
    <p:extLst>
      <p:ext uri="{BB962C8B-B14F-4D97-AF65-F5344CB8AC3E}">
        <p14:creationId xmlns:p14="http://schemas.microsoft.com/office/powerpoint/2010/main" val="837832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微软雅黑 Light" pitchFamily="34" charset="-122"/>
                <a:ea typeface="微软雅黑 Light" pitchFamily="34" charset="-122"/>
              </a:rPr>
              <a:t>以太坊虚拟机（</a:t>
            </a:r>
            <a:r>
              <a:rPr lang="en-US" altLang="zh-CN" dirty="0" smtClean="0">
                <a:latin typeface="微软雅黑 Light" pitchFamily="34" charset="-122"/>
                <a:ea typeface="微软雅黑 Light" pitchFamily="34" charset="-122"/>
              </a:rPr>
              <a:t>EVM</a:t>
            </a:r>
            <a:r>
              <a:rPr lang="zh-CN" altLang="en-US" dirty="0" smtClean="0">
                <a:latin typeface="微软雅黑 Light" pitchFamily="34" charset="-122"/>
                <a:ea typeface="微软雅黑 Light" pitchFamily="34" charset="-122"/>
              </a:rPr>
              <a:t>）</a:t>
            </a:r>
            <a:r>
              <a:rPr lang="en-US" altLang="zh-CN" dirty="0" smtClean="0">
                <a:latin typeface="微软雅黑 Light" pitchFamily="34" charset="-122"/>
                <a:ea typeface="微软雅黑 Light" pitchFamily="34" charset="-122"/>
              </a:rPr>
              <a:t> </a:t>
            </a:r>
            <a:r>
              <a:rPr lang="zh-CN" altLang="en-US" dirty="0" smtClean="0">
                <a:latin typeface="微软雅黑 Light" pitchFamily="34" charset="-122"/>
                <a:ea typeface="微软雅黑 Light" pitchFamily="34" charset="-122"/>
              </a:rPr>
              <a:t>简介</a:t>
            </a:r>
            <a:endParaRPr lang="zh-CN" altLang="en-US" dirty="0">
              <a:latin typeface="微软雅黑 Light" pitchFamily="34" charset="-122"/>
              <a:ea typeface="微软雅黑 Light" pitchFamily="34" charset="-122"/>
            </a:endParaRPr>
          </a:p>
        </p:txBody>
      </p:sp>
      <p:sp>
        <p:nvSpPr>
          <p:cNvPr id="3" name="副标题 2"/>
          <p:cNvSpPr>
            <a:spLocks noGrp="1"/>
          </p:cNvSpPr>
          <p:nvPr>
            <p:ph type="subTitle" idx="1"/>
          </p:nvPr>
        </p:nvSpPr>
        <p:spPr>
          <a:xfrm>
            <a:off x="1371600" y="4484712"/>
            <a:ext cx="6400800" cy="1752600"/>
          </a:xfrm>
        </p:spPr>
        <p:txBody>
          <a:bodyPr/>
          <a:lstStyle/>
          <a:p>
            <a:r>
              <a:rPr lang="en-US" altLang="zh-CN" dirty="0" smtClean="0"/>
              <a:t>2018.10</a:t>
            </a:r>
            <a:endParaRPr lang="zh-CN" altLang="en-US" dirty="0"/>
          </a:p>
        </p:txBody>
      </p:sp>
    </p:spTree>
    <p:extLst>
      <p:ext uri="{BB962C8B-B14F-4D97-AF65-F5344CB8AC3E}">
        <p14:creationId xmlns:p14="http://schemas.microsoft.com/office/powerpoint/2010/main" val="2424287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zh-CN" altLang="en-US" sz="3600" dirty="0" smtClean="0"/>
              <a:t>  合约的创建和自毁</a:t>
            </a:r>
            <a:endParaRPr lang="zh-CN" altLang="en-US" sz="3600" dirty="0"/>
          </a:p>
        </p:txBody>
      </p:sp>
      <p:sp>
        <p:nvSpPr>
          <p:cNvPr id="3" name="内容占位符 2"/>
          <p:cNvSpPr>
            <a:spLocks noGrp="1"/>
          </p:cNvSpPr>
          <p:nvPr>
            <p:ph idx="1"/>
          </p:nvPr>
        </p:nvSpPr>
        <p:spPr>
          <a:xfrm>
            <a:off x="467544" y="1700808"/>
            <a:ext cx="8229600" cy="4104456"/>
          </a:xfrm>
        </p:spPr>
        <p:txBody>
          <a:bodyPr>
            <a:normAutofit/>
          </a:bodyPr>
          <a:lstStyle/>
          <a:p>
            <a:pPr>
              <a:lnSpc>
                <a:spcPct val="150000"/>
              </a:lnSpc>
            </a:pPr>
            <a:r>
              <a:rPr lang="zh-CN" altLang="en-US" sz="2400" dirty="0" smtClean="0"/>
              <a:t>通过</a:t>
            </a:r>
            <a:r>
              <a:rPr lang="zh-CN" altLang="en-US" sz="2400" dirty="0"/>
              <a:t>一个特殊</a:t>
            </a:r>
            <a:r>
              <a:rPr lang="zh-CN" altLang="en-US" sz="2400" dirty="0" smtClean="0"/>
              <a:t>的消息调用 </a:t>
            </a:r>
            <a:r>
              <a:rPr lang="en-US" altLang="zh-CN" sz="2400" b="1" dirty="0" smtClean="0"/>
              <a:t>create calls</a:t>
            </a:r>
            <a:r>
              <a:rPr lang="zh-CN" altLang="en-US" sz="2400" dirty="0" smtClean="0"/>
              <a:t>，合约可以创建</a:t>
            </a:r>
            <a:r>
              <a:rPr lang="zh-CN" altLang="en-US" sz="2400" dirty="0"/>
              <a:t>其他合约（不是简单的调用零地址</a:t>
            </a:r>
            <a:r>
              <a:rPr lang="zh-CN" altLang="en-US" sz="2400" dirty="0" smtClean="0"/>
              <a:t>）</a:t>
            </a:r>
            <a:endParaRPr lang="en-US" altLang="zh-CN" sz="2400" dirty="0" smtClean="0"/>
          </a:p>
          <a:p>
            <a:pPr>
              <a:lnSpc>
                <a:spcPct val="150000"/>
              </a:lnSpc>
            </a:pPr>
            <a:r>
              <a:rPr lang="zh-CN" altLang="en-US" sz="2400" dirty="0" smtClean="0"/>
              <a:t>合约</a:t>
            </a:r>
            <a:r>
              <a:rPr lang="zh-CN" altLang="en-US" sz="2400" dirty="0"/>
              <a:t>代码从区块链上移除的唯一方式是合约在合约地址上的执行自毁操作 </a:t>
            </a:r>
            <a:r>
              <a:rPr lang="en-US" altLang="zh-CN" sz="2400" b="1" dirty="0"/>
              <a:t>selfdestruct</a:t>
            </a:r>
            <a:r>
              <a:rPr lang="zh-CN" altLang="en-US" sz="2400" dirty="0"/>
              <a:t> </a:t>
            </a:r>
            <a:r>
              <a:rPr lang="zh-CN" altLang="en-US" sz="2400" dirty="0" smtClean="0"/>
              <a:t>；合约</a:t>
            </a:r>
            <a:r>
              <a:rPr lang="zh-CN" altLang="en-US" sz="2400" dirty="0"/>
              <a:t>账户上剩余的以太币会发送给指定的目标，然后其存储和代码从状态中被移</a:t>
            </a:r>
            <a:r>
              <a:rPr lang="zh-CN" altLang="en-US" sz="2400" dirty="0" smtClean="0"/>
              <a:t>除</a:t>
            </a:r>
            <a:endParaRPr lang="en-US" altLang="zh-CN" sz="2400" dirty="0"/>
          </a:p>
        </p:txBody>
      </p:sp>
    </p:spTree>
    <p:extLst>
      <p:ext uri="{BB962C8B-B14F-4D97-AF65-F5344CB8AC3E}">
        <p14:creationId xmlns:p14="http://schemas.microsoft.com/office/powerpoint/2010/main" val="2959203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848" y="2276872"/>
            <a:ext cx="8229600" cy="1324744"/>
          </a:xfrm>
        </p:spPr>
        <p:txBody>
          <a:bodyPr>
            <a:noAutofit/>
          </a:bodyPr>
          <a:lstStyle/>
          <a:p>
            <a:pPr marL="0" indent="0" algn="ctr">
              <a:lnSpc>
                <a:spcPct val="140000"/>
              </a:lnSpc>
              <a:buNone/>
            </a:pPr>
            <a:r>
              <a:rPr lang="en-US" altLang="zh-CN" sz="6600" dirty="0" smtClean="0">
                <a:latin typeface="微软雅黑 Light" pitchFamily="34" charset="-122"/>
                <a:ea typeface="微软雅黑 Light" pitchFamily="34" charset="-122"/>
              </a:rPr>
              <a:t>Q&amp;A</a:t>
            </a:r>
            <a:endParaRPr lang="en-US" altLang="zh-CN" sz="6600" dirty="0">
              <a:latin typeface="微软雅黑 Light" pitchFamily="34" charset="-122"/>
              <a:ea typeface="微软雅黑 Light" pitchFamily="34" charset="-122"/>
            </a:endParaRPr>
          </a:p>
        </p:txBody>
      </p:sp>
    </p:spTree>
    <p:extLst>
      <p:ext uri="{BB962C8B-B14F-4D97-AF65-F5344CB8AC3E}">
        <p14:creationId xmlns:p14="http://schemas.microsoft.com/office/powerpoint/2010/main" val="2263854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8229600" cy="1143000"/>
          </a:xfrm>
        </p:spPr>
        <p:txBody>
          <a:bodyPr>
            <a:normAutofit/>
          </a:bodyPr>
          <a:lstStyle/>
          <a:p>
            <a:pPr algn="l"/>
            <a:r>
              <a:rPr lang="zh-CN" altLang="en-US" sz="3600" dirty="0" smtClean="0">
                <a:latin typeface="微软雅黑 Light" pitchFamily="34" charset="-122"/>
                <a:ea typeface="微软雅黑 Light" pitchFamily="34" charset="-122"/>
              </a:rPr>
              <a:t>  以太坊虚拟机（</a:t>
            </a:r>
            <a:r>
              <a:rPr lang="en-US" altLang="zh-CN" sz="3600" dirty="0" smtClean="0">
                <a:latin typeface="微软雅黑 Light" pitchFamily="34" charset="-122"/>
                <a:ea typeface="微软雅黑 Light" pitchFamily="34" charset="-122"/>
              </a:rPr>
              <a:t>EVM</a:t>
            </a:r>
            <a:r>
              <a:rPr lang="zh-CN" altLang="en-US" sz="3600" dirty="0" smtClean="0">
                <a:latin typeface="微软雅黑 Light" pitchFamily="34" charset="-122"/>
                <a:ea typeface="微软雅黑 Light" pitchFamily="34" charset="-122"/>
              </a:rPr>
              <a:t>）</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467544" y="1340768"/>
            <a:ext cx="8229600" cy="5184576"/>
          </a:xfrm>
        </p:spPr>
        <p:txBody>
          <a:bodyPr>
            <a:normAutofit fontScale="92500" lnSpcReduction="10000"/>
          </a:bodyPr>
          <a:lstStyle/>
          <a:p>
            <a:pPr>
              <a:lnSpc>
                <a:spcPct val="150000"/>
              </a:lnSpc>
            </a:pPr>
            <a:r>
              <a:rPr lang="zh-CN" altLang="en-US" sz="2400" dirty="0"/>
              <a:t>以太坊虚拟机 </a:t>
            </a:r>
            <a:r>
              <a:rPr lang="en-US" altLang="zh-CN" sz="2400" dirty="0"/>
              <a:t>EVM </a:t>
            </a:r>
            <a:r>
              <a:rPr lang="zh-CN" altLang="en-US" sz="2400" dirty="0"/>
              <a:t>是智能合约的运行</a:t>
            </a:r>
            <a:r>
              <a:rPr lang="zh-CN" altLang="en-US" sz="2400" dirty="0" smtClean="0"/>
              <a:t>环境</a:t>
            </a:r>
            <a:endParaRPr lang="en-US" altLang="zh-CN" sz="2400" dirty="0" smtClean="0"/>
          </a:p>
          <a:p>
            <a:pPr>
              <a:lnSpc>
                <a:spcPct val="150000"/>
              </a:lnSpc>
            </a:pPr>
            <a:r>
              <a:rPr lang="zh-CN" altLang="zh-CN" sz="2400" dirty="0"/>
              <a:t>作为</a:t>
            </a:r>
            <a:r>
              <a:rPr lang="zh-CN" altLang="en-US" sz="2400" dirty="0"/>
              <a:t>区</a:t>
            </a:r>
            <a:r>
              <a:rPr lang="zh-CN" altLang="zh-CN" sz="2400" dirty="0"/>
              <a:t>块验证协议的</a:t>
            </a:r>
            <a:r>
              <a:rPr lang="zh-CN" altLang="zh-CN" sz="2400" dirty="0" smtClean="0"/>
              <a:t>一部分</a:t>
            </a:r>
            <a:r>
              <a:rPr lang="zh-CN" altLang="en-US" sz="2400" dirty="0" smtClean="0"/>
              <a:t>，</a:t>
            </a:r>
            <a:r>
              <a:rPr lang="zh-CN" altLang="zh-CN" sz="2400" dirty="0" smtClean="0"/>
              <a:t>参与</a:t>
            </a:r>
            <a:r>
              <a:rPr lang="zh-CN" altLang="zh-CN" sz="2400" dirty="0"/>
              <a:t>网络的每个节点</a:t>
            </a:r>
            <a:r>
              <a:rPr lang="zh-CN" altLang="zh-CN" sz="2400" dirty="0" smtClean="0"/>
              <a:t>都</a:t>
            </a:r>
            <a:r>
              <a:rPr lang="zh-CN" altLang="en-US" sz="2400" dirty="0" smtClean="0"/>
              <a:t>会</a:t>
            </a:r>
            <a:r>
              <a:rPr lang="zh-CN" altLang="zh-CN" sz="2400" dirty="0" smtClean="0"/>
              <a:t>运行EVM。</a:t>
            </a:r>
            <a:r>
              <a:rPr lang="zh-CN" altLang="zh-CN" sz="2400" dirty="0"/>
              <a:t>他们会检查正在验证的块中列出</a:t>
            </a:r>
            <a:r>
              <a:rPr lang="zh-CN" altLang="zh-CN" sz="2400" dirty="0" smtClean="0"/>
              <a:t>的</a:t>
            </a:r>
            <a:r>
              <a:rPr lang="zh-CN" altLang="en-US" sz="2400" dirty="0"/>
              <a:t>交易</a:t>
            </a:r>
            <a:r>
              <a:rPr lang="zh-CN" altLang="zh-CN" sz="2400" dirty="0" smtClean="0"/>
              <a:t>，</a:t>
            </a:r>
            <a:r>
              <a:rPr lang="zh-CN" altLang="zh-CN" sz="2400" dirty="0"/>
              <a:t>并运行由EVM中</a:t>
            </a:r>
            <a:r>
              <a:rPr lang="zh-CN" altLang="zh-CN" sz="2400" dirty="0" smtClean="0"/>
              <a:t>的</a:t>
            </a:r>
            <a:r>
              <a:rPr lang="zh-CN" altLang="en-US" sz="2400" dirty="0"/>
              <a:t>交易</a:t>
            </a:r>
            <a:r>
              <a:rPr lang="zh-CN" altLang="zh-CN" sz="2400" dirty="0" smtClean="0"/>
              <a:t>触发</a:t>
            </a:r>
            <a:r>
              <a:rPr lang="zh-CN" altLang="zh-CN" sz="2400" dirty="0"/>
              <a:t>的代码</a:t>
            </a:r>
            <a:endParaRPr lang="en-US" altLang="zh-CN" sz="2400" dirty="0"/>
          </a:p>
          <a:p>
            <a:pPr>
              <a:lnSpc>
                <a:spcPct val="150000"/>
              </a:lnSpc>
            </a:pPr>
            <a:r>
              <a:rPr lang="en-US" altLang="zh-CN" sz="2400" dirty="0" smtClean="0"/>
              <a:t>EVM</a:t>
            </a:r>
            <a:r>
              <a:rPr lang="zh-CN" altLang="en-US" sz="2400" dirty="0" smtClean="0"/>
              <a:t>不仅</a:t>
            </a:r>
            <a:r>
              <a:rPr lang="zh-CN" altLang="en-US" sz="2400" dirty="0"/>
              <a:t>是沙盒封装的，而且是完全隔离的，也就是说在 </a:t>
            </a:r>
            <a:r>
              <a:rPr lang="en-US" altLang="zh-CN" sz="2400" dirty="0"/>
              <a:t>EVM </a:t>
            </a:r>
            <a:r>
              <a:rPr lang="zh-CN" altLang="en-US" sz="2400" dirty="0"/>
              <a:t>中</a:t>
            </a:r>
            <a:r>
              <a:rPr lang="zh-CN" altLang="en-US" sz="2400" dirty="0" smtClean="0"/>
              <a:t>运行的代码</a:t>
            </a:r>
            <a:r>
              <a:rPr lang="zh-CN" altLang="en-US" sz="2400" dirty="0"/>
              <a:t>是无法访问网络、文件系统和其他进程</a:t>
            </a:r>
            <a:r>
              <a:rPr lang="zh-CN" altLang="en-US" sz="2400" dirty="0" smtClean="0"/>
              <a:t>的，甚至</a:t>
            </a:r>
            <a:r>
              <a:rPr lang="zh-CN" altLang="en-US" sz="2400" dirty="0"/>
              <a:t>智能合约之间的访问也是受限</a:t>
            </a:r>
            <a:r>
              <a:rPr lang="zh-CN" altLang="en-US" sz="2400" dirty="0" smtClean="0"/>
              <a:t>的</a:t>
            </a:r>
            <a:endParaRPr lang="en-US" altLang="zh-CN" sz="2400" dirty="0" smtClean="0"/>
          </a:p>
          <a:p>
            <a:pPr>
              <a:lnSpc>
                <a:spcPct val="150000"/>
              </a:lnSpc>
            </a:pPr>
            <a:r>
              <a:rPr lang="zh-CN" altLang="en-US" sz="2400" dirty="0" smtClean="0"/>
              <a:t>合约以字节码的格式（</a:t>
            </a:r>
            <a:r>
              <a:rPr lang="en-US" altLang="zh-CN" sz="2400" dirty="0" smtClean="0"/>
              <a:t>EVM bytecode</a:t>
            </a:r>
            <a:r>
              <a:rPr lang="zh-CN" altLang="en-US" sz="2400" dirty="0" smtClean="0"/>
              <a:t>）存在于区块链上</a:t>
            </a:r>
            <a:endParaRPr lang="en-US" altLang="zh-CN" sz="2400" dirty="0" smtClean="0"/>
          </a:p>
          <a:p>
            <a:pPr>
              <a:lnSpc>
                <a:spcPct val="150000"/>
              </a:lnSpc>
            </a:pPr>
            <a:r>
              <a:rPr lang="zh-CN" altLang="en-US" sz="2400" dirty="0" smtClean="0"/>
              <a:t>合约通常以高级语言（</a:t>
            </a:r>
            <a:r>
              <a:rPr lang="en-US" altLang="zh-CN" sz="2400" dirty="0" smtClean="0"/>
              <a:t>solidity</a:t>
            </a:r>
            <a:r>
              <a:rPr lang="zh-CN" altLang="en-US" sz="2400" dirty="0" smtClean="0"/>
              <a:t>）编写，通过</a:t>
            </a:r>
            <a:r>
              <a:rPr lang="en-US" altLang="zh-CN" sz="2400" dirty="0" smtClean="0"/>
              <a:t>EVM</a:t>
            </a:r>
            <a:r>
              <a:rPr lang="zh-CN" altLang="en-US" sz="2400" dirty="0" smtClean="0"/>
              <a:t>编译器编译为字节码，最终通过客户端上载部署到区块链网络中</a:t>
            </a:r>
            <a:endParaRPr lang="en-US" altLang="zh-CN" sz="2400" dirty="0"/>
          </a:p>
        </p:txBody>
      </p:sp>
    </p:spTree>
    <p:extLst>
      <p:ext uri="{BB962C8B-B14F-4D97-AF65-F5344CB8AC3E}">
        <p14:creationId xmlns:p14="http://schemas.microsoft.com/office/powerpoint/2010/main" val="677205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600" dirty="0" smtClean="0">
                <a:latin typeface="微软雅黑 Light" pitchFamily="34" charset="-122"/>
                <a:ea typeface="微软雅黑 Light" pitchFamily="34" charset="-122"/>
              </a:rPr>
              <a:t>  EVM</a:t>
            </a:r>
            <a:r>
              <a:rPr lang="zh-CN" altLang="en-US" sz="3600" dirty="0" smtClean="0">
                <a:latin typeface="微软雅黑 Light" pitchFamily="34" charset="-122"/>
                <a:ea typeface="微软雅黑 Light" pitchFamily="34" charset="-122"/>
              </a:rPr>
              <a:t>和账户</a:t>
            </a:r>
            <a:endParaRPr lang="zh-CN" altLang="en-US" sz="3600" dirty="0"/>
          </a:p>
        </p:txBody>
      </p:sp>
      <p:sp>
        <p:nvSpPr>
          <p:cNvPr id="3" name="内容占位符 2"/>
          <p:cNvSpPr>
            <a:spLocks noGrp="1"/>
          </p:cNvSpPr>
          <p:nvPr>
            <p:ph idx="1"/>
          </p:nvPr>
        </p:nvSpPr>
        <p:spPr>
          <a:xfrm>
            <a:off x="457200" y="1600200"/>
            <a:ext cx="8229600" cy="4925144"/>
          </a:xfrm>
        </p:spPr>
        <p:txBody>
          <a:bodyPr>
            <a:noAutofit/>
          </a:bodyPr>
          <a:lstStyle/>
          <a:p>
            <a:pPr>
              <a:lnSpc>
                <a:spcPct val="150000"/>
              </a:lnSpc>
            </a:pPr>
            <a:r>
              <a:rPr lang="zh-CN" altLang="en-US" sz="2400" dirty="0"/>
              <a:t>以太坊中有两类</a:t>
            </a:r>
            <a:r>
              <a:rPr lang="zh-CN" altLang="en-US" sz="2400" dirty="0" smtClean="0"/>
              <a:t>账户：</a:t>
            </a:r>
            <a:r>
              <a:rPr lang="zh-CN" altLang="en-US" sz="2400" dirty="0"/>
              <a:t> </a:t>
            </a:r>
            <a:r>
              <a:rPr lang="zh-CN" altLang="en-US" sz="2400" b="1" dirty="0"/>
              <a:t>外部账户</a:t>
            </a:r>
            <a:r>
              <a:rPr lang="zh-CN" altLang="en-US" sz="2400" dirty="0"/>
              <a:t> </a:t>
            </a:r>
            <a:r>
              <a:rPr lang="zh-CN" altLang="en-US" sz="2400" dirty="0" smtClean="0"/>
              <a:t>和 </a:t>
            </a:r>
            <a:r>
              <a:rPr lang="zh-CN" altLang="en-US" sz="2400" b="1" dirty="0" smtClean="0"/>
              <a:t>合约账户</a:t>
            </a:r>
            <a:r>
              <a:rPr lang="zh-CN" altLang="en-US" sz="2400" dirty="0" smtClean="0"/>
              <a:t>，</a:t>
            </a:r>
            <a:r>
              <a:rPr lang="zh-CN" altLang="en-US" sz="2400" dirty="0"/>
              <a:t>它们共用</a:t>
            </a:r>
            <a:r>
              <a:rPr lang="en-US" altLang="zh-CN" sz="2400" dirty="0"/>
              <a:t>EVM</a:t>
            </a:r>
            <a:r>
              <a:rPr lang="zh-CN" altLang="en-US" sz="2400" dirty="0"/>
              <a:t>中同一个地址空间</a:t>
            </a:r>
            <a:endParaRPr lang="en-US" altLang="zh-CN" sz="2400" dirty="0" smtClean="0"/>
          </a:p>
          <a:p>
            <a:pPr>
              <a:lnSpc>
                <a:spcPct val="150000"/>
              </a:lnSpc>
            </a:pPr>
            <a:r>
              <a:rPr lang="zh-CN" altLang="en-US" sz="2400" dirty="0"/>
              <a:t>无论帐户是否存储代码，这两类账户对 </a:t>
            </a:r>
            <a:r>
              <a:rPr lang="en-US" altLang="zh-CN" sz="2400" dirty="0"/>
              <a:t>EVM </a:t>
            </a:r>
            <a:r>
              <a:rPr lang="zh-CN" altLang="en-US" sz="2400" dirty="0" smtClean="0"/>
              <a:t>来说处理方式是完全一样的</a:t>
            </a:r>
            <a:endParaRPr lang="en-US" altLang="zh-CN" sz="2400" dirty="0" smtClean="0"/>
          </a:p>
          <a:p>
            <a:pPr>
              <a:lnSpc>
                <a:spcPct val="150000"/>
              </a:lnSpc>
            </a:pPr>
            <a:r>
              <a:rPr lang="zh-CN" altLang="en-US" sz="2400" dirty="0"/>
              <a:t>每个</a:t>
            </a:r>
            <a:r>
              <a:rPr lang="zh-CN" altLang="en-US" sz="2400" dirty="0" smtClean="0"/>
              <a:t>账户在</a:t>
            </a:r>
            <a:r>
              <a:rPr lang="en-US" altLang="zh-CN" sz="2400" dirty="0" smtClean="0"/>
              <a:t>EVM</a:t>
            </a:r>
            <a:r>
              <a:rPr lang="zh-CN" altLang="en-US" sz="2400" dirty="0" smtClean="0"/>
              <a:t>中都</a:t>
            </a:r>
            <a:r>
              <a:rPr lang="zh-CN" altLang="en-US" sz="2400" dirty="0"/>
              <a:t>有一个键值对形式的持久化存储。其中 </a:t>
            </a:r>
            <a:r>
              <a:rPr lang="en-US" altLang="zh-CN" sz="2400" dirty="0"/>
              <a:t>key </a:t>
            </a:r>
            <a:r>
              <a:rPr lang="zh-CN" altLang="en-US" sz="2400" dirty="0"/>
              <a:t>和 </a:t>
            </a:r>
            <a:r>
              <a:rPr lang="en-US" altLang="zh-CN" sz="2400" dirty="0"/>
              <a:t>value </a:t>
            </a:r>
            <a:r>
              <a:rPr lang="zh-CN" altLang="en-US" sz="2400" dirty="0"/>
              <a:t>的长度都是</a:t>
            </a:r>
            <a:r>
              <a:rPr lang="en-US" altLang="zh-CN" sz="2400" dirty="0"/>
              <a:t>256</a:t>
            </a:r>
            <a:r>
              <a:rPr lang="zh-CN" altLang="en-US" sz="2400" dirty="0"/>
              <a:t>位</a:t>
            </a:r>
            <a:r>
              <a:rPr lang="zh-CN" altLang="en-US" sz="2400" dirty="0" smtClean="0"/>
              <a:t>，称之为</a:t>
            </a:r>
            <a:r>
              <a:rPr lang="zh-CN" altLang="en-US" sz="2400" dirty="0"/>
              <a:t> </a:t>
            </a:r>
            <a:r>
              <a:rPr lang="zh-CN" altLang="en-US" sz="2400" b="1" dirty="0" smtClean="0"/>
              <a:t>存储空间</a:t>
            </a:r>
            <a:r>
              <a:rPr lang="zh-CN" altLang="en-US" sz="2400" dirty="0" smtClean="0"/>
              <a:t>（</a:t>
            </a:r>
            <a:r>
              <a:rPr lang="en-US" altLang="zh-CN" sz="2400" dirty="0" smtClean="0"/>
              <a:t>storage</a:t>
            </a:r>
            <a:r>
              <a:rPr lang="zh-CN" altLang="en-US" sz="2400" dirty="0" smtClean="0"/>
              <a:t>）</a:t>
            </a:r>
            <a:endParaRPr lang="en-US" altLang="zh-CN" sz="2400" dirty="0"/>
          </a:p>
        </p:txBody>
      </p:sp>
    </p:spTree>
    <p:extLst>
      <p:ext uri="{BB962C8B-B14F-4D97-AF65-F5344CB8AC3E}">
        <p14:creationId xmlns:p14="http://schemas.microsoft.com/office/powerpoint/2010/main" val="3277384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600" dirty="0" smtClean="0">
                <a:latin typeface="微软雅黑 Light" pitchFamily="34" charset="-122"/>
                <a:ea typeface="微软雅黑 Light" pitchFamily="34" charset="-122"/>
              </a:rPr>
              <a:t>  EVM</a:t>
            </a:r>
            <a:r>
              <a:rPr lang="zh-CN" altLang="en-US" sz="3600" dirty="0" smtClean="0">
                <a:latin typeface="微软雅黑 Light" pitchFamily="34" charset="-122"/>
                <a:ea typeface="微软雅黑 Light" pitchFamily="34" charset="-122"/>
              </a:rPr>
              <a:t>和交易</a:t>
            </a:r>
            <a:endParaRPr lang="zh-CN" altLang="en-US" sz="3600" dirty="0"/>
          </a:p>
        </p:txBody>
      </p:sp>
      <p:sp>
        <p:nvSpPr>
          <p:cNvPr id="3" name="内容占位符 2"/>
          <p:cNvSpPr>
            <a:spLocks noGrp="1"/>
          </p:cNvSpPr>
          <p:nvPr>
            <p:ph idx="1"/>
          </p:nvPr>
        </p:nvSpPr>
        <p:spPr>
          <a:xfrm>
            <a:off x="457200" y="1528192"/>
            <a:ext cx="8229600" cy="4925144"/>
          </a:xfrm>
        </p:spPr>
        <p:txBody>
          <a:bodyPr>
            <a:normAutofit/>
          </a:bodyPr>
          <a:lstStyle/>
          <a:p>
            <a:pPr>
              <a:lnSpc>
                <a:spcPct val="145000"/>
              </a:lnSpc>
            </a:pPr>
            <a:r>
              <a:rPr lang="zh-CN" altLang="en-US" sz="2400" dirty="0"/>
              <a:t>交易可以看作是从一个帐户发送到另一个帐户的消息，它可以包含二进制数据（</a:t>
            </a:r>
            <a:r>
              <a:rPr lang="en-US" altLang="zh-CN" sz="2400" dirty="0"/>
              <a:t>payload</a:t>
            </a:r>
            <a:r>
              <a:rPr lang="zh-CN" altLang="en-US" sz="2400" dirty="0"/>
              <a:t>）和以太币</a:t>
            </a:r>
          </a:p>
          <a:p>
            <a:pPr>
              <a:lnSpc>
                <a:spcPct val="145000"/>
              </a:lnSpc>
            </a:pPr>
            <a:r>
              <a:rPr lang="zh-CN" altLang="en-US" sz="2400" dirty="0"/>
              <a:t>如果目标账户含有代码，此代码</a:t>
            </a:r>
            <a:r>
              <a:rPr lang="zh-CN" altLang="en-US" sz="2400" dirty="0" smtClean="0"/>
              <a:t>会</a:t>
            </a:r>
            <a:r>
              <a:rPr lang="zh-CN" altLang="en-US" sz="2400" dirty="0"/>
              <a:t>在</a:t>
            </a:r>
            <a:r>
              <a:rPr lang="en-US" altLang="zh-CN" sz="2400" dirty="0" smtClean="0"/>
              <a:t>EVM</a:t>
            </a:r>
            <a:r>
              <a:rPr lang="zh-CN" altLang="en-US" sz="2400" dirty="0" smtClean="0"/>
              <a:t>中执行</a:t>
            </a:r>
            <a:r>
              <a:rPr lang="zh-CN" altLang="en-US" sz="2400" dirty="0"/>
              <a:t>，并以 </a:t>
            </a:r>
            <a:r>
              <a:rPr lang="en-US" altLang="zh-CN" sz="2400" dirty="0"/>
              <a:t>payload </a:t>
            </a:r>
            <a:r>
              <a:rPr lang="zh-CN" altLang="en-US" sz="2400" dirty="0"/>
              <a:t>作为入</a:t>
            </a:r>
            <a:r>
              <a:rPr lang="zh-CN" altLang="en-US" sz="2400" dirty="0" smtClean="0"/>
              <a:t>参，这就是合约的调用</a:t>
            </a:r>
            <a:endParaRPr lang="zh-CN" altLang="en-US" sz="2400" dirty="0"/>
          </a:p>
          <a:p>
            <a:pPr>
              <a:lnSpc>
                <a:spcPct val="145000"/>
              </a:lnSpc>
            </a:pPr>
            <a:r>
              <a:rPr lang="zh-CN" altLang="en-US" sz="2400" dirty="0"/>
              <a:t>如果目标账户是零账户（账户地址为 </a:t>
            </a:r>
            <a:r>
              <a:rPr lang="en-US" altLang="zh-CN" sz="2400" dirty="0"/>
              <a:t>0 )</a:t>
            </a:r>
            <a:r>
              <a:rPr lang="zh-CN" altLang="en-US" sz="2400" dirty="0"/>
              <a:t>，此</a:t>
            </a:r>
            <a:r>
              <a:rPr lang="zh-CN" altLang="en-US" sz="2400" dirty="0" smtClean="0"/>
              <a:t>交易就将</a:t>
            </a:r>
            <a:r>
              <a:rPr lang="zh-CN" altLang="en-US" sz="2400" dirty="0"/>
              <a:t>创建一个 </a:t>
            </a:r>
            <a:r>
              <a:rPr lang="zh-CN" altLang="en-US" sz="2400" b="1" dirty="0"/>
              <a:t>新合约</a:t>
            </a:r>
            <a:r>
              <a:rPr lang="zh-CN" altLang="en-US" sz="2400" dirty="0"/>
              <a:t> </a:t>
            </a:r>
            <a:r>
              <a:rPr lang="zh-CN" altLang="en-US" sz="2400" dirty="0" smtClean="0"/>
              <a:t>，</a:t>
            </a:r>
            <a:r>
              <a:rPr lang="zh-CN" altLang="en-US" sz="2400" dirty="0"/>
              <a:t>这个用来创建合约的交易的 </a:t>
            </a:r>
            <a:r>
              <a:rPr lang="en-US" altLang="zh-CN" sz="2400" dirty="0"/>
              <a:t>payload </a:t>
            </a:r>
            <a:r>
              <a:rPr lang="zh-CN" altLang="en-US" sz="2400" dirty="0"/>
              <a:t>会被转换为 </a:t>
            </a:r>
            <a:r>
              <a:rPr lang="en-US" altLang="zh-CN" sz="2400" dirty="0"/>
              <a:t>EVM </a:t>
            </a:r>
            <a:r>
              <a:rPr lang="zh-CN" altLang="en-US" sz="2400" dirty="0"/>
              <a:t>字节码并</a:t>
            </a:r>
            <a:r>
              <a:rPr lang="zh-CN" altLang="en-US" sz="2400" dirty="0" smtClean="0"/>
              <a:t>执行，执行的输出作为合约代码永久存储</a:t>
            </a:r>
            <a:endParaRPr lang="en-US" altLang="zh-CN" sz="2400" dirty="0"/>
          </a:p>
        </p:txBody>
      </p:sp>
    </p:spTree>
    <p:extLst>
      <p:ext uri="{BB962C8B-B14F-4D97-AF65-F5344CB8AC3E}">
        <p14:creationId xmlns:p14="http://schemas.microsoft.com/office/powerpoint/2010/main" val="3404852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600" dirty="0" smtClean="0">
                <a:latin typeface="微软雅黑 Light" pitchFamily="34" charset="-122"/>
                <a:ea typeface="微软雅黑 Light" pitchFamily="34" charset="-122"/>
              </a:rPr>
              <a:t>  EVM</a:t>
            </a:r>
            <a:r>
              <a:rPr lang="zh-CN" altLang="en-US" sz="3600" dirty="0" smtClean="0">
                <a:latin typeface="微软雅黑 Light" pitchFamily="34" charset="-122"/>
                <a:ea typeface="微软雅黑 Light" pitchFamily="34" charset="-122"/>
              </a:rPr>
              <a:t>和</a:t>
            </a:r>
            <a:r>
              <a:rPr lang="en-US" altLang="zh-CN" sz="3600" dirty="0" smtClean="0">
                <a:latin typeface="微软雅黑 Light" pitchFamily="34" charset="-122"/>
                <a:ea typeface="微软雅黑 Light" pitchFamily="34" charset="-122"/>
              </a:rPr>
              <a:t>gas</a:t>
            </a:r>
            <a:endParaRPr lang="zh-CN" altLang="en-US" sz="3600" dirty="0"/>
          </a:p>
        </p:txBody>
      </p:sp>
      <p:sp>
        <p:nvSpPr>
          <p:cNvPr id="3" name="内容占位符 2"/>
          <p:cNvSpPr>
            <a:spLocks noGrp="1"/>
          </p:cNvSpPr>
          <p:nvPr>
            <p:ph idx="1"/>
          </p:nvPr>
        </p:nvSpPr>
        <p:spPr>
          <a:xfrm>
            <a:off x="457200" y="1600200"/>
            <a:ext cx="8229600" cy="4925144"/>
          </a:xfrm>
        </p:spPr>
        <p:txBody>
          <a:bodyPr>
            <a:normAutofit fontScale="62500" lnSpcReduction="20000"/>
          </a:bodyPr>
          <a:lstStyle/>
          <a:p>
            <a:pPr>
              <a:lnSpc>
                <a:spcPct val="145000"/>
              </a:lnSpc>
            </a:pPr>
            <a:r>
              <a:rPr lang="zh-CN" altLang="en-US" dirty="0" smtClean="0"/>
              <a:t>合约被交易触发调用时，指令会在全网的每个节点上执行：这需要消耗算力成本；每一个指令的执行都有特定的消耗，</a:t>
            </a:r>
            <a:r>
              <a:rPr lang="en-US" altLang="zh-CN" b="1" dirty="0" smtClean="0"/>
              <a:t>gas</a:t>
            </a:r>
            <a:r>
              <a:rPr lang="en-US" altLang="zh-CN" dirty="0" smtClean="0"/>
              <a:t> </a:t>
            </a:r>
            <a:r>
              <a:rPr lang="zh-CN" altLang="en-US" dirty="0" smtClean="0"/>
              <a:t>就用来量化表示这个成本消耗</a:t>
            </a:r>
            <a:endParaRPr lang="en-US" altLang="zh-CN" dirty="0" smtClean="0"/>
          </a:p>
          <a:p>
            <a:pPr>
              <a:lnSpc>
                <a:spcPct val="145000"/>
              </a:lnSpc>
            </a:pPr>
            <a:r>
              <a:rPr lang="zh-CN" altLang="en-US" dirty="0" smtClean="0"/>
              <a:t>一经</a:t>
            </a:r>
            <a:r>
              <a:rPr lang="zh-CN" altLang="en-US" dirty="0"/>
              <a:t>创建，每笔交易</a:t>
            </a:r>
            <a:r>
              <a:rPr lang="zh-CN" altLang="en-US" dirty="0" smtClean="0"/>
              <a:t>都按照一定</a:t>
            </a:r>
            <a:r>
              <a:rPr lang="zh-CN" altLang="en-US" dirty="0"/>
              <a:t>数量的 </a:t>
            </a:r>
            <a:r>
              <a:rPr lang="en-US" altLang="zh-CN" dirty="0"/>
              <a:t>gas</a:t>
            </a:r>
            <a:r>
              <a:rPr lang="zh-CN" altLang="en-US" dirty="0"/>
              <a:t> </a:t>
            </a:r>
            <a:r>
              <a:rPr lang="zh-CN" altLang="en-US" dirty="0" smtClean="0"/>
              <a:t>预付一笔费用，</a:t>
            </a:r>
            <a:r>
              <a:rPr lang="zh-CN" altLang="en-US" dirty="0"/>
              <a:t>目的是限制执行交易所需要的</a:t>
            </a:r>
            <a:r>
              <a:rPr lang="zh-CN" altLang="en-US" dirty="0" smtClean="0"/>
              <a:t>工作量</a:t>
            </a:r>
            <a:r>
              <a:rPr lang="zh-CN" altLang="en-US" dirty="0"/>
              <a:t>和为交易支付</a:t>
            </a:r>
            <a:r>
              <a:rPr lang="zh-CN" altLang="en-US" dirty="0" smtClean="0"/>
              <a:t>手续费</a:t>
            </a:r>
            <a:endParaRPr lang="en-US" altLang="zh-CN" dirty="0" smtClean="0"/>
          </a:p>
          <a:p>
            <a:pPr>
              <a:lnSpc>
                <a:spcPct val="145000"/>
              </a:lnSpc>
            </a:pPr>
            <a:r>
              <a:rPr lang="en-US" altLang="zh-CN" dirty="0" smtClean="0"/>
              <a:t>EVM </a:t>
            </a:r>
            <a:r>
              <a:rPr lang="zh-CN" altLang="en-US" dirty="0"/>
              <a:t>执行交易时，</a:t>
            </a:r>
            <a:r>
              <a:rPr lang="en-US" altLang="zh-CN" dirty="0"/>
              <a:t>gas </a:t>
            </a:r>
            <a:r>
              <a:rPr lang="zh-CN" altLang="en-US" dirty="0"/>
              <a:t>将按特定规则逐渐</a:t>
            </a:r>
            <a:r>
              <a:rPr lang="zh-CN" altLang="en-US" dirty="0" smtClean="0"/>
              <a:t>耗尽</a:t>
            </a:r>
            <a:endParaRPr lang="en-US" altLang="zh-CN" dirty="0" smtClean="0"/>
          </a:p>
          <a:p>
            <a:pPr>
              <a:lnSpc>
                <a:spcPct val="145000"/>
              </a:lnSpc>
            </a:pPr>
            <a:r>
              <a:rPr lang="en-US" altLang="zh-CN" b="1" dirty="0"/>
              <a:t>gas price</a:t>
            </a:r>
            <a:r>
              <a:rPr lang="en-US" altLang="zh-CN" dirty="0"/>
              <a:t> </a:t>
            </a:r>
            <a:r>
              <a:rPr lang="zh-CN" altLang="en-US" dirty="0"/>
              <a:t>是交易发送者设置的一个</a:t>
            </a:r>
            <a:r>
              <a:rPr lang="zh-CN" altLang="en-US" dirty="0" smtClean="0"/>
              <a:t>值，作为发送者预付手续费的单价。</a:t>
            </a:r>
            <a:r>
              <a:rPr lang="zh-CN" altLang="en-US" dirty="0"/>
              <a:t>如果交易执行后还有剩余， </a:t>
            </a:r>
            <a:r>
              <a:rPr lang="en-US" altLang="zh-CN" dirty="0"/>
              <a:t>gas </a:t>
            </a:r>
            <a:r>
              <a:rPr lang="zh-CN" altLang="en-US" dirty="0"/>
              <a:t>会原路</a:t>
            </a:r>
            <a:r>
              <a:rPr lang="zh-CN" altLang="en-US" dirty="0" smtClean="0"/>
              <a:t>返还</a:t>
            </a:r>
            <a:endParaRPr lang="en-US" altLang="zh-CN" dirty="0" smtClean="0"/>
          </a:p>
          <a:p>
            <a:pPr>
              <a:lnSpc>
                <a:spcPct val="145000"/>
              </a:lnSpc>
            </a:pPr>
            <a:r>
              <a:rPr lang="zh-CN" altLang="en-US" dirty="0"/>
              <a:t>无论执行到什么位置，一旦 </a:t>
            </a:r>
            <a:r>
              <a:rPr lang="en-US" altLang="zh-CN" dirty="0"/>
              <a:t>gas </a:t>
            </a:r>
            <a:r>
              <a:rPr lang="zh-CN" altLang="en-US" dirty="0"/>
              <a:t>被耗尽（比如降为负值），将会触发一个 </a:t>
            </a:r>
            <a:r>
              <a:rPr lang="en-US" altLang="zh-CN" dirty="0"/>
              <a:t>out-of-gas </a:t>
            </a:r>
            <a:r>
              <a:rPr lang="zh-CN" altLang="en-US" dirty="0"/>
              <a:t>异常。当前调用帧（</a:t>
            </a:r>
            <a:r>
              <a:rPr lang="en-US" altLang="zh-CN" dirty="0"/>
              <a:t>call frame</a:t>
            </a:r>
            <a:r>
              <a:rPr lang="zh-CN" altLang="en-US" dirty="0"/>
              <a:t>）所做的所有状态修改都将被回滚</a:t>
            </a:r>
            <a:endParaRPr lang="en-US" altLang="zh-CN" dirty="0"/>
          </a:p>
        </p:txBody>
      </p:sp>
    </p:spTree>
    <p:extLst>
      <p:ext uri="{BB962C8B-B14F-4D97-AF65-F5344CB8AC3E}">
        <p14:creationId xmlns:p14="http://schemas.microsoft.com/office/powerpoint/2010/main" val="2570464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8229600" cy="1143000"/>
          </a:xfrm>
        </p:spPr>
        <p:txBody>
          <a:bodyPr>
            <a:normAutofit/>
          </a:bodyPr>
          <a:lstStyle/>
          <a:p>
            <a:pPr algn="l"/>
            <a:r>
              <a:rPr lang="en-US" altLang="zh-CN" sz="3600" dirty="0" smtClean="0">
                <a:latin typeface="微软雅黑 Light" pitchFamily="34" charset="-122"/>
                <a:ea typeface="微软雅黑 Light" pitchFamily="34" charset="-122"/>
              </a:rPr>
              <a:t>EVM</a:t>
            </a:r>
            <a:r>
              <a:rPr lang="zh-CN" altLang="en-US" sz="3600" dirty="0" smtClean="0">
                <a:latin typeface="微软雅黑 Light" pitchFamily="34" charset="-122"/>
                <a:ea typeface="微软雅黑 Light" pitchFamily="34" charset="-122"/>
              </a:rPr>
              <a:t>数据</a:t>
            </a:r>
            <a:r>
              <a:rPr lang="zh-CN" altLang="en-US" sz="3600" dirty="0">
                <a:latin typeface="微软雅黑 Light" pitchFamily="34" charset="-122"/>
                <a:ea typeface="微软雅黑 Light" pitchFamily="34" charset="-122"/>
              </a:rPr>
              <a:t>存储</a:t>
            </a:r>
            <a:endParaRPr lang="zh-CN" altLang="en-US" sz="3600" dirty="0"/>
          </a:p>
        </p:txBody>
      </p:sp>
      <p:sp>
        <p:nvSpPr>
          <p:cNvPr id="3" name="内容占位符 2"/>
          <p:cNvSpPr>
            <a:spLocks noGrp="1"/>
          </p:cNvSpPr>
          <p:nvPr>
            <p:ph idx="1"/>
          </p:nvPr>
        </p:nvSpPr>
        <p:spPr>
          <a:xfrm>
            <a:off x="457200" y="1268760"/>
            <a:ext cx="8229600" cy="5184576"/>
          </a:xfrm>
        </p:spPr>
        <p:txBody>
          <a:bodyPr>
            <a:normAutofit fontScale="55000" lnSpcReduction="20000"/>
          </a:bodyPr>
          <a:lstStyle/>
          <a:p>
            <a:pPr marL="0" indent="0">
              <a:lnSpc>
                <a:spcPct val="145000"/>
              </a:lnSpc>
              <a:buNone/>
            </a:pPr>
            <a:r>
              <a:rPr lang="en-US" altLang="zh-CN" b="1" dirty="0" smtClean="0"/>
              <a:t>Storage</a:t>
            </a:r>
          </a:p>
          <a:p>
            <a:pPr>
              <a:lnSpc>
                <a:spcPct val="145000"/>
              </a:lnSpc>
            </a:pPr>
            <a:r>
              <a:rPr lang="zh-CN" altLang="en-US" dirty="0" smtClean="0"/>
              <a:t>每个账户都有一块持久化的存储空间，称为 </a:t>
            </a:r>
            <a:r>
              <a:rPr lang="en-US" altLang="zh-CN" dirty="0" smtClean="0"/>
              <a:t>storage</a:t>
            </a:r>
            <a:r>
              <a:rPr lang="zh-CN" altLang="en-US" dirty="0" smtClean="0"/>
              <a:t>，这是一个</a:t>
            </a:r>
            <a:r>
              <a:rPr lang="zh-CN" altLang="en-US" dirty="0"/>
              <a:t>将</a:t>
            </a:r>
            <a:r>
              <a:rPr lang="en-US" altLang="zh-CN" dirty="0"/>
              <a:t>256</a:t>
            </a:r>
            <a:r>
              <a:rPr lang="zh-CN" altLang="en-US" dirty="0"/>
              <a:t>位字映射到</a:t>
            </a:r>
            <a:r>
              <a:rPr lang="en-US" altLang="zh-CN" dirty="0"/>
              <a:t>256</a:t>
            </a:r>
            <a:r>
              <a:rPr lang="zh-CN" altLang="en-US" dirty="0"/>
              <a:t>位字</a:t>
            </a:r>
            <a:r>
              <a:rPr lang="zh-CN" altLang="en-US" dirty="0" smtClean="0"/>
              <a:t>的 </a:t>
            </a:r>
            <a:r>
              <a:rPr lang="en-US" altLang="zh-CN" dirty="0" smtClean="0"/>
              <a:t>key-value </a:t>
            </a:r>
            <a:r>
              <a:rPr lang="zh-CN" altLang="en-US" dirty="0" smtClean="0"/>
              <a:t>存储区，可以理解为合约的数据库</a:t>
            </a:r>
            <a:endParaRPr lang="en-US" altLang="zh-CN" dirty="0" smtClean="0"/>
          </a:p>
          <a:p>
            <a:pPr>
              <a:lnSpc>
                <a:spcPct val="145000"/>
              </a:lnSpc>
            </a:pPr>
            <a:r>
              <a:rPr lang="zh-CN" altLang="en-US" dirty="0" smtClean="0"/>
              <a:t>永久</a:t>
            </a:r>
            <a:r>
              <a:rPr lang="zh-CN" altLang="en-US" dirty="0"/>
              <a:t>储存在区块链中，由于会永久保存合约状态变量</a:t>
            </a:r>
            <a:r>
              <a:rPr lang="zh-CN" altLang="en-US" dirty="0" smtClean="0"/>
              <a:t>，所以读写的 </a:t>
            </a:r>
            <a:r>
              <a:rPr lang="en-US" altLang="zh-CN" dirty="0" smtClean="0"/>
              <a:t>gas</a:t>
            </a:r>
            <a:r>
              <a:rPr lang="zh-CN" altLang="en-US" dirty="0" smtClean="0"/>
              <a:t> 开销</a:t>
            </a:r>
            <a:r>
              <a:rPr lang="zh-CN" altLang="en-US" dirty="0"/>
              <a:t>也</a:t>
            </a:r>
            <a:r>
              <a:rPr lang="zh-CN" altLang="en-US" dirty="0" smtClean="0"/>
              <a:t>最大</a:t>
            </a:r>
            <a:endParaRPr lang="en-US" altLang="zh-CN" dirty="0" smtClean="0"/>
          </a:p>
          <a:p>
            <a:pPr marL="0" indent="0">
              <a:lnSpc>
                <a:spcPct val="145000"/>
              </a:lnSpc>
              <a:buNone/>
            </a:pPr>
            <a:r>
              <a:rPr lang="en-US" altLang="zh-CN" b="1" dirty="0" smtClean="0"/>
              <a:t>Memory</a:t>
            </a:r>
            <a:r>
              <a:rPr lang="zh-CN" altLang="en-US" dirty="0" smtClean="0"/>
              <a:t>（内存）</a:t>
            </a:r>
            <a:r>
              <a:rPr lang="en-US" altLang="zh-CN" dirty="0" smtClean="0"/>
              <a:t> </a:t>
            </a:r>
          </a:p>
          <a:p>
            <a:pPr>
              <a:lnSpc>
                <a:spcPct val="145000"/>
              </a:lnSpc>
            </a:pPr>
            <a:r>
              <a:rPr lang="zh-CN" altLang="en-US" dirty="0" smtClean="0"/>
              <a:t>每一次消息调用，合约会临时获取一块干净的内存空间</a:t>
            </a:r>
            <a:endParaRPr lang="en-US" altLang="zh-CN" dirty="0" smtClean="0"/>
          </a:p>
          <a:p>
            <a:pPr>
              <a:lnSpc>
                <a:spcPct val="145000"/>
              </a:lnSpc>
            </a:pPr>
            <a:r>
              <a:rPr lang="zh-CN" altLang="en-US" dirty="0" smtClean="0"/>
              <a:t>生命周期</a:t>
            </a:r>
            <a:r>
              <a:rPr lang="zh-CN" altLang="en-US" dirty="0"/>
              <a:t>仅为整个方法执行期间，函数调用后回收，因为仅保存临时变量，</a:t>
            </a:r>
            <a:r>
              <a:rPr lang="zh-CN" altLang="en-US" dirty="0" smtClean="0"/>
              <a:t>故读写 </a:t>
            </a:r>
            <a:r>
              <a:rPr lang="en-US" altLang="zh-CN" dirty="0" smtClean="0"/>
              <a:t>gas</a:t>
            </a:r>
            <a:r>
              <a:rPr lang="zh-CN" altLang="en-US" dirty="0" smtClean="0"/>
              <a:t> 开销</a:t>
            </a:r>
            <a:r>
              <a:rPr lang="zh-CN" altLang="en-US" dirty="0"/>
              <a:t>较</a:t>
            </a:r>
            <a:r>
              <a:rPr lang="zh-CN" altLang="en-US" dirty="0" smtClean="0"/>
              <a:t>小</a:t>
            </a:r>
            <a:endParaRPr lang="en-US" altLang="zh-CN" dirty="0"/>
          </a:p>
          <a:p>
            <a:pPr marL="0" indent="0">
              <a:lnSpc>
                <a:spcPct val="145000"/>
              </a:lnSpc>
              <a:buNone/>
            </a:pPr>
            <a:r>
              <a:rPr lang="en-US" altLang="zh-CN" b="1" dirty="0" smtClean="0"/>
              <a:t>Stack</a:t>
            </a:r>
            <a:r>
              <a:rPr lang="zh-CN" altLang="en-US" dirty="0" smtClean="0"/>
              <a:t>（栈） </a:t>
            </a:r>
            <a:endParaRPr lang="en-US" altLang="zh-CN" dirty="0"/>
          </a:p>
          <a:p>
            <a:pPr>
              <a:lnSpc>
                <a:spcPct val="145000"/>
              </a:lnSpc>
            </a:pPr>
            <a:r>
              <a:rPr lang="en-US" altLang="zh-CN" dirty="0"/>
              <a:t>EVM </a:t>
            </a:r>
            <a:r>
              <a:rPr lang="zh-CN" altLang="en-US" dirty="0"/>
              <a:t>不是基于寄存器的，而是基于栈的，因此所有的计算都在一个被</a:t>
            </a:r>
            <a:r>
              <a:rPr lang="zh-CN" altLang="en-US" dirty="0" smtClean="0"/>
              <a:t>称为栈</a:t>
            </a:r>
            <a:r>
              <a:rPr lang="zh-CN" altLang="en-US" dirty="0"/>
              <a:t>（</a:t>
            </a:r>
            <a:r>
              <a:rPr lang="en-US" altLang="zh-CN" dirty="0"/>
              <a:t>stack</a:t>
            </a:r>
            <a:r>
              <a:rPr lang="zh-CN" altLang="en-US" dirty="0" smtClean="0"/>
              <a:t>）的</a:t>
            </a:r>
            <a:r>
              <a:rPr lang="zh-CN" altLang="en-US" dirty="0"/>
              <a:t>区域执行</a:t>
            </a:r>
            <a:endParaRPr lang="en-US" altLang="zh-CN" dirty="0" smtClean="0"/>
          </a:p>
          <a:p>
            <a:pPr>
              <a:lnSpc>
                <a:spcPct val="145000"/>
              </a:lnSpc>
            </a:pPr>
            <a:r>
              <a:rPr lang="zh-CN" altLang="en-US" dirty="0" smtClean="0"/>
              <a:t>存放</a:t>
            </a:r>
            <a:r>
              <a:rPr lang="zh-CN" altLang="en-US" dirty="0"/>
              <a:t>部分局部值类型变量，几乎免费使用的内存，但有数量</a:t>
            </a:r>
            <a:r>
              <a:rPr lang="zh-CN" altLang="en-US" dirty="0" smtClean="0"/>
              <a:t>限制</a:t>
            </a:r>
            <a:endParaRPr lang="en-US" altLang="zh-CN" dirty="0"/>
          </a:p>
        </p:txBody>
      </p:sp>
    </p:spTree>
    <p:extLst>
      <p:ext uri="{BB962C8B-B14F-4D97-AF65-F5344CB8AC3E}">
        <p14:creationId xmlns:p14="http://schemas.microsoft.com/office/powerpoint/2010/main" val="2099333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600" dirty="0" smtClean="0">
                <a:latin typeface="微软雅黑 Light" pitchFamily="34" charset="-122"/>
                <a:ea typeface="微软雅黑 Light" pitchFamily="34" charset="-122"/>
              </a:rPr>
              <a:t>  EVM</a:t>
            </a:r>
            <a:r>
              <a:rPr lang="zh-CN" altLang="en-US" sz="3600" dirty="0" smtClean="0">
                <a:latin typeface="微软雅黑 Light" pitchFamily="34" charset="-122"/>
                <a:ea typeface="微软雅黑 Light" pitchFamily="34" charset="-122"/>
              </a:rPr>
              <a:t>指令集</a:t>
            </a:r>
            <a:endParaRPr lang="zh-CN" altLang="en-US" sz="3600" dirty="0"/>
          </a:p>
        </p:txBody>
      </p:sp>
      <p:sp>
        <p:nvSpPr>
          <p:cNvPr id="3" name="内容占位符 2"/>
          <p:cNvSpPr>
            <a:spLocks noGrp="1"/>
          </p:cNvSpPr>
          <p:nvPr>
            <p:ph idx="1"/>
          </p:nvPr>
        </p:nvSpPr>
        <p:spPr>
          <a:xfrm>
            <a:off x="457200" y="1196752"/>
            <a:ext cx="8229600" cy="5184576"/>
          </a:xfrm>
        </p:spPr>
        <p:txBody>
          <a:bodyPr>
            <a:normAutofit/>
          </a:bodyPr>
          <a:lstStyle/>
          <a:p>
            <a:pPr marL="0" indent="0">
              <a:lnSpc>
                <a:spcPct val="145000"/>
              </a:lnSpc>
              <a:buNone/>
            </a:pPr>
            <a:endParaRPr lang="en-US" altLang="zh-CN" sz="2400" b="1" dirty="0" smtClean="0"/>
          </a:p>
          <a:p>
            <a:pPr>
              <a:lnSpc>
                <a:spcPct val="145000"/>
              </a:lnSpc>
            </a:pPr>
            <a:r>
              <a:rPr lang="zh-CN" altLang="en-US" sz="2400" dirty="0" smtClean="0"/>
              <a:t>所有</a:t>
            </a:r>
            <a:r>
              <a:rPr lang="zh-CN" altLang="en-US" sz="2400" dirty="0"/>
              <a:t>的指令都是针对</a:t>
            </a:r>
            <a:r>
              <a:rPr lang="en-US" altLang="zh-CN" sz="2400" dirty="0"/>
              <a:t>"256</a:t>
            </a:r>
            <a:r>
              <a:rPr lang="zh-CN" altLang="en-US" sz="2400" dirty="0"/>
              <a:t>位的字（</a:t>
            </a:r>
            <a:r>
              <a:rPr lang="en-US" altLang="zh-CN" sz="2400" dirty="0"/>
              <a:t>word</a:t>
            </a:r>
            <a:r>
              <a:rPr lang="zh-CN" altLang="en-US" sz="2400" dirty="0"/>
              <a:t>）</a:t>
            </a:r>
            <a:r>
              <a:rPr lang="en-US" altLang="zh-CN" sz="2400" dirty="0"/>
              <a:t>"</a:t>
            </a:r>
            <a:r>
              <a:rPr lang="zh-CN" altLang="en-US" sz="2400" dirty="0"/>
              <a:t>这个基本的数据类型来进行</a:t>
            </a:r>
            <a:r>
              <a:rPr lang="zh-CN" altLang="en-US" sz="2400" dirty="0" smtClean="0"/>
              <a:t>操作</a:t>
            </a:r>
            <a:endParaRPr lang="en-US" altLang="zh-CN" sz="2400" dirty="0" smtClean="0"/>
          </a:p>
          <a:p>
            <a:pPr>
              <a:lnSpc>
                <a:spcPct val="145000"/>
              </a:lnSpc>
            </a:pPr>
            <a:r>
              <a:rPr lang="zh-CN" altLang="en-US" sz="2400" dirty="0" smtClean="0"/>
              <a:t>具备</a:t>
            </a:r>
            <a:r>
              <a:rPr lang="zh-CN" altLang="en-US" sz="2400" dirty="0"/>
              <a:t>常用的算术、位、逻辑和比较</a:t>
            </a:r>
            <a:r>
              <a:rPr lang="zh-CN" altLang="en-US" sz="2400" dirty="0" smtClean="0"/>
              <a:t>操作，也</a:t>
            </a:r>
            <a:r>
              <a:rPr lang="zh-CN" altLang="en-US" sz="2400" dirty="0"/>
              <a:t>可以做到有条件和无条件跳</a:t>
            </a:r>
            <a:r>
              <a:rPr lang="zh-CN" altLang="en-US" sz="2400" dirty="0" smtClean="0"/>
              <a:t>转</a:t>
            </a:r>
            <a:endParaRPr lang="en-US" altLang="zh-CN" sz="2400" dirty="0" smtClean="0"/>
          </a:p>
          <a:p>
            <a:pPr>
              <a:lnSpc>
                <a:spcPct val="145000"/>
              </a:lnSpc>
            </a:pPr>
            <a:r>
              <a:rPr lang="zh-CN" altLang="en-US" sz="2400" dirty="0" smtClean="0"/>
              <a:t>合约</a:t>
            </a:r>
            <a:r>
              <a:rPr lang="zh-CN" altLang="en-US" sz="2400" dirty="0"/>
              <a:t>可以访问当前区块的相关属性，比如它</a:t>
            </a:r>
            <a:r>
              <a:rPr lang="zh-CN" altLang="en-US" sz="2400" dirty="0" smtClean="0"/>
              <a:t>的块高度和</a:t>
            </a:r>
            <a:r>
              <a:rPr lang="zh-CN" altLang="en-US" sz="2400" dirty="0"/>
              <a:t>时间</a:t>
            </a:r>
            <a:r>
              <a:rPr lang="zh-CN" altLang="en-US" sz="2400" dirty="0" smtClean="0"/>
              <a:t>戳</a:t>
            </a:r>
            <a:endParaRPr lang="en-US" altLang="zh-CN" sz="2400" dirty="0"/>
          </a:p>
        </p:txBody>
      </p:sp>
    </p:spTree>
    <p:extLst>
      <p:ext uri="{BB962C8B-B14F-4D97-AF65-F5344CB8AC3E}">
        <p14:creationId xmlns:p14="http://schemas.microsoft.com/office/powerpoint/2010/main" val="2223154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zh-CN" altLang="en-US" sz="3600" dirty="0" smtClean="0">
                <a:latin typeface="微软雅黑 Light" pitchFamily="34" charset="-122"/>
                <a:ea typeface="微软雅黑 Light" pitchFamily="34" charset="-122"/>
              </a:rPr>
              <a:t>  消息调用（</a:t>
            </a:r>
            <a:r>
              <a:rPr lang="en-US" altLang="zh-CN" sz="3600" dirty="0"/>
              <a:t> Message Calls </a:t>
            </a:r>
            <a:r>
              <a:rPr lang="zh-CN" altLang="en-US" sz="3600" dirty="0" smtClean="0">
                <a:latin typeface="微软雅黑 Light" pitchFamily="34" charset="-122"/>
                <a:ea typeface="微软雅黑 Light" pitchFamily="34" charset="-122"/>
              </a:rPr>
              <a:t>）</a:t>
            </a:r>
            <a:endParaRPr lang="zh-CN" altLang="en-US" sz="3600" dirty="0"/>
          </a:p>
        </p:txBody>
      </p:sp>
      <p:sp>
        <p:nvSpPr>
          <p:cNvPr id="3" name="内容占位符 2"/>
          <p:cNvSpPr>
            <a:spLocks noGrp="1"/>
          </p:cNvSpPr>
          <p:nvPr>
            <p:ph idx="1"/>
          </p:nvPr>
        </p:nvSpPr>
        <p:spPr>
          <a:xfrm>
            <a:off x="457200" y="1412776"/>
            <a:ext cx="8229600" cy="5184576"/>
          </a:xfrm>
        </p:spPr>
        <p:txBody>
          <a:bodyPr>
            <a:normAutofit/>
          </a:bodyPr>
          <a:lstStyle/>
          <a:p>
            <a:pPr>
              <a:lnSpc>
                <a:spcPct val="145000"/>
              </a:lnSpc>
            </a:pPr>
            <a:r>
              <a:rPr lang="zh-CN" altLang="en-US" sz="2400" dirty="0" smtClean="0"/>
              <a:t>合约</a:t>
            </a:r>
            <a:r>
              <a:rPr lang="zh-CN" altLang="en-US" sz="2400" dirty="0"/>
              <a:t>可以通过消息调用的方式来调用其它合约或者发送以太币到非合约</a:t>
            </a:r>
            <a:r>
              <a:rPr lang="zh-CN" altLang="en-US" sz="2400" dirty="0" smtClean="0"/>
              <a:t>账户</a:t>
            </a:r>
            <a:endParaRPr lang="en-US" altLang="zh-CN" sz="2400" dirty="0" smtClean="0"/>
          </a:p>
          <a:p>
            <a:pPr>
              <a:lnSpc>
                <a:spcPct val="145000"/>
              </a:lnSpc>
            </a:pPr>
            <a:r>
              <a:rPr lang="zh-CN" altLang="en-US" sz="2400" dirty="0"/>
              <a:t>合约可以决定在其内部的消息调用中，对于剩余的 </a:t>
            </a:r>
            <a:r>
              <a:rPr lang="en-US" altLang="zh-CN" sz="2400" dirty="0"/>
              <a:t>gas</a:t>
            </a:r>
            <a:r>
              <a:rPr lang="zh-CN" altLang="en-US" sz="2400" dirty="0"/>
              <a:t> ，应发送和保留</a:t>
            </a:r>
            <a:r>
              <a:rPr lang="zh-CN" altLang="en-US" sz="2400" dirty="0" smtClean="0"/>
              <a:t>多少</a:t>
            </a:r>
            <a:endParaRPr lang="en-US" altLang="zh-CN" sz="2400" dirty="0" smtClean="0"/>
          </a:p>
          <a:p>
            <a:pPr>
              <a:lnSpc>
                <a:spcPct val="145000"/>
              </a:lnSpc>
            </a:pPr>
            <a:r>
              <a:rPr lang="zh-CN" altLang="en-US" sz="2400" dirty="0"/>
              <a:t>如果在内部消息调用时发生</a:t>
            </a:r>
            <a:r>
              <a:rPr lang="zh-CN" altLang="en-US" sz="2400" dirty="0" smtClean="0"/>
              <a:t>了 </a:t>
            </a:r>
            <a:r>
              <a:rPr lang="en-US" altLang="zh-CN" sz="2400" dirty="0" smtClean="0"/>
              <a:t>out-of-gas </a:t>
            </a:r>
            <a:r>
              <a:rPr lang="zh-CN" altLang="en-US" sz="2400" dirty="0" smtClean="0"/>
              <a:t>异常</a:t>
            </a:r>
            <a:r>
              <a:rPr lang="zh-CN" altLang="en-US" sz="2400" dirty="0"/>
              <a:t>（或</a:t>
            </a:r>
            <a:r>
              <a:rPr lang="zh-CN" altLang="en-US" sz="2400" dirty="0" smtClean="0"/>
              <a:t>其他任何异常</a:t>
            </a:r>
            <a:r>
              <a:rPr lang="zh-CN" altLang="en-US" sz="2400" dirty="0"/>
              <a:t>），这将由一个被压入栈顶的错误</a:t>
            </a:r>
            <a:r>
              <a:rPr lang="zh-CN" altLang="en-US" sz="2400" dirty="0" smtClean="0"/>
              <a:t>值所指明；此时只有</a:t>
            </a:r>
            <a:r>
              <a:rPr lang="zh-CN" altLang="en-US" sz="2400" dirty="0"/>
              <a:t>与该内部消息调用一起发送</a:t>
            </a:r>
            <a:r>
              <a:rPr lang="zh-CN" altLang="en-US" sz="2400" dirty="0" smtClean="0"/>
              <a:t>的 </a:t>
            </a:r>
            <a:r>
              <a:rPr lang="en-US" altLang="zh-CN" sz="2400" dirty="0" smtClean="0"/>
              <a:t>gas </a:t>
            </a:r>
            <a:r>
              <a:rPr lang="zh-CN" altLang="en-US" sz="2400" dirty="0" smtClean="0"/>
              <a:t>会</a:t>
            </a:r>
            <a:r>
              <a:rPr lang="zh-CN" altLang="en-US" sz="2400" dirty="0"/>
              <a:t>被消耗掉</a:t>
            </a:r>
            <a:endParaRPr lang="en-US" altLang="zh-CN" sz="2400" dirty="0"/>
          </a:p>
        </p:txBody>
      </p:sp>
    </p:spTree>
    <p:extLst>
      <p:ext uri="{BB962C8B-B14F-4D97-AF65-F5344CB8AC3E}">
        <p14:creationId xmlns:p14="http://schemas.microsoft.com/office/powerpoint/2010/main" val="4044966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zh-CN" altLang="en-US" sz="3600" dirty="0" smtClean="0">
                <a:latin typeface="微软雅黑 Light" pitchFamily="34" charset="-122"/>
                <a:ea typeface="微软雅黑 Light" pitchFamily="34" charset="-122"/>
              </a:rPr>
              <a:t>  委托调用（</a:t>
            </a:r>
            <a:r>
              <a:rPr lang="en-US" altLang="zh-CN" sz="3600" dirty="0" smtClean="0"/>
              <a:t>Delegatecall</a:t>
            </a:r>
            <a:r>
              <a:rPr lang="zh-CN" altLang="en-US" sz="3600" dirty="0" smtClean="0">
                <a:latin typeface="微软雅黑 Light" pitchFamily="34" charset="-122"/>
                <a:ea typeface="微软雅黑 Light" pitchFamily="34" charset="-122"/>
              </a:rPr>
              <a:t>）</a:t>
            </a:r>
            <a:endParaRPr lang="zh-CN" altLang="en-US" sz="3600" dirty="0"/>
          </a:p>
        </p:txBody>
      </p:sp>
      <p:sp>
        <p:nvSpPr>
          <p:cNvPr id="3" name="内容占位符 2"/>
          <p:cNvSpPr>
            <a:spLocks noGrp="1"/>
          </p:cNvSpPr>
          <p:nvPr>
            <p:ph idx="1"/>
          </p:nvPr>
        </p:nvSpPr>
        <p:spPr>
          <a:xfrm>
            <a:off x="467544" y="1772816"/>
            <a:ext cx="8229600" cy="4104456"/>
          </a:xfrm>
        </p:spPr>
        <p:txBody>
          <a:bodyPr>
            <a:normAutofit/>
          </a:bodyPr>
          <a:lstStyle/>
          <a:p>
            <a:pPr>
              <a:lnSpc>
                <a:spcPct val="150000"/>
              </a:lnSpc>
            </a:pPr>
            <a:r>
              <a:rPr lang="zh-CN" altLang="en-US" sz="2400" dirty="0" smtClean="0"/>
              <a:t>一种特殊类型的消息调用</a:t>
            </a:r>
            <a:endParaRPr lang="en-US" altLang="zh-CN" sz="2400" dirty="0" smtClean="0"/>
          </a:p>
          <a:p>
            <a:pPr>
              <a:lnSpc>
                <a:spcPct val="150000"/>
              </a:lnSpc>
            </a:pPr>
            <a:r>
              <a:rPr lang="zh-CN" altLang="en-US" sz="2400" dirty="0"/>
              <a:t>目标地址的代码将在发起调用的合约的上下文中执行，并且 </a:t>
            </a:r>
            <a:r>
              <a:rPr lang="en-US" altLang="zh-CN" sz="2400" dirty="0"/>
              <a:t>msg.sender</a:t>
            </a:r>
            <a:r>
              <a:rPr lang="zh-CN" altLang="en-US" sz="2400" dirty="0"/>
              <a:t> 和 </a:t>
            </a:r>
            <a:r>
              <a:rPr lang="en-US" altLang="zh-CN" sz="2400" dirty="0"/>
              <a:t>msg.value</a:t>
            </a:r>
            <a:r>
              <a:rPr lang="zh-CN" altLang="en-US" sz="2400" dirty="0"/>
              <a:t> </a:t>
            </a:r>
            <a:r>
              <a:rPr lang="zh-CN" altLang="en-US" sz="2400" dirty="0" smtClean="0"/>
              <a:t>不变</a:t>
            </a:r>
            <a:endParaRPr lang="en-US" altLang="zh-CN" sz="2400" dirty="0" smtClean="0"/>
          </a:p>
          <a:p>
            <a:pPr>
              <a:lnSpc>
                <a:spcPct val="150000"/>
              </a:lnSpc>
            </a:pPr>
            <a:r>
              <a:rPr lang="zh-CN" altLang="en-US" sz="2400" dirty="0" smtClean="0"/>
              <a:t>可以由此实现“库”（</a:t>
            </a:r>
            <a:r>
              <a:rPr lang="en-US" altLang="zh-CN" sz="2400" dirty="0" smtClean="0"/>
              <a:t>library</a:t>
            </a:r>
            <a:r>
              <a:rPr lang="zh-CN" altLang="en-US" sz="2400" dirty="0" smtClean="0"/>
              <a:t>）：</a:t>
            </a:r>
            <a:r>
              <a:rPr lang="zh-CN" altLang="en-US" sz="2400" dirty="0"/>
              <a:t>可复用的代码库可以放在一个合约的存储上</a:t>
            </a:r>
            <a:r>
              <a:rPr lang="zh-CN" altLang="en-US" sz="2400" dirty="0" smtClean="0"/>
              <a:t>，通过委托调用引入相应代码</a:t>
            </a:r>
            <a:endParaRPr lang="en-US" altLang="zh-CN" sz="2400" dirty="0"/>
          </a:p>
        </p:txBody>
      </p:sp>
    </p:spTree>
    <p:extLst>
      <p:ext uri="{BB962C8B-B14F-4D97-AF65-F5344CB8AC3E}">
        <p14:creationId xmlns:p14="http://schemas.microsoft.com/office/powerpoint/2010/main" val="1409496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1545</TotalTime>
  <Words>637</Words>
  <Application>Microsoft Office PowerPoint</Application>
  <PresentationFormat>全屏显示(4:3)</PresentationFormat>
  <Paragraphs>60</Paragraphs>
  <Slides>11</Slides>
  <Notes>11</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以太坊虚拟机（EVM） 简介</vt:lpstr>
      <vt:lpstr>  以太坊虚拟机（EVM）</vt:lpstr>
      <vt:lpstr>  EVM和账户</vt:lpstr>
      <vt:lpstr>  EVM和交易</vt:lpstr>
      <vt:lpstr>  EVM和gas</vt:lpstr>
      <vt:lpstr>EVM数据存储</vt:lpstr>
      <vt:lpstr>  EVM指令集</vt:lpstr>
      <vt:lpstr>  消息调用（ Message Calls ）</vt:lpstr>
      <vt:lpstr>  委托调用（Delegatecall）</vt:lpstr>
      <vt:lpstr>  合约的创建和自毁</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dc:title>
  <dc:creator>wushengran</dc:creator>
  <cp:lastModifiedBy>Thingkpad</cp:lastModifiedBy>
  <cp:revision>157</cp:revision>
  <dcterms:created xsi:type="dcterms:W3CDTF">2018-08-15T07:17:26Z</dcterms:created>
  <dcterms:modified xsi:type="dcterms:W3CDTF">2018-11-28T15:53:04Z</dcterms:modified>
</cp:coreProperties>
</file>