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2" r:id="rId3"/>
    <p:sldId id="291" r:id="rId4"/>
    <p:sldId id="307" r:id="rId5"/>
    <p:sldId id="308" r:id="rId6"/>
    <p:sldId id="293" r:id="rId7"/>
    <p:sldId id="294" r:id="rId8"/>
    <p:sldId id="324" r:id="rId9"/>
    <p:sldId id="321" r:id="rId10"/>
    <p:sldId id="322" r:id="rId11"/>
    <p:sldId id="317" r:id="rId12"/>
    <p:sldId id="325" r:id="rId13"/>
    <p:sldId id="318" r:id="rId14"/>
    <p:sldId id="319" r:id="rId15"/>
    <p:sldId id="309" r:id="rId16"/>
    <p:sldId id="316" r:id="rId17"/>
    <p:sldId id="310" r:id="rId18"/>
    <p:sldId id="315" r:id="rId19"/>
    <p:sldId id="314" r:id="rId20"/>
    <p:sldId id="327" r:id="rId21"/>
    <p:sldId id="300" r:id="rId22"/>
    <p:sldId id="296" r:id="rId23"/>
    <p:sldId id="301" r:id="rId24"/>
    <p:sldId id="302" r:id="rId25"/>
    <p:sldId id="297" r:id="rId26"/>
    <p:sldId id="298" r:id="rId27"/>
    <p:sldId id="299" r:id="rId28"/>
    <p:sldId id="303" r:id="rId29"/>
    <p:sldId id="320" r:id="rId30"/>
    <p:sldId id="304" r:id="rId31"/>
    <p:sldId id="305" r:id="rId32"/>
    <p:sldId id="311" r:id="rId33"/>
    <p:sldId id="326" r:id="rId34"/>
    <p:sldId id="312" r:id="rId35"/>
    <p:sldId id="313" r:id="rId36"/>
    <p:sldId id="27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8" autoAdjust="0"/>
  </p:normalViewPr>
  <p:slideViewPr>
    <p:cSldViewPr>
      <p:cViewPr varScale="1">
        <p:scale>
          <a:sx n="89" d="100"/>
          <a:sy n="8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6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5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9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8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31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75000"/>
              </a:lnSpc>
              <a:buNone/>
            </a:pPr>
            <a:endParaRPr lang="en-US" altLang="zh-CN" sz="1200" i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Solidity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深入理解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字符数组（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Byte Arrays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定长字符数组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属于值类型，</a:t>
            </a:r>
            <a:r>
              <a:rPr lang="en-US" altLang="zh-CN" sz="2400" dirty="0"/>
              <a:t>bytes1</a:t>
            </a:r>
            <a:r>
              <a:rPr lang="zh-CN" altLang="en-US" sz="2400" dirty="0"/>
              <a:t>，</a:t>
            </a:r>
            <a:r>
              <a:rPr lang="en-US" altLang="zh-CN" sz="2400" dirty="0"/>
              <a:t>bytes2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bytes32</a:t>
            </a:r>
            <a:r>
              <a:rPr lang="zh-CN" altLang="en-US" sz="2400" dirty="0"/>
              <a:t>分别代表了长度为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32</a:t>
            </a:r>
            <a:r>
              <a:rPr lang="zh-CN" altLang="en-US" sz="2400" dirty="0"/>
              <a:t>的字节序列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有一个</a:t>
            </a:r>
            <a:r>
              <a:rPr lang="en-US" altLang="zh-CN" sz="2400" dirty="0"/>
              <a:t>.length</a:t>
            </a:r>
            <a:r>
              <a:rPr lang="zh-CN" altLang="en-US" sz="2400" dirty="0"/>
              <a:t>属性，返回数组长度（只读）</a:t>
            </a:r>
            <a:endParaRPr lang="en-US" altLang="zh-CN" sz="2400" dirty="0"/>
          </a:p>
          <a:p>
            <a:pPr marL="36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变长字符数组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属于引用类型，包括 </a:t>
            </a:r>
            <a:r>
              <a:rPr lang="en-US" altLang="zh-CN" sz="2400" dirty="0"/>
              <a:t>bytes</a:t>
            </a:r>
            <a:r>
              <a:rPr lang="zh-CN" altLang="en-US" sz="2400" dirty="0"/>
              <a:t>和</a:t>
            </a:r>
            <a:r>
              <a:rPr lang="en-US" altLang="zh-CN" sz="2400" dirty="0"/>
              <a:t>string</a:t>
            </a:r>
            <a:r>
              <a:rPr lang="zh-CN" altLang="en-US" sz="2400" dirty="0"/>
              <a:t>，不同的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字符串，而</a:t>
            </a:r>
            <a:r>
              <a:rPr lang="en-US" altLang="zh-CN" sz="2400" dirty="0" smtClean="0"/>
              <a:t>string</a:t>
            </a:r>
            <a:r>
              <a:rPr lang="zh-CN" altLang="en-US" sz="2400" dirty="0"/>
              <a:t>是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编码的</a:t>
            </a:r>
            <a:r>
              <a:rPr lang="zh-CN" altLang="en-US" sz="2400" dirty="0" smtClean="0"/>
              <a:t>字符串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21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数组（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Array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固定</a:t>
            </a:r>
            <a:r>
              <a:rPr lang="zh-CN" altLang="en-US" sz="2400" dirty="0"/>
              <a:t>大小</a:t>
            </a:r>
            <a:r>
              <a:rPr lang="en-US" altLang="zh-CN" sz="2400" dirty="0"/>
              <a:t>k</a:t>
            </a:r>
            <a:r>
              <a:rPr lang="zh-CN" altLang="en-US" sz="2400" dirty="0"/>
              <a:t>和元素类型</a:t>
            </a:r>
            <a:r>
              <a:rPr lang="en-US" altLang="zh-CN" sz="2400" dirty="0"/>
              <a:t>T</a:t>
            </a:r>
            <a:r>
              <a:rPr lang="zh-CN" altLang="en-US" sz="2400" dirty="0"/>
              <a:t>的数组被写为</a:t>
            </a:r>
            <a:r>
              <a:rPr lang="en-US" altLang="zh-CN" sz="2400" dirty="0"/>
              <a:t>T [k]</a:t>
            </a:r>
            <a:r>
              <a:rPr lang="zh-CN" altLang="en-US" sz="2400" dirty="0"/>
              <a:t>，动态大小的数组为</a:t>
            </a:r>
            <a:r>
              <a:rPr lang="en-US" altLang="zh-CN" sz="2400" dirty="0"/>
              <a:t>T []</a:t>
            </a:r>
            <a:r>
              <a:rPr lang="zh-CN" altLang="en-US" sz="2400" dirty="0"/>
              <a:t>。例如，一个由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uint</a:t>
            </a:r>
            <a:r>
              <a:rPr lang="zh-CN" altLang="en-US" sz="2400" dirty="0"/>
              <a:t>动态数组组成的数组是</a:t>
            </a:r>
            <a:r>
              <a:rPr lang="en-US" altLang="zh-CN" sz="2400" dirty="0"/>
              <a:t>uint [] [5</a:t>
            </a:r>
            <a:r>
              <a:rPr lang="en-US" altLang="zh-CN" sz="2400" dirty="0" smtClean="0"/>
              <a:t>]</a:t>
            </a:r>
          </a:p>
          <a:p>
            <a:pPr>
              <a:lnSpc>
                <a:spcPct val="140000"/>
              </a:lnSpc>
            </a:pPr>
            <a:r>
              <a:rPr lang="zh-CN" altLang="zh-CN" sz="2400" dirty="0"/>
              <a:t>要访问第三个动态数组中的第二个uint，可以使用x [2] [1</a:t>
            </a:r>
            <a:r>
              <a:rPr lang="zh-CN" altLang="zh-CN" sz="2400" dirty="0" smtClean="0"/>
              <a:t>]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en-US" sz="2400" dirty="0" smtClean="0"/>
              <a:t>越界访问数组，会导致调用失败回退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zh-CN" sz="2400" dirty="0"/>
              <a:t>如果要添加新元素，则必须使用.push（）</a:t>
            </a:r>
            <a:r>
              <a:rPr lang="zh-CN" altLang="zh-CN" sz="2400" dirty="0" smtClean="0"/>
              <a:t>或</a:t>
            </a:r>
            <a:r>
              <a:rPr lang="zh-CN" altLang="en-US" sz="2400" dirty="0"/>
              <a:t>将</a:t>
            </a:r>
            <a:r>
              <a:rPr lang="zh-CN" altLang="zh-CN" sz="2400" dirty="0" smtClean="0"/>
              <a:t>.length</a:t>
            </a:r>
            <a:r>
              <a:rPr lang="zh-CN" altLang="en-US" sz="2400" dirty="0" smtClean="0"/>
              <a:t>增大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变长的</a:t>
            </a:r>
            <a:r>
              <a:rPr lang="en-US" altLang="zh-CN" sz="2400" dirty="0"/>
              <a:t>storage</a:t>
            </a:r>
            <a:r>
              <a:rPr lang="zh-CN" altLang="en-US" sz="2400" dirty="0"/>
              <a:t>数组和</a:t>
            </a:r>
            <a:r>
              <a:rPr lang="en-US" altLang="zh-CN" sz="2400" dirty="0"/>
              <a:t>bytes</a:t>
            </a:r>
            <a:r>
              <a:rPr lang="zh-CN" altLang="en-US" sz="2400" dirty="0"/>
              <a:t>（不包括</a:t>
            </a:r>
            <a:r>
              <a:rPr lang="en-US" altLang="zh-CN" sz="2400" dirty="0"/>
              <a:t>string</a:t>
            </a:r>
            <a:r>
              <a:rPr lang="zh-CN" altLang="en-US" sz="2400" dirty="0"/>
              <a:t>）有一个</a:t>
            </a:r>
            <a:r>
              <a:rPr lang="en-US" altLang="zh-CN" sz="2400" dirty="0"/>
              <a:t>push()</a:t>
            </a:r>
            <a:r>
              <a:rPr lang="zh-CN" altLang="en-US" sz="2400" dirty="0"/>
              <a:t>方法。可以将一个新元素附加到数组末端，返回值为当前</a:t>
            </a:r>
            <a:r>
              <a:rPr lang="zh-CN" altLang="en-US" sz="2400" dirty="0" smtClean="0"/>
              <a:t>长度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9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数组示例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232" y="1484784"/>
            <a:ext cx="7355160" cy="4896544"/>
          </a:xfrm>
        </p:spPr>
        <p:txBody>
          <a:bodyPr>
            <a:normAutofit fontScale="70000" lnSpcReduction="20000"/>
          </a:bodyPr>
          <a:lstStyle/>
          <a:p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pragma solidity</a:t>
            </a:r>
            <a:r>
              <a:rPr lang="en-US" altLang="zh-CN" dirty="0"/>
              <a:t> &gt;=0.4.16 &lt;0.6.0;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contract</a:t>
            </a:r>
            <a:r>
              <a:rPr lang="en-US" altLang="zh-CN" dirty="0"/>
              <a:t> C {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	function</a:t>
            </a:r>
            <a:r>
              <a:rPr lang="en-US" altLang="zh-CN" dirty="0"/>
              <a:t> f(uint len) 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pure</a:t>
            </a:r>
            <a:r>
              <a:rPr lang="en-US" altLang="zh-CN" dirty="0"/>
              <a:t> {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uint[] </a:t>
            </a:r>
            <a:r>
              <a:rPr lang="en-US" altLang="zh-CN" b="1" dirty="0"/>
              <a:t>memory</a:t>
            </a:r>
            <a:r>
              <a:rPr lang="en-US" altLang="zh-CN" dirty="0"/>
              <a:t> a = </a:t>
            </a:r>
            <a:r>
              <a:rPr lang="en-US" altLang="zh-CN" b="1" dirty="0"/>
              <a:t>new</a:t>
            </a:r>
            <a:r>
              <a:rPr lang="en-US" altLang="zh-CN" dirty="0"/>
              <a:t> uint[](7);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bytes </a:t>
            </a:r>
            <a:r>
              <a:rPr lang="en-US" altLang="zh-CN" b="1" dirty="0"/>
              <a:t>memory</a:t>
            </a:r>
            <a:r>
              <a:rPr lang="en-US" altLang="zh-CN" dirty="0"/>
              <a:t> b = </a:t>
            </a:r>
            <a:r>
              <a:rPr lang="en-US" altLang="zh-CN" b="1" dirty="0"/>
              <a:t>new</a:t>
            </a:r>
            <a:r>
              <a:rPr lang="en-US" altLang="zh-CN" dirty="0"/>
              <a:t> bytes(len);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assert(a.length == 7);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assert(b.length == len);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a[6] = 8;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}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结构（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S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truct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dirty="0"/>
              <a:t>结构类型可以在映射和数组中使用，它们本身可以包含映射和数组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zh-CN" dirty="0"/>
              <a:t>结构</a:t>
            </a:r>
            <a:r>
              <a:rPr lang="zh-CN" altLang="zh-CN" dirty="0" smtClean="0"/>
              <a:t>不能包含自己</a:t>
            </a:r>
            <a:r>
              <a:rPr lang="zh-CN" altLang="zh-CN" dirty="0"/>
              <a:t>类型的</a:t>
            </a:r>
            <a:r>
              <a:rPr lang="zh-CN" altLang="zh-CN" dirty="0" smtClean="0"/>
              <a:t>成员</a:t>
            </a:r>
            <a:r>
              <a:rPr lang="zh-CN" altLang="en-US" dirty="0" smtClean="0"/>
              <a:t>，但可以作为自己数组成员的类型，也可以作为自己映射成员的值类型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720000" indent="0">
              <a:buNone/>
            </a:pPr>
            <a:r>
              <a:rPr lang="en-US" altLang="zh-CN" sz="3600" b="1" dirty="0" smtClean="0">
                <a:solidFill>
                  <a:srgbClr val="00B0F0"/>
                </a:solidFill>
              </a:rPr>
              <a:t>pragma </a:t>
            </a:r>
            <a:r>
              <a:rPr lang="en-US" altLang="zh-CN" sz="3600" b="1" dirty="0">
                <a:solidFill>
                  <a:srgbClr val="00B0F0"/>
                </a:solidFill>
              </a:rPr>
              <a:t>solidity</a:t>
            </a:r>
            <a:r>
              <a:rPr lang="en-US" altLang="zh-CN" sz="3600" dirty="0">
                <a:solidFill>
                  <a:srgbClr val="00B0F0"/>
                </a:solidFill>
              </a:rPr>
              <a:t> &gt;=0.4.0 &lt;0.6.0;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Ballot {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b="1" dirty="0">
                <a:solidFill>
                  <a:srgbClr val="00B0F0"/>
                </a:solidFill>
              </a:rPr>
              <a:t>	</a:t>
            </a:r>
            <a:r>
              <a:rPr lang="en-US" altLang="zh-CN" sz="3600" b="1" dirty="0" smtClean="0">
                <a:solidFill>
                  <a:srgbClr val="00B0F0"/>
                </a:solidFill>
              </a:rPr>
              <a:t>struct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Voter { 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uint </a:t>
            </a:r>
            <a:r>
              <a:rPr lang="en-US" altLang="zh-CN" sz="3600" dirty="0">
                <a:solidFill>
                  <a:srgbClr val="00B0F0"/>
                </a:solidFill>
              </a:rPr>
              <a:t>weight;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bool </a:t>
            </a:r>
            <a:r>
              <a:rPr lang="en-US" altLang="zh-CN" sz="3600" dirty="0">
                <a:solidFill>
                  <a:srgbClr val="00B0F0"/>
                </a:solidFill>
              </a:rPr>
              <a:t>voted;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uint </a:t>
            </a:r>
            <a:r>
              <a:rPr lang="en-US" altLang="zh-CN" sz="3600" dirty="0">
                <a:solidFill>
                  <a:srgbClr val="00B0F0"/>
                </a:solidFill>
              </a:rPr>
              <a:t>vote;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} </a:t>
            </a:r>
          </a:p>
          <a:p>
            <a:pPr marL="720000" indent="0">
              <a:buNone/>
            </a:pPr>
            <a:r>
              <a:rPr lang="en-US" altLang="zh-CN" sz="3600" dirty="0" smtClean="0">
                <a:solidFill>
                  <a:srgbClr val="00B0F0"/>
                </a:solidFill>
              </a:rPr>
              <a:t>}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映射（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Mapping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5400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 smtClean="0"/>
              <a:t>声明一个映射：</a:t>
            </a:r>
            <a:r>
              <a:rPr lang="en-US" altLang="zh-CN" sz="1400" dirty="0" smtClean="0"/>
              <a:t>mapping</a:t>
            </a:r>
            <a:r>
              <a:rPr lang="zh-CN" altLang="zh-CN" sz="1400" dirty="0" smtClean="0"/>
              <a:t>（</a:t>
            </a:r>
            <a:r>
              <a:rPr lang="zh-CN" altLang="zh-CN" sz="1400" dirty="0"/>
              <a:t>_KeyType =&gt; _ValueType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40000"/>
              </a:lnSpc>
            </a:pPr>
            <a:r>
              <a:rPr lang="zh-CN" altLang="zh-CN" sz="1400" dirty="0"/>
              <a:t>_KeyType可以是任何基本类型。这意味着它可以是任何内置值类型加上字节和字符串。不允许使用用户定义的或复杂的类型，</a:t>
            </a:r>
            <a:r>
              <a:rPr lang="zh-CN" altLang="zh-CN" sz="1400" dirty="0" smtClean="0"/>
              <a:t>如枚举</a:t>
            </a:r>
            <a:r>
              <a:rPr lang="zh-CN" altLang="zh-CN" sz="1400" dirty="0"/>
              <a:t>，映射，结构以及</a:t>
            </a:r>
            <a:r>
              <a:rPr lang="zh-CN" altLang="zh-CN" sz="1400" dirty="0" smtClean="0"/>
              <a:t>除</a:t>
            </a:r>
            <a:r>
              <a:rPr lang="en-US" altLang="zh-CN" sz="1400" dirty="0"/>
              <a:t>bytes</a:t>
            </a:r>
            <a:r>
              <a:rPr lang="zh-CN" altLang="zh-CN" sz="1400" dirty="0" smtClean="0"/>
              <a:t>和</a:t>
            </a:r>
            <a:r>
              <a:rPr lang="en-US" altLang="zh-CN" sz="1400" dirty="0" smtClean="0"/>
              <a:t>string</a:t>
            </a:r>
            <a:r>
              <a:rPr lang="zh-CN" altLang="zh-CN" sz="1400" dirty="0" smtClean="0"/>
              <a:t>之外</a:t>
            </a:r>
            <a:r>
              <a:rPr lang="zh-CN" altLang="zh-CN" sz="1400" dirty="0"/>
              <a:t>的任何数组类型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40000"/>
              </a:lnSpc>
            </a:pPr>
            <a:r>
              <a:rPr lang="zh-CN" altLang="zh-CN" sz="1400" dirty="0" smtClean="0"/>
              <a:t>_</a:t>
            </a:r>
            <a:r>
              <a:rPr lang="zh-CN" altLang="zh-CN" sz="1400" dirty="0"/>
              <a:t>ValueType可以是任何类型，包括映射。</a:t>
            </a:r>
            <a:endParaRPr lang="en-US" altLang="zh-CN" sz="1400" b="1" dirty="0" smtClean="0"/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pragma </a:t>
            </a:r>
            <a:r>
              <a:rPr lang="en-US" altLang="zh-CN" sz="1400" b="1" dirty="0">
                <a:solidFill>
                  <a:srgbClr val="00B0F0"/>
                </a:solidFill>
              </a:rPr>
              <a:t>solidity</a:t>
            </a:r>
            <a:r>
              <a:rPr lang="en-US" altLang="zh-CN" sz="1400" dirty="0">
                <a:solidFill>
                  <a:srgbClr val="00B0F0"/>
                </a:solidFill>
              </a:rPr>
              <a:t> &gt;=0.4.0 &lt;0.6.0;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MappingExample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	mapping</a:t>
            </a:r>
            <a:r>
              <a:rPr lang="en-US" altLang="zh-CN" sz="1400" dirty="0" smtClean="0">
                <a:solidFill>
                  <a:srgbClr val="00B0F0"/>
                </a:solidFill>
              </a:rPr>
              <a:t>(address </a:t>
            </a:r>
            <a:r>
              <a:rPr lang="en-US" altLang="zh-CN" sz="1400" dirty="0">
                <a:solidFill>
                  <a:srgbClr val="00B0F0"/>
                </a:solidFill>
              </a:rPr>
              <a:t>=&gt; uint)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balances;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	function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update(uint newBalance)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</a:rPr>
              <a:t>{</a:t>
            </a: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balances[msg.sender</a:t>
            </a:r>
            <a:r>
              <a:rPr lang="en-US" altLang="zh-CN" sz="1400" dirty="0">
                <a:solidFill>
                  <a:srgbClr val="00B0F0"/>
                </a:solidFill>
              </a:rPr>
              <a:t>] = newBalance;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} } </a:t>
            </a: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MappingUser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>
                <a:solidFill>
                  <a:srgbClr val="00B0F0"/>
                </a:solidFill>
              </a:rPr>
              <a:t>	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function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f()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</a:rPr>
              <a:t>returns</a:t>
            </a:r>
            <a:r>
              <a:rPr lang="en-US" altLang="zh-CN" sz="1400" dirty="0">
                <a:solidFill>
                  <a:srgbClr val="00B0F0"/>
                </a:solidFill>
              </a:rPr>
              <a:t> (uint)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MappingExample </a:t>
            </a:r>
            <a:r>
              <a:rPr lang="en-US" altLang="zh-CN" sz="1400" dirty="0">
                <a:solidFill>
                  <a:srgbClr val="00B0F0"/>
                </a:solidFill>
              </a:rPr>
              <a:t>m = </a:t>
            </a:r>
            <a:r>
              <a:rPr lang="en-US" altLang="zh-CN" sz="1400" b="1" dirty="0">
                <a:solidFill>
                  <a:srgbClr val="00B0F0"/>
                </a:solidFill>
              </a:rPr>
              <a:t>new</a:t>
            </a:r>
            <a:r>
              <a:rPr lang="en-US" altLang="zh-CN" sz="1400" dirty="0">
                <a:solidFill>
                  <a:srgbClr val="00B0F0"/>
                </a:solidFill>
              </a:rPr>
              <a:t> MappingExample();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m.update(100</a:t>
            </a:r>
            <a:r>
              <a:rPr lang="en-US" altLang="zh-CN" sz="1400" dirty="0">
                <a:solidFill>
                  <a:srgbClr val="00B0F0"/>
                </a:solidFill>
              </a:rPr>
              <a:t>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>
                <a:solidFill>
                  <a:srgbClr val="00B0F0"/>
                </a:solidFill>
              </a:rPr>
              <a:t>	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	return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m.balances(address(this));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} }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数据位置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所有的复杂类型，</a:t>
            </a:r>
            <a:r>
              <a:rPr lang="zh-CN" altLang="en-US" sz="2000" dirty="0" smtClean="0"/>
              <a:t>即</a:t>
            </a:r>
            <a:r>
              <a:rPr lang="zh-CN" altLang="en-US" sz="2000" i="1" dirty="0" smtClean="0"/>
              <a:t>数组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结构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和</a:t>
            </a:r>
            <a:r>
              <a:rPr lang="zh-CN" altLang="en-US" sz="2000" i="1" dirty="0" smtClean="0"/>
              <a:t>映射 </a:t>
            </a:r>
            <a:r>
              <a:rPr lang="zh-CN" altLang="en-US" sz="2000" dirty="0" smtClean="0"/>
              <a:t>类型</a:t>
            </a:r>
            <a:r>
              <a:rPr lang="zh-CN" altLang="en-US" sz="2000" dirty="0"/>
              <a:t>，都有一个额外属性，“数据位置”</a:t>
            </a:r>
            <a:r>
              <a:rPr lang="zh-CN" altLang="en-US" sz="2000" dirty="0" smtClean="0"/>
              <a:t>，用来说明</a:t>
            </a:r>
            <a:r>
              <a:rPr lang="zh-CN" altLang="en-US" sz="2000" dirty="0"/>
              <a:t>数据是保存</a:t>
            </a:r>
            <a:r>
              <a:rPr lang="zh-CN" altLang="en-US" sz="2000" dirty="0" smtClean="0"/>
              <a:t>在内存 </a:t>
            </a:r>
            <a:r>
              <a:rPr lang="en-US" altLang="zh-CN" sz="2000" dirty="0" smtClean="0"/>
              <a:t>memory</a:t>
            </a:r>
            <a:r>
              <a:rPr lang="zh-CN" altLang="en-US" sz="2000" dirty="0"/>
              <a:t> 中还是 存储</a:t>
            </a:r>
            <a:r>
              <a:rPr lang="en-US" altLang="zh-CN" sz="2000" dirty="0"/>
              <a:t>storage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根据上下文不同，大多数时候数据有默认的位置，但也可以通过在类型名后增加关键字 </a:t>
            </a:r>
            <a:r>
              <a:rPr lang="en-US" altLang="zh-CN" sz="2000" dirty="0"/>
              <a:t>storage </a:t>
            </a:r>
            <a:r>
              <a:rPr lang="zh-CN" altLang="en-US" sz="2000" dirty="0"/>
              <a:t>或 </a:t>
            </a:r>
            <a:r>
              <a:rPr lang="en-US" altLang="zh-CN" sz="2000" dirty="0"/>
              <a:t>memory 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修改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参数（包括返回的参数）的数据位置默认是 </a:t>
            </a:r>
            <a:r>
              <a:rPr lang="en-US" altLang="zh-CN" sz="2000" dirty="0"/>
              <a:t>memory</a:t>
            </a:r>
            <a:r>
              <a:rPr lang="zh-CN" altLang="en-US" sz="2000" dirty="0"/>
              <a:t>， 局部变量的数据位置默认是 </a:t>
            </a:r>
            <a:r>
              <a:rPr lang="en-US" altLang="zh-CN" sz="2000" dirty="0"/>
              <a:t>storage</a:t>
            </a:r>
            <a:r>
              <a:rPr lang="zh-CN" altLang="en-US" sz="2000" dirty="0"/>
              <a:t>，状态变量的数据位置强制是 </a:t>
            </a:r>
            <a:r>
              <a:rPr lang="en-US" altLang="zh-CN" sz="2000" dirty="0"/>
              <a:t>storage 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另外还存在</a:t>
            </a:r>
            <a:r>
              <a:rPr lang="zh-CN" altLang="en-US" sz="2000" dirty="0"/>
              <a:t>第三种数据位置， </a:t>
            </a:r>
            <a:r>
              <a:rPr lang="en-US" altLang="zh-CN" sz="2000" dirty="0"/>
              <a:t>calldata </a:t>
            </a:r>
            <a:r>
              <a:rPr lang="zh-CN" altLang="en-US" sz="2000" dirty="0"/>
              <a:t>，这是一块只读的，且不会永久存储的位置，用来存储函数参数。 </a:t>
            </a:r>
            <a:r>
              <a:rPr lang="zh-CN" altLang="en-US" sz="2000" dirty="0" smtClean="0"/>
              <a:t>外部函数</a:t>
            </a:r>
            <a:r>
              <a:rPr lang="zh-CN" altLang="en-US" sz="2000" dirty="0"/>
              <a:t>的参数（非返回参数）的数据位置被强制指定为 </a:t>
            </a:r>
            <a:r>
              <a:rPr lang="en-US" altLang="zh-CN" sz="2000" dirty="0"/>
              <a:t>calldata </a:t>
            </a:r>
            <a:r>
              <a:rPr lang="zh-CN" altLang="en-US" sz="2000" dirty="0"/>
              <a:t>，效果跟 </a:t>
            </a:r>
            <a:r>
              <a:rPr lang="en-US" altLang="zh-CN" sz="2000" dirty="0"/>
              <a:t>memory </a:t>
            </a:r>
            <a:r>
              <a:rPr lang="zh-CN" altLang="en-US" sz="2000" dirty="0"/>
              <a:t>差不多</a:t>
            </a:r>
          </a:p>
        </p:txBody>
      </p:sp>
    </p:spTree>
    <p:extLst>
      <p:ext uri="{BB962C8B-B14F-4D97-AF65-F5344CB8AC3E}">
        <p14:creationId xmlns:p14="http://schemas.microsoft.com/office/powerpoint/2010/main" val="25599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数据位置总结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强制指定的数据</a:t>
            </a:r>
            <a:r>
              <a:rPr lang="zh-CN" altLang="en-US" sz="2000" dirty="0" smtClean="0"/>
              <a:t>位置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外部函数的参数（不包括返回参数）： </a:t>
            </a:r>
            <a:r>
              <a:rPr lang="en-US" altLang="zh-CN" sz="2000" dirty="0"/>
              <a:t>calldata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状态变量</a:t>
            </a:r>
            <a:r>
              <a:rPr lang="zh-CN" altLang="en-US" sz="2000" dirty="0"/>
              <a:t>： </a:t>
            </a:r>
            <a:r>
              <a:rPr lang="en-US" altLang="zh-CN" sz="2000" dirty="0"/>
              <a:t>storage</a:t>
            </a:r>
          </a:p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默认数据位置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函数参数（包括返回参数）： </a:t>
            </a:r>
            <a:r>
              <a:rPr lang="en-US" altLang="zh-CN" sz="2000" dirty="0"/>
              <a:t>memory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引用类型的局部变量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storage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值</a:t>
            </a:r>
            <a:r>
              <a:rPr lang="zh-CN" altLang="en-US" sz="2000" dirty="0" smtClean="0"/>
              <a:t>类型的局部变量：栈（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特别要求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公开可见（</a:t>
            </a:r>
            <a:r>
              <a:rPr lang="en-US" altLang="zh-CN" sz="2000" dirty="0"/>
              <a:t>publicly visible</a:t>
            </a:r>
            <a:r>
              <a:rPr lang="zh-CN" altLang="en-US" sz="2000" dirty="0"/>
              <a:t>）的函数参数一定是 </a:t>
            </a:r>
            <a:r>
              <a:rPr lang="en-US" altLang="zh-CN" sz="2000" dirty="0"/>
              <a:t>memory </a:t>
            </a:r>
            <a:r>
              <a:rPr lang="zh-CN" altLang="en-US" sz="2000" dirty="0"/>
              <a:t>类型，如果要求是 </a:t>
            </a:r>
            <a:r>
              <a:rPr lang="en-US" altLang="zh-CN" sz="2000" dirty="0"/>
              <a:t>storage </a:t>
            </a:r>
            <a:r>
              <a:rPr lang="zh-CN" altLang="en-US" sz="2000" dirty="0"/>
              <a:t>类型 则必须是 </a:t>
            </a:r>
            <a:r>
              <a:rPr lang="en-US" altLang="zh-CN" sz="2000" dirty="0"/>
              <a:t>private </a:t>
            </a:r>
            <a:r>
              <a:rPr lang="zh-CN" altLang="en-US" sz="2000" dirty="0"/>
              <a:t>或者 </a:t>
            </a:r>
            <a:r>
              <a:rPr lang="en-US" altLang="zh-CN" sz="2000" dirty="0"/>
              <a:t>internal </a:t>
            </a:r>
            <a:r>
              <a:rPr lang="zh-CN" altLang="en-US" sz="2000" dirty="0" smtClean="0"/>
              <a:t>函数，这是为了防止</a:t>
            </a:r>
            <a:r>
              <a:rPr lang="zh-CN" altLang="en-US" sz="2000" dirty="0"/>
              <a:t>随意的公开调用占用</a:t>
            </a:r>
            <a:r>
              <a:rPr lang="zh-CN" altLang="en-US" sz="2000" dirty="0" smtClean="0"/>
              <a:t>资源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684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14724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 smtClean="0"/>
              <a:t>// </a:t>
            </a:r>
            <a:r>
              <a:rPr lang="zh-CN" altLang="en-US" sz="2000" i="1" dirty="0" smtClean="0"/>
              <a:t>一个简单</a:t>
            </a:r>
            <a:r>
              <a:rPr lang="zh-CN" altLang="en-US" sz="2000" i="1" smtClean="0"/>
              <a:t>的</a:t>
            </a:r>
            <a:r>
              <a:rPr lang="zh-CN" altLang="en-US" sz="2000" i="1" smtClean="0"/>
              <a:t>例子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data1;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data2;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appendOne()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append(data1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appendTwo()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append(data2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</a:t>
            </a:r>
            <a:r>
              <a:rPr lang="en-US" altLang="zh-CN" sz="2000" b="1" dirty="0"/>
              <a:t>storage</a:t>
            </a:r>
            <a:r>
              <a:rPr lang="en-US" altLang="zh-CN" sz="2000" dirty="0"/>
              <a:t> d)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d.push(1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7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692696"/>
            <a:ext cx="705678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smtClean="0"/>
              <a:t>// </a:t>
            </a:r>
            <a:r>
              <a:rPr lang="en-US" altLang="zh-CN" sz="2000" i="1" smtClean="0"/>
              <a:t> </a:t>
            </a:r>
            <a:r>
              <a:rPr lang="zh-CN" altLang="en-US" sz="2000" i="1" dirty="0"/>
              <a:t>下面</a:t>
            </a:r>
            <a:r>
              <a:rPr lang="zh-CN" altLang="en-US" sz="2000" i="1" dirty="0" smtClean="0"/>
              <a:t>代码包含一个</a:t>
            </a:r>
            <a:r>
              <a:rPr lang="zh-CN" altLang="en-US" sz="2000" i="1" smtClean="0"/>
              <a:t>错误</a:t>
            </a:r>
            <a:r>
              <a:rPr lang="zh-CN" altLang="en-US" sz="2000" smtClean="0"/>
              <a:t> 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someVariable;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x;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x.push(2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x;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79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548680"/>
            <a:ext cx="814724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/>
              <a:t>// </a:t>
            </a:r>
            <a:r>
              <a:rPr lang="zh-CN" altLang="en-US" sz="2000" i="1" dirty="0"/>
              <a:t>下面代码编译错误</a:t>
            </a:r>
            <a:r>
              <a:rPr lang="zh-CN" altLang="en-US" sz="2000" dirty="0"/>
              <a:t>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x;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memoryArray)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x </a:t>
            </a:r>
            <a:r>
              <a:rPr lang="en-US" altLang="zh-CN" sz="2000" dirty="0"/>
              <a:t>= memoryArray;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[]  </a:t>
            </a:r>
            <a:r>
              <a:rPr lang="en-US" altLang="zh-CN" sz="2000" dirty="0"/>
              <a:t>y = x;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y[7</a:t>
            </a:r>
            <a:r>
              <a:rPr lang="en-US" altLang="zh-CN" sz="2000" dirty="0"/>
              <a:t>];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y.length </a:t>
            </a:r>
            <a:r>
              <a:rPr lang="en-US" altLang="zh-CN" sz="2000" dirty="0"/>
              <a:t>= 2;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delete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x; </a:t>
            </a:r>
            <a:r>
              <a:rPr lang="en-US" altLang="zh-CN" sz="2000" i="1" dirty="0"/>
              <a:t>	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	y </a:t>
            </a:r>
            <a:r>
              <a:rPr lang="en-US" altLang="zh-CN" sz="2000" i="1" dirty="0"/>
              <a:t>= memoryArray;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	delete </a:t>
            </a:r>
            <a:r>
              <a:rPr lang="en-US" altLang="zh-CN" sz="2000" i="1" dirty="0"/>
              <a:t>y;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g(x);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h(x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g(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</a:t>
            </a:r>
            <a:r>
              <a:rPr lang="en-US" altLang="zh-CN" sz="2000" b="1" dirty="0"/>
              <a:t>storage</a:t>
            </a:r>
            <a:r>
              <a:rPr lang="en-US" altLang="zh-CN" sz="2000" dirty="0"/>
              <a:t> storageArray)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{}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memoryArray)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{}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源文件布局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069160"/>
          </a:xfrm>
        </p:spPr>
        <p:txBody>
          <a:bodyPr>
            <a:no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ragma </a:t>
            </a:r>
            <a:r>
              <a:rPr lang="zh-CN" altLang="en-US" sz="2400" dirty="0" smtClean="0"/>
              <a:t>（版本杂注）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源文件</a:t>
            </a:r>
            <a:r>
              <a:rPr lang="zh-CN" altLang="en-US" sz="2400" dirty="0" smtClean="0"/>
              <a:t>可以被版本</a:t>
            </a:r>
            <a:r>
              <a:rPr lang="zh-CN" altLang="en-US" sz="2400" dirty="0"/>
              <a:t> 杂注</a:t>
            </a:r>
            <a:r>
              <a:rPr lang="en-US" altLang="zh-CN" sz="2400" dirty="0"/>
              <a:t>pragma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注解，表明要求的编译器版本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b="1" dirty="0"/>
              <a:t>pragma</a:t>
            </a:r>
            <a:r>
              <a:rPr lang="en-US" altLang="zh-CN" sz="2400" dirty="0"/>
              <a:t> solidity ^0.4.0;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源文件将既不允许低于 </a:t>
            </a:r>
            <a:r>
              <a:rPr lang="en-US" altLang="zh-CN" sz="2400" dirty="0"/>
              <a:t>0.4.0 </a:t>
            </a:r>
            <a:r>
              <a:rPr lang="zh-CN" altLang="en-US" sz="2400" dirty="0"/>
              <a:t>版本的编译器编译， 也不允许高于（包含） </a:t>
            </a:r>
            <a:r>
              <a:rPr lang="en-US" altLang="zh-CN" sz="2400" dirty="0"/>
              <a:t>0.5.0</a:t>
            </a:r>
            <a:r>
              <a:rPr lang="zh-CN" altLang="en-US" sz="2400" dirty="0"/>
              <a:t> 版本的编译器编译（第二个条件因使用 </a:t>
            </a:r>
            <a:r>
              <a:rPr lang="en-US" altLang="zh-CN" sz="2400" dirty="0"/>
              <a:t>^</a:t>
            </a:r>
            <a:r>
              <a:rPr lang="zh-CN" altLang="en-US" sz="2400" dirty="0"/>
              <a:t> 被添加）</a:t>
            </a:r>
            <a:endParaRPr lang="en-US" altLang="zh-CN" sz="2400" dirty="0"/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2400" dirty="0"/>
              <a:t>import</a:t>
            </a:r>
            <a:r>
              <a:rPr lang="zh-CN" altLang="en-US" sz="2400" dirty="0"/>
              <a:t>（导入其它源文件）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Solidity </a:t>
            </a:r>
            <a:r>
              <a:rPr lang="zh-CN" altLang="en-US" sz="2400" dirty="0"/>
              <a:t>所支持的导入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，语法</a:t>
            </a:r>
            <a:r>
              <a:rPr lang="zh-CN" altLang="en-US" sz="2400" dirty="0"/>
              <a:t>同 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（从 </a:t>
            </a:r>
            <a:r>
              <a:rPr lang="en-US" altLang="zh-CN" sz="2400" dirty="0"/>
              <a:t>ES6 </a:t>
            </a:r>
            <a:r>
              <a:rPr lang="zh-CN" altLang="en-US" sz="2400" dirty="0"/>
              <a:t>起）非常类似</a:t>
            </a:r>
          </a:p>
        </p:txBody>
      </p:sp>
    </p:spTree>
    <p:extLst>
      <p:ext uri="{BB962C8B-B14F-4D97-AF65-F5344CB8AC3E}">
        <p14:creationId xmlns:p14="http://schemas.microsoft.com/office/powerpoint/2010/main" val="42377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i="1" smtClean="0"/>
              <a:t>// </a:t>
            </a:r>
            <a:r>
              <a:rPr lang="zh-CN" altLang="en-US" sz="2000" i="1" smtClean="0"/>
              <a:t>下面我们一起来玩一个猜数字游戏</a:t>
            </a:r>
            <a:endParaRPr lang="en-US" altLang="zh-CN" sz="2000" i="1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/>
              <a:t>p</a:t>
            </a:r>
            <a:r>
              <a:rPr lang="en-US" altLang="zh-CN" sz="2000" b="1" smtClean="0"/>
              <a:t>ragma</a:t>
            </a:r>
            <a:r>
              <a:rPr lang="en-US" altLang="zh-CN" sz="2000" smtClean="0"/>
              <a:t> solidity &gt;0.4.22;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smtClean="0"/>
              <a:t>contract</a:t>
            </a:r>
            <a:r>
              <a:rPr lang="en-US" altLang="zh-CN" sz="2000" smtClean="0"/>
              <a:t> Honeypot{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luckyNum = 52;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last;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struct</a:t>
            </a:r>
            <a:r>
              <a:rPr lang="en-US" altLang="zh-CN" sz="2000" smtClean="0"/>
              <a:t> Guess{ </a:t>
            </a:r>
            <a:r>
              <a:rPr lang="en-US" altLang="zh-CN" sz="2000" i="1" smtClean="0"/>
              <a:t>address</a:t>
            </a:r>
            <a:r>
              <a:rPr lang="en-US" altLang="zh-CN" sz="2000" smtClean="0"/>
              <a:t> player; 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number;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Guess[]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guessHistory;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address</a:t>
            </a:r>
            <a:r>
              <a:rPr lang="en-US" altLang="zh-CN" sz="2000" smtClean="0"/>
              <a:t> owner = msg.sender;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b="1" smtClean="0"/>
              <a:t>function</a:t>
            </a:r>
            <a:r>
              <a:rPr lang="en-US" altLang="zh-CN" sz="2000" smtClean="0"/>
              <a:t> guess(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_num)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payable</a:t>
            </a:r>
            <a:r>
              <a:rPr lang="en-US" altLang="zh-CN" sz="2000" smtClean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Guess newGuess;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newGuess.player = msg.sender;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newGuess.number = _num;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guessHistory.push( newGuess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if( _num == luckyNum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	msg.sender.transfer( msg.value * 2 );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last = now;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}</a:t>
            </a:r>
            <a:endParaRPr lang="en-US" altLang="zh-CN" sz="200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}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58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ser-gold-cdn.xitu.io/2018/5/7/16337a1d31946ff5?imagesl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2013"/>
            <a:ext cx="74961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函数声明和类型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20662"/>
            <a:ext cx="8363272" cy="37170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函数的值类型</a:t>
            </a:r>
            <a:r>
              <a:rPr lang="zh-CN" altLang="en-US" sz="2000" dirty="0"/>
              <a:t>有两类：</a:t>
            </a:r>
            <a:r>
              <a:rPr lang="en-US" altLang="zh-CN" sz="2000" dirty="0"/>
              <a:t>- </a:t>
            </a:r>
            <a:r>
              <a:rPr lang="zh-CN" altLang="en-US" sz="2000" i="1" dirty="0"/>
              <a:t>内部（</a:t>
            </a:r>
            <a:r>
              <a:rPr lang="en-US" altLang="zh-CN" sz="2000" i="1" dirty="0"/>
              <a:t>internal</a:t>
            </a:r>
            <a:r>
              <a:rPr lang="zh-CN" altLang="en-US" sz="2000" i="1" dirty="0"/>
              <a:t>）</a:t>
            </a:r>
            <a:r>
              <a:rPr lang="zh-CN" altLang="en-US" sz="2000" dirty="0"/>
              <a:t>函数和 </a:t>
            </a:r>
            <a:r>
              <a:rPr lang="zh-CN" altLang="en-US" sz="2000" i="1" dirty="0"/>
              <a:t>外部（</a:t>
            </a:r>
            <a:r>
              <a:rPr lang="en-US" altLang="zh-CN" sz="2000" i="1" dirty="0"/>
              <a:t>external</a:t>
            </a:r>
            <a:r>
              <a:rPr lang="zh-CN" altLang="en-US" sz="2000" i="1" dirty="0"/>
              <a:t>）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内部函数只能在当前合约内被调用（更具体来说，在当前代码块内，包括内部库函数和继承的函数中），因为它们不能在当前合约上下文的外部被执行。 调用一个内部函数是通过跳转到它的入口标签来实现的，就像在当前合约的内部调用一个函数。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外部函数由一个地址和一个函数签名组成，可以通过外部函数调用传递或者</a:t>
            </a:r>
            <a:r>
              <a:rPr lang="zh-CN" altLang="en-US" sz="2000" dirty="0" smtClean="0"/>
              <a:t>返回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调用</a:t>
            </a:r>
            <a:r>
              <a:rPr lang="zh-CN" altLang="en-US" sz="2000" dirty="0" smtClean="0"/>
              <a:t>内部函数：直接使用名字 </a:t>
            </a:r>
            <a:r>
              <a:rPr lang="en-US" altLang="zh-CN" sz="2000" dirty="0" smtClean="0"/>
              <a:t>f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调用外部函数：</a:t>
            </a:r>
            <a:r>
              <a:rPr lang="en-US" altLang="zh-CN" sz="2000" dirty="0" smtClean="0"/>
              <a:t>this.f</a:t>
            </a:r>
            <a:r>
              <a:rPr lang="zh-CN" altLang="en-US" sz="2000" dirty="0" smtClean="0"/>
              <a:t>（当前合约），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.f</a:t>
            </a:r>
            <a:r>
              <a:rPr lang="zh-CN" altLang="en-US" sz="2000" dirty="0" smtClean="0"/>
              <a:t>（外部合约）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12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函数</a:t>
            </a:r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可见性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>
            <a:noAutofit/>
          </a:bodyPr>
          <a:lstStyle/>
          <a:p>
            <a:pPr marL="360000" indent="0" latinLnBrk="1">
              <a:lnSpc>
                <a:spcPct val="130000"/>
              </a:lnSpc>
              <a:buNone/>
            </a:pPr>
            <a:r>
              <a:rPr lang="zh-CN" altLang="en-US" sz="2000" dirty="0" smtClean="0"/>
              <a:t>函数的可见性可以</a:t>
            </a:r>
            <a:r>
              <a:rPr lang="zh-CN" altLang="en-US" sz="2000" dirty="0"/>
              <a:t>指定为 </a:t>
            </a:r>
            <a:r>
              <a:rPr lang="en-US" altLang="zh-CN" sz="2000" dirty="0"/>
              <a:t>external</a:t>
            </a:r>
            <a:r>
              <a:rPr lang="zh-CN" altLang="en-US" sz="2000" dirty="0"/>
              <a:t>，</a:t>
            </a:r>
            <a:r>
              <a:rPr lang="en-US" altLang="zh-CN" sz="2000" dirty="0"/>
              <a:t>public 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internal </a:t>
            </a:r>
            <a:r>
              <a:rPr lang="zh-CN" altLang="en-US" sz="2000" dirty="0"/>
              <a:t>或者 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；对于</a:t>
            </a:r>
            <a:r>
              <a:rPr lang="zh-CN" altLang="en-US" sz="2000" dirty="0"/>
              <a:t>状态变量，不能设置为 </a:t>
            </a:r>
            <a:r>
              <a:rPr lang="en-US" altLang="zh-CN" sz="2000" dirty="0"/>
              <a:t>external </a:t>
            </a:r>
            <a:r>
              <a:rPr lang="zh-CN" altLang="en-US" sz="2000" dirty="0"/>
              <a:t>，默认是 </a:t>
            </a:r>
            <a:r>
              <a:rPr lang="en-US" altLang="zh-CN" sz="2000" dirty="0" smtClean="0"/>
              <a:t>internal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external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：外部</a:t>
            </a:r>
            <a:r>
              <a:rPr lang="zh-CN" altLang="en-US" sz="2000" dirty="0"/>
              <a:t>函数作为合约接口的一部分，意味着我们可以从其他合约和交易中调用。 一个外部函数 </a:t>
            </a:r>
            <a:r>
              <a:rPr lang="en-US" altLang="zh-CN" sz="2000" dirty="0"/>
              <a:t>f</a:t>
            </a:r>
            <a:r>
              <a:rPr lang="zh-CN" altLang="en-US" sz="2000" dirty="0"/>
              <a:t>不能从内部调用（即 </a:t>
            </a:r>
            <a:r>
              <a:rPr lang="en-US" altLang="zh-CN" sz="2000" dirty="0"/>
              <a:t>f</a:t>
            </a:r>
            <a:r>
              <a:rPr lang="zh-CN" altLang="en-US" sz="2000" dirty="0"/>
              <a:t> 不起作用，但 </a:t>
            </a:r>
            <a:r>
              <a:rPr lang="en-US" altLang="zh-CN" sz="2000" dirty="0"/>
              <a:t>this.f()</a:t>
            </a:r>
            <a:r>
              <a:rPr lang="zh-CN" altLang="en-US" sz="2000" dirty="0"/>
              <a:t> 可以）。 当收到大量数据的时候，外部函数有时候会更有效率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public</a:t>
            </a:r>
            <a:r>
              <a:rPr lang="zh-CN" altLang="en-US" sz="2000" dirty="0"/>
              <a:t> ：</a:t>
            </a:r>
            <a:r>
              <a:rPr lang="en-US" altLang="zh-CN" sz="2000" dirty="0"/>
              <a:t>public </a:t>
            </a:r>
            <a:r>
              <a:rPr lang="zh-CN" altLang="en-US" sz="2000" dirty="0"/>
              <a:t>函数是合约接口的一部分，可以在内部或通过消息调用。</a:t>
            </a:r>
            <a:r>
              <a:rPr lang="zh-CN" altLang="en-US" sz="2000" dirty="0" smtClean="0"/>
              <a:t>对于 </a:t>
            </a: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状态变量</a:t>
            </a:r>
            <a:r>
              <a:rPr lang="zh-CN" altLang="en-US" sz="2000" dirty="0"/>
              <a:t>， 会自动生成一个 </a:t>
            </a:r>
            <a:r>
              <a:rPr lang="en-US" altLang="zh-CN" sz="2000" dirty="0"/>
              <a:t>getter </a:t>
            </a:r>
            <a:r>
              <a:rPr lang="zh-CN" altLang="en-US" sz="2000" dirty="0" smtClean="0"/>
              <a:t>函数。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internal</a:t>
            </a:r>
            <a:r>
              <a:rPr lang="zh-CN" altLang="en-US" sz="2000" dirty="0"/>
              <a:t> ：这些函数和状态变量只能是内部访问（即从当前合约内部或从它派生的合约访问），不使用 </a:t>
            </a:r>
            <a:r>
              <a:rPr lang="en-US" altLang="zh-CN" sz="2000" dirty="0"/>
              <a:t>this</a:t>
            </a:r>
            <a:r>
              <a:rPr lang="zh-CN" altLang="en-US" sz="2000" dirty="0"/>
              <a:t> 调用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private</a:t>
            </a:r>
            <a:r>
              <a:rPr lang="zh-CN" altLang="en-US" sz="2000" dirty="0"/>
              <a:t> ：</a:t>
            </a:r>
            <a:r>
              <a:rPr lang="en-US" altLang="zh-CN" sz="2000" dirty="0"/>
              <a:t>private </a:t>
            </a:r>
            <a:r>
              <a:rPr lang="zh-CN" altLang="en-US" sz="2000" dirty="0"/>
              <a:t>函数和状态变量仅在当前定义它们的合约中使用，并且不能被派生合约使用。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4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052736"/>
            <a:ext cx="8363272" cy="5805264"/>
          </a:xfrm>
        </p:spPr>
        <p:txBody>
          <a:bodyPr>
            <a:noAutofit/>
          </a:bodyPr>
          <a:lstStyle/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b="1" dirty="0"/>
              <a:t>pragma solidity</a:t>
            </a:r>
            <a:r>
              <a:rPr lang="en-US" altLang="zh-CN" sz="2000" dirty="0"/>
              <a:t> &gt;=0.4.16 &lt;0.6.0;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a) </a:t>
            </a:r>
            <a:r>
              <a:rPr lang="en-US" altLang="zh-CN" sz="2000" b="1" dirty="0"/>
              <a:t>private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pure</a:t>
            </a:r>
            <a:r>
              <a:rPr lang="en-US" altLang="zh-CN" sz="2000" dirty="0"/>
              <a:t> </a:t>
            </a:r>
            <a:r>
              <a:rPr lang="en-US" altLang="zh-CN" sz="2000" b="1" dirty="0"/>
              <a:t>returns</a:t>
            </a:r>
            <a:r>
              <a:rPr lang="en-US" altLang="zh-CN" sz="2000" dirty="0"/>
              <a:t> 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b) {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 + 1;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setData(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a)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a;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data;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b="1" dirty="0" smtClean="0"/>
              <a:t>	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3;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内部访问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val = 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.data();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外部访问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val2 = f(data);</a:t>
            </a:r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pPr marL="360000" indent="0" latinLnBrk="1">
              <a:lnSpc>
                <a:spcPct val="107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  函数可见性示例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620688"/>
            <a:ext cx="8363272" cy="6237312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i="1" dirty="0"/>
              <a:t>// </a:t>
            </a:r>
            <a:r>
              <a:rPr lang="zh-CN" altLang="en-US" sz="1600" i="1" dirty="0"/>
              <a:t>下面代码编译错误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 smtClean="0"/>
              <a:t>pragma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solidity ^0.4.0;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 {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private</a:t>
            </a:r>
            <a:r>
              <a:rPr lang="en-US" altLang="zh-CN" sz="1600" dirty="0"/>
              <a:t> data;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f(</a:t>
            </a:r>
            <a:r>
              <a:rPr lang="en-US" altLang="zh-CN" sz="1600" i="1" dirty="0"/>
              <a:t>uint </a:t>
            </a:r>
            <a:r>
              <a:rPr lang="en-US" altLang="zh-CN" sz="1600" dirty="0"/>
              <a:t>a) </a:t>
            </a:r>
            <a:r>
              <a:rPr lang="en-US" altLang="zh-CN" sz="1600" b="1" dirty="0"/>
              <a:t>private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b)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a + 1; }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setData(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a)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data = a; }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getData()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data; }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compute(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a, 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b) </a:t>
            </a:r>
            <a:r>
              <a:rPr lang="en-US" altLang="zh-CN" sz="1600" b="1" dirty="0"/>
              <a:t>internal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 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a+b; }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 smtClean="0"/>
              <a:t>} </a:t>
            </a:r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 {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readData()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 </a:t>
            </a:r>
            <a:r>
              <a:rPr lang="en-US" altLang="zh-CN" sz="1600" dirty="0"/>
              <a:t>c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C();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local = c.f(7);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错误：成员 </a:t>
            </a:r>
            <a:r>
              <a:rPr lang="en-US" altLang="zh-CN" sz="1600" i="1" dirty="0"/>
              <a:t>`f` </a:t>
            </a:r>
            <a:r>
              <a:rPr lang="zh-CN" altLang="en-US" sz="1600" i="1" dirty="0"/>
              <a:t>不可见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c.setData(3); </a:t>
            </a:r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local </a:t>
            </a:r>
            <a:r>
              <a:rPr lang="en-US" altLang="zh-CN" sz="1600" dirty="0"/>
              <a:t>= c.getData();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local </a:t>
            </a:r>
            <a:r>
              <a:rPr lang="en-US" altLang="zh-CN" sz="1600" dirty="0"/>
              <a:t>= c.compute(3, 5);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错误：成员 </a:t>
            </a:r>
            <a:r>
              <a:rPr lang="en-US" altLang="zh-CN" sz="1600" i="1" dirty="0"/>
              <a:t>`compute` </a:t>
            </a:r>
            <a:r>
              <a:rPr lang="zh-CN" altLang="en-US" sz="1600" i="1" dirty="0"/>
              <a:t>不可见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 </a:t>
            </a:r>
            <a:r>
              <a:rPr lang="en-US" altLang="zh-CN" sz="1600" b="1" dirty="0"/>
              <a:t>is</a:t>
            </a:r>
            <a:r>
              <a:rPr lang="en-US" altLang="zh-CN" sz="1600" dirty="0"/>
              <a:t> C {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 </a:t>
            </a:r>
            <a:r>
              <a:rPr lang="en-US" altLang="zh-CN" sz="1600" dirty="0"/>
              <a:t>c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C();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val = 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compute(3</a:t>
            </a:r>
            <a:r>
              <a:rPr lang="en-US" altLang="zh-CN" sz="1600" dirty="0"/>
              <a:t>, 5); </a:t>
            </a:r>
            <a:endParaRPr lang="en-US" altLang="zh-CN" sz="1600" i="1" dirty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i="1" dirty="0" smtClean="0"/>
              <a:t>	</a:t>
            </a: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85000"/>
              </a:lnSpc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45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499176" cy="48965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pure</a:t>
            </a:r>
            <a:r>
              <a:rPr lang="zh-CN" altLang="en-US" sz="2000" dirty="0" smtClean="0"/>
              <a:t>：纯函数，不</a:t>
            </a:r>
            <a:r>
              <a:rPr lang="zh-CN" altLang="en-US" sz="2000" dirty="0"/>
              <a:t>允许修改或访问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view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不允许修改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payable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允许</a:t>
            </a:r>
            <a:r>
              <a:rPr lang="zh-CN" altLang="en-US" sz="2000" dirty="0" smtClean="0"/>
              <a:t>从消息调用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接收以太</a:t>
            </a:r>
            <a:r>
              <a:rPr lang="zh-CN" altLang="en-US" sz="2000" dirty="0"/>
              <a:t>币</a:t>
            </a:r>
            <a:r>
              <a:rPr lang="en-US" altLang="zh-CN" sz="2000" dirty="0"/>
              <a:t>Ether</a:t>
            </a:r>
            <a:r>
              <a:rPr lang="zh-CN" altLang="en-US" sz="2000" dirty="0"/>
              <a:t> 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onstant</a:t>
            </a:r>
            <a:r>
              <a:rPr lang="zh-CN" altLang="en-US" sz="2000" dirty="0" smtClean="0"/>
              <a:t>：与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相同，一般只修饰状态变量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允许赋值（除初始化</a:t>
            </a:r>
            <a:r>
              <a:rPr lang="zh-CN" altLang="en-US" sz="2000" dirty="0" smtClean="0"/>
              <a:t>以外）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4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240" y="1412776"/>
            <a:ext cx="728315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以下情况被认为是修改状态：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修改状态变量。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产生事件。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创建其它合约。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 </a:t>
            </a:r>
            <a:r>
              <a:rPr lang="en-US" altLang="zh-CN" sz="2000" dirty="0"/>
              <a:t>selfdestruct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通过调用发送以太币。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调用任何没有标记为 </a:t>
            </a:r>
            <a:r>
              <a:rPr lang="en-US" altLang="zh-CN" sz="2000" dirty="0"/>
              <a:t>view </a:t>
            </a:r>
            <a:r>
              <a:rPr lang="zh-CN" altLang="en-US" sz="2000" dirty="0"/>
              <a:t>或者 </a:t>
            </a:r>
            <a:r>
              <a:rPr lang="en-US" altLang="zh-CN" sz="2000" dirty="0"/>
              <a:t>pure </a:t>
            </a:r>
            <a:r>
              <a:rPr lang="zh-CN" altLang="en-US" sz="2000" dirty="0"/>
              <a:t>的函数。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使用低级调用。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使用包含特定操作码的内联汇编。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1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240" y="1556792"/>
            <a:ext cx="8147248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以下被认为是从状态</a:t>
            </a:r>
            <a:r>
              <a:rPr lang="zh-CN" altLang="en-US" sz="2000" dirty="0" smtClean="0"/>
              <a:t>中进行读取</a:t>
            </a:r>
            <a:r>
              <a:rPr lang="zh-CN" altLang="en-US" sz="2000" dirty="0"/>
              <a:t>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读取状态变量。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访问 </a:t>
            </a:r>
            <a:r>
              <a:rPr lang="en-US" altLang="zh-CN" sz="2000" dirty="0"/>
              <a:t>this.balance </a:t>
            </a:r>
            <a:r>
              <a:rPr lang="zh-CN" altLang="en-US" sz="2000" dirty="0"/>
              <a:t>或者 </a:t>
            </a:r>
            <a:r>
              <a:rPr lang="en-US" altLang="zh-CN" sz="2000" dirty="0"/>
              <a:t>&lt;address&gt;.balance</a:t>
            </a:r>
            <a:r>
              <a:rPr lang="zh-CN" altLang="en-US" sz="2000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访问 </a:t>
            </a:r>
            <a:r>
              <a:rPr lang="en-US" altLang="zh-CN" sz="2000" dirty="0"/>
              <a:t>block</a:t>
            </a:r>
            <a:r>
              <a:rPr lang="zh-CN" altLang="en-US" sz="2000" dirty="0"/>
              <a:t>，</a:t>
            </a:r>
            <a:r>
              <a:rPr lang="en-US" altLang="zh-CN" sz="2000" dirty="0"/>
              <a:t>tx</a:t>
            </a:r>
            <a:r>
              <a:rPr lang="zh-CN" altLang="en-US" sz="2000" dirty="0"/>
              <a:t>， </a:t>
            </a:r>
            <a:r>
              <a:rPr lang="en-US" altLang="zh-CN" sz="2000" dirty="0"/>
              <a:t>msg </a:t>
            </a:r>
            <a:r>
              <a:rPr lang="zh-CN" altLang="en-US" sz="2000" dirty="0"/>
              <a:t>中任意成员 （除 </a:t>
            </a:r>
            <a:r>
              <a:rPr lang="en-US" altLang="zh-CN" sz="2000" dirty="0"/>
              <a:t>msg.sig </a:t>
            </a:r>
            <a:r>
              <a:rPr lang="zh-CN" altLang="en-US" sz="2000" dirty="0"/>
              <a:t>和 </a:t>
            </a:r>
            <a:r>
              <a:rPr lang="en-US" altLang="zh-CN" sz="2000" dirty="0"/>
              <a:t>msg.data </a:t>
            </a:r>
            <a:r>
              <a:rPr lang="zh-CN" altLang="en-US" sz="2000" dirty="0"/>
              <a:t>之外）。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调用任何未标记为 </a:t>
            </a:r>
            <a:r>
              <a:rPr lang="en-US" altLang="zh-CN" sz="2000" dirty="0"/>
              <a:t>pure </a:t>
            </a:r>
            <a:r>
              <a:rPr lang="zh-CN" altLang="en-US" sz="2000" dirty="0"/>
              <a:t>的函数。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使用包含某些操作码的内联汇编。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7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函数修饰器（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odifier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147248" cy="44644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使用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可以轻松改变函数的行为。 例如，它们可以在执行函数之前自动检查某个条件。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是合约的可继承属性， 并可能被派生合约</a:t>
            </a:r>
            <a:r>
              <a:rPr lang="zh-CN" altLang="en-US" sz="2000" dirty="0" smtClean="0"/>
              <a:t>覆盖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如果同一个函数有多个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，它们之间以空格隔开，修饰器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会依次检查执行。</a:t>
            </a:r>
          </a:p>
        </p:txBody>
      </p:sp>
    </p:spTree>
    <p:extLst>
      <p:ext uri="{BB962C8B-B14F-4D97-AF65-F5344CB8AC3E}">
        <p14:creationId xmlns:p14="http://schemas.microsoft.com/office/powerpoint/2010/main" val="11965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Modifier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示例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pragma solidity</a:t>
            </a:r>
            <a:r>
              <a:rPr lang="en-US" altLang="zh-CN" dirty="0"/>
              <a:t> &gt;=0.4.22 &lt;0.6.0;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 smtClean="0"/>
              <a:t>contract</a:t>
            </a:r>
            <a:r>
              <a:rPr lang="en-US" altLang="zh-CN" dirty="0" smtClean="0"/>
              <a:t> </a:t>
            </a:r>
            <a:r>
              <a:rPr lang="en-US" altLang="zh-CN" dirty="0"/>
              <a:t>Purchase {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address </a:t>
            </a:r>
            <a:r>
              <a:rPr lang="en-US" altLang="zh-CN" b="1" dirty="0"/>
              <a:t>public</a:t>
            </a:r>
            <a:r>
              <a:rPr lang="en-US" altLang="zh-CN" dirty="0"/>
              <a:t> seller;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modifier</a:t>
            </a:r>
            <a:r>
              <a:rPr lang="en-US" altLang="zh-CN" dirty="0" smtClean="0"/>
              <a:t> </a:t>
            </a:r>
            <a:r>
              <a:rPr lang="en-US" altLang="zh-CN" dirty="0"/>
              <a:t>onlySeller() { </a:t>
            </a:r>
            <a:r>
              <a:rPr lang="en-US" altLang="zh-CN" i="1" dirty="0"/>
              <a:t>// </a:t>
            </a:r>
            <a:r>
              <a:rPr lang="en-US" altLang="zh-CN" b="1" i="1" dirty="0"/>
              <a:t>Modifier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require</a:t>
            </a:r>
            <a:r>
              <a:rPr lang="en-US" altLang="zh-CN" dirty="0"/>
              <a:t>( msg.sender == seller, "Only </a:t>
            </a:r>
            <a:r>
              <a:rPr lang="en-US" altLang="zh-CN" dirty="0" smtClean="0"/>
              <a:t>seller can call." 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_</a:t>
            </a:r>
            <a:r>
              <a:rPr lang="en-US" altLang="zh-CN" dirty="0" smtClean="0"/>
              <a:t>;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/>
              <a:t>abort() 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view</a:t>
            </a:r>
            <a:r>
              <a:rPr lang="en-US" altLang="zh-CN" dirty="0"/>
              <a:t> onlySeller {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// </a:t>
            </a:r>
            <a:r>
              <a:rPr lang="en-US" altLang="zh-CN" b="1" i="1" dirty="0"/>
              <a:t>Modifier</a:t>
            </a:r>
            <a:r>
              <a:rPr lang="en-US" altLang="zh-CN" i="1" dirty="0"/>
              <a:t> usage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// </a:t>
            </a:r>
            <a:r>
              <a:rPr lang="en-US" altLang="zh-CN" i="1" dirty="0"/>
              <a:t>...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3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源文件布局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-- import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78720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 smtClean="0"/>
              <a:t>import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从“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”中</a:t>
            </a:r>
            <a:r>
              <a:rPr lang="zh-CN" altLang="en-US" sz="2000" dirty="0"/>
              <a:t>导入所有的</a:t>
            </a:r>
            <a:r>
              <a:rPr lang="zh-CN" altLang="en-US" sz="2000" dirty="0" smtClean="0"/>
              <a:t>全局符号到</a:t>
            </a:r>
            <a:r>
              <a:rPr lang="zh-CN" altLang="en-US" sz="2000" dirty="0"/>
              <a:t>当前全局作用域中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symbolName from 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创建一个新的全局符号 </a:t>
            </a:r>
            <a:r>
              <a:rPr lang="en-US" altLang="zh-CN" sz="2000" dirty="0"/>
              <a:t>symbolName</a:t>
            </a:r>
            <a:r>
              <a:rPr lang="zh-CN" altLang="en-US" sz="2000" dirty="0"/>
              <a:t>，其成员均</a:t>
            </a:r>
            <a:r>
              <a:rPr lang="zh-CN" altLang="en-US" sz="2000" dirty="0" smtClean="0"/>
              <a:t>来自 “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”中全局符号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{symbol1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alias, symbol2} from 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创建新的全局符号 </a:t>
            </a:r>
            <a:r>
              <a:rPr lang="en-US" altLang="zh-CN" sz="2000" dirty="0"/>
              <a:t>alias </a:t>
            </a:r>
            <a:r>
              <a:rPr lang="zh-CN" altLang="en-US" sz="2000" dirty="0"/>
              <a:t>和 </a:t>
            </a:r>
            <a:r>
              <a:rPr lang="en-US" altLang="zh-CN" sz="2000" dirty="0"/>
              <a:t>symbol2</a:t>
            </a:r>
            <a:r>
              <a:rPr lang="zh-CN" altLang="en-US" sz="2000" dirty="0"/>
              <a:t>，分别从 </a:t>
            </a:r>
            <a:r>
              <a:rPr lang="en-US" altLang="zh-CN" sz="2000" dirty="0"/>
              <a:t>"filename" </a:t>
            </a:r>
            <a:r>
              <a:rPr lang="zh-CN" altLang="en-US" sz="2000" dirty="0"/>
              <a:t>引用 </a:t>
            </a:r>
            <a:r>
              <a:rPr lang="en-US" altLang="zh-CN" sz="2000" dirty="0"/>
              <a:t>symbol1 </a:t>
            </a:r>
            <a:r>
              <a:rPr lang="zh-CN" altLang="en-US" sz="2000" dirty="0"/>
              <a:t>和 </a:t>
            </a:r>
            <a:r>
              <a:rPr lang="en-US" altLang="zh-CN" sz="2000" dirty="0" smtClean="0"/>
              <a:t>symbol2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"filename"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symbolName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这条语句等同于 </a:t>
            </a:r>
            <a:r>
              <a:rPr lang="en-US" altLang="zh-CN" sz="2000" dirty="0"/>
              <a:t>import * as symbolName from "filename";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063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回退函数（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fallback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回退</a:t>
            </a:r>
            <a:r>
              <a:rPr lang="zh-CN" altLang="en-US" sz="2000" dirty="0" smtClean="0"/>
              <a:t>函数（</a:t>
            </a:r>
            <a:r>
              <a:rPr lang="en-US" altLang="zh-CN" sz="2000" dirty="0" smtClean="0"/>
              <a:t>fallback function</a:t>
            </a:r>
            <a:r>
              <a:rPr lang="zh-CN" altLang="en-US" sz="2000" dirty="0" smtClean="0"/>
              <a:t>）是合约中的特殊函数；没有名字，不能</a:t>
            </a:r>
            <a:r>
              <a:rPr lang="zh-CN" altLang="en-US" sz="2000" dirty="0"/>
              <a:t>有参数也不能有返回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在一个到合约的调用中，没有其他函数与给定的函数标识符匹配（或没有提供调用数据），那么这个函数（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函数）会被</a:t>
            </a:r>
            <a:r>
              <a:rPr lang="zh-CN" altLang="en-US" sz="2000" dirty="0" smtClean="0"/>
              <a:t>执行</a:t>
            </a:r>
            <a:endParaRPr lang="zh-CN" altLang="en-US" sz="2000" dirty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每当</a:t>
            </a:r>
            <a:r>
              <a:rPr lang="zh-CN" altLang="en-US" sz="2000" dirty="0"/>
              <a:t>合约收到以太币（没有任何数据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回退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就会执行。此外，为了接收以太币，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函数必须标记为 </a:t>
            </a:r>
            <a:r>
              <a:rPr lang="en-US" altLang="zh-CN" sz="2000" dirty="0"/>
              <a:t>payable</a:t>
            </a:r>
            <a:r>
              <a:rPr lang="zh-CN" altLang="en-US" sz="2000" dirty="0"/>
              <a:t>。 如果不存在这样的函数，则合约不能通过常规交易接收以太</a:t>
            </a:r>
            <a:r>
              <a:rPr lang="zh-CN" altLang="en-US" sz="2000" dirty="0" smtClean="0"/>
              <a:t>币</a:t>
            </a:r>
            <a:endParaRPr lang="zh-CN" altLang="en-US" sz="2000" dirty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在上下文中通常</a:t>
            </a:r>
            <a:r>
              <a:rPr lang="zh-CN" altLang="en-US" sz="2000" dirty="0"/>
              <a:t>只有很少的 </a:t>
            </a:r>
            <a:r>
              <a:rPr lang="en-US" altLang="zh-CN" sz="2000" dirty="0"/>
              <a:t>gas </a:t>
            </a:r>
            <a:r>
              <a:rPr lang="zh-CN" altLang="en-US" sz="2000" dirty="0"/>
              <a:t>可以用来</a:t>
            </a:r>
            <a:r>
              <a:rPr lang="zh-CN" altLang="en-US" sz="2000" dirty="0" smtClean="0"/>
              <a:t>完成</a:t>
            </a:r>
            <a:r>
              <a:rPr lang="zh-CN" altLang="en-US" sz="2000" dirty="0"/>
              <a:t>回退</a:t>
            </a:r>
            <a:r>
              <a:rPr lang="zh-CN" altLang="en-US" sz="2000" dirty="0" smtClean="0"/>
              <a:t>函数的调用，</a:t>
            </a:r>
            <a:r>
              <a:rPr lang="zh-CN" altLang="en-US" sz="2000" dirty="0"/>
              <a:t>所以使 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函数的调用尽量廉价很</a:t>
            </a:r>
            <a:r>
              <a:rPr lang="zh-CN" altLang="en-US" sz="2000" dirty="0" smtClean="0"/>
              <a:t>重要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5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56" y="548680"/>
            <a:ext cx="8244408" cy="60212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pragma</a:t>
            </a:r>
            <a:r>
              <a:rPr lang="en-US" altLang="zh-CN" sz="1800" dirty="0"/>
              <a:t> solidity &gt;0.4.99 &lt;0.6.0; 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contract</a:t>
            </a:r>
            <a:r>
              <a:rPr lang="en-US" altLang="zh-CN" sz="1800" dirty="0"/>
              <a:t> Sink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	function</a:t>
            </a:r>
            <a:r>
              <a:rPr lang="en-US" altLang="zh-CN" sz="1800" dirty="0"/>
              <a:t>() </a:t>
            </a:r>
            <a:r>
              <a:rPr lang="en-US" altLang="zh-CN" sz="1800" b="1" dirty="0" smtClean="0"/>
              <a:t>external payable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{ 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} </a:t>
            </a:r>
            <a:endParaRPr lang="en-US" altLang="zh-CN" sz="18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 smtClean="0"/>
              <a:t>contract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Test { 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function</a:t>
            </a:r>
            <a:r>
              <a:rPr lang="en-US" altLang="zh-CN" sz="1800" dirty="0"/>
              <a:t>() </a:t>
            </a:r>
            <a:r>
              <a:rPr lang="en-US" altLang="zh-CN" sz="1800" b="1" dirty="0" smtClean="0"/>
              <a:t>external </a:t>
            </a:r>
            <a:r>
              <a:rPr lang="en-US" altLang="zh-CN" sz="1800" dirty="0" smtClean="0"/>
              <a:t>{ </a:t>
            </a:r>
            <a:r>
              <a:rPr lang="en-US" altLang="zh-CN" sz="1800" dirty="0"/>
              <a:t>x = 1; } 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i="1" dirty="0" smtClean="0"/>
              <a:t>uint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x; 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/>
              <a:t>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 smtClean="0"/>
              <a:t>contract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Caller { 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function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callTest(Test test) </a:t>
            </a:r>
            <a:r>
              <a:rPr lang="en-US" altLang="zh-CN" sz="1800" b="1" dirty="0"/>
              <a:t>public</a:t>
            </a:r>
            <a:r>
              <a:rPr lang="en-US" altLang="zh-CN" sz="1800" dirty="0"/>
              <a:t> </a:t>
            </a:r>
            <a:r>
              <a:rPr lang="en-US" altLang="zh-CN" sz="1800" b="1" dirty="0"/>
              <a:t>returns</a:t>
            </a:r>
            <a:r>
              <a:rPr lang="en-US" altLang="zh-CN" sz="1800" dirty="0"/>
              <a:t> (</a:t>
            </a:r>
            <a:r>
              <a:rPr lang="en-US" altLang="zh-CN" sz="1800" i="1" dirty="0"/>
              <a:t>bool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/>
              <a:t>(</a:t>
            </a:r>
            <a:r>
              <a:rPr lang="en-US" altLang="zh-CN" sz="1800" i="1" dirty="0"/>
              <a:t>bool</a:t>
            </a:r>
            <a:r>
              <a:rPr lang="en-US" altLang="zh-CN" sz="1800" dirty="0"/>
              <a:t> success,) </a:t>
            </a:r>
            <a:r>
              <a:rPr lang="en-US" altLang="zh-CN" sz="1800" dirty="0" smtClean="0"/>
              <a:t>= address(test).call(abi.encodeWithSignature(“nonExistingFunction()”));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/>
              <a:t>		require(success);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/>
              <a:t>		</a:t>
            </a:r>
            <a:r>
              <a:rPr lang="en-US" altLang="zh-CN" sz="1800" i="1" dirty="0" smtClean="0"/>
              <a:t>address</a:t>
            </a:r>
            <a:r>
              <a:rPr lang="en-US" altLang="zh-CN" sz="1800" dirty="0" smtClean="0"/>
              <a:t> </a:t>
            </a:r>
            <a:r>
              <a:rPr lang="en-US" altLang="zh-CN" sz="1800" b="1" dirty="0"/>
              <a:t>payable</a:t>
            </a:r>
            <a:r>
              <a:rPr lang="en-US" altLang="zh-CN" sz="1800" dirty="0"/>
              <a:t> testPayable = address(uint160(address(test)));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i="1" dirty="0"/>
              <a:t>	</a:t>
            </a:r>
            <a:r>
              <a:rPr lang="en-US" altLang="zh-CN" sz="1800" i="1" dirty="0" smtClean="0"/>
              <a:t>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testPayable.send(2 </a:t>
            </a:r>
            <a:r>
              <a:rPr lang="en-US" altLang="zh-CN" sz="1800" b="1" dirty="0"/>
              <a:t>ether</a:t>
            </a:r>
            <a:r>
              <a:rPr lang="en-US" altLang="zh-CN" sz="1800" dirty="0"/>
              <a:t>);	</a:t>
            </a:r>
            <a:endParaRPr lang="en-US" altLang="zh-CN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2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事件（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事件</a:t>
            </a:r>
            <a:r>
              <a:rPr lang="zh-CN" altLang="en-US" sz="2000" dirty="0"/>
              <a:t>是以太坊</a:t>
            </a:r>
            <a:r>
              <a:rPr lang="en-US" altLang="zh-CN" sz="2000" dirty="0"/>
              <a:t>EVM</a:t>
            </a:r>
            <a:r>
              <a:rPr lang="zh-CN" altLang="en-US" sz="2000" dirty="0"/>
              <a:t>提供的一种日志基础设施。事件可以用来做操作记录，存储为日志。也可以用来实现一些交互功能，比如通知</a:t>
            </a:r>
            <a:r>
              <a:rPr lang="en-US" altLang="zh-CN" sz="2000" dirty="0"/>
              <a:t>UI</a:t>
            </a:r>
            <a:r>
              <a:rPr lang="zh-CN" altLang="en-US" sz="2000" dirty="0"/>
              <a:t>，返回函数调用结果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当定义的事件触发时，我们可以将事件存储到</a:t>
            </a:r>
            <a:r>
              <a:rPr lang="en-US" altLang="zh-CN" sz="2000" dirty="0"/>
              <a:t>EVM</a:t>
            </a:r>
            <a:r>
              <a:rPr lang="zh-CN" altLang="en-US" sz="2000" dirty="0"/>
              <a:t>的交易日志中，日志是区块链中的一种特殊</a:t>
            </a:r>
            <a:r>
              <a:rPr lang="zh-CN" altLang="en-US" sz="2000" dirty="0" smtClean="0"/>
              <a:t>数据结构；日志</a:t>
            </a:r>
            <a:r>
              <a:rPr lang="zh-CN" altLang="en-US" sz="2000" dirty="0"/>
              <a:t>与合约关联，与合约的存储合并存入区块链</a:t>
            </a:r>
            <a:r>
              <a:rPr lang="zh-CN" altLang="en-US" sz="2000" dirty="0" smtClean="0"/>
              <a:t>中；只要</a:t>
            </a:r>
            <a:r>
              <a:rPr lang="zh-CN" altLang="en-US" sz="2000" dirty="0"/>
              <a:t>某个区块可以访问，其相关的日志就可以</a:t>
            </a:r>
            <a:r>
              <a:rPr lang="zh-CN" altLang="en-US" sz="2000" dirty="0" smtClean="0"/>
              <a:t>访问；但</a:t>
            </a:r>
            <a:r>
              <a:rPr lang="zh-CN" altLang="en-US" sz="2000" dirty="0"/>
              <a:t>在合约中，我们不能直接访问日志和事件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可以通过日志实现简单支付验证 </a:t>
            </a:r>
            <a:r>
              <a:rPr lang="en-US" altLang="zh-CN" sz="2000" dirty="0"/>
              <a:t>SPV</a:t>
            </a:r>
            <a:r>
              <a:rPr lang="zh-CN" altLang="en-US" sz="2000" dirty="0"/>
              <a:t>（</a:t>
            </a:r>
            <a:r>
              <a:rPr lang="en-US" altLang="zh-CN" sz="2000" dirty="0"/>
              <a:t>Simplified Payment Verification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如果一个外部实体提供了一个带有这种证明的合约，它可以检查日志是否真实存在于区块链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0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异常处理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787208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Solidity</a:t>
            </a:r>
            <a:r>
              <a:rPr lang="zh-CN" altLang="en-US" sz="2000" dirty="0" smtClean="0"/>
              <a:t>使用“状态恢复异常”来处理</a:t>
            </a:r>
            <a:r>
              <a:rPr lang="zh-CN" altLang="en-US" sz="2000" dirty="0"/>
              <a:t>异常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这样的异常将撤消对当前调用（及其所有子调用）中的状态所做的所有更改，</a:t>
            </a:r>
            <a:r>
              <a:rPr lang="zh-CN" altLang="en-US" sz="2000" dirty="0" smtClean="0"/>
              <a:t>并且向</a:t>
            </a:r>
            <a:r>
              <a:rPr lang="zh-CN" altLang="en-US" sz="2000" dirty="0"/>
              <a:t>调用</a:t>
            </a:r>
            <a:r>
              <a:rPr lang="zh-CN" altLang="en-US" sz="2000" dirty="0" smtClean="0"/>
              <a:t>者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错误。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函数assert和require可用</a:t>
            </a:r>
            <a:r>
              <a:rPr lang="zh-CN" altLang="zh-CN" sz="2000" dirty="0" smtClean="0"/>
              <a:t>于</a:t>
            </a:r>
            <a:r>
              <a:rPr lang="zh-CN" altLang="en-US" sz="2000" dirty="0"/>
              <a:t>判断</a:t>
            </a:r>
            <a:r>
              <a:rPr lang="zh-CN" altLang="zh-CN" sz="2000" dirty="0" smtClean="0"/>
              <a:t>条件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并</a:t>
            </a:r>
            <a:r>
              <a:rPr lang="zh-CN" altLang="zh-CN" sz="2000" dirty="0"/>
              <a:t>在不满足条件时抛出</a:t>
            </a:r>
            <a:r>
              <a:rPr lang="zh-CN" altLang="zh-CN" sz="2000" dirty="0" smtClean="0"/>
              <a:t>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 smtClean="0"/>
              <a:t>ssert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一般</a:t>
            </a:r>
            <a:r>
              <a:rPr lang="zh-CN" altLang="zh-CN" sz="2000" dirty="0" smtClean="0"/>
              <a:t>只</a:t>
            </a:r>
            <a:r>
              <a:rPr lang="zh-CN" altLang="zh-CN" sz="2000" dirty="0"/>
              <a:t>应用于测试内部错误，并</a:t>
            </a:r>
            <a:r>
              <a:rPr lang="zh-CN" altLang="zh-CN" sz="2000" dirty="0" smtClean="0"/>
              <a:t>检查</a:t>
            </a:r>
            <a:r>
              <a:rPr lang="zh-CN" altLang="en-US" sz="2000" dirty="0" smtClean="0"/>
              <a:t>常量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</a:t>
            </a:r>
            <a:r>
              <a:rPr lang="zh-CN" altLang="zh-CN" sz="2000" dirty="0" smtClean="0"/>
              <a:t>equire</a:t>
            </a:r>
            <a:r>
              <a:rPr lang="en-US" altLang="zh-CN" sz="2000" dirty="0" smtClean="0"/>
              <a:t>()</a:t>
            </a:r>
            <a:r>
              <a:rPr lang="en-US" altLang="zh-CN" sz="2000" dirty="0"/>
              <a:t> </a:t>
            </a:r>
            <a:r>
              <a:rPr lang="zh-CN" altLang="zh-CN" sz="2000" dirty="0" smtClean="0"/>
              <a:t>应用</a:t>
            </a:r>
            <a:r>
              <a:rPr lang="zh-CN" altLang="zh-CN" sz="2000" dirty="0"/>
              <a:t>于确保满足有效条件（如输入</a:t>
            </a:r>
            <a:r>
              <a:rPr lang="zh-CN" altLang="zh-CN" sz="2000" dirty="0" smtClean="0"/>
              <a:t>或</a:t>
            </a:r>
            <a:r>
              <a:rPr lang="zh-CN" altLang="en-US" sz="2000" dirty="0"/>
              <a:t>合约</a:t>
            </a:r>
            <a:r>
              <a:rPr lang="zh-CN" altLang="zh-CN" sz="2000" dirty="0" smtClean="0"/>
              <a:t>状态变量</a:t>
            </a:r>
            <a:r>
              <a:rPr lang="zh-CN" altLang="zh-CN" sz="2000" dirty="0"/>
              <a:t>），或验证调用</a:t>
            </a:r>
            <a:r>
              <a:rPr lang="zh-CN" altLang="zh-CN" sz="2000" dirty="0" smtClean="0"/>
              <a:t>外部</a:t>
            </a:r>
            <a:r>
              <a:rPr lang="zh-CN" altLang="en-US" sz="2000" dirty="0"/>
              <a:t>合约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返回</a:t>
            </a:r>
            <a:r>
              <a:rPr lang="zh-CN" altLang="zh-CN" sz="2000" dirty="0" smtClean="0"/>
              <a:t>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evert() </a:t>
            </a:r>
            <a:r>
              <a:rPr lang="zh-CN" altLang="en-US" sz="2000" dirty="0" smtClean="0"/>
              <a:t>用于抛出异常，它可以标记一个错误并将当前调用回退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中的单位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147248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75000"/>
              </a:lnSpc>
              <a:buNone/>
            </a:pPr>
            <a:r>
              <a:rPr lang="zh-CN" altLang="en-US" sz="2000" dirty="0" smtClean="0"/>
              <a:t>      以太币（</a:t>
            </a:r>
            <a:r>
              <a:rPr lang="en-US" altLang="zh-CN" sz="2000" dirty="0" smtClean="0"/>
              <a:t>ether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以太</a:t>
            </a:r>
            <a:r>
              <a:rPr lang="zh-CN" altLang="en-US" sz="2000" dirty="0" smtClean="0"/>
              <a:t>币 </a:t>
            </a:r>
            <a:r>
              <a:rPr lang="en-US" altLang="zh-CN" sz="2000" dirty="0" smtClean="0"/>
              <a:t>Ether</a:t>
            </a:r>
            <a:r>
              <a:rPr lang="en-US" altLang="zh-CN" sz="2000" dirty="0"/>
              <a:t> </a:t>
            </a:r>
            <a:r>
              <a:rPr lang="zh-CN" altLang="en-US" sz="2000" dirty="0"/>
              <a:t>单位之间的换算就是在数字</a:t>
            </a:r>
            <a:r>
              <a:rPr lang="zh-CN" altLang="en-US" sz="2000" dirty="0" smtClean="0"/>
              <a:t>后边加上</a:t>
            </a:r>
            <a:r>
              <a:rPr lang="zh-CN" altLang="en-US" sz="2000" dirty="0"/>
              <a:t> </a:t>
            </a:r>
            <a:r>
              <a:rPr lang="en-US" altLang="zh-CN" sz="2000" dirty="0"/>
              <a:t>wei</a:t>
            </a:r>
            <a:r>
              <a:rPr lang="zh-CN" altLang="en-US" sz="2000" dirty="0"/>
              <a:t>、 </a:t>
            </a:r>
            <a:r>
              <a:rPr lang="en-US" altLang="zh-CN" sz="2000" dirty="0"/>
              <a:t>finney</a:t>
            </a:r>
            <a:r>
              <a:rPr lang="zh-CN" altLang="en-US" sz="2000" dirty="0"/>
              <a:t>、 </a:t>
            </a:r>
            <a:r>
              <a:rPr lang="en-US" altLang="zh-CN" sz="2000" dirty="0"/>
              <a:t>szabo </a:t>
            </a:r>
            <a:r>
              <a:rPr lang="zh-CN" altLang="en-US" sz="2000" dirty="0"/>
              <a:t>或 </a:t>
            </a:r>
            <a:r>
              <a:rPr lang="en-US" altLang="zh-CN" sz="2000" dirty="0"/>
              <a:t>ether </a:t>
            </a:r>
            <a:r>
              <a:rPr lang="zh-CN" altLang="en-US" sz="2000" dirty="0"/>
              <a:t>来实现的，如果后面没有单位，缺省为 </a:t>
            </a:r>
            <a:r>
              <a:rPr lang="en-US" altLang="zh-CN" sz="2000" dirty="0"/>
              <a:t>Wei</a:t>
            </a:r>
            <a:r>
              <a:rPr lang="zh-CN" altLang="en-US" sz="2000" dirty="0"/>
              <a:t>。例如 </a:t>
            </a:r>
            <a:r>
              <a:rPr lang="en-US" altLang="zh-CN" sz="2000" dirty="0"/>
              <a:t>2</a:t>
            </a:r>
            <a:r>
              <a:rPr lang="zh-CN" altLang="en-US" sz="2000" dirty="0"/>
              <a:t> </a:t>
            </a:r>
            <a:r>
              <a:rPr lang="en-US" altLang="zh-CN" sz="2000" dirty="0"/>
              <a:t>ether == 2000 finney </a:t>
            </a:r>
            <a:r>
              <a:rPr lang="zh-CN" altLang="en-US" sz="2000" dirty="0"/>
              <a:t>的逻辑判断值为 </a:t>
            </a:r>
            <a:r>
              <a:rPr lang="en-US" altLang="zh-CN" sz="2000" dirty="0" smtClean="0"/>
              <a:t>true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79495"/>
              </p:ext>
            </p:extLst>
          </p:nvPr>
        </p:nvGraphicFramePr>
        <p:xfrm>
          <a:off x="755576" y="3414608"/>
          <a:ext cx="77768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232248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Kwei (babbage)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1e3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Mwei (lovelace)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1e6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Gwei (shannon)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1e9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microether (szabo)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1e12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milliether (finney)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1e15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1e18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1,000,000,000,000,000,000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中的单位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124744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50000"/>
              </a:lnSpc>
              <a:buNone/>
            </a:pPr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pPr marL="360000" indent="0">
              <a:lnSpc>
                <a:spcPct val="150000"/>
              </a:lnSpc>
              <a:buNone/>
            </a:pPr>
            <a:r>
              <a:rPr lang="zh-CN" altLang="en-US" sz="2000" dirty="0" smtClean="0"/>
              <a:t>秒</a:t>
            </a:r>
            <a:r>
              <a:rPr lang="zh-CN" altLang="en-US" sz="2000" dirty="0"/>
              <a:t>是缺省时间单位，在时间单位之间，数字后面带有 </a:t>
            </a:r>
            <a:r>
              <a:rPr lang="en-US" altLang="zh-CN" sz="2000" dirty="0"/>
              <a:t>seconds</a:t>
            </a:r>
            <a:r>
              <a:rPr lang="zh-CN" altLang="en-US" sz="2000" dirty="0"/>
              <a:t>、 </a:t>
            </a:r>
            <a:r>
              <a:rPr lang="en-US" altLang="zh-CN" sz="2000" dirty="0"/>
              <a:t>minutes</a:t>
            </a:r>
            <a:r>
              <a:rPr lang="zh-CN" altLang="en-US" sz="2000" dirty="0"/>
              <a:t>、 </a:t>
            </a:r>
            <a:r>
              <a:rPr lang="en-US" altLang="zh-CN" sz="2000" dirty="0"/>
              <a:t>hours</a:t>
            </a:r>
            <a:r>
              <a:rPr lang="zh-CN" altLang="en-US" sz="2000" dirty="0"/>
              <a:t>、 </a:t>
            </a:r>
            <a:r>
              <a:rPr lang="en-US" altLang="zh-CN" sz="2000" dirty="0"/>
              <a:t>days</a:t>
            </a:r>
            <a:r>
              <a:rPr lang="zh-CN" altLang="en-US" sz="2000" dirty="0"/>
              <a:t>、 </a:t>
            </a:r>
            <a:r>
              <a:rPr lang="en-US" altLang="zh-CN" sz="2000" dirty="0"/>
              <a:t>weeks </a:t>
            </a:r>
            <a:r>
              <a:rPr lang="zh-CN" altLang="en-US" sz="2000" dirty="0"/>
              <a:t>和 </a:t>
            </a:r>
            <a:r>
              <a:rPr lang="en-US" altLang="zh-CN" sz="2000" dirty="0"/>
              <a:t>years </a:t>
            </a:r>
            <a:r>
              <a:rPr lang="zh-CN" altLang="en-US" sz="2000" dirty="0"/>
              <a:t>的可以进行换算，基本换算关系如下</a:t>
            </a:r>
            <a:r>
              <a:rPr lang="zh-CN" altLang="en-US" sz="2000" dirty="0" smtClean="0"/>
              <a:t>：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31313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days == 24 hours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weeks == 7 days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years == 365 days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3110041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== 1 seconds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minutes == 60 seconds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hours == 60 minutes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4571543"/>
            <a:ext cx="83529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1" dirty="0"/>
              <a:t>这些后缀不能直接用在变量后边。如果想用时间单位（例如 </a:t>
            </a:r>
            <a:r>
              <a:rPr lang="en-US" altLang="zh-CN" i="1" dirty="0"/>
              <a:t>days</a:t>
            </a:r>
            <a:r>
              <a:rPr lang="zh-CN" altLang="en-US" i="1" dirty="0"/>
              <a:t>）来将输入变量换算为时间，你可以用如下方式来完成</a:t>
            </a:r>
            <a:r>
              <a:rPr lang="zh-CN" altLang="en-US" i="1" dirty="0" smtClean="0"/>
              <a:t>：</a:t>
            </a:r>
            <a:endParaRPr lang="en-US" altLang="zh-CN" b="1" i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/>
              <a:t>f(</a:t>
            </a:r>
            <a:r>
              <a:rPr lang="en-US" altLang="zh-CN" i="1" dirty="0"/>
              <a:t>uint</a:t>
            </a:r>
            <a:r>
              <a:rPr lang="en-US" altLang="zh-CN" dirty="0"/>
              <a:t> start, </a:t>
            </a:r>
            <a:r>
              <a:rPr lang="en-US" altLang="zh-CN" i="1" dirty="0"/>
              <a:t>uint</a:t>
            </a:r>
            <a:r>
              <a:rPr lang="en-US" altLang="zh-CN" dirty="0"/>
              <a:t> daysAfter) </a:t>
            </a:r>
            <a:r>
              <a:rPr lang="en-US" altLang="zh-CN" b="1" dirty="0"/>
              <a:t>public</a:t>
            </a:r>
            <a:r>
              <a:rPr lang="en-US" altLang="zh-CN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b="1" dirty="0"/>
              <a:t>if</a:t>
            </a:r>
            <a:r>
              <a:rPr lang="en-US" altLang="zh-CN" dirty="0"/>
              <a:t> (</a:t>
            </a:r>
            <a:r>
              <a:rPr lang="en-US" altLang="zh-CN" b="1" dirty="0"/>
              <a:t>now</a:t>
            </a:r>
            <a:r>
              <a:rPr lang="en-US" altLang="zh-CN" dirty="0"/>
              <a:t> &gt;= start + daysAfter * 1 days) { </a:t>
            </a:r>
            <a:r>
              <a:rPr lang="en-US" altLang="zh-CN" i="1" dirty="0"/>
              <a:t>// ...</a:t>
            </a:r>
            <a:r>
              <a:rPr lang="en-US" altLang="zh-CN" dirty="0"/>
              <a:t>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布尔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bool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可能的取值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字符</a:t>
            </a:r>
            <a:r>
              <a:rPr lang="zh-CN" altLang="en-US" sz="2000" dirty="0" smtClean="0"/>
              <a:t>常量值 </a:t>
            </a:r>
            <a:r>
              <a:rPr lang="en-US" altLang="zh-CN" sz="2000" dirty="0" smtClean="0"/>
              <a:t>true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false</a:t>
            </a:r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整型（</a:t>
            </a:r>
            <a:r>
              <a:rPr lang="en-US" altLang="zh-CN" sz="2000" dirty="0" smtClean="0"/>
              <a:t>int/uint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分别表示有符号和无符号的不同位数的整型</a:t>
            </a:r>
            <a:r>
              <a:rPr lang="zh-CN" altLang="en-US" sz="2000" dirty="0" smtClean="0"/>
              <a:t>变量； </a:t>
            </a:r>
            <a:r>
              <a:rPr lang="zh-CN" altLang="en-US" sz="2000" dirty="0"/>
              <a:t>支持关键字 </a:t>
            </a:r>
            <a:r>
              <a:rPr lang="en-US" altLang="zh-CN" sz="2000" dirty="0"/>
              <a:t>uint8</a:t>
            </a:r>
            <a:r>
              <a:rPr lang="zh-CN" altLang="en-US" sz="2000" dirty="0"/>
              <a:t> 到 </a:t>
            </a:r>
            <a:r>
              <a:rPr lang="en-US" altLang="zh-CN" sz="2000" dirty="0"/>
              <a:t>uint256</a:t>
            </a:r>
            <a:r>
              <a:rPr lang="zh-CN" altLang="en-US" sz="2000" dirty="0"/>
              <a:t>（无符号，从 </a:t>
            </a:r>
            <a:r>
              <a:rPr lang="en-US" altLang="zh-CN" sz="2000" dirty="0"/>
              <a:t>8 </a:t>
            </a:r>
            <a:r>
              <a:rPr lang="zh-CN" altLang="en-US" sz="2000" dirty="0"/>
              <a:t>位到 </a:t>
            </a:r>
            <a:r>
              <a:rPr lang="en-US" altLang="zh-CN" sz="2000" dirty="0"/>
              <a:t>256 </a:t>
            </a:r>
            <a:r>
              <a:rPr lang="zh-CN" altLang="en-US" sz="2000" dirty="0"/>
              <a:t>位）以及 </a:t>
            </a:r>
            <a:r>
              <a:rPr lang="en-US" altLang="zh-CN" sz="2000" dirty="0"/>
              <a:t>int8</a:t>
            </a:r>
            <a:r>
              <a:rPr lang="zh-CN" altLang="en-US" sz="2000" dirty="0"/>
              <a:t> 到 </a:t>
            </a:r>
            <a:r>
              <a:rPr lang="en-US" altLang="zh-CN" sz="2000" dirty="0"/>
              <a:t>int256</a:t>
            </a:r>
            <a:r>
              <a:rPr lang="zh-CN" altLang="en-US" sz="2000" dirty="0"/>
              <a:t>，以 </a:t>
            </a:r>
            <a:r>
              <a:rPr lang="en-US" altLang="zh-CN" sz="2000" dirty="0"/>
              <a:t>8</a:t>
            </a:r>
            <a:r>
              <a:rPr lang="zh-CN" altLang="en-US" sz="2000" dirty="0"/>
              <a:t> 位为步长</a:t>
            </a:r>
            <a:r>
              <a:rPr lang="zh-CN" altLang="en-US" sz="2000" dirty="0" smtClean="0"/>
              <a:t>递增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定长浮点型（</a:t>
            </a:r>
            <a:r>
              <a:rPr lang="en-US" altLang="zh-CN" sz="2000" dirty="0"/>
              <a:t>fixed</a:t>
            </a:r>
            <a:r>
              <a:rPr lang="zh-CN" altLang="en-US" sz="2000" dirty="0"/>
              <a:t> </a:t>
            </a:r>
            <a:r>
              <a:rPr lang="en-US" altLang="zh-CN" sz="2000" dirty="0"/>
              <a:t>/ </a:t>
            </a:r>
            <a:r>
              <a:rPr lang="en-US" altLang="zh-CN" sz="2000" dirty="0" smtClean="0"/>
              <a:t>ufixed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各种大小的有符号和无符号的定长浮点</a:t>
            </a:r>
            <a:r>
              <a:rPr lang="zh-CN" altLang="en-US" sz="2000" dirty="0" smtClean="0"/>
              <a:t>型；</a:t>
            </a:r>
            <a:r>
              <a:rPr lang="zh-CN" altLang="en-US" sz="2000" dirty="0"/>
              <a:t>在关键字 </a:t>
            </a:r>
            <a:r>
              <a:rPr lang="en-US" altLang="zh-CN" sz="2000" dirty="0"/>
              <a:t>ufixedMxN</a:t>
            </a:r>
            <a:r>
              <a:rPr lang="zh-CN" altLang="en-US" sz="2000" dirty="0"/>
              <a:t> 和 </a:t>
            </a:r>
            <a:r>
              <a:rPr lang="en-US" altLang="zh-CN" sz="2000" dirty="0"/>
              <a:t>fixedMxN</a:t>
            </a:r>
            <a:r>
              <a:rPr lang="zh-CN" altLang="en-US" sz="2000" dirty="0"/>
              <a:t> 中，</a:t>
            </a:r>
            <a:r>
              <a:rPr lang="en-US" altLang="zh-CN" sz="2000" dirty="0"/>
              <a:t>M</a:t>
            </a:r>
            <a:r>
              <a:rPr lang="zh-CN" altLang="en-US" sz="2000" dirty="0"/>
              <a:t> 表示该类型占用的位数，</a:t>
            </a:r>
            <a:r>
              <a:rPr lang="en-US" altLang="zh-CN" sz="2000" dirty="0"/>
              <a:t>N</a:t>
            </a:r>
            <a:r>
              <a:rPr lang="zh-CN" altLang="en-US" sz="2000" dirty="0"/>
              <a:t> 表示可用的小数位数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地址（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）：存储</a:t>
            </a:r>
            <a:r>
              <a:rPr lang="zh-CN" altLang="en-US" sz="2000" dirty="0"/>
              <a:t>一个 </a:t>
            </a:r>
            <a:r>
              <a:rPr lang="en-US" altLang="zh-CN" sz="2000" dirty="0"/>
              <a:t>20 </a:t>
            </a:r>
            <a:r>
              <a:rPr lang="zh-CN" altLang="en-US" sz="2000" dirty="0"/>
              <a:t>字节的值（以太坊</a:t>
            </a:r>
            <a:r>
              <a:rPr lang="zh-CN" altLang="en-US" sz="2000" dirty="0" smtClean="0"/>
              <a:t>地址大小）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定长字节</a:t>
            </a:r>
            <a:r>
              <a:rPr lang="zh-CN" altLang="en-US" sz="2000" dirty="0" smtClean="0"/>
              <a:t>数组：</a:t>
            </a:r>
            <a:r>
              <a:rPr lang="zh-CN" altLang="en-US" sz="2000" dirty="0"/>
              <a:t>关键字</a:t>
            </a:r>
            <a:r>
              <a:rPr lang="zh-CN" altLang="en-US" sz="2000" dirty="0" smtClean="0"/>
              <a:t>有 </a:t>
            </a:r>
            <a:r>
              <a:rPr lang="en-US" altLang="zh-CN" sz="2000" dirty="0" smtClean="0"/>
              <a:t>bytes1</a:t>
            </a:r>
            <a:r>
              <a:rPr lang="zh-CN" altLang="en-US" sz="2000" dirty="0"/>
              <a:t>， </a:t>
            </a:r>
            <a:r>
              <a:rPr lang="en-US" altLang="zh-CN" sz="2000" dirty="0"/>
              <a:t>bytes2</a:t>
            </a:r>
            <a:r>
              <a:rPr lang="zh-CN" altLang="en-US" sz="2000" dirty="0"/>
              <a:t>， </a:t>
            </a:r>
            <a:r>
              <a:rPr lang="en-US" altLang="zh-CN" sz="2000" dirty="0"/>
              <a:t>bytes3</a:t>
            </a:r>
            <a:r>
              <a:rPr lang="zh-CN" altLang="en-US" sz="2000" dirty="0"/>
              <a:t>， </a:t>
            </a:r>
            <a:r>
              <a:rPr lang="en-US" altLang="zh-CN" sz="2000" dirty="0"/>
              <a:t>...</a:t>
            </a:r>
            <a:r>
              <a:rPr lang="zh-CN" altLang="en-US" sz="2000" dirty="0"/>
              <a:t>， </a:t>
            </a:r>
            <a:r>
              <a:rPr lang="en-US" altLang="zh-CN" sz="2000" dirty="0" smtClean="0"/>
              <a:t>bytes32</a:t>
            </a:r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枚举（</a:t>
            </a:r>
            <a:r>
              <a:rPr lang="en-US" altLang="zh-CN" sz="2000" dirty="0" smtClean="0"/>
              <a:t>enum</a:t>
            </a:r>
            <a:r>
              <a:rPr lang="zh-CN" altLang="en-US" sz="2000" dirty="0" smtClean="0"/>
              <a:t>）：一种用户</a:t>
            </a:r>
            <a:r>
              <a:rPr lang="zh-CN" altLang="en-US" sz="2000" dirty="0"/>
              <a:t>可以定义类型的方法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语言类似，默认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一般用来模拟合约的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函数（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）：一</a:t>
            </a:r>
            <a:r>
              <a:rPr lang="zh-CN" altLang="en-US" sz="2000" dirty="0"/>
              <a:t>种表示函数的</a:t>
            </a:r>
            <a:r>
              <a:rPr lang="zh-CN" altLang="en-US" sz="2000" dirty="0" smtClean="0"/>
              <a:t>类型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17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引用类型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数组（</a:t>
            </a:r>
            <a:r>
              <a:rPr lang="en-US" altLang="zh-CN" sz="2400" dirty="0"/>
              <a:t>Array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数组可以在声明时指定</a:t>
            </a:r>
            <a:r>
              <a:rPr lang="zh-CN" altLang="en-US" sz="2000" dirty="0" smtClean="0"/>
              <a:t>长度（定长数组），</a:t>
            </a:r>
            <a:r>
              <a:rPr lang="zh-CN" altLang="en-US" sz="2000" dirty="0"/>
              <a:t>也可以动态调整</a:t>
            </a:r>
            <a:r>
              <a:rPr lang="zh-CN" altLang="en-US" sz="2000" dirty="0" smtClean="0"/>
              <a:t>大小（变长数组、动态数组）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对于存储型（</a:t>
            </a:r>
            <a:r>
              <a:rPr lang="en-US" altLang="zh-CN" sz="2000" dirty="0" smtClean="0"/>
              <a:t>storage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 的数组来说，元素类型可以是任意的（即元素也可以是数组类型，映射类型或者结构体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对于内存型（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）的</a:t>
            </a:r>
            <a:r>
              <a:rPr lang="zh-CN" altLang="en-US" sz="2000" dirty="0"/>
              <a:t>数组来说，元素类型不能是</a:t>
            </a:r>
            <a:r>
              <a:rPr lang="zh-CN" altLang="en-US" sz="2000" dirty="0" smtClean="0"/>
              <a:t>映射（</a:t>
            </a:r>
            <a:r>
              <a:rPr lang="en-US" altLang="zh-CN" sz="2000" dirty="0" smtClean="0"/>
              <a:t>mapping</a:t>
            </a:r>
            <a:r>
              <a:rPr lang="zh-CN" altLang="en-US" sz="2000" dirty="0" smtClean="0"/>
              <a:t>）类型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结构（</a:t>
            </a:r>
            <a:r>
              <a:rPr lang="en-US" altLang="zh-CN" sz="2400" dirty="0"/>
              <a:t>Struct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Solidity </a:t>
            </a:r>
            <a:r>
              <a:rPr lang="zh-CN" altLang="en-US" sz="2000" dirty="0"/>
              <a:t>支持通过构造结构体的形式定义新的类型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映射（</a:t>
            </a:r>
            <a:r>
              <a:rPr lang="en-US" altLang="zh-CN" sz="2400" dirty="0"/>
              <a:t>Mapping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映射可以视作 </a:t>
            </a:r>
            <a:r>
              <a:rPr lang="zh-CN" altLang="en-US" sz="2000" i="1" dirty="0"/>
              <a:t>哈希表 </a:t>
            </a:r>
            <a:r>
              <a:rPr lang="zh-CN" altLang="en-US" sz="2000" dirty="0" smtClean="0"/>
              <a:t>，在</a:t>
            </a:r>
            <a:r>
              <a:rPr lang="zh-CN" altLang="en-US" sz="2000" dirty="0"/>
              <a:t>实际的初始化过程中创建每个可能的 </a:t>
            </a:r>
            <a:r>
              <a:rPr lang="en-US" altLang="zh-CN" sz="2000" dirty="0"/>
              <a:t>key</a:t>
            </a:r>
            <a:r>
              <a:rPr lang="zh-CN" altLang="en-US" sz="2000" dirty="0"/>
              <a:t>， 并将其映射到字节形式全是零的</a:t>
            </a:r>
            <a:r>
              <a:rPr lang="zh-CN" altLang="en-US" sz="2000" dirty="0" smtClean="0"/>
              <a:t>值（类型默认值）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99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地址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12568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en-US" altLang="zh-CN" sz="2000" b="1" dirty="0"/>
              <a:t>a</a:t>
            </a:r>
            <a:r>
              <a:rPr lang="en-US" altLang="zh-CN" sz="2000" b="1" dirty="0" smtClean="0"/>
              <a:t>ddress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地址类型存储一个 </a:t>
            </a:r>
            <a:r>
              <a:rPr lang="en-US" altLang="zh-CN" sz="2000" dirty="0"/>
              <a:t>20 </a:t>
            </a:r>
            <a:r>
              <a:rPr lang="zh-CN" altLang="en-US" sz="2000" dirty="0"/>
              <a:t>字节的值（以太坊地址的大小</a:t>
            </a:r>
            <a:r>
              <a:rPr lang="zh-CN" altLang="en-US" sz="2000" dirty="0" smtClean="0"/>
              <a:t>）；地址</a:t>
            </a:r>
            <a:r>
              <a:rPr lang="zh-CN" altLang="en-US" sz="2000" dirty="0"/>
              <a:t>类型也有成员变量，并作为所有合约的</a:t>
            </a:r>
            <a:r>
              <a:rPr lang="zh-CN" altLang="en-US" sz="2000" dirty="0" smtClean="0"/>
              <a:t>基础</a:t>
            </a:r>
            <a:endParaRPr lang="en-US" altLang="zh-CN" sz="2000" dirty="0" smtClean="0"/>
          </a:p>
          <a:p>
            <a:pPr marL="360000" indent="0">
              <a:lnSpc>
                <a:spcPct val="130000"/>
              </a:lnSpc>
              <a:buNone/>
            </a:pPr>
            <a:r>
              <a:rPr lang="en-US" altLang="zh-CN" sz="2000" b="1" dirty="0"/>
              <a:t>address </a:t>
            </a:r>
            <a:r>
              <a:rPr lang="en-US" altLang="zh-CN" sz="2000" b="1" dirty="0" smtClean="0"/>
              <a:t>payable</a:t>
            </a:r>
            <a:r>
              <a:rPr lang="zh-CN" altLang="en-US" sz="2000" dirty="0" smtClean="0"/>
              <a:t>（</a:t>
            </a:r>
            <a:r>
              <a:rPr lang="en-US" altLang="zh-CN" sz="2000" i="1" dirty="0" smtClean="0"/>
              <a:t>v0.5.0</a:t>
            </a:r>
            <a:r>
              <a:rPr lang="zh-CN" altLang="en-US" sz="2000" i="1" dirty="0" smtClean="0"/>
              <a:t>引入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与地址类型基本相同，不过多出了 </a:t>
            </a:r>
            <a:r>
              <a:rPr lang="en-US" altLang="zh-CN" sz="2000" dirty="0" smtClean="0"/>
              <a:t>transfer</a:t>
            </a:r>
            <a:r>
              <a:rPr lang="en-US" altLang="zh-CN" sz="2000" dirty="0"/>
              <a:t> </a:t>
            </a:r>
            <a:r>
              <a:rPr lang="zh-CN" altLang="en-US" sz="2000" dirty="0"/>
              <a:t>和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send </a:t>
            </a:r>
            <a:r>
              <a:rPr lang="zh-CN" altLang="en-US" sz="2000" dirty="0" smtClean="0"/>
              <a:t>两个成员变量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  <a:p>
            <a:pPr marL="360000" indent="0">
              <a:lnSpc>
                <a:spcPct val="130000"/>
              </a:lnSpc>
              <a:buNone/>
            </a:pPr>
            <a:r>
              <a:rPr lang="zh-CN" altLang="en-US" sz="2000" b="1" dirty="0"/>
              <a:t>两者区别和转换</a:t>
            </a: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Payable </a:t>
            </a:r>
            <a:r>
              <a:rPr lang="zh-CN" altLang="zh-CN" sz="2000" dirty="0" smtClean="0"/>
              <a:t>地址是可以发送</a:t>
            </a:r>
            <a:r>
              <a:rPr lang="en-US" altLang="zh-CN" sz="2000" dirty="0" smtClean="0"/>
              <a:t> ether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地址，而</a:t>
            </a:r>
            <a:r>
              <a:rPr lang="zh-CN" altLang="zh-CN" sz="2000" dirty="0" smtClean="0"/>
              <a:t>普通</a:t>
            </a:r>
            <a:r>
              <a:rPr lang="en-US" altLang="zh-CN" sz="2000" dirty="0" smtClean="0"/>
              <a:t> address </a:t>
            </a:r>
            <a:r>
              <a:rPr lang="zh-CN" altLang="zh-CN" sz="2000" dirty="0" smtClean="0"/>
              <a:t>不能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允许从 </a:t>
            </a:r>
            <a:r>
              <a:rPr lang="en-US" altLang="zh-CN" sz="2000" dirty="0" smtClean="0"/>
              <a:t>payable address </a:t>
            </a:r>
            <a:r>
              <a:rPr lang="zh-CN" altLang="en-US" sz="2000" dirty="0" smtClean="0"/>
              <a:t>到 </a:t>
            </a:r>
            <a:r>
              <a:rPr lang="en-US" altLang="zh-CN" sz="2000" dirty="0" smtClean="0"/>
              <a:t>address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隐式转换，</a:t>
            </a:r>
            <a:r>
              <a:rPr lang="zh-CN" altLang="en-US" sz="2000" dirty="0" smtClean="0"/>
              <a:t>而反过来的直接转换</a:t>
            </a:r>
            <a:r>
              <a:rPr lang="zh-CN" altLang="en-US" sz="2000" dirty="0"/>
              <a:t>是不可能的</a:t>
            </a:r>
            <a:r>
              <a:rPr lang="zh-CN" altLang="en-US" sz="2000" dirty="0" smtClean="0"/>
              <a:t>（唯一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通过</a:t>
            </a:r>
            <a:r>
              <a:rPr lang="en-US" altLang="zh-CN" sz="2000" dirty="0" smtClean="0"/>
              <a:t>uint160</a:t>
            </a:r>
            <a:r>
              <a:rPr lang="zh-CN" altLang="en-US" sz="2000" dirty="0" smtClean="0"/>
              <a:t>来进行中间</a:t>
            </a:r>
            <a:r>
              <a:rPr lang="zh-CN" altLang="en-US" sz="2000" dirty="0"/>
              <a:t>转换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从</a:t>
            </a:r>
            <a:r>
              <a:rPr lang="en-US" altLang="zh-CN" sz="2000" dirty="0" smtClean="0"/>
              <a:t>0.5.0</a:t>
            </a:r>
            <a:r>
              <a:rPr lang="zh-CN" altLang="en-US" sz="2000" dirty="0" smtClean="0"/>
              <a:t>版本起，合约</a:t>
            </a:r>
            <a:r>
              <a:rPr lang="zh-CN" altLang="en-US" sz="2000" dirty="0"/>
              <a:t>不再是从地址类型派生而来，但如果它有</a:t>
            </a:r>
            <a:r>
              <a:rPr lang="en-US" altLang="zh-CN" sz="2000" dirty="0"/>
              <a:t>payable</a:t>
            </a:r>
            <a:r>
              <a:rPr lang="zh-CN" altLang="en-US" sz="2000" dirty="0"/>
              <a:t>的回退函数，那同样可以显式转换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address </a:t>
            </a:r>
            <a:r>
              <a:rPr lang="zh-CN" altLang="en-US" sz="2000" dirty="0"/>
              <a:t>或者 </a:t>
            </a:r>
            <a:r>
              <a:rPr lang="en-US" altLang="zh-CN" sz="2000" dirty="0"/>
              <a:t>address payable </a:t>
            </a:r>
            <a:r>
              <a:rPr lang="zh-CN" altLang="en-US" sz="2000" dirty="0"/>
              <a:t>类型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744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地址类型成员变量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&lt;address&gt;.balance (</a:t>
            </a:r>
            <a:r>
              <a:rPr lang="en-US" altLang="zh-CN" sz="1800" dirty="0" smtClean="0"/>
              <a:t>uint256)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该地址的 </a:t>
            </a:r>
            <a:r>
              <a:rPr lang="en-US" altLang="zh-CN" sz="1800" dirty="0" smtClean="0"/>
              <a:t>ether </a:t>
            </a:r>
            <a:r>
              <a:rPr lang="zh-CN" altLang="en-US" sz="1800" dirty="0" smtClean="0"/>
              <a:t>余额，以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 payable&gt;.transfer(uint256 amount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向指定地址发送数量为 </a:t>
            </a:r>
            <a:r>
              <a:rPr lang="en-US" altLang="zh-CN" sz="1800" dirty="0" smtClean="0"/>
              <a:t>amount </a:t>
            </a:r>
            <a:r>
              <a:rPr lang="zh-CN" altLang="en-US" sz="1800" dirty="0" smtClean="0"/>
              <a:t>的 </a:t>
            </a:r>
            <a:r>
              <a:rPr lang="en-US" altLang="zh-CN" sz="1800" dirty="0" smtClean="0"/>
              <a:t>ether</a:t>
            </a:r>
            <a:r>
              <a:rPr lang="zh-CN" altLang="en-US" sz="1800" dirty="0" smtClean="0"/>
              <a:t>（以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为单位），</a:t>
            </a:r>
            <a:r>
              <a:rPr lang="zh-CN" altLang="en-US" sz="1800" dirty="0"/>
              <a:t>失败时抛出异常，发送 </a:t>
            </a:r>
            <a:r>
              <a:rPr lang="en-US" altLang="zh-CN" sz="1800" dirty="0"/>
              <a:t>2300 gas </a:t>
            </a:r>
            <a:r>
              <a:rPr lang="zh-CN" altLang="en-US" sz="1800" dirty="0"/>
              <a:t>的矿工费，不可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 payable&gt;.send(uint256 amount) returns (bool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向</a:t>
            </a:r>
            <a:r>
              <a:rPr lang="zh-CN" altLang="en-US" sz="1800" dirty="0"/>
              <a:t>指定地址</a:t>
            </a:r>
            <a:r>
              <a:rPr lang="zh-CN" altLang="en-US" sz="1800" dirty="0" smtClean="0"/>
              <a:t>发送</a:t>
            </a:r>
            <a:r>
              <a:rPr lang="zh-CN" altLang="en-US" sz="1800" dirty="0"/>
              <a:t>数量为 </a:t>
            </a:r>
            <a:r>
              <a:rPr lang="en-US" altLang="zh-CN" sz="1800" dirty="0" smtClean="0"/>
              <a:t>amount</a:t>
            </a:r>
            <a:r>
              <a:rPr lang="zh-CN" altLang="en-US" sz="1800" dirty="0"/>
              <a:t>的 </a:t>
            </a:r>
            <a:r>
              <a:rPr lang="en-US" altLang="zh-CN" sz="1800" dirty="0" smtClean="0"/>
              <a:t>ether</a:t>
            </a:r>
            <a:r>
              <a:rPr lang="zh-CN" altLang="en-US" sz="1800" dirty="0" smtClean="0"/>
              <a:t>（以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为单位），</a:t>
            </a:r>
            <a:r>
              <a:rPr lang="zh-CN" altLang="en-US" sz="1800" dirty="0"/>
              <a:t>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 </a:t>
            </a:r>
            <a:r>
              <a:rPr lang="en-US" altLang="zh-CN" sz="1800" dirty="0"/>
              <a:t>2300 gas </a:t>
            </a:r>
            <a:r>
              <a:rPr lang="zh-CN" altLang="en-US" sz="1800" dirty="0"/>
              <a:t>的矿工费用，不可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发出底层函数</a:t>
            </a:r>
            <a:r>
              <a:rPr lang="zh-CN" altLang="en-US" sz="1800" dirty="0"/>
              <a:t> </a:t>
            </a:r>
            <a:r>
              <a:rPr lang="en-US" altLang="zh-CN" sz="1800" dirty="0"/>
              <a:t>CALL</a:t>
            </a:r>
            <a:r>
              <a:rPr lang="zh-CN" altLang="en-US" sz="1800" dirty="0"/>
              <a:t>，失败时返回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address&gt;.delegatecall(bytes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发出底层函数</a:t>
            </a:r>
            <a:r>
              <a:rPr lang="zh-CN" altLang="en-US" sz="1800" dirty="0"/>
              <a:t> </a:t>
            </a:r>
            <a:r>
              <a:rPr lang="en-US" altLang="zh-CN" sz="1800" dirty="0"/>
              <a:t>DELEGATECALL</a:t>
            </a:r>
            <a:r>
              <a:rPr lang="zh-CN" altLang="en-US" sz="1800" dirty="0"/>
              <a:t>，失败时返回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address&gt;.staticcall(bytes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发出底层函数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STATICCALL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，可调节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188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地址成员变量用法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lang="en-US" altLang="zh-CN" sz="1800" b="1" dirty="0"/>
              <a:t>b</a:t>
            </a:r>
            <a:r>
              <a:rPr lang="en-US" altLang="zh-CN" sz="1800" b="1" dirty="0" smtClean="0"/>
              <a:t>alance </a:t>
            </a:r>
            <a:r>
              <a:rPr lang="zh-CN" altLang="en-US" sz="1800" b="1" dirty="0" smtClean="0"/>
              <a:t>和 </a:t>
            </a:r>
            <a:r>
              <a:rPr lang="en-US" altLang="zh-CN" sz="1800" b="1" dirty="0" smtClean="0"/>
              <a:t>transfer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1800" dirty="0"/>
              <a:t>可以使用 </a:t>
            </a:r>
            <a:r>
              <a:rPr lang="en-US" altLang="zh-CN" sz="1800" dirty="0"/>
              <a:t>balance</a:t>
            </a:r>
            <a:r>
              <a:rPr lang="zh-CN" altLang="en-US" sz="1800" dirty="0"/>
              <a:t> 属性来查询一个地址的余额， </a:t>
            </a:r>
            <a:r>
              <a:rPr lang="zh-CN" altLang="en-US" sz="1800" dirty="0" smtClean="0"/>
              <a:t>可以</a:t>
            </a:r>
            <a:r>
              <a:rPr lang="zh-CN" altLang="en-US" sz="1800" dirty="0"/>
              <a:t>使用 </a:t>
            </a:r>
            <a:r>
              <a:rPr lang="en-US" altLang="zh-CN" sz="1800" dirty="0"/>
              <a:t>transfer</a:t>
            </a:r>
            <a:r>
              <a:rPr lang="zh-CN" altLang="en-US" sz="1800" dirty="0"/>
              <a:t> 函数向一个</a:t>
            </a:r>
            <a:r>
              <a:rPr lang="en-US" altLang="zh-CN" sz="1800" dirty="0"/>
              <a:t>payable</a:t>
            </a:r>
            <a:r>
              <a:rPr lang="zh-CN" altLang="en-US" sz="1800" dirty="0"/>
              <a:t>地址发送 以太币</a:t>
            </a:r>
            <a:r>
              <a:rPr lang="en-US" altLang="zh-CN" sz="1800" dirty="0"/>
              <a:t>Ether</a:t>
            </a:r>
            <a:r>
              <a:rPr lang="zh-CN" altLang="en-US" sz="1800" dirty="0"/>
              <a:t>（以 </a:t>
            </a:r>
            <a:r>
              <a:rPr lang="en-US" altLang="zh-CN" sz="1800" dirty="0"/>
              <a:t>wei </a:t>
            </a:r>
            <a:r>
              <a:rPr lang="zh-CN" altLang="en-US" sz="1800" dirty="0"/>
              <a:t>为单位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800" i="1" dirty="0">
                <a:solidFill>
                  <a:srgbClr val="00B0F0"/>
                </a:solidFill>
              </a:rPr>
              <a:t>address </a:t>
            </a:r>
            <a:r>
              <a:rPr lang="en-US" altLang="zh-CN" sz="1800" b="1" i="1" dirty="0">
                <a:solidFill>
                  <a:srgbClr val="00B0F0"/>
                </a:solidFill>
              </a:rPr>
              <a:t>payable</a:t>
            </a:r>
            <a:r>
              <a:rPr lang="en-US" altLang="zh-CN" sz="1800" i="1" dirty="0">
                <a:solidFill>
                  <a:srgbClr val="00B0F0"/>
                </a:solidFill>
              </a:rPr>
              <a:t> x = address(0x123); </a:t>
            </a:r>
            <a:endParaRPr lang="en-US" altLang="zh-CN" sz="1800" i="1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800" i="1" dirty="0" smtClean="0">
                <a:solidFill>
                  <a:srgbClr val="00B0F0"/>
                </a:solidFill>
              </a:rPr>
              <a:t>address </a:t>
            </a:r>
            <a:r>
              <a:rPr lang="en-US" altLang="zh-CN" sz="1800" i="1" dirty="0">
                <a:solidFill>
                  <a:srgbClr val="00B0F0"/>
                </a:solidFill>
              </a:rPr>
              <a:t>myAddress = address(this); </a:t>
            </a:r>
            <a:endParaRPr lang="en-US" altLang="zh-CN" sz="1800" i="1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800" b="1" i="1" dirty="0" smtClean="0">
                <a:solidFill>
                  <a:srgbClr val="00B0F0"/>
                </a:solidFill>
              </a:rPr>
              <a:t>if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 </a:t>
            </a:r>
            <a:r>
              <a:rPr lang="en-US" altLang="zh-CN" sz="1800" i="1" dirty="0">
                <a:solidFill>
                  <a:srgbClr val="00B0F0"/>
                </a:solidFill>
              </a:rPr>
              <a:t>(x.balance &lt; 10 &amp;&amp; myAddress.balance &gt;= 10) 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800" i="1" dirty="0" smtClean="0">
                <a:solidFill>
                  <a:srgbClr val="00B0F0"/>
                </a:solidFill>
              </a:rPr>
              <a:t>x.transfer(10</a:t>
            </a:r>
            <a:r>
              <a:rPr lang="en-US" altLang="zh-CN" sz="1800" i="1" dirty="0">
                <a:solidFill>
                  <a:srgbClr val="00B0F0"/>
                </a:solidFill>
              </a:rPr>
              <a:t>);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1800" b="1" dirty="0" smtClean="0"/>
              <a:t>send</a:t>
            </a:r>
            <a:endParaRPr lang="en-US" altLang="zh-CN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800" dirty="0"/>
              <a:t>send </a:t>
            </a:r>
            <a:r>
              <a:rPr lang="zh-CN" altLang="en-US" sz="1800" dirty="0"/>
              <a:t>是 </a:t>
            </a:r>
            <a:r>
              <a:rPr lang="en-US" altLang="zh-CN" sz="1800" dirty="0"/>
              <a:t>transfer </a:t>
            </a:r>
            <a:r>
              <a:rPr lang="zh-CN" altLang="en-US" sz="1800" dirty="0"/>
              <a:t>的低级版本。如果执行失败，当前的合约不会因为异常而终止，但 </a:t>
            </a:r>
            <a:r>
              <a:rPr lang="en-US" altLang="zh-CN" sz="1800" dirty="0"/>
              <a:t>send </a:t>
            </a:r>
            <a:r>
              <a:rPr lang="zh-CN" altLang="en-US" sz="1800" dirty="0"/>
              <a:t>会返回 </a:t>
            </a:r>
            <a:r>
              <a:rPr lang="en-US" altLang="zh-CN" sz="1800" dirty="0" smtClean="0"/>
              <a:t>false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1800" b="1" dirty="0"/>
              <a:t>call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1800" dirty="0" smtClean="0"/>
              <a:t>也</a:t>
            </a:r>
            <a:r>
              <a:rPr lang="zh-CN" altLang="en-US" sz="1800" dirty="0"/>
              <a:t>可以用</a:t>
            </a:r>
            <a:r>
              <a:rPr lang="en-US" altLang="zh-CN" sz="1800" dirty="0"/>
              <a:t>call</a:t>
            </a:r>
            <a:r>
              <a:rPr lang="zh-CN" altLang="en-US" sz="1800" dirty="0"/>
              <a:t>来实现转币的操作，通过添加</a:t>
            </a:r>
            <a:r>
              <a:rPr lang="en-US" altLang="zh-CN" sz="1800" dirty="0"/>
              <a:t>.gas()</a:t>
            </a:r>
            <a:r>
              <a:rPr lang="zh-CN" altLang="en-US" sz="1800" dirty="0"/>
              <a:t>和</a:t>
            </a:r>
            <a:r>
              <a:rPr lang="en-US" altLang="zh-CN" sz="1800" dirty="0"/>
              <a:t>.value()</a:t>
            </a:r>
            <a:r>
              <a:rPr lang="zh-CN" altLang="en-US" sz="1800" dirty="0"/>
              <a:t>修饰器：</a:t>
            </a:r>
            <a:endParaRPr lang="en-US" altLang="zh-CN" sz="1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800" i="1" dirty="0">
                <a:solidFill>
                  <a:srgbClr val="00B0F0"/>
                </a:solidFill>
              </a:rPr>
              <a:t>nameReg.call</a:t>
            </a:r>
            <a:r>
              <a:rPr lang="en-US" altLang="zh-CN" sz="1800" b="1" i="1" dirty="0">
                <a:solidFill>
                  <a:srgbClr val="00B0F0"/>
                </a:solidFill>
              </a:rPr>
              <a:t>.gas</a:t>
            </a:r>
            <a:r>
              <a:rPr lang="en-US" altLang="zh-CN" sz="1800" i="1" dirty="0">
                <a:solidFill>
                  <a:srgbClr val="00B0F0"/>
                </a:solidFill>
              </a:rPr>
              <a:t>(1000000)</a:t>
            </a:r>
            <a:r>
              <a:rPr lang="en-US" altLang="zh-CN" sz="1800" b="1" i="1" dirty="0">
                <a:solidFill>
                  <a:srgbClr val="00B0F0"/>
                </a:solidFill>
              </a:rPr>
              <a:t>.value</a:t>
            </a:r>
            <a:r>
              <a:rPr lang="en-US" altLang="zh-CN" sz="1800" i="1" dirty="0">
                <a:solidFill>
                  <a:srgbClr val="00B0F0"/>
                </a:solidFill>
              </a:rPr>
              <a:t>(1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		ether</a:t>
            </a:r>
            <a:r>
              <a:rPr lang="en-US" altLang="zh-CN" sz="1800" i="1" dirty="0">
                <a:solidFill>
                  <a:srgbClr val="00B0F0"/>
                </a:solidFill>
              </a:rPr>
              <a:t>)(abi.encodeWithSignature("register(string)", "</a:t>
            </a:r>
            <a:r>
              <a:rPr lang="en-US" altLang="zh-CN" sz="1800" i="1">
                <a:solidFill>
                  <a:srgbClr val="00B0F0"/>
                </a:solidFill>
              </a:rPr>
              <a:t>MyName</a:t>
            </a:r>
            <a:r>
              <a:rPr lang="en-US" altLang="zh-CN" sz="1800" i="1" smtClean="0">
                <a:solidFill>
                  <a:srgbClr val="00B0F0"/>
                </a:solidFill>
              </a:rPr>
              <a:t>"));</a:t>
            </a:r>
            <a:endParaRPr lang="en-US" altLang="zh-CN" sz="1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枚举（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Enum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枚举类型用来用户自定义一组常量值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语言的枚举类型非常相似，对应整型值</a:t>
            </a:r>
            <a:endParaRPr lang="en-US" altLang="zh-CN" sz="2400" dirty="0"/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pragma solidity &gt;=0.4.0 &lt;0.6.0; 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contract </a:t>
            </a:r>
            <a:r>
              <a:rPr lang="en-US" altLang="zh-CN" sz="2400" dirty="0">
                <a:solidFill>
                  <a:srgbClr val="00B0F0"/>
                </a:solidFill>
              </a:rPr>
              <a:t>Purchase { 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enum </a:t>
            </a:r>
            <a:r>
              <a:rPr lang="en-US" altLang="zh-CN" sz="2400" dirty="0">
                <a:solidFill>
                  <a:srgbClr val="00B0F0"/>
                </a:solidFill>
              </a:rPr>
              <a:t>State { Created, Locked, Inactive } </a:t>
            </a: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}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1457</Words>
  <Application>Microsoft Office PowerPoint</Application>
  <PresentationFormat>全屏显示(4:3)</PresentationFormat>
  <Paragraphs>400</Paragraphs>
  <Slides>36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Solidity 深入理解</vt:lpstr>
      <vt:lpstr>  Solidity源文件布局</vt:lpstr>
      <vt:lpstr>  Solidity源文件布局-- import</vt:lpstr>
      <vt:lpstr>  Solidity值类型</vt:lpstr>
      <vt:lpstr>  Solidity引用类型</vt:lpstr>
      <vt:lpstr>  Solidity地址类型</vt:lpstr>
      <vt:lpstr>地址类型成员变量</vt:lpstr>
      <vt:lpstr>  地址成员变量用法</vt:lpstr>
      <vt:lpstr>  枚举（Enum）</vt:lpstr>
      <vt:lpstr>  字符数组（Byte Arrays）</vt:lpstr>
      <vt:lpstr>  数组（Array）</vt:lpstr>
      <vt:lpstr> 数组示例</vt:lpstr>
      <vt:lpstr>  结构（Struct）</vt:lpstr>
      <vt:lpstr>  映射（Mapping）</vt:lpstr>
      <vt:lpstr>  Solidity数据位置</vt:lpstr>
      <vt:lpstr>  数据位置总结</vt:lpstr>
      <vt:lpstr>PowerPoint 演示文稿</vt:lpstr>
      <vt:lpstr>PowerPoint 演示文稿</vt:lpstr>
      <vt:lpstr>PowerPoint 演示文稿</vt:lpstr>
      <vt:lpstr>PowerPoint 演示文稿</vt:lpstr>
      <vt:lpstr>  Solidity函数声明和类型</vt:lpstr>
      <vt:lpstr>  Solidity函数可见性</vt:lpstr>
      <vt:lpstr>  函数可见性示例</vt:lpstr>
      <vt:lpstr>PowerPoint 演示文稿</vt:lpstr>
      <vt:lpstr>  Solidity函数状态可变性</vt:lpstr>
      <vt:lpstr>  Solidity函数状态可变性</vt:lpstr>
      <vt:lpstr>  Solidity函数状态可变性</vt:lpstr>
      <vt:lpstr>  函数修饰器（modifier）</vt:lpstr>
      <vt:lpstr>  Modifier示例</vt:lpstr>
      <vt:lpstr>  回退函数（fallback）</vt:lpstr>
      <vt:lpstr>PowerPoint 演示文稿</vt:lpstr>
      <vt:lpstr>  事件（event）</vt:lpstr>
      <vt:lpstr>  Solidity异常处理</vt:lpstr>
      <vt:lpstr>  Solidity中的单位</vt:lpstr>
      <vt:lpstr>  Solidity中的单位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429</cp:revision>
  <dcterms:created xsi:type="dcterms:W3CDTF">2018-08-15T07:17:26Z</dcterms:created>
  <dcterms:modified xsi:type="dcterms:W3CDTF">2018-11-28T16:06:30Z</dcterms:modified>
</cp:coreProperties>
</file>