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8"/>
  </p:notesMasterIdLst>
  <p:sldIdLst>
    <p:sldId id="256" r:id="rId2"/>
    <p:sldId id="366" r:id="rId3"/>
    <p:sldId id="368" r:id="rId4"/>
    <p:sldId id="367" r:id="rId5"/>
    <p:sldId id="369" r:id="rId6"/>
    <p:sldId id="318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Dotum" pitchFamily="34" charset="-127"/>
        <a:cs typeface="+mn-cs"/>
      </a:defRPr>
    </a:lvl1pPr>
    <a:lvl2pPr marL="4572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Dotum" pitchFamily="34" charset="-127"/>
        <a:cs typeface="+mn-cs"/>
      </a:defRPr>
    </a:lvl2pPr>
    <a:lvl3pPr marL="9144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Dotum" pitchFamily="34" charset="-127"/>
        <a:cs typeface="+mn-cs"/>
      </a:defRPr>
    </a:lvl3pPr>
    <a:lvl4pPr marL="13716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Dotum" pitchFamily="34" charset="-127"/>
        <a:cs typeface="+mn-cs"/>
      </a:defRPr>
    </a:lvl4pPr>
    <a:lvl5pPr marL="18288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Dotu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otu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otu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otu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otu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009900"/>
    <a:srgbClr val="DE0000"/>
    <a:srgbClr val="CC3300"/>
    <a:srgbClr val="FFCC00"/>
    <a:srgbClr val="CC3399"/>
    <a:srgbClr val="FF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%" g="0%" b="0%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%" g="0%" b="0%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20.809%" autoAdjust="0"/>
    <p:restoredTop sz="93.321%" autoAdjust="0"/>
  </p:normalViewPr>
  <p:slideViewPr>
    <p:cSldViewPr>
      <p:cViewPr varScale="1">
        <p:scale>
          <a:sx n="69" d="100"/>
          <a:sy n="69" d="100"/>
        </p:scale>
        <p:origin x="12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notesMaster" Target="notesMasters/notesMaster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heme" Target="theme/theme1.xml"/><Relationship Id="rId5" Type="http://purl.oclc.org/ooxml/officeDocument/relationships/slide" Target="slides/slide4.xml"/><Relationship Id="rId1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purl.oclc.org/ooxml/officeDocument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210F0A-4B29-46B2-BDCC-1B875D1CA9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65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%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%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%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%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%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%"/>
              </a:spcBef>
              <a:spcAft>
                <a:spcPct val="0%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%"/>
              </a:spcBef>
              <a:spcAft>
                <a:spcPct val="0%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%"/>
              </a:spcBef>
              <a:spcAft>
                <a:spcPct val="0%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%"/>
              </a:spcBef>
              <a:spcAft>
                <a:spcPct val="0%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%"/>
              </a:spcBef>
            </a:pPr>
            <a:fld id="{0CEED378-8F9D-4BA5-BBA0-C905DCC214D2}" type="slidenum">
              <a:rPr lang="en-US" altLang="zh-CN" smtClean="0"/>
              <a:pPr>
                <a:spcBef>
                  <a:spcPct val="0%"/>
                </a:spcBef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651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638425"/>
            <a:ext cx="8458200" cy="87313"/>
          </a:xfrm>
          <a:prstGeom prst="rect">
            <a:avLst/>
          </a:prstGeom>
          <a:solidFill>
            <a:srgbClr val="DE0000"/>
          </a:solidFill>
          <a:ln w="9525">
            <a:solidFill>
              <a:schemeClr val="bg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786" y="1844675"/>
            <a:ext cx="6907213" cy="722313"/>
          </a:xfrm>
        </p:spPr>
        <p:txBody>
          <a:bodyPr/>
          <a:lstStyle>
            <a:lvl1pPr>
              <a:defRPr sz="4000" b="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4238625"/>
            <a:ext cx="5327650" cy="554038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 sz="2400" b="1"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292725" y="5545138"/>
            <a:ext cx="1943100" cy="476250"/>
          </a:xfrm>
          <a:prstGeom prst="rect">
            <a:avLst/>
          </a:prstGeom>
          <a:ln>
            <a:miter lim="800%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000" b="1">
                <a:effectLst/>
                <a:latin typeface="宋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fld id="{83513D9E-CEF6-4004-AC03-2495576782A0}" type="datetime5">
              <a:rPr lang="zh-CN" altLang="en-US"/>
              <a:pPr>
                <a:defRPr/>
              </a:pPr>
              <a:t>2019/9/18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082610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ECCC3-A820-4E63-BB7D-9853D421DE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83402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92150"/>
            <a:ext cx="2057400" cy="5434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19800" cy="5434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D8819-B9A7-46F9-A493-2564B92F0D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908927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692150"/>
            <a:ext cx="7632700" cy="7254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44675"/>
            <a:ext cx="8229600" cy="428148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3DC0C-6516-4C44-B773-74DA0C10E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72805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20713"/>
            <a:ext cx="8458200" cy="87312"/>
          </a:xfrm>
          <a:prstGeom prst="rect">
            <a:avLst/>
          </a:prstGeom>
          <a:solidFill>
            <a:srgbClr val="DE0000"/>
          </a:solidFill>
          <a:ln w="9525">
            <a:solidFill>
              <a:schemeClr val="bg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rgbClr val="DE0000"/>
          </a:solidFill>
          <a:ln w="9525">
            <a:solidFill>
              <a:srgbClr val="DE0000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3188"/>
            <a:ext cx="25669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="1">
                <a:latin typeface="宋体" pitchFamily="2" charset="-122"/>
                <a:ea typeface="宋体" pitchFamily="2" charset="-122"/>
              </a:defRPr>
            </a:lvl1pPr>
            <a:lvl2pPr>
              <a:lnSpc>
                <a:spcPct val="100%"/>
              </a:lnSpc>
              <a:spcAft>
                <a:spcPts val="600"/>
              </a:spcAft>
              <a:defRPr>
                <a:latin typeface="宋体" pitchFamily="2" charset="-122"/>
                <a:ea typeface="宋体" pitchFamily="2" charset="-122"/>
              </a:defRPr>
            </a:lvl2pPr>
            <a:lvl3pPr>
              <a:lnSpc>
                <a:spcPct val="100%"/>
              </a:lnSpc>
              <a:spcAft>
                <a:spcPts val="600"/>
              </a:spcAft>
              <a:defRPr/>
            </a:lvl3pPr>
            <a:lvl4pPr>
              <a:lnSpc>
                <a:spcPct val="100%"/>
              </a:lnSpc>
              <a:spcAft>
                <a:spcPts val="600"/>
              </a:spcAft>
              <a:defRPr sz="1800">
                <a:latin typeface="宋体" pitchFamily="2" charset="-122"/>
                <a:ea typeface="宋体" pitchFamily="2" charset="-122"/>
              </a:defRPr>
            </a:lvl4pPr>
            <a:lvl5pPr>
              <a:lnSpc>
                <a:spcPct val="100%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00193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CBF46-02E5-443C-AF56-66112BB656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2179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5806E-EA69-4598-9FC6-1C10E0B6B8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85231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89997-9889-4210-8E5E-F217A557DD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042060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BD27C-7A1A-406C-ADC8-6C6D6B6004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62070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A8410-C848-4CD2-B5A0-BF488DD5A2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71156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90411-58AE-45DC-895B-186F284AD6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31934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E2F2A-4E4E-4BA2-A6E0-AFBB20B2A3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533457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1516063"/>
            <a:ext cx="8458200" cy="87312"/>
          </a:xfrm>
          <a:prstGeom prst="rect">
            <a:avLst/>
          </a:prstGeom>
          <a:solidFill>
            <a:srgbClr val="DE0000"/>
          </a:solidFill>
          <a:ln w="9525">
            <a:solidFill>
              <a:schemeClr val="bg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692150"/>
            <a:ext cx="76327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rgbClr val="DE0000"/>
          </a:solidFill>
          <a:ln w="9525">
            <a:solidFill>
              <a:srgbClr val="DE0000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otum" pitchFamily="34" charset="-127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238875"/>
            <a:ext cx="369887" cy="503238"/>
          </a:xfrm>
          <a:prstGeom prst="rect">
            <a:avLst/>
          </a:prstGeom>
          <a:solidFill>
            <a:srgbClr val="DE0000"/>
          </a:solidFill>
          <a:ln w="9525" algn="ctr">
            <a:solidFill>
              <a:srgbClr val="DE0000"/>
            </a:solidFill>
            <a:miter lim="800%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D40327-05E9-41E5-87FA-62A0C4B204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3" r:id="rId1"/>
    <p:sldLayoutId id="2147484724" r:id="rId2"/>
    <p:sldLayoutId id="2147484713" r:id="rId3"/>
    <p:sldLayoutId id="2147484714" r:id="rId4"/>
    <p:sldLayoutId id="2147484715" r:id="rId5"/>
    <p:sldLayoutId id="2147484716" r:id="rId6"/>
    <p:sldLayoutId id="2147484717" r:id="rId7"/>
    <p:sldLayoutId id="2147484718" r:id="rId8"/>
    <p:sldLayoutId id="2147484719" r:id="rId9"/>
    <p:sldLayoutId id="2147484720" r:id="rId10"/>
    <p:sldLayoutId id="2147484721" r:id="rId11"/>
    <p:sldLayoutId id="2147484722" r:id="rId12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tx1"/>
          </a:solidFill>
          <a:latin typeface="Arial" charset="0"/>
          <a:ea typeface="楷体_GB2312" pitchFamily="49" charset="-122"/>
        </a:defRPr>
      </a:lvl2pPr>
      <a:lvl3pPr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tx1"/>
          </a:solidFill>
          <a:latin typeface="Arial" charset="0"/>
          <a:ea typeface="楷体_GB2312" pitchFamily="49" charset="-122"/>
        </a:defRPr>
      </a:lvl3pPr>
      <a:lvl4pPr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tx1"/>
          </a:solidFill>
          <a:latin typeface="Arial" charset="0"/>
          <a:ea typeface="楷体_GB2312" pitchFamily="49" charset="-122"/>
        </a:defRPr>
      </a:lvl4pPr>
      <a:lvl5pPr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tx1"/>
          </a:solidFill>
          <a:latin typeface="Arial" charset="0"/>
          <a:ea typeface="楷体_GB2312" pitchFamily="49" charset="-122"/>
        </a:defRPr>
      </a:lvl5pPr>
      <a:lvl6pPr marL="457200" algn="l" rtl="0" fontAlgn="base">
        <a:spcBef>
          <a:spcPct val="0%"/>
        </a:spcBef>
        <a:spcAft>
          <a:spcPct val="0%"/>
        </a:spcAft>
        <a:defRPr sz="3200" b="1">
          <a:solidFill>
            <a:schemeClr val="tx1"/>
          </a:solidFill>
          <a:latin typeface="Arial" charset="0"/>
          <a:ea typeface="楷体_GB2312" pitchFamily="49" charset="-122"/>
        </a:defRPr>
      </a:lvl6pPr>
      <a:lvl7pPr marL="914400" algn="l" rtl="0" fontAlgn="base">
        <a:spcBef>
          <a:spcPct val="0%"/>
        </a:spcBef>
        <a:spcAft>
          <a:spcPct val="0%"/>
        </a:spcAft>
        <a:defRPr sz="3200" b="1">
          <a:solidFill>
            <a:schemeClr val="tx1"/>
          </a:solidFill>
          <a:latin typeface="Arial" charset="0"/>
          <a:ea typeface="楷体_GB2312" pitchFamily="49" charset="-122"/>
        </a:defRPr>
      </a:lvl7pPr>
      <a:lvl8pPr marL="1371600" algn="l" rtl="0" fontAlgn="base">
        <a:spcBef>
          <a:spcPct val="0%"/>
        </a:spcBef>
        <a:spcAft>
          <a:spcPct val="0%"/>
        </a:spcAft>
        <a:defRPr sz="3200" b="1">
          <a:solidFill>
            <a:schemeClr val="tx1"/>
          </a:solidFill>
          <a:latin typeface="Arial" charset="0"/>
          <a:ea typeface="楷体_GB2312" pitchFamily="49" charset="-122"/>
        </a:defRPr>
      </a:lvl8pPr>
      <a:lvl9pPr marL="1828800" algn="l" rtl="0" fontAlgn="base">
        <a:spcBef>
          <a:spcPct val="0%"/>
        </a:spcBef>
        <a:spcAft>
          <a:spcPct val="0%"/>
        </a:spcAft>
        <a:defRPr sz="3200" b="1">
          <a:solidFill>
            <a:schemeClr val="tx1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ct val="0%"/>
        </a:spcAft>
        <a:buClr>
          <a:srgbClr val="009900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%"/>
        </a:spcBef>
        <a:spcAft>
          <a:spcPct val="0%"/>
        </a:spcAft>
        <a:buClr>
          <a:srgbClr val="FF0000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j-ea"/>
        </a:defRPr>
      </a:lvl2pPr>
      <a:lvl3pPr marL="1143000" indent="-228600" algn="l" rtl="0" eaLnBrk="0" fontAlgn="base" hangingPunct="0">
        <a:spcBef>
          <a:spcPct val="20%"/>
        </a:spcBef>
        <a:spcAft>
          <a:spcPct val="0%"/>
        </a:spcAft>
        <a:buClr>
          <a:srgbClr val="0000FF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%"/>
        </a:spcBef>
        <a:spcAft>
          <a:spcPct val="0%"/>
        </a:spcAft>
        <a:buClr>
          <a:srgbClr val="CC3399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隶书" pitchFamily="49" charset="-122"/>
        </a:defRPr>
      </a:lvl4pPr>
      <a:lvl5pPr marL="2057400" indent="-228600" algn="l" rtl="0" eaLnBrk="0" fontAlgn="base" hangingPunct="0">
        <a:spcBef>
          <a:spcPct val="20%"/>
        </a:spcBef>
        <a:spcAft>
          <a:spcPct val="0%"/>
        </a:spcAft>
        <a:buClr>
          <a:srgbClr val="FFFF00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%"/>
        </a:spcBef>
        <a:spcAft>
          <a:spcPct val="0%"/>
        </a:spcAft>
        <a:buClr>
          <a:srgbClr val="FFFF00"/>
        </a:buClr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%"/>
        </a:spcBef>
        <a:spcAft>
          <a:spcPct val="0%"/>
        </a:spcAft>
        <a:buClr>
          <a:srgbClr val="FFFF00"/>
        </a:buClr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%"/>
        </a:spcBef>
        <a:spcAft>
          <a:spcPct val="0%"/>
        </a:spcAft>
        <a:buClr>
          <a:srgbClr val="FFFF00"/>
        </a:buClr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%"/>
        </a:spcBef>
        <a:spcAft>
          <a:spcPct val="0%"/>
        </a:spcAft>
        <a:buClr>
          <a:srgbClr val="FFFF00"/>
        </a:buClr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jpeg"/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hyperlink" Target="&#25945;&#32946;&#19982;&#20449;&#24687;&#25972;&#21512;&#30340;&#28145;&#24230;&#24605;&#32771;&#65306;&#26469;&#33258;&#25945;&#32946;&#36719;&#20214;&#24320;&#21457;&#30340;&#24863;&#24735;--&#25945;&#32946;&#37096;&#20998;.ppt" TargetMode="External"/><Relationship Id="rId2" Type="http://purl.oclc.org/ooxml/officeDocument/relationships/hyperlink" Target="&#25945;&#32946;&#19982;&#20449;&#24687;&#25972;&#21512;&#30340;&#28145;&#24230;&#24605;&#32771;&#65306;&#26469;&#33258;&#25945;&#32946;&#36719;&#20214;&#24320;&#21457;&#30340;&#24863;&#24735;--&#20449;&#24687;&#37096;&#20998;.ppt" TargetMode="External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oleObject" Target="../embeddings/oleObject1.bin"/><Relationship Id="rId2" Type="http://purl.oclc.org/ooxml/officeDocument/relationships/slideLayout" Target="../slideLayouts/slideLayout2.xml"/><Relationship Id="rId1" Type="http://schemas.openxmlformats.org/officeDocument/2006/relationships/vmlDrawing" Target="../drawings/vmlDrawing1.vml"/><Relationship Id="rId4" Type="http://purl.oclc.org/ooxml/officeDocument/relationships/image" Target="../media/image4.wmf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0338"/>
            <a:ext cx="91440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5123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3779838" y="5580063"/>
            <a:ext cx="19431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rgbClr val="009900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spcBef>
                <a:spcPct val="20%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%"/>
              </a:spcBef>
              <a:buClr>
                <a:srgbClr val="CC3399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%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%"/>
              </a:spcBef>
              <a:buClrTx/>
              <a:buFontTx/>
              <a:buNone/>
            </a:pPr>
            <a:r>
              <a:rPr lang="en-US" altLang="zh-CN" sz="1600" smtClean="0"/>
              <a:t>2019.9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3250" y="549275"/>
            <a:ext cx="7632700" cy="835025"/>
          </a:xfrm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zh-CN" altLang="en-US" sz="4800" b="1" kern="1200" dirty="0">
                <a:solidFill>
                  <a:srgbClr val="DE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教育与信息整合的深度</a:t>
            </a:r>
            <a:r>
              <a:rPr lang="zh-CN" altLang="en-US" sz="4800" b="1" kern="1200" dirty="0" smtClean="0">
                <a:solidFill>
                  <a:srgbClr val="DE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思考</a:t>
            </a:r>
            <a:endParaRPr lang="zh-CN" altLang="en-US" sz="4800" b="1" dirty="0" smtClean="0">
              <a:solidFill>
                <a:srgbClr val="D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4" name="AutoShape 6" descr="Persuasive Technology: Using Computers to Change What We Think and Do"/>
          <p:cNvSpPr>
            <a:spLocks noChangeAspect="1" noChangeArrowheads="1"/>
          </p:cNvSpPr>
          <p:nvPr/>
        </p:nvSpPr>
        <p:spPr bwMode="auto">
          <a:xfrm>
            <a:off x="4167188" y="2971800"/>
            <a:ext cx="809625" cy="9144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56" name="AutoShape 8" descr="Persuasive Technology: Using Computers to Change What We Think and Do"/>
          <p:cNvSpPr>
            <a:spLocks noChangeAspect="1" noChangeArrowheads="1"/>
          </p:cNvSpPr>
          <p:nvPr/>
        </p:nvSpPr>
        <p:spPr bwMode="auto">
          <a:xfrm>
            <a:off x="4167188" y="2971800"/>
            <a:ext cx="809625" cy="9144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58" name="AutoShape 10" descr="0201%5F0%2Ejpg"/>
          <p:cNvSpPr>
            <a:spLocks noChangeAspect="1" noChangeArrowheads="1"/>
          </p:cNvSpPr>
          <p:nvPr/>
        </p:nvSpPr>
        <p:spPr bwMode="auto">
          <a:xfrm>
            <a:off x="4419600" y="3000375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62" name="AutoShape 14" descr="0201%5F0%2Ejpg"/>
          <p:cNvSpPr>
            <a:spLocks noChangeAspect="1" noChangeArrowheads="1"/>
          </p:cNvSpPr>
          <p:nvPr/>
        </p:nvSpPr>
        <p:spPr bwMode="auto">
          <a:xfrm>
            <a:off x="153988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64" name="AutoShape 16" descr="0201%5F0%2Ejpg"/>
          <p:cNvSpPr>
            <a:spLocks noChangeAspect="1" noChangeArrowheads="1"/>
          </p:cNvSpPr>
          <p:nvPr/>
        </p:nvSpPr>
        <p:spPr bwMode="auto">
          <a:xfrm>
            <a:off x="153988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66" name="AutoShape 18" descr="0201%5F0%2Ejpg"/>
          <p:cNvSpPr>
            <a:spLocks noChangeAspect="1" noChangeArrowheads="1"/>
          </p:cNvSpPr>
          <p:nvPr/>
        </p:nvSpPr>
        <p:spPr bwMode="auto">
          <a:xfrm>
            <a:off x="153988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131" name="副标题 1"/>
          <p:cNvSpPr>
            <a:spLocks/>
          </p:cNvSpPr>
          <p:nvPr/>
        </p:nvSpPr>
        <p:spPr bwMode="auto">
          <a:xfrm>
            <a:off x="2071688" y="5303838"/>
            <a:ext cx="53276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rgbClr val="009900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spcBef>
                <a:spcPct val="20%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%"/>
              </a:spcBef>
              <a:buClr>
                <a:srgbClr val="CC3399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%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%"/>
              </a:lnSpc>
              <a:buFont typeface="Wingdings" panose="05000000000000000000" pitchFamily="2" charset="2"/>
              <a:buNone/>
            </a:pPr>
            <a:r>
              <a:rPr lang="zh-CN" altLang="en-US" sz="1600" b="1"/>
              <a:t>黄景碧                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160463" y="1312863"/>
            <a:ext cx="76327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%"/>
              </a:spcBef>
              <a:spcAft>
                <a:spcPct val="0%"/>
              </a:spcAft>
              <a:defRPr sz="4000" b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%"/>
              </a:spcBef>
              <a:spcAft>
                <a:spcPct val="0%"/>
              </a:spcAft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%"/>
              </a:spcBef>
              <a:spcAft>
                <a:spcPct val="0%"/>
              </a:spcAft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%"/>
              </a:spcBef>
              <a:spcAft>
                <a:spcPct val="0%"/>
              </a:spcAft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%"/>
              </a:spcBef>
              <a:spcAft>
                <a:spcPct val="0%"/>
              </a:spcAft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3200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r">
              <a:spcBef>
                <a:spcPts val="0"/>
              </a:spcBef>
              <a:defRPr/>
            </a:pPr>
            <a:r>
              <a:rPr lang="en-US" altLang="zh-CN" sz="3200" b="1" kern="0" dirty="0" smtClean="0">
                <a:solidFill>
                  <a:srgbClr val="00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----</a:t>
            </a:r>
            <a:r>
              <a:rPr lang="zh-CN" altLang="en-US" sz="3200" b="1" kern="0" dirty="0" smtClean="0">
                <a:solidFill>
                  <a:srgbClr val="00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来自教育软件开发的感悟</a:t>
            </a:r>
            <a:endParaRPr lang="zh-CN" altLang="en-US" sz="3600" b="1" kern="0" dirty="0" smtClean="0">
              <a:solidFill>
                <a:srgbClr val="0099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95288" y="1700213"/>
          <a:ext cx="8497887" cy="4752975"/>
        </p:xfrm>
        <a:graphic>
          <a:graphicData uri="http://purl.oclc.org/ooxml/drawingml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497887"/>
              </a:tblGrid>
              <a:tr h="4752975">
                <a:tc>
                  <a:txBody>
                    <a:bodyPr/>
                    <a:lstStyle/>
                    <a:p>
                      <a:pPr indent="266700" latinLnBrk="1">
                        <a:lnSpc>
                          <a:spcPct val="100%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200" b="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科学思维应该把自然观尽可能地制成一个和谐的体系，以近乎系统的形式，描绘出一幅自然界联系的清晰图画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r>
                        <a:rPr lang="zh-CN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这样，无数杂乱的认识资料得到清理，它们有了头绪，有了分类，彼此之间有了因果联系，知识变成了科学……” </a:t>
                      </a:r>
                    </a:p>
                    <a:p>
                      <a:pPr indent="266700" algn="r" latinLnBrk="1">
                        <a:lnSpc>
                          <a:spcPct val="100%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--------------------------------------</a:t>
                      </a:r>
                      <a:r>
                        <a:rPr lang="zh-CN" sz="2200" b="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恩格斯</a:t>
                      </a:r>
                      <a:endParaRPr lang="en-US" altLang="zh-CN" sz="2200" b="0" dirty="0" smtClean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266700" latinLnBrk="1">
                        <a:lnSpc>
                          <a:spcPct val="100%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200" b="0" dirty="0" smtClean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如果说，在十九世纪中叶科学上的三大发现（能量守恒，细胞学说，达尔文进化论）是马克思主义辩证唯物论创立的自然科学基础的话，那么，可以毫不夸张地说，一百年后，三论或三大思维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信息、控制、系统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的产生和应用，与相对论和量子力学一样，为辩证唯物主义的进一步丰富和发展提供了现代自然科学基础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r>
                        <a:rPr lang="zh-CN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（拓展思考：三论或三大思维，在当前计算时代可整合变换为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计算互动系统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思维、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</a:t>
                      </a:r>
                      <a:r>
                        <a:rPr lang="zh-CN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计算互动系统原理与工程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”</a:t>
                      </a:r>
                      <a:r>
                        <a:rPr lang="zh-CN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思维）”</a:t>
                      </a:r>
                    </a:p>
                    <a:p>
                      <a:pPr indent="266700" algn="r" latinLnBrk="1">
                        <a:lnSpc>
                          <a:spcPct val="100%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------</a:t>
                      </a:r>
                      <a:r>
                        <a:rPr lang="zh-CN" sz="2200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贝塔朗菲《一般系统论》译序及其拓展思考</a:t>
                      </a:r>
                      <a:endParaRPr lang="zh-CN" sz="2200" b="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2" marR="68572" marT="0" marB="0"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374650" y="908050"/>
            <a:ext cx="2305050" cy="649288"/>
          </a:xfrm>
          <a:prstGeom prst="rect">
            <a:avLst/>
          </a:prstGeom>
          <a:noFill/>
          <a:ln w="9525" cap="flat" cmpd="sng" algn="ctr">
            <a:solidFill>
              <a:srgbClr val="DE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r>
              <a:rPr lang="zh-CN" altLang="en-US" sz="4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Arial" charset="0"/>
              </a:rPr>
              <a:t>缘由：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46213"/>
            <a:ext cx="88265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6350" y="692150"/>
            <a:ext cx="2836863" cy="649288"/>
          </a:xfrm>
          <a:prstGeom prst="rect">
            <a:avLst/>
          </a:prstGeom>
          <a:noFill/>
          <a:ln w="9525" cap="flat" cmpd="sng" algn="ctr">
            <a:solidFill>
              <a:srgbClr val="DE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Arial" charset="0"/>
              </a:rPr>
              <a:t>软件实践检验：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468313" y="1336675"/>
            <a:ext cx="8207375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%"/>
              </a:spcBef>
              <a:buClr>
                <a:srgbClr val="009900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spcBef>
                <a:spcPct val="20%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%"/>
              </a:spcBef>
              <a:buClr>
                <a:srgbClr val="CC3399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%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%"/>
              </a:lnSpc>
              <a:spcBef>
                <a:spcPct val="0%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200">
                <a:ea typeface="宋体" panose="02010600030101010101" pitchFamily="2" charset="-122"/>
              </a:rPr>
              <a:t> 信息还是计算？（信息机</a:t>
            </a:r>
            <a:r>
              <a:rPr lang="en-US" altLang="zh-CN" sz="2200">
                <a:ea typeface="宋体" panose="02010600030101010101" pitchFamily="2" charset="-122"/>
              </a:rPr>
              <a:t>/</a:t>
            </a:r>
            <a:r>
              <a:rPr lang="zh-CN" altLang="en-US" sz="2200">
                <a:ea typeface="宋体" panose="02010600030101010101" pitchFamily="2" charset="-122"/>
              </a:rPr>
              <a:t>信息时代？计算机</a:t>
            </a:r>
            <a:r>
              <a:rPr lang="en-US" altLang="zh-CN" sz="2200">
                <a:ea typeface="宋体" panose="02010600030101010101" pitchFamily="2" charset="-122"/>
              </a:rPr>
              <a:t>/</a:t>
            </a:r>
            <a:r>
              <a:rPr lang="zh-CN" altLang="en-US" sz="2200">
                <a:ea typeface="宋体" panose="02010600030101010101" pitchFamily="2" charset="-122"/>
              </a:rPr>
              <a:t>计算时代？）</a:t>
            </a:r>
            <a:endParaRPr lang="en-US" altLang="zh-CN" sz="2200">
              <a:ea typeface="宋体" panose="02010600030101010101" pitchFamily="2" charset="-122"/>
            </a:endParaRPr>
          </a:p>
          <a:p>
            <a:pPr>
              <a:lnSpc>
                <a:spcPct val="150%"/>
              </a:lnSpc>
              <a:spcBef>
                <a:spcPct val="0%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200">
                <a:ea typeface="宋体" panose="02010600030101010101" pitchFamily="2" charset="-122"/>
              </a:rPr>
              <a:t>计算机是人的隐喻、计算机网络是人类社会的隐喻</a:t>
            </a:r>
            <a:endParaRPr lang="en-US" altLang="zh-CN" sz="2200">
              <a:ea typeface="宋体" panose="02010600030101010101" pitchFamily="2" charset="-122"/>
            </a:endParaRPr>
          </a:p>
          <a:p>
            <a:pPr>
              <a:lnSpc>
                <a:spcPct val="150%"/>
              </a:lnSpc>
              <a:spcBef>
                <a:spcPct val="0%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200">
                <a:ea typeface="宋体" panose="02010600030101010101" pitchFamily="2" charset="-122"/>
              </a:rPr>
              <a:t>教育偏宏观、信息偏微观，教育技术跨宏观微观</a:t>
            </a:r>
            <a:endParaRPr lang="en-US" altLang="zh-CN" sz="2200">
              <a:ea typeface="宋体" panose="02010600030101010101" pitchFamily="2" charset="-122"/>
            </a:endParaRPr>
          </a:p>
          <a:p>
            <a:pPr>
              <a:lnSpc>
                <a:spcPct val="150%"/>
              </a:lnSpc>
              <a:spcBef>
                <a:spcPct val="0%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200">
                <a:ea typeface="宋体" panose="02010600030101010101" pitchFamily="2" charset="-122"/>
              </a:rPr>
              <a:t>面向对象的封装、继承、多态</a:t>
            </a:r>
            <a:endParaRPr lang="en-US" altLang="zh-CN" sz="2200">
              <a:ea typeface="宋体" panose="02010600030101010101" pitchFamily="2" charset="-122"/>
            </a:endParaRPr>
          </a:p>
          <a:p>
            <a:pPr>
              <a:lnSpc>
                <a:spcPct val="150%"/>
              </a:lnSpc>
              <a:spcBef>
                <a:spcPct val="0%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200">
                <a:ea typeface="宋体" panose="02010600030101010101" pitchFamily="2" charset="-122"/>
              </a:rPr>
              <a:t>要素、类型、对象；架构、模式、结构、关系</a:t>
            </a:r>
            <a:endParaRPr lang="en-US" altLang="zh-CN" sz="2200">
              <a:ea typeface="宋体" panose="02010600030101010101" pitchFamily="2" charset="-122"/>
            </a:endParaRPr>
          </a:p>
          <a:p>
            <a:pPr>
              <a:lnSpc>
                <a:spcPct val="150%"/>
              </a:lnSpc>
              <a:spcBef>
                <a:spcPct val="0%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200">
                <a:ea typeface="宋体" panose="02010600030101010101" pitchFamily="2" charset="-122"/>
              </a:rPr>
              <a:t>大数据（数据、信息、知识、情感、人工智能</a:t>
            </a:r>
            <a:r>
              <a:rPr lang="en-US" altLang="zh-CN" sz="2200">
                <a:ea typeface="宋体" panose="02010600030101010101" pitchFamily="2" charset="-122"/>
              </a:rPr>
              <a:t>/</a:t>
            </a:r>
            <a:r>
              <a:rPr lang="zh-CN" altLang="en-US" sz="2200">
                <a:ea typeface="宋体" panose="02010600030101010101" pitchFamily="2" charset="-122"/>
              </a:rPr>
              <a:t>机器学习</a:t>
            </a:r>
            <a:r>
              <a:rPr lang="en-US" altLang="zh-CN" sz="220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%"/>
              </a:lnSpc>
              <a:spcBef>
                <a:spcPct val="0%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200">
                <a:ea typeface="宋体" panose="02010600030101010101" pitchFamily="2" charset="-122"/>
              </a:rPr>
              <a:t>多媒体（文本、图像、视频、</a:t>
            </a:r>
            <a:r>
              <a:rPr lang="en-US" altLang="zh-CN" sz="2200">
                <a:ea typeface="宋体" panose="02010600030101010101" pitchFamily="2" charset="-122"/>
              </a:rPr>
              <a:t>2D</a:t>
            </a:r>
            <a:r>
              <a:rPr lang="zh-CN" altLang="en-US" sz="2200">
                <a:ea typeface="宋体" panose="02010600030101010101" pitchFamily="2" charset="-122"/>
              </a:rPr>
              <a:t>、</a:t>
            </a:r>
            <a:r>
              <a:rPr lang="en-US" altLang="zh-CN" sz="2200">
                <a:ea typeface="宋体" panose="02010600030101010101" pitchFamily="2" charset="-122"/>
              </a:rPr>
              <a:t>3D</a:t>
            </a:r>
            <a:r>
              <a:rPr lang="zh-CN" altLang="en-US" sz="2200">
                <a:ea typeface="宋体" panose="02010600030101010101" pitchFamily="2" charset="-122"/>
              </a:rPr>
              <a:t>、波形音频、</a:t>
            </a:r>
            <a:r>
              <a:rPr lang="en-US" altLang="zh-CN" sz="2200">
                <a:ea typeface="宋体" panose="02010600030101010101" pitchFamily="2" charset="-122"/>
              </a:rPr>
              <a:t>MIDI</a:t>
            </a:r>
            <a:r>
              <a:rPr lang="zh-CN" altLang="en-US" sz="2200">
                <a:ea typeface="宋体" panose="02010600030101010101" pitchFamily="2" charset="-122"/>
              </a:rPr>
              <a:t>器乐）</a:t>
            </a:r>
            <a:endParaRPr lang="en-US" altLang="zh-CN" sz="2200">
              <a:ea typeface="宋体" panose="02010600030101010101" pitchFamily="2" charset="-122"/>
            </a:endParaRPr>
          </a:p>
          <a:p>
            <a:pPr>
              <a:lnSpc>
                <a:spcPct val="150%"/>
              </a:lnSpc>
              <a:spcBef>
                <a:spcPct val="0%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200">
                <a:ea typeface="宋体" panose="02010600030101010101" pitchFamily="2" charset="-122"/>
              </a:rPr>
              <a:t>合作学习</a:t>
            </a:r>
            <a:r>
              <a:rPr lang="en-US" altLang="zh-CN" sz="2200">
                <a:ea typeface="宋体" panose="02010600030101010101" pitchFamily="2" charset="-122"/>
              </a:rPr>
              <a:t>/</a:t>
            </a:r>
            <a:r>
              <a:rPr lang="zh-CN" altLang="en-US" sz="2200">
                <a:ea typeface="宋体" panose="02010600030101010101" pitchFamily="2" charset="-122"/>
              </a:rPr>
              <a:t>协作学习</a:t>
            </a:r>
            <a:r>
              <a:rPr lang="en-US" altLang="zh-CN" sz="2200">
                <a:ea typeface="宋体" panose="02010600030101010101" pitchFamily="2" charset="-122"/>
              </a:rPr>
              <a:t>/</a:t>
            </a:r>
            <a:r>
              <a:rPr lang="zh-CN" altLang="en-US" sz="2200">
                <a:ea typeface="宋体" panose="02010600030101010101" pitchFamily="2" charset="-122"/>
              </a:rPr>
              <a:t>协同学习</a:t>
            </a:r>
            <a:r>
              <a:rPr lang="en-US" altLang="zh-CN" sz="2200">
                <a:ea typeface="宋体" panose="02010600030101010101" pitchFamily="2" charset="-122"/>
              </a:rPr>
              <a:t>/VS LiveShare</a:t>
            </a:r>
            <a:r>
              <a:rPr lang="zh-CN" altLang="en-US" sz="2200">
                <a:ea typeface="宋体" panose="02010600030101010101" pitchFamily="2" charset="-122"/>
              </a:rPr>
              <a:t>（</a:t>
            </a:r>
            <a:r>
              <a:rPr lang="en-US" altLang="zh-CN" sz="2200">
                <a:ea typeface="宋体" panose="02010600030101010101" pitchFamily="2" charset="-122"/>
              </a:rPr>
              <a:t>QQ</a:t>
            </a:r>
            <a:r>
              <a:rPr lang="zh-CN" altLang="en-US" sz="2200">
                <a:ea typeface="宋体" panose="02010600030101010101" pitchFamily="2" charset="-122"/>
              </a:rPr>
              <a:t>远程控制）</a:t>
            </a:r>
            <a:endParaRPr lang="en-US" altLang="zh-CN" sz="2200">
              <a:ea typeface="宋体" panose="02010600030101010101" pitchFamily="2" charset="-122"/>
            </a:endParaRPr>
          </a:p>
          <a:p>
            <a:pPr>
              <a:lnSpc>
                <a:spcPct val="150%"/>
              </a:lnSpc>
              <a:spcBef>
                <a:spcPct val="0%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200">
                <a:ea typeface="宋体" panose="02010600030101010101" pitchFamily="2" charset="-122"/>
              </a:rPr>
              <a:t>智能学习</a:t>
            </a:r>
            <a:r>
              <a:rPr lang="en-US" altLang="zh-CN" sz="2200">
                <a:ea typeface="宋体" panose="02010600030101010101" pitchFamily="2" charset="-122"/>
              </a:rPr>
              <a:t>/VS</a:t>
            </a:r>
            <a:r>
              <a:rPr lang="zh-CN" altLang="en-US" sz="2200">
                <a:ea typeface="宋体" panose="02010600030101010101" pitchFamily="2" charset="-122"/>
              </a:rPr>
              <a:t>智能提示</a:t>
            </a:r>
            <a:endParaRPr lang="en-US" altLang="zh-CN" sz="220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836613"/>
            <a:ext cx="3276600" cy="647700"/>
          </a:xfrm>
          <a:prstGeom prst="rect">
            <a:avLst/>
          </a:prstGeom>
          <a:noFill/>
          <a:ln w="9525" cap="flat" cmpd="sng" algn="ctr">
            <a:solidFill>
              <a:srgbClr val="DE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Arial" charset="0"/>
              </a:rPr>
              <a:t>先决条件与解释：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ChangeArrowheads="1"/>
          </p:cNvSpPr>
          <p:nvPr/>
        </p:nvSpPr>
        <p:spPr bwMode="auto">
          <a:xfrm>
            <a:off x="755650" y="2606675"/>
            <a:ext cx="7920038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%"/>
              </a:spcBef>
              <a:buClr>
                <a:srgbClr val="009900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spcBef>
                <a:spcPct val="20%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%"/>
              </a:spcBef>
              <a:buClr>
                <a:srgbClr val="CC3399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%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%"/>
              </a:lnSpc>
              <a:spcBef>
                <a:spcPct val="0%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200">
                <a:ea typeface="宋体" panose="02010600030101010101" pitchFamily="2" charset="-122"/>
                <a:hlinkClick r:id="rId2" action="ppaction://hlinkpres?slideindex=1&amp;slidetitle="/>
              </a:rPr>
              <a:t>教育与信息整合的深度思考：来自教育软件开发的感悟</a:t>
            </a:r>
            <a:r>
              <a:rPr lang="en-US" altLang="zh-CN" sz="2200">
                <a:ea typeface="宋体" panose="02010600030101010101" pitchFamily="2" charset="-122"/>
                <a:hlinkClick r:id="rId2" action="ppaction://hlinkpres?slideindex=1&amp;slidetitle="/>
              </a:rPr>
              <a:t>--</a:t>
            </a:r>
            <a:r>
              <a:rPr lang="zh-CN" altLang="en-US" sz="2200">
                <a:ea typeface="宋体" panose="02010600030101010101" pitchFamily="2" charset="-122"/>
                <a:hlinkClick r:id="rId2" action="ppaction://hlinkpres?slideindex=1&amp;slidetitle="/>
              </a:rPr>
              <a:t>信息部分</a:t>
            </a:r>
            <a:r>
              <a:rPr lang="en-US" altLang="zh-CN" sz="2200">
                <a:ea typeface="宋体" panose="02010600030101010101" pitchFamily="2" charset="-122"/>
                <a:hlinkClick r:id="rId2" action="ppaction://hlinkpres?slideindex=1&amp;slidetitle="/>
              </a:rPr>
              <a:t>.ppt</a:t>
            </a:r>
            <a:endParaRPr lang="en-US" altLang="zh-CN" sz="2200">
              <a:ea typeface="宋体" panose="02010600030101010101" pitchFamily="2" charset="-122"/>
            </a:endParaRPr>
          </a:p>
          <a:p>
            <a:pPr>
              <a:lnSpc>
                <a:spcPct val="150%"/>
              </a:lnSpc>
              <a:spcBef>
                <a:spcPct val="0%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200">
                <a:ea typeface="宋体" panose="02010600030101010101" pitchFamily="2" charset="-122"/>
                <a:hlinkClick r:id="rId3" action="ppaction://hlinkpres?slideindex=1&amp;slidetitle="/>
              </a:rPr>
              <a:t>教育与信息整合的深度思考：来自教育软件开发的感悟</a:t>
            </a:r>
            <a:r>
              <a:rPr lang="en-US" altLang="zh-CN" sz="2200">
                <a:ea typeface="宋体" panose="02010600030101010101" pitchFamily="2" charset="-122"/>
                <a:hlinkClick r:id="rId3" action="ppaction://hlinkpres?slideindex=1&amp;slidetitle="/>
              </a:rPr>
              <a:t>--</a:t>
            </a:r>
            <a:r>
              <a:rPr lang="zh-CN" altLang="en-US" sz="2200">
                <a:ea typeface="宋体" panose="02010600030101010101" pitchFamily="2" charset="-122"/>
                <a:hlinkClick r:id="rId3" action="ppaction://hlinkpres?slideindex=1&amp;slidetitle="/>
              </a:rPr>
              <a:t>教育部分</a:t>
            </a:r>
            <a:r>
              <a:rPr lang="en-US" altLang="zh-CN" sz="2200">
                <a:ea typeface="宋体" panose="02010600030101010101" pitchFamily="2" charset="-122"/>
                <a:hlinkClick r:id="rId3" action="ppaction://hlinkpres?slideindex=1&amp;slidetitle="/>
              </a:rPr>
              <a:t>.ppt</a:t>
            </a:r>
            <a:endParaRPr lang="en-US" altLang="zh-CN" sz="220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71438" y="1196975"/>
            <a:ext cx="8821737" cy="431800"/>
          </a:xfrm>
          <a:prstGeom prst="rect">
            <a:avLst/>
          </a:prstGeom>
          <a:noFill/>
          <a:ln w="9525" cap="flat" cmpd="sng" algn="ctr">
            <a:solidFill>
              <a:srgbClr val="DE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  <a:latin typeface="Arial" charset="0"/>
              </a:rPr>
              <a:t>对比阐述</a:t>
            </a:r>
            <a:r>
              <a:rPr lang="en-US" altLang="zh-CN" sz="2000" dirty="0">
                <a:solidFill>
                  <a:srgbClr val="009900"/>
                </a:solidFill>
                <a:latin typeface="Arial" charset="0"/>
              </a:rPr>
              <a:t>(</a:t>
            </a:r>
            <a:r>
              <a:rPr lang="zh-CN" altLang="en-US" sz="2000" dirty="0">
                <a:solidFill>
                  <a:srgbClr val="009900"/>
                </a:solidFill>
                <a:latin typeface="Arial" charset="0"/>
              </a:rPr>
              <a:t>建议同时打开，然后</a:t>
            </a:r>
            <a:r>
              <a:rPr lang="en-US" altLang="zh-CN" sz="2000" dirty="0" err="1">
                <a:solidFill>
                  <a:srgbClr val="009900"/>
                </a:solidFill>
                <a:latin typeface="Arial" charset="0"/>
              </a:rPr>
              <a:t>Alt+Tab</a:t>
            </a:r>
            <a:r>
              <a:rPr lang="zh-CN" altLang="en-US" sz="2000" dirty="0">
                <a:solidFill>
                  <a:srgbClr val="009900"/>
                </a:solidFill>
                <a:latin typeface="Arial" charset="0"/>
              </a:rPr>
              <a:t>键可在三者之间切换</a:t>
            </a:r>
            <a:r>
              <a:rPr lang="en-US" altLang="zh-CN" sz="2000" dirty="0">
                <a:solidFill>
                  <a:srgbClr val="009900"/>
                </a:solidFill>
                <a:latin typeface="Arial" charset="0"/>
              </a:rPr>
              <a:t>)</a:t>
            </a:r>
            <a:r>
              <a:rPr lang="zh-CN" altLang="en-US" sz="2000" dirty="0">
                <a:solidFill>
                  <a:srgbClr val="009900"/>
                </a:solidFill>
                <a:latin typeface="Arial" charset="0"/>
              </a:rPr>
              <a:t>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/>
          </p:cNvGraphicFramePr>
          <p:nvPr/>
        </p:nvGraphicFramePr>
        <p:xfrm>
          <a:off x="4787900" y="2924175"/>
          <a:ext cx="3397250" cy="273526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1268" name="剪辑" r:id="rId3" imgW="3661458" imgH="2808790" progId="MS_ClipArt_Gallery.2">
                  <p:embed/>
                </p:oleObj>
              </mc:Choice>
              <mc:Fallback>
                <p:oleObj name="剪辑" r:id="rId3" imgW="3661458" imgH="2808790" progId="MS_ClipArt_Gallery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924175"/>
                        <a:ext cx="3397250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1550" y="1773238"/>
            <a:ext cx="4537075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谢谢倾听！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敬请指导！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.137%"/>
                    </a:srgbClr>
                  </a:outerShdw>
                </a:effectLst>
              </a:rPr>
              <a:t>http://blog.sina.com.cn/jiaoyuxinxijishu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.137%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purl.oclc.org/ooxml/drawingml/main" name="工作模板7">
  <a:themeElements>
    <a:clrScheme name="工作模板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工作模板7">
      <a:majorFont>
        <a:latin typeface="Arial"/>
        <a:ea typeface="楷体_GB2312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E0000"/>
        </a:solidFill>
        <a:ln w="9525" cap="flat" cmpd="sng" algn="ctr">
          <a:solidFill>
            <a:srgbClr val="DE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%"/>
          </a:lnSpc>
          <a:spcBef>
            <a:spcPct val="0%"/>
          </a:spcBef>
          <a:spcAft>
            <a:spcPct val="0%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%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.137%"/>
                </a:srgbClr>
              </a:outerShdw>
            </a:effectLst>
            <a:latin typeface="Arial" charset="0"/>
            <a:ea typeface="Dotu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E0000"/>
        </a:solidFill>
        <a:ln w="9525" cap="flat" cmpd="sng" algn="ctr">
          <a:solidFill>
            <a:srgbClr val="DE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%"/>
          </a:lnSpc>
          <a:spcBef>
            <a:spcPct val="0%"/>
          </a:spcBef>
          <a:spcAft>
            <a:spcPct val="0%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%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.137%"/>
                </a:srgbClr>
              </a:outerShdw>
            </a:effectLst>
            <a:latin typeface="Arial" charset="0"/>
            <a:ea typeface="Dotum" pitchFamily="34" charset="-127"/>
          </a:defRPr>
        </a:defPPr>
      </a:lstStyle>
    </a:lnDef>
  </a:objectDefaults>
  <a:extraClrSchemeLst>
    <a:extraClrScheme>
      <a:clrScheme name="工作模板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工作模板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工作模板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工作模板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工作模板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工作模板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工作模板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工作模板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工作模板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工作模板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工作模板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工作模板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purl.oclc.org/ooxml/drawingml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>工作模板7</Template>
  <TotalTime>7830</TotalTime>
  <Words>395</Words>
  <Application>Microsoft Office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Dotum</vt:lpstr>
      <vt:lpstr>楷体_GB2312</vt:lpstr>
      <vt:lpstr>黑体</vt:lpstr>
      <vt:lpstr>Wingdings</vt:lpstr>
      <vt:lpstr>宋体</vt:lpstr>
      <vt:lpstr>隶书</vt:lpstr>
      <vt:lpstr>Times New Roman</vt:lpstr>
      <vt:lpstr>华文楷体</vt:lpstr>
      <vt:lpstr>工作模板7</vt:lpstr>
      <vt:lpstr>Microsoft Clip Gallery</vt:lpstr>
      <vt:lpstr>教育与信息整合的深度思考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xjsd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Captology计算机说服技术</dc:title>
  <dc:creator>Zhang</dc:creator>
  <cp:lastModifiedBy>Windows User</cp:lastModifiedBy>
  <cp:revision>1093</cp:revision>
  <dcterms:created xsi:type="dcterms:W3CDTF">2006-11-21T14:58:42Z</dcterms:created>
  <dcterms:modified xsi:type="dcterms:W3CDTF">2019-09-18T15:53:10Z</dcterms:modified>
</cp:coreProperties>
</file>