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0.xml" ContentType="application/vnd.openxmlformats-officedocument.themeOverr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94" r:id="rId2"/>
    <p:sldId id="258" r:id="rId3"/>
    <p:sldId id="405" r:id="rId4"/>
    <p:sldId id="406" r:id="rId5"/>
    <p:sldId id="351" r:id="rId6"/>
    <p:sldId id="407" r:id="rId7"/>
    <p:sldId id="404" r:id="rId8"/>
    <p:sldId id="408" r:id="rId9"/>
    <p:sldId id="409" r:id="rId10"/>
    <p:sldId id="410" r:id="rId11"/>
    <p:sldId id="411" r:id="rId12"/>
    <p:sldId id="413" r:id="rId13"/>
    <p:sldId id="414" r:id="rId14"/>
    <p:sldId id="415" r:id="rId15"/>
    <p:sldId id="426" r:id="rId16"/>
    <p:sldId id="416" r:id="rId17"/>
    <p:sldId id="418" r:id="rId18"/>
    <p:sldId id="417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7" r:id="rId27"/>
    <p:sldId id="428" r:id="rId28"/>
    <p:sldId id="430" r:id="rId29"/>
    <p:sldId id="431" r:id="rId30"/>
    <p:sldId id="293" r:id="rId31"/>
  </p:sldIdLst>
  <p:sldSz cx="12192000" cy="6858000"/>
  <p:notesSz cx="6858000" cy="9144000"/>
  <p:embeddedFontLst>
    <p:embeddedFont>
      <p:font typeface="方正清刻本悦宋简体" panose="02010600030101010101" charset="-122"/>
      <p:regular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黑体" panose="02010609060101010101" pitchFamily="49" charset="-122"/>
      <p:regular r:id="rId41"/>
    </p:embeddedFont>
    <p:embeddedFont>
      <p:font typeface="华文细黑" panose="02010600040101010101" pitchFamily="2" charset="-122"/>
      <p:regular r:id="rId42"/>
    </p:embeddedFont>
    <p:embeddedFont>
      <p:font typeface="楷体" panose="02010609060101010101" pitchFamily="49" charset="-122"/>
      <p:regular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5">
          <p15:clr>
            <a:srgbClr val="A4A3A4"/>
          </p15:clr>
        </p15:guide>
        <p15:guide id="2" pos="2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E22"/>
    <a:srgbClr val="576271"/>
    <a:srgbClr val="095286"/>
    <a:srgbClr val="960000"/>
    <a:srgbClr val="EF3030"/>
    <a:srgbClr val="F4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344" y="48"/>
      </p:cViewPr>
      <p:guideLst>
        <p:guide orient="horz" pos="565"/>
        <p:guide pos="2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桐 连" userId="e9c44c2c75738217" providerId="LiveId" clId="{6C241181-7D71-45ED-9EAE-A1D5BAB41F64}"/>
    <pc:docChg chg="custSel delSld modSld">
      <pc:chgData name="桐 连" userId="e9c44c2c75738217" providerId="LiveId" clId="{6C241181-7D71-45ED-9EAE-A1D5BAB41F64}" dt="2024-05-16T04:57:54.797" v="234" actId="20577"/>
      <pc:docMkLst>
        <pc:docMk/>
      </pc:docMkLst>
      <pc:sldChg chg="addSp modSp mod">
        <pc:chgData name="桐 连" userId="e9c44c2c75738217" providerId="LiveId" clId="{6C241181-7D71-45ED-9EAE-A1D5BAB41F64}" dt="2024-05-16T04:08:21.101" v="224" actId="1076"/>
        <pc:sldMkLst>
          <pc:docMk/>
          <pc:sldMk cId="0" sldId="294"/>
        </pc:sldMkLst>
        <pc:spChg chg="add mod">
          <ac:chgData name="桐 连" userId="e9c44c2c75738217" providerId="LiveId" clId="{6C241181-7D71-45ED-9EAE-A1D5BAB41F64}" dt="2024-05-16T04:05:58.220" v="31"/>
          <ac:spMkLst>
            <pc:docMk/>
            <pc:sldMk cId="0" sldId="294"/>
            <ac:spMk id="3" creationId="{65D7AE18-3A7B-B4CF-70E5-D7305FB8CB10}"/>
          </ac:spMkLst>
        </pc:spChg>
        <pc:spChg chg="add mod">
          <ac:chgData name="桐 连" userId="e9c44c2c75738217" providerId="LiveId" clId="{6C241181-7D71-45ED-9EAE-A1D5BAB41F64}" dt="2024-05-16T04:07:39.692" v="156" actId="1076"/>
          <ac:spMkLst>
            <pc:docMk/>
            <pc:sldMk cId="0" sldId="294"/>
            <ac:spMk id="4" creationId="{E2B69D02-0B01-046C-A6D8-F34E654096E2}"/>
          </ac:spMkLst>
        </pc:spChg>
        <pc:spChg chg="add mod">
          <ac:chgData name="桐 连" userId="e9c44c2c75738217" providerId="LiveId" clId="{6C241181-7D71-45ED-9EAE-A1D5BAB41F64}" dt="2024-05-16T04:07:41.161" v="157" actId="1076"/>
          <ac:spMkLst>
            <pc:docMk/>
            <pc:sldMk cId="0" sldId="294"/>
            <ac:spMk id="5" creationId="{E653B0FA-135B-4F31-E64C-407BF5039426}"/>
          </ac:spMkLst>
        </pc:spChg>
        <pc:spChg chg="add mod">
          <ac:chgData name="桐 连" userId="e9c44c2c75738217" providerId="LiveId" clId="{6C241181-7D71-45ED-9EAE-A1D5BAB41F64}" dt="2024-05-16T04:08:21.101" v="224" actId="1076"/>
          <ac:spMkLst>
            <pc:docMk/>
            <pc:sldMk cId="0" sldId="294"/>
            <ac:spMk id="6" creationId="{C347157E-5432-46CD-D1A6-9A3B2FF53135}"/>
          </ac:spMkLst>
        </pc:spChg>
      </pc:sldChg>
      <pc:sldChg chg="modSp mod">
        <pc:chgData name="桐 连" userId="e9c44c2c75738217" providerId="LiveId" clId="{6C241181-7D71-45ED-9EAE-A1D5BAB41F64}" dt="2024-05-16T04:34:46.831" v="226" actId="1076"/>
        <pc:sldMkLst>
          <pc:docMk/>
          <pc:sldMk cId="184306944" sldId="407"/>
        </pc:sldMkLst>
        <pc:spChg chg="mod">
          <ac:chgData name="桐 连" userId="e9c44c2c75738217" providerId="LiveId" clId="{6C241181-7D71-45ED-9EAE-A1D5BAB41F64}" dt="2024-05-16T04:34:46.831" v="226" actId="1076"/>
          <ac:spMkLst>
            <pc:docMk/>
            <pc:sldMk cId="184306944" sldId="407"/>
            <ac:spMk id="4" creationId="{9D68B2B2-C1BD-5368-723B-413F6B6AE8F7}"/>
          </ac:spMkLst>
        </pc:spChg>
      </pc:sldChg>
      <pc:sldChg chg="del">
        <pc:chgData name="桐 连" userId="e9c44c2c75738217" providerId="LiveId" clId="{6C241181-7D71-45ED-9EAE-A1D5BAB41F64}" dt="2024-05-16T04:40:05.568" v="227" actId="47"/>
        <pc:sldMkLst>
          <pc:docMk/>
          <pc:sldMk cId="924890168" sldId="412"/>
        </pc:sldMkLst>
      </pc:sldChg>
      <pc:sldChg chg="modSp mod">
        <pc:chgData name="桐 连" userId="e9c44c2c75738217" providerId="LiveId" clId="{6C241181-7D71-45ED-9EAE-A1D5BAB41F64}" dt="2024-05-16T04:57:54.797" v="234" actId="20577"/>
        <pc:sldMkLst>
          <pc:docMk/>
          <pc:sldMk cId="1140568455" sldId="430"/>
        </pc:sldMkLst>
        <pc:spChg chg="mod">
          <ac:chgData name="桐 连" userId="e9c44c2c75738217" providerId="LiveId" clId="{6C241181-7D71-45ED-9EAE-A1D5BAB41F64}" dt="2024-05-16T04:57:54.797" v="234" actId="20577"/>
          <ac:spMkLst>
            <pc:docMk/>
            <pc:sldMk cId="1140568455" sldId="430"/>
            <ac:spMk id="8" creationId="{5D91C855-C243-9BC4-921E-659AF63F67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F282C-F96F-4901-B430-85376D98F06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A30-E27C-4950-A4CF-8DA67250F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8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4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9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02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23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77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76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5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27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88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7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0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46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8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8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5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9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4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9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01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6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04" t="1737" r="46656" b="85071"/>
          <a:stretch>
            <a:fillRect/>
          </a:stretch>
        </p:blipFill>
        <p:spPr>
          <a:xfrm>
            <a:off x="10813875" y="81551"/>
            <a:ext cx="903266" cy="776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AB2F-4E2C-45BA-BCE1-0CC571ED26B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资源 2@4x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3273" y="813148"/>
            <a:ext cx="10622280" cy="4173855"/>
          </a:xfrm>
          <a:prstGeom prst="rect">
            <a:avLst/>
          </a:prstGeom>
          <a:effectLst>
            <a:reflection stA="50000" endA="275" endPos="39000" dir="5400000" sy="-100000" algn="bl" rotWithShape="0"/>
          </a:effectLst>
        </p:spPr>
      </p:pic>
      <p:pic>
        <p:nvPicPr>
          <p:cNvPr id="13" name="图片 12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4813300" y="6059805"/>
            <a:ext cx="1537970" cy="5791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4860" y="1136015"/>
            <a:ext cx="7386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tx2">
                    <a:lumMod val="7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中位数问题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54735" y="3743325"/>
            <a:ext cx="3872230" cy="368300"/>
            <a:chOff x="1362" y="5789"/>
            <a:chExt cx="6098" cy="580"/>
          </a:xfrm>
        </p:grpSpPr>
        <p:sp>
          <p:nvSpPr>
            <p:cNvPr id="20" name="文本框 19"/>
            <p:cNvSpPr txBox="1"/>
            <p:nvPr/>
          </p:nvSpPr>
          <p:spPr>
            <a:xfrm>
              <a:off x="1706" y="5789"/>
              <a:ext cx="57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>
                  <a:solidFill>
                    <a:srgbClr val="181E33"/>
                  </a:solidFill>
                  <a:effectLst/>
                  <a:highlight>
                    <a:srgbClr val="FFFFFF"/>
                  </a:highlight>
                  <a:latin typeface="等线" panose="02010600030101010101" pitchFamily="2" charset="-122"/>
                  <a:ea typeface="等线" panose="02010600030101010101" pitchFamily="2" charset="-122"/>
                </a:rPr>
                <a:t>排序技术研讨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2" name="Shape 2608"/>
            <p:cNvSpPr/>
            <p:nvPr/>
          </p:nvSpPr>
          <p:spPr>
            <a:xfrm>
              <a:off x="1362" y="5936"/>
              <a:ext cx="350" cy="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3600"/>
                  </a:moveTo>
                  <a:cubicBezTo>
                    <a:pt x="1422" y="3600"/>
                    <a:pt x="982" y="3063"/>
                    <a:pt x="982" y="2400"/>
                  </a:cubicBezTo>
                  <a:cubicBezTo>
                    <a:pt x="982" y="1738"/>
                    <a:pt x="1422" y="1200"/>
                    <a:pt x="1964" y="1200"/>
                  </a:cubicBezTo>
                  <a:cubicBezTo>
                    <a:pt x="2506" y="1200"/>
                    <a:pt x="2945" y="1738"/>
                    <a:pt x="2945" y="2400"/>
                  </a:cubicBezTo>
                  <a:cubicBezTo>
                    <a:pt x="2945" y="3063"/>
                    <a:pt x="2506" y="3600"/>
                    <a:pt x="1964" y="3600"/>
                  </a:cubicBezTo>
                  <a:moveTo>
                    <a:pt x="1964" y="0"/>
                  </a:moveTo>
                  <a:cubicBezTo>
                    <a:pt x="879" y="0"/>
                    <a:pt x="0" y="1075"/>
                    <a:pt x="0" y="2400"/>
                  </a:cubicBezTo>
                  <a:cubicBezTo>
                    <a:pt x="0" y="3726"/>
                    <a:pt x="879" y="4800"/>
                    <a:pt x="1964" y="4800"/>
                  </a:cubicBezTo>
                  <a:cubicBezTo>
                    <a:pt x="3048" y="4800"/>
                    <a:pt x="3927" y="3726"/>
                    <a:pt x="3927" y="2400"/>
                  </a:cubicBezTo>
                  <a:cubicBezTo>
                    <a:pt x="3927" y="1075"/>
                    <a:pt x="3048" y="0"/>
                    <a:pt x="1964" y="0"/>
                  </a:cubicBezTo>
                  <a:moveTo>
                    <a:pt x="1964" y="12000"/>
                  </a:moveTo>
                  <a:cubicBezTo>
                    <a:pt x="1422" y="12000"/>
                    <a:pt x="982" y="11463"/>
                    <a:pt x="982" y="10800"/>
                  </a:cubicBezTo>
                  <a:cubicBezTo>
                    <a:pt x="982" y="10138"/>
                    <a:pt x="1422" y="9600"/>
                    <a:pt x="1964" y="9600"/>
                  </a:cubicBezTo>
                  <a:cubicBezTo>
                    <a:pt x="2506" y="9600"/>
                    <a:pt x="2945" y="10138"/>
                    <a:pt x="2945" y="10800"/>
                  </a:cubicBezTo>
                  <a:cubicBezTo>
                    <a:pt x="2945" y="11463"/>
                    <a:pt x="2506" y="12000"/>
                    <a:pt x="1964" y="12000"/>
                  </a:cubicBezTo>
                  <a:moveTo>
                    <a:pt x="1964" y="8401"/>
                  </a:moveTo>
                  <a:cubicBezTo>
                    <a:pt x="879" y="8401"/>
                    <a:pt x="0" y="9475"/>
                    <a:pt x="0" y="10800"/>
                  </a:cubicBezTo>
                  <a:cubicBezTo>
                    <a:pt x="0" y="12126"/>
                    <a:pt x="879" y="13200"/>
                    <a:pt x="1964" y="13200"/>
                  </a:cubicBezTo>
                  <a:cubicBezTo>
                    <a:pt x="3048" y="13200"/>
                    <a:pt x="3927" y="12126"/>
                    <a:pt x="3927" y="10800"/>
                  </a:cubicBezTo>
                  <a:cubicBezTo>
                    <a:pt x="3927" y="9475"/>
                    <a:pt x="3048" y="8401"/>
                    <a:pt x="1964" y="8401"/>
                  </a:cubicBezTo>
                  <a:moveTo>
                    <a:pt x="19636" y="12000"/>
                  </a:moveTo>
                  <a:lnTo>
                    <a:pt x="7855" y="12000"/>
                  </a:lnTo>
                  <a:cubicBezTo>
                    <a:pt x="7313" y="12000"/>
                    <a:pt x="6873" y="11463"/>
                    <a:pt x="6873" y="10801"/>
                  </a:cubicBezTo>
                  <a:cubicBezTo>
                    <a:pt x="6873" y="10138"/>
                    <a:pt x="7313" y="9600"/>
                    <a:pt x="7855" y="9600"/>
                  </a:cubicBezTo>
                  <a:lnTo>
                    <a:pt x="19636" y="9600"/>
                  </a:lnTo>
                  <a:cubicBezTo>
                    <a:pt x="20178" y="9600"/>
                    <a:pt x="20618" y="10138"/>
                    <a:pt x="20618" y="10801"/>
                  </a:cubicBezTo>
                  <a:cubicBezTo>
                    <a:pt x="20618" y="11463"/>
                    <a:pt x="20178" y="12000"/>
                    <a:pt x="19636" y="12000"/>
                  </a:cubicBezTo>
                  <a:moveTo>
                    <a:pt x="19636" y="8401"/>
                  </a:moveTo>
                  <a:lnTo>
                    <a:pt x="7855" y="8401"/>
                  </a:lnTo>
                  <a:cubicBezTo>
                    <a:pt x="6770" y="8401"/>
                    <a:pt x="5891" y="9475"/>
                    <a:pt x="5891" y="10801"/>
                  </a:cubicBezTo>
                  <a:cubicBezTo>
                    <a:pt x="5891" y="12126"/>
                    <a:pt x="6770" y="13200"/>
                    <a:pt x="7855" y="13200"/>
                  </a:cubicBezTo>
                  <a:lnTo>
                    <a:pt x="19636" y="13200"/>
                  </a:lnTo>
                  <a:cubicBezTo>
                    <a:pt x="20721" y="13200"/>
                    <a:pt x="21600" y="12126"/>
                    <a:pt x="21600" y="10801"/>
                  </a:cubicBezTo>
                  <a:cubicBezTo>
                    <a:pt x="21600" y="9475"/>
                    <a:pt x="20721" y="8401"/>
                    <a:pt x="19636" y="8401"/>
                  </a:cubicBezTo>
                  <a:moveTo>
                    <a:pt x="19636" y="20400"/>
                  </a:moveTo>
                  <a:lnTo>
                    <a:pt x="7855" y="20400"/>
                  </a:lnTo>
                  <a:cubicBezTo>
                    <a:pt x="7313" y="20400"/>
                    <a:pt x="6873" y="19862"/>
                    <a:pt x="6873" y="19200"/>
                  </a:cubicBezTo>
                  <a:cubicBezTo>
                    <a:pt x="6873" y="18538"/>
                    <a:pt x="7313" y="18000"/>
                    <a:pt x="7855" y="18000"/>
                  </a:cubicBezTo>
                  <a:lnTo>
                    <a:pt x="19636" y="18000"/>
                  </a:lnTo>
                  <a:cubicBezTo>
                    <a:pt x="20178" y="18000"/>
                    <a:pt x="20618" y="18538"/>
                    <a:pt x="20618" y="19200"/>
                  </a:cubicBezTo>
                  <a:cubicBezTo>
                    <a:pt x="20618" y="19862"/>
                    <a:pt x="20178" y="20400"/>
                    <a:pt x="19636" y="20400"/>
                  </a:cubicBezTo>
                  <a:moveTo>
                    <a:pt x="19636" y="16800"/>
                  </a:moveTo>
                  <a:lnTo>
                    <a:pt x="7855" y="16800"/>
                  </a:lnTo>
                  <a:cubicBezTo>
                    <a:pt x="6770" y="16800"/>
                    <a:pt x="5891" y="17875"/>
                    <a:pt x="5891" y="19200"/>
                  </a:cubicBezTo>
                  <a:cubicBezTo>
                    <a:pt x="5891" y="20526"/>
                    <a:pt x="6770" y="21600"/>
                    <a:pt x="7855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7875"/>
                    <a:pt x="20721" y="16800"/>
                    <a:pt x="19636" y="16800"/>
                  </a:cubicBezTo>
                  <a:moveTo>
                    <a:pt x="7855" y="1201"/>
                  </a:moveTo>
                  <a:lnTo>
                    <a:pt x="19636" y="1201"/>
                  </a:lnTo>
                  <a:cubicBezTo>
                    <a:pt x="20178" y="1201"/>
                    <a:pt x="20618" y="1738"/>
                    <a:pt x="20618" y="2400"/>
                  </a:cubicBezTo>
                  <a:cubicBezTo>
                    <a:pt x="20618" y="3063"/>
                    <a:pt x="20178" y="3600"/>
                    <a:pt x="19636" y="3600"/>
                  </a:cubicBezTo>
                  <a:lnTo>
                    <a:pt x="7855" y="3600"/>
                  </a:lnTo>
                  <a:cubicBezTo>
                    <a:pt x="7313" y="3600"/>
                    <a:pt x="6873" y="3063"/>
                    <a:pt x="6873" y="2400"/>
                  </a:cubicBezTo>
                  <a:cubicBezTo>
                    <a:pt x="6873" y="1738"/>
                    <a:pt x="7313" y="1201"/>
                    <a:pt x="7855" y="1201"/>
                  </a:cubicBezTo>
                  <a:moveTo>
                    <a:pt x="7855" y="4800"/>
                  </a:moveTo>
                  <a:lnTo>
                    <a:pt x="19636" y="4800"/>
                  </a:lnTo>
                  <a:cubicBezTo>
                    <a:pt x="20721" y="4800"/>
                    <a:pt x="21600" y="3726"/>
                    <a:pt x="21600" y="2400"/>
                  </a:cubicBezTo>
                  <a:cubicBezTo>
                    <a:pt x="21600" y="1075"/>
                    <a:pt x="20721" y="1"/>
                    <a:pt x="19636" y="1"/>
                  </a:cubicBezTo>
                  <a:lnTo>
                    <a:pt x="7855" y="1"/>
                  </a:lnTo>
                  <a:cubicBezTo>
                    <a:pt x="6770" y="1"/>
                    <a:pt x="5891" y="1075"/>
                    <a:pt x="5891" y="2400"/>
                  </a:cubicBezTo>
                  <a:cubicBezTo>
                    <a:pt x="5891" y="3726"/>
                    <a:pt x="6770" y="4800"/>
                    <a:pt x="7855" y="4800"/>
                  </a:cubicBezTo>
                  <a:moveTo>
                    <a:pt x="1964" y="20400"/>
                  </a:move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538"/>
                    <a:pt x="1422" y="18000"/>
                    <a:pt x="1964" y="18000"/>
                  </a:cubicBezTo>
                  <a:cubicBezTo>
                    <a:pt x="2506" y="18000"/>
                    <a:pt x="2945" y="18538"/>
                    <a:pt x="2945" y="19200"/>
                  </a:cubicBezTo>
                  <a:cubicBezTo>
                    <a:pt x="2945" y="19862"/>
                    <a:pt x="2506" y="20400"/>
                    <a:pt x="1964" y="20400"/>
                  </a:cubicBezTo>
                  <a:moveTo>
                    <a:pt x="1964" y="16800"/>
                  </a:moveTo>
                  <a:cubicBezTo>
                    <a:pt x="879" y="16800"/>
                    <a:pt x="0" y="17875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cubicBezTo>
                    <a:pt x="3048" y="21600"/>
                    <a:pt x="3927" y="20526"/>
                    <a:pt x="3927" y="19200"/>
                  </a:cubicBezTo>
                  <a:cubicBezTo>
                    <a:pt x="3927" y="17875"/>
                    <a:pt x="3048" y="16800"/>
                    <a:pt x="1964" y="16800"/>
                  </a:cubicBezTo>
                </a:path>
              </a:pathLst>
            </a:cu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9160" y="2215515"/>
            <a:ext cx="543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</a:rPr>
              <a:t> PPt report template of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  <a:sym typeface="+mn-ea"/>
              </a:rPr>
              <a:t>Hunan university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D7AE18-3A7B-B4CF-70E5-D7305FB8CB10}"/>
              </a:ext>
            </a:extLst>
          </p:cNvPr>
          <p:cNvSpPr txBox="1"/>
          <p:nvPr/>
        </p:nvSpPr>
        <p:spPr>
          <a:xfrm>
            <a:off x="6336665" y="331940"/>
            <a:ext cx="377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汇报人：石云博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B69D02-0B01-046C-A6D8-F34E654096E2}"/>
              </a:ext>
            </a:extLst>
          </p:cNvPr>
          <p:cNvSpPr txBox="1"/>
          <p:nvPr/>
        </p:nvSpPr>
        <p:spPr>
          <a:xfrm>
            <a:off x="6346433" y="707202"/>
            <a:ext cx="36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制作：戴君，王旭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3B0FA-135B-4F31-E64C-407BF5039426}"/>
              </a:ext>
            </a:extLst>
          </p:cNvPr>
          <p:cNvSpPr txBox="1"/>
          <p:nvPr/>
        </p:nvSpPr>
        <p:spPr>
          <a:xfrm>
            <a:off x="6347573" y="1076534"/>
            <a:ext cx="289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研究案例：吴坤泉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47157E-5432-46CD-D1A6-9A3B2FF53135}"/>
              </a:ext>
            </a:extLst>
          </p:cNvPr>
          <p:cNvSpPr txBox="1"/>
          <p:nvPr/>
        </p:nvSpPr>
        <p:spPr>
          <a:xfrm>
            <a:off x="6336665" y="1445866"/>
            <a:ext cx="305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知识整合：申裕，兰少武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第二部分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61F44-7AE4-8F7A-502F-7B958F4999C3}"/>
              </a:ext>
            </a:extLst>
          </p:cNvPr>
          <p:cNvSpPr/>
          <p:nvPr/>
        </p:nvSpPr>
        <p:spPr>
          <a:xfrm>
            <a:off x="3941292" y="2202258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求解过程</a:t>
            </a:r>
          </a:p>
        </p:txBody>
      </p:sp>
    </p:spTree>
    <p:extLst>
      <p:ext uri="{BB962C8B-B14F-4D97-AF65-F5344CB8AC3E}">
        <p14:creationId xmlns:p14="http://schemas.microsoft.com/office/powerpoint/2010/main" val="987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25839" y="114436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095286"/>
                </a:solidFill>
                <a:latin typeface="黑体" panose="02010609060101010101" charset="-122"/>
                <a:ea typeface="黑体" panose="02010609060101010101" charset="-122"/>
              </a:rPr>
              <a:t>过程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95286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86730" y="1885315"/>
            <a:ext cx="5184775" cy="1919605"/>
            <a:chOff x="8798" y="2969"/>
            <a:chExt cx="8165" cy="3023"/>
          </a:xfrm>
        </p:grpSpPr>
        <p:sp>
          <p:nvSpPr>
            <p:cNvPr id="30" name="文本框 29"/>
            <p:cNvSpPr txBox="1"/>
            <p:nvPr/>
          </p:nvSpPr>
          <p:spPr>
            <a:xfrm>
              <a:off x="9250" y="2969"/>
              <a:ext cx="7713" cy="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在数组中取一个值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，将数组划分为小于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的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small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，等于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的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equal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，大于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的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big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三个部分，分别记三个部分的元素个数为</a:t>
              </a:r>
              <a:r>
                <a:rPr lang="en-US" altLang="zh-CN" sz="1600" dirty="0" err="1">
                  <a:latin typeface="华文细黑" panose="02010600040101010101" pitchFamily="2" charset="-122"/>
                  <a:ea typeface="华文细黑" panose="02010600040101010101" pitchFamily="2" charset="-122"/>
                </a:rPr>
                <a:t>numS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 dirty="0" err="1">
                  <a:latin typeface="华文细黑" panose="02010600040101010101" pitchFamily="2" charset="-122"/>
                  <a:ea typeface="华文细黑" panose="02010600040101010101" pitchFamily="2" charset="-122"/>
                </a:rPr>
                <a:t>numE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 dirty="0" err="1">
                  <a:latin typeface="华文细黑" panose="02010600040101010101" pitchFamily="2" charset="-122"/>
                  <a:ea typeface="华文细黑" panose="02010600040101010101" pitchFamily="2" charset="-122"/>
                </a:rPr>
                <a:t>numB</a:t>
              </a:r>
              <a:endPara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798" y="4099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方正清刻本悦宋简体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94655" y="3525303"/>
            <a:ext cx="5276850" cy="416560"/>
            <a:chOff x="8798" y="5364"/>
            <a:chExt cx="8310" cy="656"/>
          </a:xfrm>
        </p:grpSpPr>
        <p:sp>
          <p:nvSpPr>
            <p:cNvPr id="34" name="文本框 33"/>
            <p:cNvSpPr txBox="1"/>
            <p:nvPr/>
          </p:nvSpPr>
          <p:spPr>
            <a:xfrm>
              <a:off x="9395" y="5364"/>
              <a:ext cx="7713" cy="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比较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k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的值和各部分元素的个数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8798" y="5622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方正清刻本悦宋简体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98160" y="4298315"/>
            <a:ext cx="5276850" cy="442595"/>
            <a:chOff x="8816" y="6769"/>
            <a:chExt cx="8310" cy="697"/>
          </a:xfrm>
        </p:grpSpPr>
        <p:sp>
          <p:nvSpPr>
            <p:cNvPr id="38" name="文本框 37"/>
            <p:cNvSpPr txBox="1"/>
            <p:nvPr/>
          </p:nvSpPr>
          <p:spPr>
            <a:xfrm>
              <a:off x="9413" y="6769"/>
              <a:ext cx="7713" cy="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若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k&lt;=</a:t>
              </a:r>
              <a:r>
                <a:rPr lang="en-US" altLang="zh-CN" sz="1600" dirty="0" err="1">
                  <a:latin typeface="华文细黑" panose="02010600040101010101" pitchFamily="2" charset="-122"/>
                  <a:ea typeface="华文细黑" panose="02010600040101010101" pitchFamily="2" charset="-122"/>
                </a:rPr>
                <a:t>numS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，则说明我们要找的数就在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small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中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16" y="7171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方正清刻本悦宋简体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8160" y="5165725"/>
            <a:ext cx="5276850" cy="786130"/>
            <a:chOff x="8816" y="8135"/>
            <a:chExt cx="8310" cy="1238"/>
          </a:xfrm>
        </p:grpSpPr>
        <p:sp>
          <p:nvSpPr>
            <p:cNvPr id="43" name="文本框 42"/>
            <p:cNvSpPr txBox="1"/>
            <p:nvPr/>
          </p:nvSpPr>
          <p:spPr>
            <a:xfrm>
              <a:off x="9413" y="8135"/>
              <a:ext cx="7713" cy="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若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k&gt;</a:t>
              </a:r>
              <a:r>
                <a:rPr lang="en-US" altLang="zh-CN" sz="1600" dirty="0" err="1">
                  <a:latin typeface="华文细黑" panose="02010600040101010101" pitchFamily="2" charset="-122"/>
                  <a:ea typeface="华文细黑" panose="02010600040101010101" pitchFamily="2" charset="-122"/>
                </a:rPr>
                <a:t>numS+numE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，则我们要找的数就在</a:t>
              </a:r>
              <a:r>
                <a:rPr lang="en-US" altLang="zh-CN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big</a:t>
              </a:r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中，在这部分继续这个分治的过程直到找到对应的数字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8816" y="8720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方正清刻本悦宋简体"/>
                <a:cs typeface="+mn-cs"/>
              </a:endParaRPr>
            </a:p>
          </p:txBody>
        </p:sp>
      </p:grpSp>
      <p:pic>
        <p:nvPicPr>
          <p:cNvPr id="17" name="图片 16" descr="红楼1.jpg"/>
          <p:cNvPicPr>
            <a:picLocks noChangeAspect="1"/>
          </p:cNvPicPr>
          <p:nvPr/>
        </p:nvPicPr>
        <p:blipFill>
          <a:blip r:embed="rId4"/>
          <a:srcRect b="18079"/>
          <a:stretch>
            <a:fillRect/>
          </a:stretch>
        </p:blipFill>
        <p:spPr>
          <a:xfrm>
            <a:off x="793115" y="1776095"/>
            <a:ext cx="4277360" cy="37750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j-cs"/>
                </a:rPr>
                <a:t>标题二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副标题</a:t>
              </a: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5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7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10453657" y="6123131"/>
            <a:ext cx="1537970" cy="5791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1ECB9A-AAE0-8FB1-7B47-7FDB93A5E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345" y="52520"/>
            <a:ext cx="4985319" cy="17024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F3B130-BE99-04F2-25BA-C45E63D14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45" y="1803748"/>
            <a:ext cx="5154417" cy="37829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74CC168-E08A-D13E-E7E4-DABF8C3C0047}"/>
              </a:ext>
            </a:extLst>
          </p:cNvPr>
          <p:cNvSpPr txBox="1"/>
          <p:nvPr/>
        </p:nvSpPr>
        <p:spPr>
          <a:xfrm>
            <a:off x="6248401" y="513119"/>
            <a:ext cx="348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选取与分区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BFCAE7-1398-297E-CEE9-FE8E40FB5F56}"/>
              </a:ext>
            </a:extLst>
          </p:cNvPr>
          <p:cNvSpPr txBox="1"/>
          <p:nvPr/>
        </p:nvSpPr>
        <p:spPr>
          <a:xfrm>
            <a:off x="7992650" y="2897451"/>
            <a:ext cx="274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递归的选择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BEC783-F30A-483E-9DE3-04BA5101CB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50" y="5604692"/>
            <a:ext cx="9340287" cy="1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第四部分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300" normalizeH="0" baseline="0" noProof="0" dirty="0">
                  <a:ln>
                    <a:noFill/>
                  </a:ln>
                  <a:solidFill>
                    <a:srgbClr val="576271"/>
                  </a:solidFill>
                  <a:effectLst/>
                  <a:uLnTx/>
                  <a:uFillTx/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性能分析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10428605" y="6141920"/>
            <a:ext cx="1537970" cy="5791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D6D36DD-3649-2666-D162-ABD67EA4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5" y="151039"/>
            <a:ext cx="7058873" cy="415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898636-6705-A34E-86F1-31F724C215DA}"/>
              </a:ext>
            </a:extLst>
          </p:cNvPr>
          <p:cNvSpPr txBox="1"/>
          <p:nvPr/>
        </p:nvSpPr>
        <p:spPr>
          <a:xfrm>
            <a:off x="87682" y="4408526"/>
            <a:ext cx="8630433" cy="20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最佳和平均情况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：在最佳和平均情况下，每次都能将数组大小减少大约一半。这是因为选择的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value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能较好地将数组平均分割。因此，算法的时间复杂度是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O(n)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，其中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是数组的长度。这与快速排序的平均时间复杂度类似，但由于只需要递归进入一个分区，所以常数因子较小。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最坏情况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：在最坏情况下，每次选取的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value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可能总是数组中的最小或最大元素，这样每次只能排除一个元素，使得算法复杂度退化为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O(n^2)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。但这种情况可以通过随机选择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pivot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来有效避免。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2D5EF3-B6F8-A6F1-BFD9-0BE9A6BD4343}"/>
              </a:ext>
            </a:extLst>
          </p:cNvPr>
          <p:cNvSpPr txBox="1"/>
          <p:nvPr/>
        </p:nvSpPr>
        <p:spPr>
          <a:xfrm>
            <a:off x="7778662" y="807929"/>
            <a:ext cx="213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性能分析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6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10428605" y="6141920"/>
            <a:ext cx="1537970" cy="579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2D5EF3-B6F8-A6F1-BFD9-0BE9A6BD4343}"/>
              </a:ext>
            </a:extLst>
          </p:cNvPr>
          <p:cNvSpPr txBox="1"/>
          <p:nvPr/>
        </p:nvSpPr>
        <p:spPr>
          <a:xfrm>
            <a:off x="8248388" y="350729"/>
            <a:ext cx="213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性能分析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方正清刻本悦宋简体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5EC9D-27F1-E1F1-434C-3093B7D4B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15" y="1867619"/>
            <a:ext cx="9492172" cy="33494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5BEC35-E318-D7EC-6D3B-43D2B30D630D}"/>
              </a:ext>
            </a:extLst>
          </p:cNvPr>
          <p:cNvSpPr txBox="1"/>
          <p:nvPr/>
        </p:nvSpPr>
        <p:spPr>
          <a:xfrm>
            <a:off x="488515" y="997060"/>
            <a:ext cx="54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本算法和快速排序的性能对比</a:t>
            </a:r>
          </a:p>
        </p:txBody>
      </p:sp>
    </p:spTree>
    <p:extLst>
      <p:ext uri="{BB962C8B-B14F-4D97-AF65-F5344CB8AC3E}">
        <p14:creationId xmlns:p14="http://schemas.microsoft.com/office/powerpoint/2010/main" val="22724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第二部分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61F44-7AE4-8F7A-502F-7B958F4999C3}"/>
              </a:ext>
            </a:extLst>
          </p:cNvPr>
          <p:cNvSpPr/>
          <p:nvPr/>
        </p:nvSpPr>
        <p:spPr>
          <a:xfrm>
            <a:off x="3941292" y="2202258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动态中位数</a:t>
            </a:r>
          </a:p>
        </p:txBody>
      </p:sp>
    </p:spTree>
    <p:extLst>
      <p:ext uri="{BB962C8B-B14F-4D97-AF65-F5344CB8AC3E}">
        <p14:creationId xmlns:p14="http://schemas.microsoft.com/office/powerpoint/2010/main" val="19235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88892" y="2049861"/>
            <a:ext cx="4594178" cy="1069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576271"/>
              </a:solidFill>
              <a:effectLst/>
              <a:uLnTx/>
              <a:uFillTx/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10090402" y="133480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61F44-7AE4-8F7A-502F-7B958F4999C3}"/>
              </a:ext>
            </a:extLst>
          </p:cNvPr>
          <p:cNvSpPr/>
          <p:nvPr/>
        </p:nvSpPr>
        <p:spPr>
          <a:xfrm>
            <a:off x="-223612" y="133480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动态中位数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86A545-9047-EAC8-D45B-C557DBCC865B}"/>
              </a:ext>
            </a:extLst>
          </p:cNvPr>
          <p:cNvSpPr txBox="1"/>
          <p:nvPr/>
        </p:nvSpPr>
        <p:spPr>
          <a:xfrm>
            <a:off x="407096" y="1442600"/>
            <a:ext cx="442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问题描述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0F36E9-E168-B19C-981B-8A05049B3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95" y="1922354"/>
            <a:ext cx="11181045" cy="33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</a:t>
              </a:r>
              <a:r>
                <a:rPr lang="zh-CN" altLang="en-US" sz="2400" b="1" spc="600" dirty="0">
                  <a:solidFill>
                    <a:srgbClr val="9C1E22"/>
                  </a:solidFill>
                  <a:latin typeface="黑体" panose="02010609060101010101" charset="-122"/>
                  <a:ea typeface="黑体" panose="02010609060101010101" charset="-122"/>
                </a:rPr>
                <a:t>一</a:t>
              </a: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61F44-7AE4-8F7A-502F-7B958F4999C3}"/>
              </a:ext>
            </a:extLst>
          </p:cNvPr>
          <p:cNvSpPr/>
          <p:nvPr/>
        </p:nvSpPr>
        <p:spPr>
          <a:xfrm>
            <a:off x="3941292" y="2202258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算法思想</a:t>
            </a:r>
          </a:p>
        </p:txBody>
      </p:sp>
    </p:spTree>
    <p:extLst>
      <p:ext uri="{BB962C8B-B14F-4D97-AF65-F5344CB8AC3E}">
        <p14:creationId xmlns:p14="http://schemas.microsoft.com/office/powerpoint/2010/main" val="26264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88892" y="2049861"/>
            <a:ext cx="4594178" cy="1069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576271"/>
              </a:solidFill>
              <a:effectLst/>
              <a:uLnTx/>
              <a:uFillTx/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10121718" y="60534"/>
            <a:ext cx="1537970" cy="579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233784-9C0F-F4A8-6F8C-B83CB32D744C}"/>
              </a:ext>
            </a:extLst>
          </p:cNvPr>
          <p:cNvSpPr txBox="1"/>
          <p:nvPr/>
        </p:nvSpPr>
        <p:spPr>
          <a:xfrm>
            <a:off x="125260" y="690037"/>
            <a:ext cx="92958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最小堆的堆顶和最大堆的堆顶是大小顺序相邻的元素。维护两个堆，其实也就是在维护这种相邻关系。而保持两个堆中的元素个数相当（在已读入个数是奇数时相差1），其实也就是在维护中位数始终处于大顶堆的堆顶。不妨假设当前已经读入数字的个数为𝑚个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. 若m是奇数，那么大顶堆中维护了⌈m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⌉个元素，而小顶堆中维护了⌊m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⌋个元素。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2. 若m是偶数，那么两个堆各维护了m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个元素。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考虑中位数是第⌊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(m+1)/2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⌋个元素，即第⌈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(m)/2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⌉个元素，不难看出中位数始终位于大顶堆的堆顶（请注意，我们在奇数时才更新中位数）。</a:t>
            </a:r>
          </a:p>
        </p:txBody>
      </p:sp>
    </p:spTree>
    <p:extLst>
      <p:ext uri="{BB962C8B-B14F-4D97-AF65-F5344CB8AC3E}">
        <p14:creationId xmlns:p14="http://schemas.microsoft.com/office/powerpoint/2010/main" val="12327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88892" y="2049861"/>
            <a:ext cx="4594178" cy="1069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800" b="1" spc="300" dirty="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概述</a:t>
            </a:r>
          </a:p>
        </p:txBody>
      </p: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第二部分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61F44-7AE4-8F7A-502F-7B958F4999C3}"/>
              </a:ext>
            </a:extLst>
          </p:cNvPr>
          <p:cNvSpPr/>
          <p:nvPr/>
        </p:nvSpPr>
        <p:spPr>
          <a:xfrm>
            <a:off x="3941292" y="2202258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求解过程</a:t>
            </a:r>
          </a:p>
        </p:txBody>
      </p:sp>
    </p:spTree>
    <p:extLst>
      <p:ext uri="{BB962C8B-B14F-4D97-AF65-F5344CB8AC3E}">
        <p14:creationId xmlns:p14="http://schemas.microsoft.com/office/powerpoint/2010/main" val="155404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34" y="2372493"/>
            <a:ext cx="11685531" cy="49558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88892" y="2049861"/>
            <a:ext cx="4594178" cy="1069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576271"/>
              </a:solidFill>
              <a:effectLst/>
              <a:uLnTx/>
              <a:uFillTx/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10215663" y="192935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61F44-7AE4-8F7A-502F-7B958F4999C3}"/>
              </a:ext>
            </a:extLst>
          </p:cNvPr>
          <p:cNvSpPr/>
          <p:nvPr/>
        </p:nvSpPr>
        <p:spPr>
          <a:xfrm>
            <a:off x="-561815" y="-52427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求解过程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6071B-6FFC-A780-8770-12BE95959BB1}"/>
              </a:ext>
            </a:extLst>
          </p:cNvPr>
          <p:cNvSpPr txBox="1"/>
          <p:nvPr/>
        </p:nvSpPr>
        <p:spPr>
          <a:xfrm>
            <a:off x="1561056" y="1426913"/>
            <a:ext cx="92113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对顶堆算法：维护一个最大堆，一个最小堆。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每当读入数据时，将新读入的数据压入最大堆中。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当最大堆的元素个数大于最小堆元素个数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+1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时，将最大堆的堆顶元素弹出并压入最小堆（即已经读入的元素个数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是偶数时，维持最大堆和最小堆中的元素个数相当）。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如最大堆的堆顶元素大于最小堆的堆顶元素，则弹出最大堆堆顶元素压入最小堆，并弹出最小堆堆顶元素压入最大堆。</a:t>
            </a:r>
          </a:p>
        </p:txBody>
      </p:sp>
    </p:spTree>
    <p:extLst>
      <p:ext uri="{BB962C8B-B14F-4D97-AF65-F5344CB8AC3E}">
        <p14:creationId xmlns:p14="http://schemas.microsoft.com/office/powerpoint/2010/main" val="638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第三部分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300" normalizeH="0" baseline="0" noProof="0" dirty="0">
                  <a:ln>
                    <a:noFill/>
                  </a:ln>
                  <a:solidFill>
                    <a:srgbClr val="576271"/>
                  </a:solidFill>
                  <a:effectLst/>
                  <a:uLnTx/>
                  <a:uFillTx/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具体步骤讲解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9839882" y="179531"/>
            <a:ext cx="1537970" cy="57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58D64E-8F93-BBD9-71D8-2DEEA6822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4" y="67618"/>
            <a:ext cx="8592227" cy="13804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EC7E2D-A369-2A82-D421-908851D18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4" y="1511839"/>
            <a:ext cx="9356942" cy="39914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07143E-24B2-E088-AF83-CF31E01CC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23" y="5503288"/>
            <a:ext cx="9241104" cy="12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第四部分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300" normalizeH="0" baseline="0" noProof="0" dirty="0">
                  <a:ln>
                    <a:noFill/>
                  </a:ln>
                  <a:solidFill>
                    <a:srgbClr val="576271"/>
                  </a:solidFill>
                  <a:effectLst/>
                  <a:uLnTx/>
                  <a:uFillTx/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性能分析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10359712" y="148216"/>
            <a:ext cx="1537970" cy="57912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7CC39C-FEE1-86D3-783B-8C8806D0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3" y="1264363"/>
            <a:ext cx="10961701" cy="4216539"/>
          </a:xfrm>
          <a:prstGeom prst="rect">
            <a:avLst/>
          </a:prstGeom>
          <a:solidFill>
            <a:srgbClr val="F9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使用两个优先队列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大根堆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 (max_heap): 存储较小的一半元素，堆顶是这部分的最大值。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小根堆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 (min_heap): 存储较大的一半元素，堆顶是这部分的最小值。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处理每个数值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对于每个测试用例中的 n 个数，每个数值的处理包括插入操作和可能的堆调整。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插入操作：每次读取一个数值 x 并插入到大根堆中，这个操作的时间复杂度是 O(log 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堆调整：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如果大根堆的顶部元素大于小根堆的顶部元素，交换这两个堆顶元素，每次交换的时间复杂度也是 O(log n).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确保两个堆的大小平衡（大根堆的元素数量可以比小根堆多1或相等），这可能涉及将大根堆的顶部元素移动到小根堆，操作复杂度为 O(log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输出中位数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对于每个测试用例，每隔一个数（即输出序列的奇数位置）输出大根堆的顶部元素作为中位数。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每10个中位数输出后会换行，这部分操作的复杂度是 O(1)。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总体复杂度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每个数的处理涉及几个 O(log n) 的操作，因此整体复杂度对于每个测试用例是 O(n log n)。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28994B-D78F-2228-48D1-609B9A2E55CE}"/>
              </a:ext>
            </a:extLst>
          </p:cNvPr>
          <p:cNvSpPr/>
          <p:nvPr/>
        </p:nvSpPr>
        <p:spPr>
          <a:xfrm>
            <a:off x="-495357" y="192524"/>
            <a:ext cx="4594178" cy="1069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性能分析</a:t>
            </a:r>
          </a:p>
        </p:txBody>
      </p:sp>
    </p:spTree>
    <p:extLst>
      <p:ext uri="{BB962C8B-B14F-4D97-AF65-F5344CB8AC3E}">
        <p14:creationId xmlns:p14="http://schemas.microsoft.com/office/powerpoint/2010/main" val="3816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第三部分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37BB94-46C5-CAF8-F4E6-474CE213AF28}"/>
              </a:ext>
            </a:extLst>
          </p:cNvPr>
          <p:cNvSpPr/>
          <p:nvPr/>
        </p:nvSpPr>
        <p:spPr>
          <a:xfrm>
            <a:off x="3871301" y="2049859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中位数贪心</a:t>
            </a:r>
          </a:p>
        </p:txBody>
      </p:sp>
    </p:spTree>
    <p:extLst>
      <p:ext uri="{BB962C8B-B14F-4D97-AF65-F5344CB8AC3E}">
        <p14:creationId xmlns:p14="http://schemas.microsoft.com/office/powerpoint/2010/main" val="40480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88892" y="2049861"/>
            <a:ext cx="4594178" cy="1069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576271"/>
              </a:solidFill>
              <a:effectLst/>
              <a:uLnTx/>
              <a:uFillTx/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10322134" y="173268"/>
            <a:ext cx="1537970" cy="579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37BB94-46C5-CAF8-F4E6-474CE213AF28}"/>
              </a:ext>
            </a:extLst>
          </p:cNvPr>
          <p:cNvSpPr/>
          <p:nvPr/>
        </p:nvSpPr>
        <p:spPr>
          <a:xfrm>
            <a:off x="-312392" y="-7997"/>
            <a:ext cx="4594178" cy="1069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中位数贪心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C8558-ECEE-817D-77A4-E28D3524E4CE}"/>
              </a:ext>
            </a:extLst>
          </p:cNvPr>
          <p:cNvSpPr txBox="1"/>
          <p:nvPr/>
        </p:nvSpPr>
        <p:spPr>
          <a:xfrm>
            <a:off x="457200" y="1334022"/>
            <a:ext cx="31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问题描述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B3F5D8-458E-DA1D-15BA-5C013ACCB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755" y="1412795"/>
            <a:ext cx="6463918" cy="43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788892" y="2049861"/>
            <a:ext cx="4594178" cy="1069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576271"/>
              </a:solidFill>
              <a:effectLst/>
              <a:uLnTx/>
              <a:uFillTx/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10322134" y="73060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1022CD-696F-6724-DFA2-8D70558CCAFD}"/>
              </a:ext>
            </a:extLst>
          </p:cNvPr>
          <p:cNvSpPr txBox="1"/>
          <p:nvPr/>
        </p:nvSpPr>
        <p:spPr>
          <a:xfrm>
            <a:off x="275341" y="647773"/>
            <a:ext cx="702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贪心，把每个数都变成其中位数就是该题的最优解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91C855-C243-9BC4-921E-659AF63F6796}"/>
              </a:ext>
            </a:extLst>
          </p:cNvPr>
          <p:cNvSpPr txBox="1"/>
          <p:nvPr/>
        </p:nvSpPr>
        <p:spPr>
          <a:xfrm>
            <a:off x="275341" y="1017105"/>
            <a:ext cx="111982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贪心的证明：</a:t>
            </a:r>
            <a:endParaRPr lang="en-US" altLang="zh-CN" dirty="0"/>
          </a:p>
          <a:p>
            <a:r>
              <a:rPr lang="zh-CN" altLang="en-US" dirty="0"/>
              <a:t>将𝑛𝑢𝑚𝑠升序排序，假设中位数为𝑛𝑢𝑚𝑠</a:t>
            </a:r>
            <a:r>
              <a:rPr lang="en-US" altLang="zh-CN" dirty="0"/>
              <a:t>[</a:t>
            </a:r>
            <a:r>
              <a:rPr lang="zh-CN" altLang="en-US" dirty="0"/>
              <a:t>𝑚</a:t>
            </a:r>
            <a:r>
              <a:rPr lang="en-US" altLang="zh-CN" dirty="0"/>
              <a:t>]</a:t>
            </a:r>
            <a:r>
              <a:rPr lang="zh-CN" altLang="en-US" dirty="0"/>
              <a:t>，记将𝑛𝑢𝑚𝑠</a:t>
            </a:r>
            <a:r>
              <a:rPr lang="en-US" altLang="zh-CN" dirty="0"/>
              <a:t>[</a:t>
            </a:r>
            <a:r>
              <a:rPr lang="zh-CN" altLang="en-US" dirty="0"/>
              <a:t>𝑚</a:t>
            </a:r>
            <a:r>
              <a:rPr lang="en-US" altLang="zh-CN" dirty="0"/>
              <a:t>]</a:t>
            </a:r>
            <a:r>
              <a:rPr lang="zh-CN" altLang="en-US" dirty="0"/>
              <a:t>左侧所有元素都变成𝑛𝑢𝑚𝑠</a:t>
            </a:r>
            <a:r>
              <a:rPr lang="en-US" altLang="zh-CN" dirty="0"/>
              <a:t>[</a:t>
            </a:r>
            <a:r>
              <a:rPr lang="zh-CN" altLang="en-US" dirty="0"/>
              <a:t>𝑚</a:t>
            </a:r>
            <a:r>
              <a:rPr lang="en-US" altLang="zh-CN" dirty="0"/>
              <a:t>]</a:t>
            </a:r>
            <a:r>
              <a:rPr lang="zh-CN" altLang="en-US" dirty="0"/>
              <a:t>的代价为𝐴，将𝑛𝑢𝑚𝑠</a:t>
            </a:r>
            <a:r>
              <a:rPr lang="en-US" altLang="zh-CN" dirty="0"/>
              <a:t>[m]</a:t>
            </a:r>
            <a:r>
              <a:rPr lang="zh-CN" altLang="en-US" dirty="0"/>
              <a:t>右侧所有元素都变成𝑛𝑢𝑚𝑠</a:t>
            </a:r>
            <a:r>
              <a:rPr lang="en-US" altLang="zh-CN" dirty="0"/>
              <a:t>[m]</a:t>
            </a:r>
            <a:r>
              <a:rPr lang="zh-CN" altLang="en-US" dirty="0"/>
              <a:t>的代价为𝐵</a:t>
            </a:r>
            <a:endParaRPr lang="en-US" altLang="zh-CN" dirty="0"/>
          </a:p>
          <a:p>
            <a:r>
              <a:rPr lang="zh-CN" altLang="en-US" dirty="0"/>
              <a:t>假设将所有元素变成𝑛𝑢𝑚𝑠</a:t>
            </a:r>
            <a:r>
              <a:rPr lang="en-US" altLang="zh-CN" dirty="0"/>
              <a:t>[</a:t>
            </a:r>
            <a:r>
              <a:rPr lang="zh-CN" altLang="en-US" dirty="0"/>
              <a:t>𝑚</a:t>
            </a:r>
            <a:r>
              <a:rPr lang="en-US" altLang="zh-CN" dirty="0"/>
              <a:t>]</a:t>
            </a:r>
            <a:r>
              <a:rPr lang="zh-CN" altLang="en-US" dirty="0"/>
              <a:t>左侧的某个𝑛𝑢𝑚𝑠</a:t>
            </a:r>
            <a:r>
              <a:rPr lang="en-US" altLang="zh-CN" dirty="0"/>
              <a:t>[t]</a:t>
            </a:r>
            <a:r>
              <a:rPr lang="zh-CN" altLang="en-US" dirty="0"/>
              <a:t>的代价更小，假设𝑛𝑢𝑚𝑠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左侧有𝑥个元素</a:t>
            </a:r>
            <a:r>
              <a:rPr lang="en-US" altLang="zh-CN" dirty="0"/>
              <a:t>(</a:t>
            </a:r>
            <a:r>
              <a:rPr lang="zh-CN" altLang="en-US" dirty="0"/>
              <a:t>包括𝑛𝑢𝑚𝑠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])</a:t>
            </a:r>
            <a:r>
              <a:rPr lang="zh-CN" altLang="en-US" dirty="0"/>
              <a:t>，则将这𝑥个元素变为𝑛𝑢𝑚𝑠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即将这些元素变为𝑛𝑢𝑚𝑠</a:t>
            </a:r>
            <a:r>
              <a:rPr lang="en-US" altLang="zh-CN" dirty="0"/>
              <a:t>[</a:t>
            </a:r>
            <a:r>
              <a:rPr lang="zh-CN" altLang="en-US" dirty="0"/>
              <a:t>𝑚</a:t>
            </a:r>
            <a:r>
              <a:rPr lang="en-US" altLang="zh-CN" dirty="0"/>
              <a:t>]</a:t>
            </a:r>
            <a:r>
              <a:rPr lang="zh-CN" altLang="en-US" dirty="0"/>
              <a:t>再变为𝑛𝑢𝑚𝑠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，变化量</a:t>
            </a:r>
            <a:r>
              <a:rPr lang="en-US" altLang="zh-CN" dirty="0"/>
              <a:t>−</a:t>
            </a:r>
            <a:r>
              <a:rPr lang="zh-CN" altLang="en-US" dirty="0"/>
              <a:t>𝑥𝑑</a:t>
            </a:r>
            <a:r>
              <a:rPr lang="en-US" altLang="zh-CN" dirty="0"/>
              <a:t>(</a:t>
            </a:r>
            <a:r>
              <a:rPr lang="zh-CN" altLang="en-US" dirty="0"/>
              <a:t>记𝑛𝑢𝑚𝑠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]−</a:t>
            </a:r>
            <a:r>
              <a:rPr lang="zh-CN" altLang="en-US" dirty="0"/>
              <a:t>𝑛𝑢𝑚𝑠</a:t>
            </a:r>
            <a:r>
              <a:rPr lang="en-US" altLang="zh-CN" dirty="0"/>
              <a:t>[m]=</a:t>
            </a:r>
            <a:r>
              <a:rPr lang="zh-CN" altLang="en-US" dirty="0"/>
              <a:t>𝑑</a:t>
            </a:r>
            <a:r>
              <a:rPr lang="en-US" altLang="zh-CN" dirty="0"/>
              <a:t>)</a:t>
            </a:r>
            <a:r>
              <a:rPr lang="zh-CN" altLang="en-US" dirty="0"/>
              <a:t>。将𝑛𝑢𝑚𝑠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右侧的所有元素都变成𝑛𝑢𝑚𝑠</a:t>
            </a:r>
            <a:r>
              <a:rPr lang="en-US" altLang="zh-CN" dirty="0"/>
              <a:t>[t]</a:t>
            </a:r>
            <a:r>
              <a:rPr lang="zh-CN" altLang="en-US" dirty="0"/>
              <a:t>等价于将𝑛𝑢𝑚𝑠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右侧所有元素都变成𝑛𝑢𝑚𝑠</a:t>
            </a:r>
            <a:r>
              <a:rPr lang="en-US" altLang="zh-CN" dirty="0"/>
              <a:t>[</a:t>
            </a:r>
            <a:r>
              <a:rPr lang="zh-CN" altLang="en-US" dirty="0"/>
              <a:t>𝑚</a:t>
            </a:r>
            <a:r>
              <a:rPr lang="en-US" altLang="zh-CN" dirty="0"/>
              <a:t>]</a:t>
            </a:r>
            <a:r>
              <a:rPr lang="zh-CN" altLang="en-US" dirty="0"/>
              <a:t>再变成𝑛𝑢𝑚𝑠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，变化量为</a:t>
            </a:r>
            <a:r>
              <a:rPr lang="en-US" altLang="zh-CN" dirty="0"/>
              <a:t>(</a:t>
            </a:r>
            <a:r>
              <a:rPr lang="zh-CN" altLang="en-US" dirty="0"/>
              <a:t>𝑛−𝑥</a:t>
            </a:r>
            <a:r>
              <a:rPr lang="en-US" altLang="zh-CN" dirty="0"/>
              <a:t>)∗</a:t>
            </a:r>
            <a:r>
              <a:rPr lang="zh-CN" altLang="en-US" dirty="0"/>
              <a:t>𝑑故将所有元素都变成𝑛𝑢𝑚𝑠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的花费可以表示成：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A+B−</a:t>
            </a:r>
            <a:r>
              <a:rPr lang="en-US" altLang="zh-CN" dirty="0" err="1"/>
              <a:t>xd</a:t>
            </a:r>
            <a:r>
              <a:rPr lang="en-US" altLang="zh-CN" dirty="0"/>
              <a:t>+(n−x)∗d=A+B+nd−2xd</a:t>
            </a:r>
            <a:r>
              <a:rPr lang="zh-CN" altLang="en-US" dirty="0"/>
              <a:t>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由于变成𝑛𝑢𝑚𝑠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代价更小，所以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A+B+nd−2xd&lt; A+B → x&gt;n/2</a:t>
            </a:r>
          </a:p>
          <a:p>
            <a:r>
              <a:rPr lang="zh-CN" altLang="en-US" dirty="0"/>
              <a:t>这与𝑛𝑢𝑚𝑠</a:t>
            </a:r>
            <a:r>
              <a:rPr lang="en-US" altLang="zh-CN" dirty="0"/>
              <a:t>[</a:t>
            </a:r>
            <a:r>
              <a:rPr lang="zh-CN" altLang="en-US" dirty="0"/>
              <a:t>𝑡</a:t>
            </a:r>
            <a:r>
              <a:rPr lang="en-US" altLang="zh-CN" dirty="0"/>
              <a:t>]</a:t>
            </a:r>
            <a:r>
              <a:rPr lang="zh-CN" altLang="en-US" dirty="0"/>
              <a:t>在中位数𝑛𝑢𝑚𝑠</a:t>
            </a:r>
            <a:r>
              <a:rPr lang="en-US" altLang="zh-CN" dirty="0"/>
              <a:t>[m]</a:t>
            </a:r>
            <a:r>
              <a:rPr lang="zh-CN" altLang="en-US" dirty="0"/>
              <a:t>左侧矛盾，同理可证中位数右侧不存在代价更小的点，故将所有数变为中位数代价最小</a:t>
            </a:r>
            <a:endParaRPr lang="en-US" altLang="zh-CN" dirty="0"/>
          </a:p>
          <a:p>
            <a:r>
              <a:rPr lang="zh-CN" altLang="en-US" dirty="0"/>
              <a:t>综上只需将所有数排序后累加所有数与中位数的差的绝对值即可</a:t>
            </a:r>
          </a:p>
        </p:txBody>
      </p:sp>
    </p:spTree>
    <p:extLst>
      <p:ext uri="{BB962C8B-B14F-4D97-AF65-F5344CB8AC3E}">
        <p14:creationId xmlns:p14="http://schemas.microsoft.com/office/powerpoint/2010/main" val="11405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714066" y="-2199"/>
            <a:ext cx="4136716" cy="8254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性能分析</a:t>
            </a:r>
          </a:p>
        </p:txBody>
      </p: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230A67-33B7-E74D-051F-1135E301020A}"/>
              </a:ext>
            </a:extLst>
          </p:cNvPr>
          <p:cNvSpPr txBox="1"/>
          <p:nvPr/>
        </p:nvSpPr>
        <p:spPr>
          <a:xfrm>
            <a:off x="121607" y="2035392"/>
            <a:ext cx="8546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排序操作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：对数组进行排序是时间复杂度最高的步骤，通常使用的排序算法（如快速排序、归并排序等）具有 O(n log n) 的时间复杂度。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计算代价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：遍历数组并计算每个元素与中位数的差的绝对值。这个步骤的时间复杂度是 O(n)，因为你需要访问数组中的每一个元素一次。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因此，整个算法的总时间复杂度主要由排序步骤决定，即 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O(n log n)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1F2937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0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169788" y="66797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5D5D01-2F36-E1B7-A7BA-60B1C8EDBECA}"/>
              </a:ext>
            </a:extLst>
          </p:cNvPr>
          <p:cNvSpPr txBox="1"/>
          <p:nvPr/>
        </p:nvSpPr>
        <p:spPr>
          <a:xfrm>
            <a:off x="306888" y="835801"/>
            <a:ext cx="331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9BDED0-5574-9AD1-5AB5-F9A89E583538}"/>
              </a:ext>
            </a:extLst>
          </p:cNvPr>
          <p:cNvSpPr txBox="1"/>
          <p:nvPr/>
        </p:nvSpPr>
        <p:spPr>
          <a:xfrm>
            <a:off x="1580367" y="885905"/>
            <a:ext cx="663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中位数是一种统计学上的概念，它是一组数据按照大小顺序排列后，位于中间位置的数。如果数据的数量是奇数，那么中位数就是正中间的那个数；如果数据的数量是偶数，那么中位数就是中间两个数的平均值。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653C29-219E-2B86-DC93-28928D822D22}"/>
              </a:ext>
            </a:extLst>
          </p:cNvPr>
          <p:cNvSpPr txBox="1"/>
          <p:nvPr/>
        </p:nvSpPr>
        <p:spPr>
          <a:xfrm>
            <a:off x="1580367" y="2607491"/>
            <a:ext cx="62724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例如，对于这组数据：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1, 3, 3, 6, 7, 8, 9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，中位数是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对于这组数据：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1, 2, 3, 4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，中位数是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(2 + 3) / 2 = 2.5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中位数是一种衡量数据集中趋势的重要工具，它不受极端值的影响，因此在数据存在异常值时，中位数往往比平均数更能反映数据的真实情况。</a:t>
            </a:r>
          </a:p>
        </p:txBody>
      </p:sp>
    </p:spTree>
    <p:extLst>
      <p:ext uri="{BB962C8B-B14F-4D97-AF65-F5344CB8AC3E}">
        <p14:creationId xmlns:p14="http://schemas.microsoft.com/office/powerpoint/2010/main" val="373328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906395" y="2068830"/>
            <a:ext cx="6379210" cy="1529080"/>
            <a:chOff x="4727" y="2833"/>
            <a:chExt cx="10046" cy="2408"/>
          </a:xfrm>
        </p:grpSpPr>
        <p:pic>
          <p:nvPicPr>
            <p:cNvPr id="21" name="图片 20" descr="红楼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4727" y="2833"/>
              <a:ext cx="2740" cy="240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55" y="2833"/>
              <a:ext cx="547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>
                  <a:solidFill>
                    <a:srgbClr val="960000"/>
                  </a:solidFill>
                  <a:latin typeface="思源黑体 CN Heavy" panose="020B0A00000000000000" charset="-122"/>
                  <a:ea typeface="思源黑体 CN Heavy" panose="020B0A00000000000000" charset="-122"/>
                </a:rPr>
                <a:t>谢谢观看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009" y="4008"/>
              <a:ext cx="518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955" y="4215"/>
              <a:ext cx="68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960000"/>
                  </a:solidFill>
                </a:rPr>
                <a:t>thank you for watching</a:t>
              </a: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10325100" y="266700"/>
            <a:ext cx="1537970" cy="5791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ECF434-2202-1D69-CA1F-0B53A307F5FA}"/>
              </a:ext>
            </a:extLst>
          </p:cNvPr>
          <p:cNvSpPr txBox="1"/>
          <p:nvPr/>
        </p:nvSpPr>
        <p:spPr>
          <a:xfrm>
            <a:off x="350729" y="4081808"/>
            <a:ext cx="301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参考文献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72321-C631-05C3-B433-4CF295F93FEF}"/>
              </a:ext>
            </a:extLst>
          </p:cNvPr>
          <p:cNvSpPr txBox="1"/>
          <p:nvPr/>
        </p:nvSpPr>
        <p:spPr>
          <a:xfrm>
            <a:off x="350729" y="4531848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作者：xperia2链接：https://www.acwing.com/file_system/file/content/whole/index/content/9658360/来源：AcWing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6F60D7-926F-3725-217D-722737683651}"/>
              </a:ext>
            </a:extLst>
          </p:cNvPr>
          <p:cNvSpPr txBox="1"/>
          <p:nvPr/>
        </p:nvSpPr>
        <p:spPr>
          <a:xfrm>
            <a:off x="350729" y="5535886"/>
            <a:ext cx="44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Csdn</a:t>
            </a:r>
            <a:r>
              <a:rPr lang="en-US" altLang="zh-CN" dirty="0"/>
              <a:t> </a:t>
            </a:r>
            <a:r>
              <a:rPr lang="zh-CN" altLang="en-US" dirty="0"/>
              <a:t>：查找中位数（分治策略）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23F31B-5129-E45D-C82E-043C73369B42}"/>
              </a:ext>
            </a:extLst>
          </p:cNvPr>
          <p:cNvSpPr txBox="1"/>
          <p:nvPr/>
        </p:nvSpPr>
        <p:spPr>
          <a:xfrm>
            <a:off x="350729" y="5961142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$Note$-中位数贪心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资源 6@4x"/>
          <p:cNvPicPr>
            <a:picLocks noChangeAspect="1"/>
          </p:cNvPicPr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>
            <a:off x="329565" y="2386965"/>
            <a:ext cx="11532235" cy="449834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85775" y="1591310"/>
            <a:ext cx="5459095" cy="1838960"/>
            <a:chOff x="765" y="2506"/>
            <a:chExt cx="8597" cy="2896"/>
          </a:xfrm>
        </p:grpSpPr>
        <p:sp>
          <p:nvSpPr>
            <p:cNvPr id="28" name="Freeform 8"/>
            <p:cNvSpPr/>
            <p:nvPr/>
          </p:nvSpPr>
          <p:spPr bwMode="auto">
            <a:xfrm>
              <a:off x="6468" y="2506"/>
              <a:ext cx="2894" cy="2896"/>
            </a:xfrm>
            <a:custGeom>
              <a:avLst/>
              <a:gdLst>
                <a:gd name="T0" fmla="*/ 12846 w 12846"/>
                <a:gd name="T1" fmla="*/ 12846 h 12846"/>
                <a:gd name="T2" fmla="*/ 12846 w 12846"/>
                <a:gd name="T3" fmla="*/ 0 h 12846"/>
                <a:gd name="T4" fmla="*/ 0 w 12846"/>
                <a:gd name="T5" fmla="*/ 12846 h 12846"/>
                <a:gd name="T6" fmla="*/ 12846 w 12846"/>
                <a:gd name="T7" fmla="*/ 12846 h 1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46" h="12846">
                  <a:moveTo>
                    <a:pt x="12846" y="12846"/>
                  </a:moveTo>
                  <a:lnTo>
                    <a:pt x="12846" y="0"/>
                  </a:lnTo>
                  <a:cubicBezTo>
                    <a:pt x="5751" y="0"/>
                    <a:pt x="0" y="5751"/>
                    <a:pt x="0" y="12846"/>
                  </a:cubicBezTo>
                  <a:lnTo>
                    <a:pt x="12846" y="12846"/>
                  </a:lnTo>
                  <a:close/>
                </a:path>
              </a:pathLst>
            </a:custGeom>
            <a:solidFill>
              <a:srgbClr val="98262A"/>
            </a:solidFill>
            <a:ln w="38100">
              <a:solidFill>
                <a:schemeClr val="bg1"/>
              </a:solidFill>
              <a:prstDash val="solid"/>
              <a:round/>
            </a:ln>
            <a:effectLst>
              <a:outerShdw blurRad="101600" dist="381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5030" y="3447"/>
              <a:ext cx="1014" cy="1014"/>
            </a:xfrm>
            <a:prstGeom prst="ellipse">
              <a:avLst/>
            </a:prstGeom>
            <a:solidFill>
              <a:srgbClr val="9C1D22"/>
            </a:solidFill>
            <a:ln w="25400">
              <a:solidFill>
                <a:schemeClr val="bg1"/>
              </a:solidFill>
              <a:prstDash val="solid"/>
              <a:round/>
            </a:ln>
            <a:effectLst>
              <a:outerShdw blurRad="63500" dist="254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60" name="文本框 59"/>
            <p:cNvSpPr txBox="1"/>
            <p:nvPr/>
          </p:nvSpPr>
          <p:spPr bwMode="auto">
            <a:xfrm>
              <a:off x="765" y="3447"/>
              <a:ext cx="4113" cy="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查找中位数（分治策略）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955" y="3601"/>
              <a:ext cx="116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清刻本悦宋简体"/>
                  <a:ea typeface="方正清刻本悦宋简体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j-cs"/>
                </a:rPr>
                <a:t>标题一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副标题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4825" y="3561715"/>
            <a:ext cx="5440045" cy="1838960"/>
            <a:chOff x="795" y="5609"/>
            <a:chExt cx="8567" cy="2896"/>
          </a:xfrm>
        </p:grpSpPr>
        <p:sp>
          <p:nvSpPr>
            <p:cNvPr id="27" name="Freeform 7"/>
            <p:cNvSpPr/>
            <p:nvPr/>
          </p:nvSpPr>
          <p:spPr bwMode="auto">
            <a:xfrm>
              <a:off x="6468" y="5609"/>
              <a:ext cx="2894" cy="2896"/>
            </a:xfrm>
            <a:custGeom>
              <a:avLst/>
              <a:gdLst>
                <a:gd name="T0" fmla="*/ 12846 w 12846"/>
                <a:gd name="T1" fmla="*/ 0 h 12846"/>
                <a:gd name="T2" fmla="*/ 0 w 12846"/>
                <a:gd name="T3" fmla="*/ 0 h 12846"/>
                <a:gd name="T4" fmla="*/ 12846 w 12846"/>
                <a:gd name="T5" fmla="*/ 12846 h 12846"/>
                <a:gd name="T6" fmla="*/ 12846 w 12846"/>
                <a:gd name="T7" fmla="*/ 0 h 1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46" h="12846">
                  <a:moveTo>
                    <a:pt x="12846" y="0"/>
                  </a:moveTo>
                  <a:lnTo>
                    <a:pt x="0" y="0"/>
                  </a:lnTo>
                  <a:cubicBezTo>
                    <a:pt x="0" y="7095"/>
                    <a:pt x="5751" y="12846"/>
                    <a:pt x="12846" y="12846"/>
                  </a:cubicBezTo>
                  <a:lnTo>
                    <a:pt x="12846" y="0"/>
                  </a:lnTo>
                  <a:close/>
                </a:path>
              </a:pathLst>
            </a:custGeom>
            <a:solidFill>
              <a:srgbClr val="C17C7F"/>
            </a:solidFill>
            <a:ln w="38100">
              <a:solidFill>
                <a:schemeClr val="bg1"/>
              </a:solidFill>
              <a:prstDash val="solid"/>
              <a:round/>
            </a:ln>
            <a:effectLst>
              <a:outerShdw blurRad="101600" dist="381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5030" y="6550"/>
              <a:ext cx="1014" cy="1014"/>
            </a:xfrm>
            <a:prstGeom prst="ellipse">
              <a:avLst/>
            </a:prstGeom>
            <a:solidFill>
              <a:srgbClr val="C17C7F"/>
            </a:solidFill>
            <a:ln w="25400">
              <a:solidFill>
                <a:schemeClr val="bg1"/>
              </a:solidFill>
              <a:prstDash val="solid"/>
              <a:round/>
            </a:ln>
            <a:effectLst>
              <a:outerShdw blurRad="63500" dist="254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955" y="6714"/>
              <a:ext cx="116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清刻本悦宋简体"/>
                  <a:ea typeface="方正清刻本悦宋简体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795" y="6623"/>
              <a:ext cx="4113" cy="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中位数贪心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76315" y="1591310"/>
            <a:ext cx="5459730" cy="1838960"/>
            <a:chOff x="9569" y="2506"/>
            <a:chExt cx="8598" cy="2896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" y="2506"/>
              <a:ext cx="2894" cy="2896"/>
            </a:xfrm>
            <a:custGeom>
              <a:avLst/>
              <a:gdLst>
                <a:gd name="T0" fmla="*/ 0 w 6423"/>
                <a:gd name="T1" fmla="*/ 6423 h 6423"/>
                <a:gd name="T2" fmla="*/ 6423 w 6423"/>
                <a:gd name="T3" fmla="*/ 6423 h 6423"/>
                <a:gd name="T4" fmla="*/ 0 w 6423"/>
                <a:gd name="T5" fmla="*/ 0 h 6423"/>
                <a:gd name="T6" fmla="*/ 0 w 6423"/>
                <a:gd name="T7" fmla="*/ 0 h 6423"/>
                <a:gd name="T8" fmla="*/ 0 w 6423"/>
                <a:gd name="T9" fmla="*/ 6423 h 6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3" h="6423">
                  <a:moveTo>
                    <a:pt x="0" y="6423"/>
                  </a:moveTo>
                  <a:lnTo>
                    <a:pt x="6423" y="6423"/>
                  </a:lnTo>
                  <a:cubicBezTo>
                    <a:pt x="6423" y="2876"/>
                    <a:pt x="3547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423"/>
                  </a:lnTo>
                  <a:close/>
                </a:path>
              </a:pathLst>
            </a:custGeom>
            <a:solidFill>
              <a:srgbClr val="AC5154"/>
            </a:solidFill>
            <a:ln w="38100">
              <a:solidFill>
                <a:schemeClr val="bg1"/>
              </a:solidFill>
              <a:prstDash val="solid"/>
              <a:round/>
            </a:ln>
            <a:effectLst>
              <a:outerShdw blurRad="101600" dist="381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12888" y="3447"/>
              <a:ext cx="1014" cy="1014"/>
            </a:xfrm>
            <a:prstGeom prst="ellipse">
              <a:avLst/>
            </a:prstGeom>
            <a:solidFill>
              <a:srgbClr val="AC5154"/>
            </a:solidFill>
            <a:ln w="25400">
              <a:solidFill>
                <a:schemeClr val="bg1"/>
              </a:solidFill>
              <a:prstDash val="solid"/>
              <a:round/>
            </a:ln>
            <a:effectLst>
              <a:outerShdw blurRad="63500" dist="254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811" y="3601"/>
              <a:ext cx="116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清刻本悦宋简体"/>
                  <a:ea typeface="方正清刻本悦宋简体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清刻本悦宋简体"/>
                <a:ea typeface="方正清刻本悦宋简体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054" y="3501"/>
              <a:ext cx="4113" cy="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动态中位数</a:t>
              </a:r>
            </a:p>
          </p:txBody>
        </p:sp>
      </p:grpSp>
      <p:sp>
        <p:nvSpPr>
          <p:cNvPr id="26" name="Freeform 6"/>
          <p:cNvSpPr/>
          <p:nvPr/>
        </p:nvSpPr>
        <p:spPr bwMode="auto">
          <a:xfrm>
            <a:off x="6136005" y="3561715"/>
            <a:ext cx="1837690" cy="1838960"/>
          </a:xfrm>
          <a:custGeom>
            <a:avLst/>
            <a:gdLst>
              <a:gd name="T0" fmla="*/ 0 w 6423"/>
              <a:gd name="T1" fmla="*/ 0 h 6423"/>
              <a:gd name="T2" fmla="*/ 0 w 6423"/>
              <a:gd name="T3" fmla="*/ 6423 h 6423"/>
              <a:gd name="T4" fmla="*/ 6423 w 6423"/>
              <a:gd name="T5" fmla="*/ 0 h 6423"/>
              <a:gd name="T6" fmla="*/ 0 w 6423"/>
              <a:gd name="T7" fmla="*/ 0 h 6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23" h="6423">
                <a:moveTo>
                  <a:pt x="0" y="0"/>
                </a:moveTo>
                <a:lnTo>
                  <a:pt x="0" y="6423"/>
                </a:lnTo>
                <a:cubicBezTo>
                  <a:pt x="3547" y="6423"/>
                  <a:pt x="6423" y="3547"/>
                  <a:pt x="642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6A9AA"/>
          </a:solidFill>
          <a:ln w="38100">
            <a:solidFill>
              <a:schemeClr val="bg1"/>
            </a:solidFill>
            <a:prstDash val="solid"/>
            <a:round/>
          </a:ln>
          <a:effectLst>
            <a:outerShdw blurRad="101600" dist="38100" dir="5400000" algn="t" rotWithShape="0">
              <a:schemeClr val="tx2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C1E22"/>
              </a:solidFill>
              <a:effectLst/>
              <a:uLnTx/>
              <a:uFillTx/>
              <a:latin typeface="方正清刻本悦宋简体"/>
              <a:ea typeface="方正清刻本悦宋简体"/>
              <a:cs typeface="+mn-cs"/>
            </a:endParaRPr>
          </a:p>
        </p:txBody>
      </p:sp>
      <p:pic>
        <p:nvPicPr>
          <p:cNvPr id="4" name="图片 3" descr="资源 1@4x"/>
          <p:cNvPicPr>
            <a:picLocks noChangeAspect="1"/>
          </p:cNvPicPr>
          <p:nvPr/>
        </p:nvPicPr>
        <p:blipFill>
          <a:blip r:embed="rId5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6@4x"/>
          <p:cNvPicPr>
            <a:picLocks noChangeAspect="1"/>
          </p:cNvPicPr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>
            <a:off x="329565" y="2386965"/>
            <a:ext cx="11532235" cy="449834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529192" y="1510486"/>
            <a:ext cx="3230620" cy="1339216"/>
            <a:chOff x="1976" y="2379"/>
            <a:chExt cx="6639" cy="2752"/>
          </a:xfrm>
        </p:grpSpPr>
        <p:sp>
          <p:nvSpPr>
            <p:cNvPr id="9" name="任意多边形 8"/>
            <p:cNvSpPr/>
            <p:nvPr/>
          </p:nvSpPr>
          <p:spPr>
            <a:xfrm>
              <a:off x="1976" y="2379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634" y="2624"/>
              <a:ext cx="3752" cy="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算法思想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206" y="3958"/>
              <a:ext cx="6409" cy="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15632" y="1570164"/>
            <a:ext cx="3338510" cy="1387503"/>
            <a:chOff x="9186" y="2441"/>
            <a:chExt cx="6458" cy="2683"/>
          </a:xfrm>
        </p:grpSpPr>
        <p:sp>
          <p:nvSpPr>
            <p:cNvPr id="7" name="任意多边形 6"/>
            <p:cNvSpPr/>
            <p:nvPr/>
          </p:nvSpPr>
          <p:spPr>
            <a:xfrm>
              <a:off x="9186" y="2441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917" y="2667"/>
              <a:ext cx="3752" cy="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求解过程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35" y="4020"/>
              <a:ext cx="6409" cy="1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09700" y="3476100"/>
            <a:ext cx="3277746" cy="1548378"/>
            <a:chOff x="1900" y="5573"/>
            <a:chExt cx="6409" cy="3028"/>
          </a:xfrm>
        </p:grpSpPr>
        <p:sp>
          <p:nvSpPr>
            <p:cNvPr id="16" name="任意多边形 15"/>
            <p:cNvSpPr/>
            <p:nvPr/>
          </p:nvSpPr>
          <p:spPr>
            <a:xfrm>
              <a:off x="1900" y="5573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" y="5670"/>
              <a:ext cx="3752" cy="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算法具体步骤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0" y="7485"/>
              <a:ext cx="6409" cy="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77000" y="3354705"/>
            <a:ext cx="3234515" cy="1600804"/>
            <a:chOff x="8920" y="5474"/>
            <a:chExt cx="6409" cy="3172"/>
          </a:xfrm>
        </p:grpSpPr>
        <p:sp>
          <p:nvSpPr>
            <p:cNvPr id="27" name="任意多边形 26"/>
            <p:cNvSpPr/>
            <p:nvPr/>
          </p:nvSpPr>
          <p:spPr>
            <a:xfrm>
              <a:off x="9186" y="5474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924" y="5700"/>
              <a:ext cx="3752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性能分析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20" y="7515"/>
              <a:ext cx="6409" cy="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906010" y="510540"/>
            <a:ext cx="2454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目录</a:t>
            </a:r>
          </a:p>
        </p:txBody>
      </p:sp>
      <p:pic>
        <p:nvPicPr>
          <p:cNvPr id="13" name="图片 12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4813300" y="60598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第一部分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rgbClr val="576271"/>
                </a:solidFill>
                <a:effectLst/>
                <a:uLnTx/>
                <a:uFillTx/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68B2B2-C1BD-5368-723B-413F6B6AE8F7}"/>
              </a:ext>
            </a:extLst>
          </p:cNvPr>
          <p:cNvSpPr txBox="1"/>
          <p:nvPr/>
        </p:nvSpPr>
        <p:spPr>
          <a:xfrm>
            <a:off x="4045906" y="2453688"/>
            <a:ext cx="4647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查找中位数（分治策略</a:t>
            </a: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0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9C1E22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第一部分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300" normalizeH="0" baseline="0" noProof="0" dirty="0">
                  <a:ln>
                    <a:noFill/>
                  </a:ln>
                  <a:solidFill>
                    <a:srgbClr val="576271"/>
                  </a:solidFill>
                  <a:effectLst/>
                  <a:uLnTx/>
                  <a:uFillTx/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算法思想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276260" y="160742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41A1C4-2A1F-CD28-00F8-1F4D0191C9AC}"/>
              </a:ext>
            </a:extLst>
          </p:cNvPr>
          <p:cNvSpPr txBox="1"/>
          <p:nvPr/>
        </p:nvSpPr>
        <p:spPr>
          <a:xfrm>
            <a:off x="5711869" y="1603454"/>
            <a:ext cx="5041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要找出一个数组的中位数，最简单的方法当然是将数组排序，但快速排序的时间复杂度也需要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O(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nlogn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，我们可以寻找更快的算法来解决。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首先对于一个长度为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的有序数组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a[n]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，若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为偶数，则中位数为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(a[n/2]+a[n/2-1])/2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，若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为奇数，则中位数为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a[n/2]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，那么问题的关键就是找到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a[n/2]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a[n/2-1]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，然而这是在有序数组中的，那么换到无序的数组中，我们可以把问题转换为求数组中第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大的和第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n/2+1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的数。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6" name="Picture 2" descr="中位数问题 的图像结果">
            <a:extLst>
              <a:ext uri="{FF2B5EF4-FFF2-40B4-BE49-F238E27FC236}">
                <a16:creationId xmlns:a16="http://schemas.microsoft.com/office/drawing/2014/main" id="{BAD48DDB-3AB7-B56C-F5F8-DFA92F3E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0" y="1453574"/>
            <a:ext cx="5041726" cy="39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276260" y="160742"/>
            <a:ext cx="1537970" cy="5791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106807-8488-F0E4-FF96-E42460822821}"/>
              </a:ext>
            </a:extLst>
          </p:cNvPr>
          <p:cNvSpPr txBox="1"/>
          <p:nvPr/>
        </p:nvSpPr>
        <p:spPr>
          <a:xfrm>
            <a:off x="5101583" y="832980"/>
            <a:ext cx="63256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换到无序的数组中，我们可以把问题转换为求数组中第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n/2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大的和第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n/2+1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的数，再一般点就是求一个无序数组中第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大的数。那么如何求第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大的数呢，我们可以先在数组中取一个值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value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，将数组划分为小于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value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small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，等于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value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equal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，大于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value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big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三个部分，分别记三个部分的元素个数为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numS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numE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numB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若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k&lt;=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numS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，则说明我们要找的数就在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small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中，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若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numS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&lt;k&lt;=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numS+numE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，则说明我们要找的值在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equal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中，而又因为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equal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中的值都相等，因此我们要找的值就等于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equal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中元素的值，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若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k&gt;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numS+numE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，则我们要找的数就在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big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中；在一趟比较完成之后，若我们没有得到我们需要的值，只得到了我们需要的数所在的范围，那么我们可以再对得到的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small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或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big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再使用以上算法，直到得到需要的值。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91EEE0-B7F6-38D4-782E-9C107A87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09" y="739862"/>
            <a:ext cx="431482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ViNmMzNjU5ZWQyN2UxZDdlYzJiODY0ZTE3MzY1ZTIifQ=="/>
  <p:tag name="KSO_WPP_MARK_KEY" val="685cb894-f0a1-4b7b-8377-400752dbab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714,&quot;width&quot;:7159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E0000"/>
      </a:accent1>
      <a:accent2>
        <a:srgbClr val="B60000"/>
      </a:accent2>
      <a:accent3>
        <a:srgbClr val="960000"/>
      </a:accent3>
      <a:accent4>
        <a:srgbClr val="FF0000"/>
      </a:accent4>
      <a:accent5>
        <a:srgbClr val="D10000"/>
      </a:accent5>
      <a:accent6>
        <a:srgbClr val="810000"/>
      </a:accent6>
      <a:hlink>
        <a:srgbClr val="4472C4"/>
      </a:hlink>
      <a:folHlink>
        <a:srgbClr val="BFBFBF"/>
      </a:folHlink>
    </a:clrScheme>
    <a:fontScheme name="自定义 1">
      <a:majorFont>
        <a:latin typeface="等线 Light"/>
        <a:ea typeface="方正清刻本悦宋简体"/>
        <a:cs typeface=""/>
      </a:majorFont>
      <a:minorFont>
        <a:latin typeface="等线"/>
        <a:ea typeface="方正清刻本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线稿湖大</Template>
  <TotalTime>225</TotalTime>
  <Words>2056</Words>
  <Application>Microsoft Office PowerPoint</Application>
  <PresentationFormat>宽屏</PresentationFormat>
  <Paragraphs>138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楷体</vt:lpstr>
      <vt:lpstr>思源黑体 CN Heavy</vt:lpstr>
      <vt:lpstr>华文细黑</vt:lpstr>
      <vt:lpstr>方正清刻本悦宋简体</vt:lpstr>
      <vt:lpstr>等线 Light</vt:lpstr>
      <vt:lpstr>Arial</vt:lpstr>
      <vt:lpstr>Calibri</vt:lpstr>
      <vt:lpstr>等线</vt:lpstr>
      <vt:lpstr>黑体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桐 连</dc:creator>
  <cp:lastModifiedBy>桐 连</cp:lastModifiedBy>
  <cp:revision>1</cp:revision>
  <dcterms:created xsi:type="dcterms:W3CDTF">2024-05-11T11:10:35Z</dcterms:created>
  <dcterms:modified xsi:type="dcterms:W3CDTF">2024-05-16T05:02:56Z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296A7E0D281944BCBE19B7C425A6E94C</vt:lpwstr>
  </property>
  <property fmtid="{D5CDD505-2E9C-101B-9397-08002B2CF9AE}" pid="3" name="KSOProductBuildVer">
    <vt:lpwstr>2052-11.1.0.12313</vt:lpwstr>
  </property>
</Properties>
</file>