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F73E8-008D-41B3-B88F-FB414A1297B4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AC44-651F-43F0-9A5A-8D89407F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5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7AC44-651F-43F0-9A5A-8D89407F8F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6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8671E-914D-B664-649B-E388FAA5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CA0615-5164-5D9A-B20C-21EE2D717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BE935-0F2D-1908-AB01-1E892336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F7333-8ED6-0D27-1FCF-3F534BF6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9254E-9ECB-0B59-40C8-F57D93B9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96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40BD-2CB6-8877-866D-0BF42110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F2873-0F30-5412-F138-1FA50820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122AC-4C9C-D2D5-F4A3-675423A9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01B44-AB31-70B2-9866-2C0F202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F206F-367D-596C-0856-3D69B496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05684-03F0-73CF-AB71-846468EC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A3F42-16DF-5A96-3305-3348E71A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7D548-9420-6FEC-9A8B-F2979148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CAA50-FD14-3A52-CFC6-4B99DE1F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558DE-C1CC-A77F-2148-80559D94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0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36DA6-7FD8-49E6-5CF6-01C38CC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8C119-452E-D34C-8332-34D5A1A1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F47AC-9685-1421-0253-2595C635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0F0FA-FE7D-0996-D432-542553DE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1C5C4-C14C-9E6B-9074-4B0139AD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BBF0-EE90-F06A-4F30-B10CD797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D794B-F0D0-AD12-8A9A-880DC4D2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AF725-E009-738C-CA4F-11FCB27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A76F-AADF-FE70-78AB-EACD108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075F8-B98C-61EE-E0B0-1BB8A7E6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5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34E8E-95F7-7B82-BEA4-0E595213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487DF-5659-6707-1201-F3460003C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387B1-843E-E038-677F-5D3A6020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74F78-03C1-51D9-DF6C-4ED9D511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647E7-53E7-D72E-2378-59736FC0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CAB93-98BF-DE29-A913-E4D5BE41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2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B86A2-C68E-FFFD-8D56-3EFE3EB3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A1710-80A5-DF2C-0AC4-710D18F0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D3F7B-BE11-CA22-9591-35B9F11D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ECABBA-B353-5F8A-74D3-8DD656C48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D0872-6CAE-74AC-1CA9-BFCC14203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CD2024-434F-0ADA-65F1-069AD0C7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5DF78-2169-4FCE-03A4-92C87DCF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4652A6-C3DC-2708-C502-62D5C63D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09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0CBB-7E2E-12C0-1973-DE157EA6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CAD58-3822-D210-DB41-506B331B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54F88-A643-1D26-9C94-2CB06ABB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8484D2-68E1-36BB-AEF0-5EF9540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C78207-A888-C22F-D941-41F51190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ECB97-8BAB-2E04-379C-49543641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FBDE1-6C53-8586-6C61-36C1B5DB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8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AB91-A0B7-312D-FB74-5645D91C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E7841-F488-8ABB-C5BA-30526C29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2F58A-B28D-7D91-DB88-285141F8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E4312-E632-2B7C-46AE-227631F3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E7D8B-6653-93F1-4112-35F23F1C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78C34-DE03-48D6-7FC3-D999B173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3D718-CF1C-3201-6B42-EB7F55D5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2C1B6F-D5B0-D2C7-DD7A-A67E2EE85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A9D8EC-9F20-6152-D301-38DE0571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F0F57-A6BB-6FE9-2EBC-91273B42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FB994-6E51-EAB6-3BB6-13F63C69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4A71A-138E-0272-EE92-80F56C83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0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831BB-4D4B-CD90-EF94-F8A887DC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8872A-9714-4E53-B074-671C1F04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7F5B6-0846-88E1-8C1C-FF68B25B1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69ED-BC95-4EE7-BCBE-7D0969D8A5F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08361-65B4-FB0E-7153-B4C22E1FC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41415-C617-FE01-0752-22CB6897C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A37F-3153-4D64-916D-85FB0679A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3C8AEC-E0FB-1456-51FD-5281C7A9EF9B}"/>
                  </a:ext>
                </a:extLst>
              </p:cNvPr>
              <p:cNvSpPr txBox="1"/>
              <p:nvPr/>
            </p:nvSpPr>
            <p:spPr>
              <a:xfrm>
                <a:off x="401283" y="566678"/>
                <a:ext cx="8380904" cy="388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题 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 当</a:t>
                </a:r>
                <a:r>
                  <a:rPr lang="en-US" altLang="zh-CN" dirty="0"/>
                  <a:t>0&lt;=Vin&lt;Vt</a:t>
                </a:r>
                <a:r>
                  <a:rPr lang="zh-CN" altLang="en-US" dirty="0"/>
                  <a:t>时，表现为开路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此时 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=Vs</a:t>
                </a:r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Vin&gt;=Vt </a:t>
                </a:r>
                <a:r>
                  <a:rPr lang="zh-CN" altLang="en-US" dirty="0"/>
                  <a:t>且 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&gt;=(Vin-Vt)</a:t>
                </a:r>
                <a:r>
                  <a:rPr lang="zh-CN" altLang="en-US" dirty="0"/>
                  <a:t>时，处于饱和区，表现为电流源</a:t>
                </a:r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此时 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=Vs-0.5*k*(Vin-Vt)*(Vin-Vt)*R</a:t>
                </a:r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Vin&gt;=Vt </a:t>
                </a:r>
                <a:r>
                  <a:rPr lang="zh-CN" altLang="en-US" dirty="0"/>
                  <a:t>但是 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&lt;(Vin-Vt)</a:t>
                </a:r>
                <a:r>
                  <a:rPr lang="zh-CN" altLang="en-US" dirty="0"/>
                  <a:t>时，表现为短路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则 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=0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</a:t>
                </a:r>
                <a:r>
                  <a:rPr lang="zh-CN" altLang="en-US" dirty="0"/>
                  <a:t>故有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,0≤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𝑉𝑡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𝑘𝑅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0  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𝑉𝑖𝑛𝑚𝑎𝑥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,Vt&lt;=Vin&lt;=</a:t>
                </a:r>
                <a:r>
                  <a:rPr lang="en-US" altLang="zh-CN" dirty="0" err="1"/>
                  <a:t>Vint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3C8AEC-E0FB-1456-51FD-5281C7A9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3" y="566678"/>
                <a:ext cx="8380904" cy="3887987"/>
              </a:xfrm>
              <a:prstGeom prst="rect">
                <a:avLst/>
              </a:prstGeom>
              <a:blipFill>
                <a:blip r:embed="rId2"/>
                <a:stretch>
                  <a:fillRect l="-655" t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ADA0D7-B0E0-9186-BFD5-473B66D8F680}"/>
                  </a:ext>
                </a:extLst>
              </p:cNvPr>
              <p:cNvSpPr txBox="1"/>
              <p:nvPr/>
            </p:nvSpPr>
            <p:spPr>
              <a:xfrm>
                <a:off x="552587" y="4118089"/>
                <a:ext cx="10959643" cy="160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(2)</a:t>
                </a:r>
              </a:p>
              <a:p>
                <a:r>
                  <a:rPr lang="zh-CN" altLang="en-US" dirty="0"/>
                  <a:t>要使得</a:t>
                </a:r>
                <a:r>
                  <a:rPr lang="en-US" altLang="zh-CN" dirty="0" err="1"/>
                  <a:t>Vout</a:t>
                </a:r>
                <a:r>
                  <a:rPr lang="en-US" altLang="zh-CN" dirty="0"/>
                  <a:t>=0,</a:t>
                </a:r>
                <a:r>
                  <a:rPr lang="zh-CN" altLang="en-US" dirty="0"/>
                  <a:t>则需要使其在线性区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Vin=</a:t>
                </a:r>
                <a:r>
                  <a:rPr lang="en-US" altLang="zh-CN" dirty="0" err="1"/>
                  <a:t>Vint,Ids</a:t>
                </a:r>
                <a:r>
                  <a:rPr lang="en-US" altLang="zh-CN" dirty="0"/>
                  <a:t>=Vs/R</a:t>
                </a:r>
              </a:p>
              <a:p>
                <a:r>
                  <a:rPr lang="zh-CN" altLang="en-US" dirty="0"/>
                  <a:t>此时有</a:t>
                </a:r>
                <a:r>
                  <a:rPr lang="en-US" altLang="zh-CN" dirty="0"/>
                  <a:t>Ids=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𝑉𝑖𝑛𝑡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解出结果</a:t>
                </a:r>
                <a:r>
                  <a:rPr lang="en-US" altLang="zh-CN" dirty="0" err="1"/>
                  <a:t>Vint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𝐾𝑅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+Vt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ADA0D7-B0E0-9186-BFD5-473B66D8F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87" y="4118089"/>
                <a:ext cx="10959643" cy="1607491"/>
              </a:xfrm>
              <a:prstGeom prst="rect">
                <a:avLst/>
              </a:prstGeom>
              <a:blipFill>
                <a:blip r:embed="rId3"/>
                <a:stretch>
                  <a:fillRect l="-501" t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A511D2-825D-D721-F17D-B838CC69C7D5}"/>
                  </a:ext>
                </a:extLst>
              </p:cNvPr>
              <p:cNvSpPr txBox="1"/>
              <p:nvPr/>
            </p:nvSpPr>
            <p:spPr>
              <a:xfrm>
                <a:off x="881508" y="256558"/>
                <a:ext cx="10439948" cy="2094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(3)</a:t>
                </a:r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Vs=15V,R=15KΩ,Vt=1V,k=2mA/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时</a:t>
                </a:r>
                <a:endParaRPr lang="en-US" altLang="zh-CN" dirty="0"/>
              </a:p>
              <a:p>
                <a:r>
                  <a:rPr lang="en-US" altLang="zh-CN" dirty="0" err="1"/>
                  <a:t>Vint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𝐾𝑅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+Vt=2V</a:t>
                </a:r>
              </a:p>
              <a:p>
                <a:r>
                  <a:rPr lang="zh-CN" altLang="en-US" dirty="0"/>
                  <a:t>则有</a:t>
                </a:r>
                <a:r>
                  <a:rPr lang="en-US" altLang="zh-CN" dirty="0"/>
                  <a:t>Vout=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,0≤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15−15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0  ,2≤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,1&lt;=Vin&lt;2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A511D2-825D-D721-F17D-B838CC69C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08" y="256558"/>
                <a:ext cx="10439948" cy="2094291"/>
              </a:xfrm>
              <a:prstGeom prst="rect">
                <a:avLst/>
              </a:prstGeom>
              <a:blipFill>
                <a:blip r:embed="rId2"/>
                <a:stretch>
                  <a:fillRect l="-526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2C81553-B684-0BA3-49FB-9BE89118A476}"/>
              </a:ext>
            </a:extLst>
          </p:cNvPr>
          <p:cNvSpPr txBox="1"/>
          <p:nvPr/>
        </p:nvSpPr>
        <p:spPr>
          <a:xfrm>
            <a:off x="835459" y="3098435"/>
            <a:ext cx="112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DEFB44-7645-4F7D-3921-A5053A4AC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54" y="3443371"/>
            <a:ext cx="6110984" cy="20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095A5B-4823-2A9A-2A54-529B8D8E56DE}"/>
              </a:ext>
            </a:extLst>
          </p:cNvPr>
          <p:cNvSpPr txBox="1"/>
          <p:nvPr/>
        </p:nvSpPr>
        <p:spPr>
          <a:xfrm>
            <a:off x="749940" y="328921"/>
            <a:ext cx="1041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41F8B-4253-55EF-B1BB-ADAB4983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37" y="652086"/>
            <a:ext cx="10551781" cy="36795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42F016-C6F9-8E77-E558-565506AEC330}"/>
              </a:ext>
            </a:extLst>
          </p:cNvPr>
          <p:cNvSpPr txBox="1"/>
          <p:nvPr/>
        </p:nvSpPr>
        <p:spPr>
          <a:xfrm>
            <a:off x="749940" y="4331621"/>
            <a:ext cx="100123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双积分式</a:t>
            </a:r>
            <a:r>
              <a:rPr lang="en-US" altLang="zh-CN" dirty="0"/>
              <a:t>A/D</a:t>
            </a:r>
            <a:r>
              <a:rPr lang="zh-CN" altLang="en-US" dirty="0"/>
              <a:t>转换原理</a:t>
            </a:r>
            <a:endParaRPr lang="en-US" altLang="zh-CN" dirty="0"/>
          </a:p>
          <a:p>
            <a:r>
              <a:rPr lang="zh-CN" altLang="en-US" dirty="0"/>
              <a:t>双积分式</a:t>
            </a:r>
            <a:r>
              <a:rPr lang="en-US" altLang="zh-CN" dirty="0"/>
              <a:t>A/D</a:t>
            </a:r>
            <a:r>
              <a:rPr lang="zh-CN" altLang="en-US" dirty="0"/>
              <a:t>转换器的基本原理包括以下几个步骤：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积分阶段</a:t>
            </a:r>
            <a:r>
              <a:rPr lang="zh-CN" altLang="en-US" dirty="0"/>
              <a:t>：输入信号施加到积分器上，积分器将输入信号在固定时间内积分，生成与输入信号幅度成正比的电压。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反积分阶段</a:t>
            </a:r>
            <a:r>
              <a:rPr lang="zh-CN" altLang="en-US" dirty="0"/>
              <a:t>：随后，反积分器对积分器输出的电压进行反向积分，直到输出电压回到零或设定的基准电压。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计数和转换</a:t>
            </a:r>
            <a:r>
              <a:rPr lang="zh-CN" altLang="en-US" dirty="0"/>
              <a:t>：通过计数器记录反积分阶段所需的时间。计数器的值对应于输入信号的数字表示。</a:t>
            </a:r>
          </a:p>
        </p:txBody>
      </p:sp>
    </p:spTree>
    <p:extLst>
      <p:ext uri="{BB962C8B-B14F-4D97-AF65-F5344CB8AC3E}">
        <p14:creationId xmlns:p14="http://schemas.microsoft.com/office/powerpoint/2010/main" val="423633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E3F6F2-9A6E-49F5-49BD-988AE9575A6E}"/>
              </a:ext>
            </a:extLst>
          </p:cNvPr>
          <p:cNvSpPr txBox="1"/>
          <p:nvPr/>
        </p:nvSpPr>
        <p:spPr>
          <a:xfrm>
            <a:off x="254366" y="282872"/>
            <a:ext cx="584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Mixed</a:t>
            </a:r>
            <a:r>
              <a:rPr lang="zh-CN" altLang="en-US" dirty="0"/>
              <a:t>库中的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ADC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B4BA09-D667-C92B-7146-58DF13B2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81" y="223301"/>
            <a:ext cx="3362794" cy="4753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2DE66C-5CFC-8EB4-EE5C-89D0EA9B6E3F}"/>
                  </a:ext>
                </a:extLst>
              </p:cNvPr>
              <p:cNvSpPr txBox="1"/>
              <p:nvPr/>
            </p:nvSpPr>
            <p:spPr>
              <a:xfrm>
                <a:off x="250465" y="835458"/>
                <a:ext cx="8058561" cy="27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为了使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位</a:t>
                </a:r>
                <a:r>
                  <a:rPr lang="en-US" altLang="zh-CN" dirty="0"/>
                  <a:t>ADC</a:t>
                </a:r>
                <a:r>
                  <a:rPr lang="zh-CN" altLang="en-US" dirty="0"/>
                  <a:t>的转换精度最高，参考电压 应根据输入信号的范围进行优化选择。通常，</a:t>
                </a:r>
                <a:r>
                  <a:rPr lang="zh-CN" altLang="en-US" b="1" dirty="0"/>
                  <a:t>参考电压</a:t>
                </a:r>
                <a:r>
                  <a:rPr lang="zh-CN" altLang="en-US" dirty="0"/>
                  <a:t>应尽可能接近输入信号的最大值，以确保使用整个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位范围（从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255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zh-CN" altLang="en-US" b="1" dirty="0"/>
                  <a:t>选择合适的参考电压的理由</a:t>
                </a:r>
                <a:r>
                  <a:rPr lang="zh-CN" altLang="en-US" dirty="0"/>
                  <a:t>：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如果参考电压过高，则</a:t>
                </a:r>
                <a:r>
                  <a:rPr lang="en-US" altLang="zh-CN" dirty="0"/>
                  <a:t>ADC</a:t>
                </a:r>
                <a:r>
                  <a:rPr lang="zh-CN" altLang="en-US" dirty="0"/>
                  <a:t>的量化范围没有充分利用，可能会降低转换精度。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如果参考电压过低，则输入信号中的高电压部分将被裁剪，导致信息损失。</a:t>
                </a:r>
              </a:p>
              <a:p>
                <a:r>
                  <a:rPr lang="en-US" altLang="zh-CN" b="1" dirty="0"/>
                  <a:t>2. </a:t>
                </a:r>
                <a:r>
                  <a:rPr lang="zh-CN" altLang="en-US" b="1" dirty="0"/>
                  <a:t>数学关系：输入与输出的关系</a:t>
                </a:r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位</a:t>
                </a:r>
                <a:r>
                  <a:rPr lang="en-US" altLang="zh-CN" dirty="0"/>
                  <a:t>ADC</a:t>
                </a:r>
                <a:r>
                  <a:rPr lang="zh-CN" altLang="en-US" dirty="0"/>
                  <a:t>中，输入电压 </a:t>
                </a:r>
                <a:r>
                  <a:rPr lang="en-US" altLang="zh-CN" dirty="0"/>
                  <a:t>Vin</a:t>
                </a:r>
                <a:r>
                  <a:rPr lang="zh-CN" altLang="en-US" dirty="0"/>
                  <a:t>和数字输出 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的关系可以通过以下公式表达：</a:t>
                </a:r>
              </a:p>
              <a:p>
                <a:r>
                  <a:rPr lang="en-US" altLang="zh-CN" dirty="0"/>
                  <a:t>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𝑉𝑖𝑛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𝑉𝑟𝑒𝑓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2DE66C-5CFC-8EB4-EE5C-89D0EA9B6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5" y="835458"/>
                <a:ext cx="8058561" cy="2798138"/>
              </a:xfrm>
              <a:prstGeom prst="rect">
                <a:avLst/>
              </a:prstGeom>
              <a:blipFill>
                <a:blip r:embed="rId3"/>
                <a:stretch>
                  <a:fillRect l="-605" t="-1089" r="-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904B447-8222-4AB8-EA5E-B1E3728ED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0" y="3679645"/>
            <a:ext cx="6183712" cy="30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3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408</Words>
  <Application>Microsoft Office PowerPoint</Application>
  <PresentationFormat>宽屏</PresentationFormat>
  <Paragraphs>34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桐 连</dc:creator>
  <cp:lastModifiedBy>桐 连</cp:lastModifiedBy>
  <cp:revision>3</cp:revision>
  <dcterms:created xsi:type="dcterms:W3CDTF">2024-10-22T14:10:05Z</dcterms:created>
  <dcterms:modified xsi:type="dcterms:W3CDTF">2024-10-23T05:13:11Z</dcterms:modified>
</cp:coreProperties>
</file>