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4.xml" ContentType="application/vnd.openxmlformats-officedocument.themeOverr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94" r:id="rId2"/>
    <p:sldId id="351" r:id="rId3"/>
    <p:sldId id="258" r:id="rId4"/>
    <p:sldId id="259" r:id="rId5"/>
    <p:sldId id="402" r:id="rId6"/>
    <p:sldId id="403" r:id="rId7"/>
    <p:sldId id="404" r:id="rId8"/>
    <p:sldId id="405" r:id="rId9"/>
    <p:sldId id="398" r:id="rId10"/>
    <p:sldId id="260" r:id="rId11"/>
    <p:sldId id="406" r:id="rId12"/>
    <p:sldId id="407" r:id="rId13"/>
    <p:sldId id="399" r:id="rId14"/>
    <p:sldId id="408" r:id="rId15"/>
    <p:sldId id="409" r:id="rId16"/>
    <p:sldId id="293" r:id="rId17"/>
  </p:sldIdLst>
  <p:sldSz cx="12192000" cy="6858000"/>
  <p:notesSz cx="6858000" cy="9144000"/>
  <p:embeddedFontLs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黑体" panose="02010609060101010101" pitchFamily="49" charset="-122"/>
      <p:regular r:id="rId22"/>
    </p:embeddedFont>
    <p:embeddedFont>
      <p:font typeface="楷体" panose="02010609060101010101" pitchFamily="49" charset="-122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5">
          <p15:clr>
            <a:srgbClr val="A4A3A4"/>
          </p15:clr>
        </p15:guide>
        <p15:guide id="2" pos="2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E22"/>
    <a:srgbClr val="576271"/>
    <a:srgbClr val="095286"/>
    <a:srgbClr val="960000"/>
    <a:srgbClr val="EF3030"/>
    <a:srgbClr val="F4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344" y="76"/>
      </p:cViewPr>
      <p:guideLst>
        <p:guide orient="horz" pos="565"/>
        <p:guide pos="2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F282C-F96F-4901-B430-85376D98F06C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2CA30-E27C-4950-A4CF-8DA67250FE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65AB0-4DD6-5C7F-B965-DF2BD4D6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46DF46-A576-F356-73C4-D09811AFEC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AD561-4206-9920-20D0-9A640CE07DE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8B6AF-9A74-6168-86F6-F0B1BA3D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4C1699-87A0-CB3D-0493-9D3F362DD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EEA6A-3AC6-7758-F69B-DDC5E0BD95A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7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BC17-E1C1-19F9-F854-EEDB8735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DB963F-F30A-9BAD-21FC-8F8E487F3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B97F0-5FA3-DF6E-FC69-E66116E9C7B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6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776B4-ACDE-CCEF-5997-2D6C81A7B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AAA16B-AD1A-2FFA-6FAC-8AD2289C4C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94BC-2F36-13C4-0D7B-548C0C57258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9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6BD6-5A7C-5CCC-CD12-8FA19F409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E7F992-60FB-0338-99B1-CE1D0156D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3B578-CE9E-79A8-8195-0043A440CA3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003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235A-5018-559A-1C47-45702405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5ACFAD-53EC-552C-1141-D6E8E23BCF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190A2-26CA-B699-59C1-AEE3539D805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5904" t="1737" r="46656" b="85071"/>
          <a:stretch>
            <a:fillRect/>
          </a:stretch>
        </p:blipFill>
        <p:spPr>
          <a:xfrm>
            <a:off x="10813875" y="81551"/>
            <a:ext cx="903266" cy="776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AB2F-4E2C-45BA-BCE1-0CC571ED26B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8FA17-9A60-45DE-8F89-6A54CE928F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资源 2@4x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84860" y="838200"/>
            <a:ext cx="10622280" cy="4173855"/>
          </a:xfrm>
          <a:prstGeom prst="rect">
            <a:avLst/>
          </a:prstGeom>
          <a:effectLst>
            <a:reflection stA="50000" endA="275" endPos="39000" dir="5400000" sy="-100000" algn="bl" rotWithShape="0"/>
          </a:effectLst>
        </p:spPr>
      </p:pic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9160" y="1507629"/>
            <a:ext cx="738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操作系统小班课</a:t>
            </a:r>
            <a:r>
              <a:rPr lang="en-US" altLang="zh-CN" sz="4000" dirty="0">
                <a:solidFill>
                  <a:schemeClr val="tx2">
                    <a:lumMod val="75000"/>
                  </a:schemeClr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—QEMU</a:t>
            </a:r>
            <a:endParaRPr lang="zh-CN" altLang="en-US" sz="4000" dirty="0">
              <a:solidFill>
                <a:schemeClr val="tx2">
                  <a:lumMod val="75000"/>
                </a:schemeClr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230099" y="4265279"/>
            <a:ext cx="3872230" cy="368300"/>
            <a:chOff x="1362" y="5208"/>
            <a:chExt cx="6098" cy="580"/>
          </a:xfrm>
        </p:grpSpPr>
        <p:sp>
          <p:nvSpPr>
            <p:cNvPr id="19" name="文本框 18"/>
            <p:cNvSpPr txBox="1"/>
            <p:nvPr/>
          </p:nvSpPr>
          <p:spPr>
            <a:xfrm>
              <a:off x="1706" y="5208"/>
              <a:ext cx="57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汇报人：石云博</a:t>
              </a:r>
            </a:p>
          </p:txBody>
        </p:sp>
        <p:sp>
          <p:nvSpPr>
            <p:cNvPr id="32" name="PA_ImportSvg_636886152989506000"/>
            <p:cNvSpPr/>
            <p:nvPr>
              <p:custDataLst>
                <p:tags r:id="rId2"/>
              </p:custDataLst>
            </p:nvPr>
          </p:nvSpPr>
          <p:spPr>
            <a:xfrm>
              <a:off x="1362" y="5278"/>
              <a:ext cx="350" cy="382"/>
            </a:xfrm>
            <a:custGeom>
              <a:avLst/>
              <a:gdLst/>
              <a:ahLst/>
              <a:cxnLst/>
              <a:rect l="l" t="t" r="r" b="b"/>
              <a:pathLst>
                <a:path w="12506328" h="12997865">
                  <a:moveTo>
                    <a:pt x="6253186" y="5637625"/>
                  </a:moveTo>
                  <a:cubicBezTo>
                    <a:pt x="7807259" y="5637625"/>
                    <a:pt x="9067078" y="4375596"/>
                    <a:pt x="9067078" y="2818792"/>
                  </a:cubicBezTo>
                  <a:cubicBezTo>
                    <a:pt x="9067078" y="1262030"/>
                    <a:pt x="7807216" y="1"/>
                    <a:pt x="6253186" y="1"/>
                  </a:cubicBezTo>
                  <a:cubicBezTo>
                    <a:pt x="4699069" y="1"/>
                    <a:pt x="3439251" y="1262030"/>
                    <a:pt x="3439251" y="2818791"/>
                  </a:cubicBezTo>
                  <a:cubicBezTo>
                    <a:pt x="3439251" y="4375596"/>
                    <a:pt x="4699069" y="5637625"/>
                    <a:pt x="6253186" y="5637625"/>
                  </a:cubicBezTo>
                  <a:close/>
                  <a:moveTo>
                    <a:pt x="6253186" y="6224879"/>
                  </a:moveTo>
                  <a:cubicBezTo>
                    <a:pt x="1339106" y="6224879"/>
                    <a:pt x="1" y="10348137"/>
                    <a:pt x="1" y="11431870"/>
                  </a:cubicBezTo>
                  <a:cubicBezTo>
                    <a:pt x="1" y="12515604"/>
                    <a:pt x="699920" y="12997865"/>
                    <a:pt x="1563308" y="12997865"/>
                  </a:cubicBezTo>
                  <a:lnTo>
                    <a:pt x="10943021" y="12997865"/>
                  </a:lnTo>
                  <a:cubicBezTo>
                    <a:pt x="11806409" y="12997865"/>
                    <a:pt x="12506328" y="12515604"/>
                    <a:pt x="12506328" y="11431870"/>
                  </a:cubicBezTo>
                  <a:cubicBezTo>
                    <a:pt x="12506328" y="10348137"/>
                    <a:pt x="11167223" y="6224879"/>
                    <a:pt x="6253186" y="6224879"/>
                  </a:cubicBezTo>
                  <a:close/>
                </a:path>
              </a:pathLst>
            </a:custGeom>
            <a:noFill/>
            <a:ln w="28575">
              <a:solidFill>
                <a:srgbClr val="96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+mn-ea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9160" y="2215515"/>
            <a:ext cx="543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</a:rPr>
              <a:t> PPt report template of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庞门正道标题体3.0" panose="02010600030101010101" charset="-122"/>
                <a:sym typeface="+mn-ea"/>
              </a:rPr>
              <a:t>Hunan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未标题-3"/>
          <p:cNvPicPr>
            <a:picLocks noChangeAspect="1"/>
          </p:cNvPicPr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>
            <a:off x="3848100" y="3551555"/>
            <a:ext cx="8343900" cy="3335020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279" y="2324797"/>
            <a:ext cx="9128081" cy="4590061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893368" y="4238103"/>
            <a:ext cx="3037208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虚拟 </a:t>
            </a:r>
            <a:r>
              <a:rPr lang="en-US" altLang="zh-CN" dirty="0"/>
              <a:t>CPU </a:t>
            </a:r>
            <a:r>
              <a:rPr lang="zh-CN" altLang="en-US" dirty="0"/>
              <a:t>进入指令获取</a:t>
            </a:r>
            <a:r>
              <a:rPr lang="en-US" altLang="zh-CN" dirty="0"/>
              <a:t>-</a:t>
            </a:r>
            <a:r>
              <a:rPr lang="zh-CN" altLang="en-US" dirty="0"/>
              <a:t>翻译</a:t>
            </a:r>
            <a:r>
              <a:rPr lang="en-US" altLang="zh-CN" dirty="0"/>
              <a:t>-</a:t>
            </a:r>
            <a:r>
              <a:rPr lang="zh-CN" altLang="en-US" dirty="0"/>
              <a:t>执行循环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09783" y="1259514"/>
            <a:ext cx="3407991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命令行解析 → 配置虚拟机参数（内存、</a:t>
            </a:r>
            <a:r>
              <a:rPr lang="en-US" altLang="zh-CN" dirty="0"/>
              <a:t>CPU</a:t>
            </a:r>
            <a:r>
              <a:rPr lang="zh-CN" altLang="en-US" dirty="0"/>
              <a:t>、设备等）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495009" y="1235190"/>
            <a:ext cx="2932591" cy="87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初始化虚拟 </a:t>
            </a:r>
            <a:r>
              <a:rPr lang="en-US" altLang="zh-CN" dirty="0"/>
              <a:t>CPU</a:t>
            </a:r>
            <a:r>
              <a:rPr lang="zh-CN" altLang="en-US" dirty="0"/>
              <a:t>、内存、设备模拟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413345" y="42599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8895318" y="3094083"/>
            <a:ext cx="2932591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加载来宾操作系统镜像或程序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370520" y="4233525"/>
            <a:ext cx="3037208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处理 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I/O 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事件、中断及设备交互</a:t>
            </a:r>
            <a:endParaRPr lang="en-US" altLang="zh-CN" b="1" spc="300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58840" y="220700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842220" y="2231135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10612697" y="2808660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961304" y="3891826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-741054" y="362991"/>
            <a:ext cx="2988953" cy="5345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2800" b="1" spc="300" dirty="0">
                <a:solidFill>
                  <a:srgbClr val="9C1E2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标题一</a:t>
            </a:r>
          </a:p>
        </p:txBody>
      </p:sp>
      <p:pic>
        <p:nvPicPr>
          <p:cNvPr id="5" name="图片 4" descr="资源 1@4x"/>
          <p:cNvPicPr>
            <a:picLocks noChangeAspect="1"/>
          </p:cNvPicPr>
          <p:nvPr/>
        </p:nvPicPr>
        <p:blipFill>
          <a:blip r:embed="rId6">
            <a:alphaModFix amt="60000"/>
          </a:blip>
          <a:srcRect t="-7674" r="52556"/>
          <a:stretch>
            <a:fillRect/>
          </a:stretch>
        </p:blipFill>
        <p:spPr>
          <a:xfrm>
            <a:off x="10561320" y="73431"/>
            <a:ext cx="1537970" cy="5791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70F753-4B8B-2CC3-A6F1-239FDBBE9886}"/>
              </a:ext>
            </a:extLst>
          </p:cNvPr>
          <p:cNvSpPr txBox="1"/>
          <p:nvPr/>
        </p:nvSpPr>
        <p:spPr>
          <a:xfrm>
            <a:off x="867948" y="2704103"/>
            <a:ext cx="78018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虚拟机运行：</a:t>
            </a:r>
            <a:r>
              <a:rPr lang="en-US" altLang="zh-CN" sz="1600" dirty="0"/>
              <a:t>•</a:t>
            </a:r>
            <a:r>
              <a:rPr lang="zh-CN" altLang="en-US" sz="1600" dirty="0"/>
              <a:t>当来宾执行某条 </a:t>
            </a:r>
            <a:r>
              <a:rPr lang="en-US" altLang="zh-CN" sz="1600" dirty="0"/>
              <a:t>I/O </a:t>
            </a:r>
            <a:r>
              <a:rPr lang="zh-CN" altLang="en-US" sz="1600" dirty="0"/>
              <a:t>指令时，会触发 </a:t>
            </a:r>
            <a:r>
              <a:rPr lang="en-US" altLang="zh-CN" sz="1600" dirty="0"/>
              <a:t>VM exit</a:t>
            </a:r>
            <a:r>
              <a:rPr lang="zh-CN" altLang="en-US" sz="1600" dirty="0"/>
              <a:t>，此时 </a:t>
            </a:r>
            <a:r>
              <a:rPr lang="en-US" altLang="zh-CN" sz="1600" dirty="0"/>
              <a:t>VMM</a:t>
            </a:r>
            <a:r>
              <a:rPr lang="zh-CN" altLang="en-US" sz="1600" dirty="0"/>
              <a:t>（或 </a:t>
            </a:r>
            <a:r>
              <a:rPr lang="en-US" altLang="zh-CN" sz="1600" dirty="0"/>
              <a:t>VMM </a:t>
            </a:r>
            <a:r>
              <a:rPr lang="zh-CN" altLang="en-US" sz="1600" dirty="0"/>
              <a:t>中负责虚拟层的模块）调用 </a:t>
            </a:r>
            <a:r>
              <a:rPr lang="en-US" altLang="zh-CN" sz="1600" dirty="0" err="1"/>
              <a:t>ioctl</a:t>
            </a:r>
            <a:r>
              <a:rPr lang="en-US" altLang="zh-CN" sz="1600" dirty="0"/>
              <a:t>(KVM_RUN) </a:t>
            </a:r>
            <a:r>
              <a:rPr lang="zh-CN" altLang="en-US" sz="1600" dirty="0"/>
              <a:t>后，进入“</a:t>
            </a:r>
            <a:r>
              <a:rPr lang="en-US" altLang="zh-CN" sz="1600" dirty="0" err="1"/>
              <a:t>vl.c</a:t>
            </a:r>
            <a:r>
              <a:rPr lang="en-US" altLang="zh-CN" sz="1600" dirty="0"/>
              <a:t>”</a:t>
            </a:r>
            <a:r>
              <a:rPr lang="zh-CN" altLang="en-US" sz="1600" dirty="0"/>
              <a:t>中预先注册的 </a:t>
            </a:r>
            <a:r>
              <a:rPr lang="en-US" altLang="zh-CN" sz="1600" dirty="0"/>
              <a:t>I/O </a:t>
            </a:r>
            <a:r>
              <a:rPr lang="zh-CN" altLang="en-US" sz="1600" dirty="0"/>
              <a:t>处理函数。</a:t>
            </a:r>
          </a:p>
          <a:p>
            <a:r>
              <a:rPr lang="en-US" altLang="zh-CN" sz="1600" dirty="0"/>
              <a:t>•</a:t>
            </a:r>
            <a:r>
              <a:rPr lang="zh-CN" altLang="en-US" sz="1600" dirty="0"/>
              <a:t>该函数根据 </a:t>
            </a:r>
            <a:r>
              <a:rPr lang="en-US" altLang="zh-CN" sz="1600" dirty="0"/>
              <a:t>VM exit </a:t>
            </a:r>
            <a:r>
              <a:rPr lang="zh-CN" altLang="en-US" sz="1600" dirty="0"/>
              <a:t>中返回的端口号和数据大小，识别出目标设备，调用相应的读写处理逻辑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9146C1-292D-9B05-468A-DDF8CFCD171C}"/>
              </a:ext>
            </a:extLst>
          </p:cNvPr>
          <p:cNvSpPr txBox="1"/>
          <p:nvPr/>
        </p:nvSpPr>
        <p:spPr>
          <a:xfrm>
            <a:off x="2461568" y="290327"/>
            <a:ext cx="78063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初始化：调用 </a:t>
            </a:r>
            <a:r>
              <a:rPr lang="en-US" altLang="zh-CN" dirty="0" err="1"/>
              <a:t>vl_init</a:t>
            </a:r>
            <a:r>
              <a:rPr lang="en-US" altLang="zh-CN" dirty="0"/>
              <a:t>()</a:t>
            </a:r>
            <a:r>
              <a:rPr lang="zh-CN" altLang="en-US" dirty="0"/>
              <a:t>，该函数完成内部数据结构的分配、默认参数设定以及各个虚拟设备的注册。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设置内存映射和 </a:t>
            </a:r>
            <a:r>
              <a:rPr lang="en-US" altLang="zh-CN" dirty="0"/>
              <a:t>I/O </a:t>
            </a:r>
            <a:r>
              <a:rPr lang="zh-CN" altLang="en-US" dirty="0"/>
              <a:t>队列，为后续的虚拟机运行做好准备。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605C748-CCAE-CF45-EB81-F4FB7774E09B}"/>
              </a:ext>
            </a:extLst>
          </p:cNvPr>
          <p:cNvSpPr/>
          <p:nvPr/>
        </p:nvSpPr>
        <p:spPr>
          <a:xfrm>
            <a:off x="5038586" y="4870671"/>
            <a:ext cx="187325" cy="18732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E752D-3B04-8269-948E-43066D6E3F4A}"/>
              </a:ext>
            </a:extLst>
          </p:cNvPr>
          <p:cNvSpPr txBox="1"/>
          <p:nvPr/>
        </p:nvSpPr>
        <p:spPr>
          <a:xfrm>
            <a:off x="294396" y="5443304"/>
            <a:ext cx="1175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事件循环与退出处理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vl.c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中的核心模块一般会放在一个无限循环中，不断调用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KVM_RUN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让虚拟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CPU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执行来宾代码，处理各种退出原因。</a:t>
            </a:r>
          </a:p>
          <a:p>
            <a:pPr>
              <a:buNone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当遇到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KVM_EXIT_HLT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halt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指令）时，虚拟机运行结束，模块会调用相应的清理函数，释放资源并退出。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6" grpId="1"/>
      <p:bldP spid="37" grpId="0"/>
      <p:bldP spid="37" grpId="1"/>
      <p:bldP spid="49" grpId="0"/>
      <p:bldP spid="49" grpId="1"/>
      <p:bldP spid="50" grpId="0"/>
      <p:bldP spid="50" grpId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73AD5-A235-C1F5-FDD2-7D0C6B31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1@4x">
            <a:extLst>
              <a:ext uri="{FF2B5EF4-FFF2-40B4-BE49-F238E27FC236}">
                <a16:creationId xmlns:a16="http://schemas.microsoft.com/office/drawing/2014/main" id="{927887AB-569A-3E0A-A4A7-0E2BC4AFAAC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F62C2F-3291-3B18-2451-A34AC2E67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633" y="988014"/>
            <a:ext cx="5390367" cy="5368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A654F0-623B-0CD4-F7B1-510E7202DFB0}"/>
              </a:ext>
            </a:extLst>
          </p:cNvPr>
          <p:cNvSpPr txBox="1"/>
          <p:nvPr/>
        </p:nvSpPr>
        <p:spPr>
          <a:xfrm>
            <a:off x="155010" y="13219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open("/dev/kvm")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38768B-B406-D24F-227D-D17333305F1B}"/>
              </a:ext>
            </a:extLst>
          </p:cNvPr>
          <p:cNvSpPr txBox="1"/>
          <p:nvPr/>
        </p:nvSpPr>
        <p:spPr>
          <a:xfrm>
            <a:off x="2246856" y="13219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打开 Linux 内核提供的 KVM 设备文件 /dev/kvm。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5B8B54-C6B9-1631-26AC-F0FCF5ED85DC}"/>
              </a:ext>
            </a:extLst>
          </p:cNvPr>
          <p:cNvSpPr txBox="1"/>
          <p:nvPr/>
        </p:nvSpPr>
        <p:spPr>
          <a:xfrm>
            <a:off x="155010" y="501531"/>
            <a:ext cx="8707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这是访问 KVM 子系统的入口。成功打开后，返回一个文件描述符（FD），后续所有 KVM 相关的 ioctl 调用都基于此 FD。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7293F9-52DB-113F-0450-6C894DA1066B}"/>
              </a:ext>
            </a:extLst>
          </p:cNvPr>
          <p:cNvSpPr txBox="1"/>
          <p:nvPr/>
        </p:nvSpPr>
        <p:spPr>
          <a:xfrm>
            <a:off x="155010" y="1206437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ioctl(KVM_CREATE_VM)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F6B9E2D-D91E-C912-1009-B3B3E53E55F0}"/>
              </a:ext>
            </a:extLst>
          </p:cNvPr>
          <p:cNvSpPr txBox="1"/>
          <p:nvPr/>
        </p:nvSpPr>
        <p:spPr>
          <a:xfrm>
            <a:off x="155010" y="1634345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在之前打开的 /dev/kvm 文件描述符上调用KVM_CREATE_VM ioctl。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9AFEA9-E922-47E1-5357-7623338EDCCE}"/>
              </a:ext>
            </a:extLst>
          </p:cNvPr>
          <p:cNvSpPr txBox="1"/>
          <p:nvPr/>
        </p:nvSpPr>
        <p:spPr>
          <a:xfrm>
            <a:off x="155010" y="2287878"/>
            <a:ext cx="60970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该调用在 KVM 子系统中创建一个新的虚拟机（VM）。返回一个新的文件描述符。</a:t>
            </a:r>
          </a:p>
          <a:p>
            <a:endParaRPr lang="zh-CN" altLang="en-US" dirty="0"/>
          </a:p>
          <a:p>
            <a:r>
              <a:rPr lang="zh-CN" altLang="en-US" dirty="0"/>
              <a:t>ioctl(KVM_CREATE_VCPU)</a:t>
            </a:r>
          </a:p>
          <a:p>
            <a:endParaRPr lang="en-US" altLang="zh-CN" dirty="0"/>
          </a:p>
          <a:p>
            <a:r>
              <a:rPr lang="zh-CN" altLang="en-US" dirty="0"/>
              <a:t>在刚刚创建的虚拟机的文件描述符上调用 KVM_CREATE_VCPU ioctl。</a:t>
            </a:r>
          </a:p>
          <a:p>
            <a:endParaRPr lang="zh-CN" altLang="en-US" dirty="0"/>
          </a:p>
          <a:p>
            <a:r>
              <a:rPr lang="zh-CN" altLang="en-US" dirty="0"/>
              <a:t>此调用会为虚拟机创建一个虚拟 CPU（vCPU）。成功时，返回一个用于管理和运行该 vCPU 的文件描述符。vCPU 是执行来宾代码的基本单位。</a:t>
            </a:r>
          </a:p>
        </p:txBody>
      </p:sp>
    </p:spTree>
    <p:extLst>
      <p:ext uri="{BB962C8B-B14F-4D97-AF65-F5344CB8AC3E}">
        <p14:creationId xmlns:p14="http://schemas.microsoft.com/office/powerpoint/2010/main" val="419135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5D191-FC92-9972-B783-D87A1A1D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1@4x">
            <a:extLst>
              <a:ext uri="{FF2B5EF4-FFF2-40B4-BE49-F238E27FC236}">
                <a16:creationId xmlns:a16="http://schemas.microsoft.com/office/drawing/2014/main" id="{5D7ECF03-BFA3-F4B1-0DF5-4CAA07EA0DD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10218420" y="316865"/>
            <a:ext cx="1537970" cy="57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C905BB-8216-0726-C677-2B3C39F67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633" y="895985"/>
            <a:ext cx="5390367" cy="53684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109B22-F368-7300-B459-EFE5EEE021B7}"/>
              </a:ext>
            </a:extLst>
          </p:cNvPr>
          <p:cNvSpPr txBox="1"/>
          <p:nvPr/>
        </p:nvSpPr>
        <p:spPr>
          <a:xfrm>
            <a:off x="272772" y="669925"/>
            <a:ext cx="60970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or (;;) { ioctl(KVM_RUN) ... }</a:t>
            </a:r>
          </a:p>
          <a:p>
            <a:endParaRPr lang="zh-CN" altLang="en-US" dirty="0"/>
          </a:p>
          <a:p>
            <a:r>
              <a:rPr lang="zh-CN" altLang="en-US" dirty="0"/>
              <a:t>作用：进入一个无限循环，每次调用 KVM_RUN ioctl 让 vCPU 执行来宾代码。</a:t>
            </a:r>
          </a:p>
          <a:p>
            <a:endParaRPr lang="zh-CN" altLang="en-US" dirty="0"/>
          </a:p>
          <a:p>
            <a:r>
              <a:rPr lang="zh-CN" altLang="en-US" dirty="0"/>
              <a:t>KVM_RUN 调用会使 vCPU开始运行，直至遇到需要退出到用户空间处理的事件（称为 VM exit）。</a:t>
            </a:r>
          </a:p>
          <a:p>
            <a:endParaRPr lang="zh-CN" altLang="en-US" dirty="0"/>
          </a:p>
          <a:p>
            <a:r>
              <a:rPr lang="zh-CN" altLang="en-US" dirty="0"/>
              <a:t>内部流程：</a:t>
            </a:r>
          </a:p>
          <a:p>
            <a:endParaRPr lang="zh-CN" altLang="en-US" dirty="0"/>
          </a:p>
          <a:p>
            <a:r>
              <a:rPr lang="zh-CN" altLang="en-US" dirty="0"/>
              <a:t>当 vCPU 运行期间，遇到某些特殊事件（如执行了 I/O 指令、hlt 指令或遇到异常），KVM 会使 KVM_RUN 返回，并在共享内存中写入一个 exit_reason 字段来标识退出的原因。</a:t>
            </a:r>
          </a:p>
          <a:p>
            <a:endParaRPr lang="zh-CN" altLang="en-US" dirty="0"/>
          </a:p>
          <a:p>
            <a:r>
              <a:rPr lang="zh-CN" altLang="en-US" dirty="0"/>
              <a:t>switch (exit_reason) { case KVM_EXIT_IO: / ... / case KVM_EXIT_HLT: / ... / }</a:t>
            </a:r>
          </a:p>
          <a:p>
            <a:endParaRPr lang="zh-CN" altLang="en-US" dirty="0"/>
          </a:p>
          <a:p>
            <a:r>
              <a:rPr lang="zh-CN" altLang="en-US" dirty="0"/>
              <a:t>作用：根据 exit_reason 的不同值来判断 VM exit 的原因，然后执行相应的处理。</a:t>
            </a:r>
          </a:p>
        </p:txBody>
      </p:sp>
    </p:spTree>
    <p:extLst>
      <p:ext uri="{BB962C8B-B14F-4D97-AF65-F5344CB8AC3E}">
        <p14:creationId xmlns:p14="http://schemas.microsoft.com/office/powerpoint/2010/main" val="68023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2116523" y="1588411"/>
            <a:ext cx="8102928" cy="1543829"/>
            <a:chOff x="5891" y="4476"/>
            <a:chExt cx="8794" cy="1452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第三部分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891" y="4910"/>
              <a:ext cx="8794" cy="101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举例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A8081-839B-69EC-281C-36CB3E62C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>
            <a:extLst>
              <a:ext uri="{FF2B5EF4-FFF2-40B4-BE49-F238E27FC236}">
                <a16:creationId xmlns:a16="http://schemas.microsoft.com/office/drawing/2014/main" id="{1DFC5627-447F-FC14-D30F-80F8FC319733}"/>
              </a:ext>
            </a:extLst>
          </p:cNvPr>
          <p:cNvSpPr/>
          <p:nvPr/>
        </p:nvSpPr>
        <p:spPr>
          <a:xfrm>
            <a:off x="3189240" y="2018962"/>
            <a:ext cx="3241378" cy="3241378"/>
          </a:xfrm>
          <a:prstGeom prst="ellipse">
            <a:avLst/>
          </a:prstGeom>
          <a:noFill/>
          <a:ln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方正清刻本悦宋简体"/>
              <a:cs typeface="+mn-cs"/>
            </a:endParaRPr>
          </a:p>
        </p:txBody>
      </p:sp>
      <p:pic>
        <p:nvPicPr>
          <p:cNvPr id="19" name="图片 18" descr="资源 1@4x">
            <a:extLst>
              <a:ext uri="{FF2B5EF4-FFF2-40B4-BE49-F238E27FC236}">
                <a16:creationId xmlns:a16="http://schemas.microsoft.com/office/drawing/2014/main" id="{3B15352E-DECF-9855-1934-2E67B8F47B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556260" y="5997575"/>
            <a:ext cx="1537970" cy="5791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54908E-1BF3-72BF-FA55-32F9ED67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517" y="294362"/>
            <a:ext cx="7292483" cy="53587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EC4488E-8068-6CDE-38FF-9EA4C08D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75" y="216330"/>
            <a:ext cx="40208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printch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是一个用于输出单个字符的函数，它直接将传入的字符写入到特定的内存地址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允许程序在没有操作系统介入的情况下控制显示输出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A1E3E7-A356-BC38-D0BF-19E69CB8ADEA}"/>
              </a:ext>
            </a:extLst>
          </p:cNvPr>
          <p:cNvSpPr txBox="1"/>
          <p:nvPr/>
        </p:nvSpPr>
        <p:spPr>
          <a:xfrm>
            <a:off x="387540" y="1949708"/>
            <a:ext cx="34133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0xB80003f8</a:t>
            </a:r>
            <a:r>
              <a:rPr lang="zh-CN" altLang="en-US" dirty="0"/>
              <a:t>：通常在</a:t>
            </a:r>
            <a:r>
              <a:rPr lang="en-US" altLang="zh-CN" dirty="0"/>
              <a:t>x86</a:t>
            </a:r>
            <a:r>
              <a:rPr lang="zh-CN" altLang="en-US" dirty="0"/>
              <a:t>架构下，</a:t>
            </a:r>
            <a:r>
              <a:rPr lang="en-US" altLang="zh-CN" dirty="0"/>
              <a:t>VGA</a:t>
            </a:r>
            <a:r>
              <a:rPr lang="zh-CN" altLang="en-US" dirty="0"/>
              <a:t>文本模式的显存起始地址是</a:t>
            </a:r>
            <a:r>
              <a:rPr lang="en-US" altLang="zh-CN" dirty="0"/>
              <a:t>0xB8000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3502A-1A37-55AF-8E1C-9D1858886377}"/>
              </a:ext>
            </a:extLst>
          </p:cNvPr>
          <p:cNvSpPr txBox="1"/>
          <p:nvPr/>
        </p:nvSpPr>
        <p:spPr>
          <a:xfrm>
            <a:off x="387540" y="3429000"/>
            <a:ext cx="3524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_start:</a:t>
            </a:r>
            <a:r>
              <a:rPr lang="zh-CN" altLang="en-US" dirty="0"/>
              <a:t>程序的入口点，类似于 </a:t>
            </a:r>
            <a:r>
              <a:rPr lang="en-US" altLang="zh-CN" dirty="0"/>
              <a:t>main </a:t>
            </a:r>
            <a:r>
              <a:rPr lang="zh-CN" altLang="en-US" dirty="0"/>
              <a:t>函数，但在裸机编程中通常直接定义一个入口符号。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304A7A-B4CC-15AD-8B7F-8D78E6F2B2F5}"/>
              </a:ext>
            </a:extLst>
          </p:cNvPr>
          <p:cNvSpPr txBox="1"/>
          <p:nvPr/>
        </p:nvSpPr>
        <p:spPr>
          <a:xfrm>
            <a:off x="4899517" y="5869092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进入无限循环（</a:t>
            </a:r>
            <a:r>
              <a:rPr lang="en-US" altLang="zh-CN" dirty="0">
                <a:solidFill>
                  <a:srgbClr val="FF0000"/>
                </a:solidFill>
              </a:rPr>
              <a:t>while (1)</a:t>
            </a:r>
            <a:r>
              <a:rPr lang="zh-CN" altLang="en-US" dirty="0"/>
              <a:t>），防止程序结束后跳转到未定义区域或进行其他操作，因为裸机环境没有操作系统来回收程序资源。</a:t>
            </a:r>
          </a:p>
        </p:txBody>
      </p:sp>
    </p:spTree>
    <p:extLst>
      <p:ext uri="{BB962C8B-B14F-4D97-AF65-F5344CB8AC3E}">
        <p14:creationId xmlns:p14="http://schemas.microsoft.com/office/powerpoint/2010/main" val="311085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-2.59259E-6 L -0.04557 -2.59259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216B8-9CC1-F463-9016-DFF29563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资源 5@4x">
            <a:extLst>
              <a:ext uri="{FF2B5EF4-FFF2-40B4-BE49-F238E27FC236}">
                <a16:creationId xmlns:a16="http://schemas.microsoft.com/office/drawing/2014/main" id="{F65A720D-6639-B4CD-88FA-607C5B20A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72" y="1673297"/>
            <a:ext cx="12262438" cy="52224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37109C1-DE1E-884D-54C8-1CF323800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31" y="2877741"/>
            <a:ext cx="5542768" cy="18780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5C5FF93-2771-6343-E08A-1FBC9155E47F}"/>
              </a:ext>
            </a:extLst>
          </p:cNvPr>
          <p:cNvSpPr txBox="1"/>
          <p:nvPr/>
        </p:nvSpPr>
        <p:spPr>
          <a:xfrm>
            <a:off x="231731" y="259478"/>
            <a:ext cx="401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编译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BD5FE0-E50F-36C3-DC45-7E2C6C896E95}"/>
              </a:ext>
            </a:extLst>
          </p:cNvPr>
          <p:cNvSpPr txBox="1"/>
          <p:nvPr/>
        </p:nvSpPr>
        <p:spPr>
          <a:xfrm>
            <a:off x="180062" y="782698"/>
            <a:ext cx="6272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使用交叉编译器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mips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-gnu-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执行如下命令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02834-B773-A985-13DC-E0B561A8B421}"/>
              </a:ext>
            </a:extLst>
          </p:cNvPr>
          <p:cNvSpPr txBox="1"/>
          <p:nvPr/>
        </p:nvSpPr>
        <p:spPr>
          <a:xfrm>
            <a:off x="231731" y="1372685"/>
            <a:ext cx="5680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-</a:t>
            </a:r>
            <a:r>
              <a:rPr lang="en-US" altLang="zh-CN" b="1" dirty="0" err="1"/>
              <a:t>nostdlib</a:t>
            </a:r>
            <a:br>
              <a:rPr lang="zh-CN" altLang="en-US" dirty="0"/>
            </a:br>
            <a:r>
              <a:rPr lang="zh-CN" altLang="en-US" dirty="0"/>
              <a:t>告诉编译器在链接阶段不要自动包含标准库（如 </a:t>
            </a:r>
            <a:r>
              <a:rPr lang="en-US" altLang="zh-CN" dirty="0" err="1"/>
              <a:t>libc</a:t>
            </a:r>
            <a:r>
              <a:rPr lang="zh-CN" altLang="en-US" dirty="0"/>
              <a:t>）和启动文件。这通常用于裸机编程或系统引导程序，因为这些环境下不需要或没有操作系统提供的标准库支持。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D2FB8D-12D0-B745-F11E-99FB4A3B54CC}"/>
              </a:ext>
            </a:extLst>
          </p:cNvPr>
          <p:cNvSpPr txBox="1"/>
          <p:nvPr/>
        </p:nvSpPr>
        <p:spPr>
          <a:xfrm>
            <a:off x="6315675" y="110801"/>
            <a:ext cx="3682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运行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D96BC13-1D9A-38F3-073D-611BC10E6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675" y="2835003"/>
            <a:ext cx="5592871" cy="19116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F249B2E-9A58-E402-6012-6B1A153CF81F}"/>
              </a:ext>
            </a:extLst>
          </p:cNvPr>
          <p:cNvSpPr txBox="1"/>
          <p:nvPr/>
        </p:nvSpPr>
        <p:spPr>
          <a:xfrm>
            <a:off x="6112701" y="2063549"/>
            <a:ext cx="431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-kernel</a:t>
            </a:r>
            <a:r>
              <a:rPr lang="zh-CN" altLang="en-US" dirty="0"/>
              <a:t>：指定要启动的内核，这里就是</a:t>
            </a:r>
            <a:r>
              <a:rPr lang="en-US" altLang="zh-CN" dirty="0" err="1"/>
              <a:t>hello_world.elf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5D0A40-365D-9110-3F8C-AC6A53826CDD}"/>
              </a:ext>
            </a:extLst>
          </p:cNvPr>
          <p:cNvSpPr txBox="1"/>
          <p:nvPr/>
        </p:nvSpPr>
        <p:spPr>
          <a:xfrm>
            <a:off x="6112701" y="634021"/>
            <a:ext cx="62724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-m</a:t>
            </a:r>
            <a:r>
              <a:rPr lang="zh-CN" altLang="en-US" dirty="0"/>
              <a:t>：用于指定虚拟机内存的大小。</a:t>
            </a:r>
          </a:p>
          <a:p>
            <a:r>
              <a:rPr lang="en-US" altLang="zh-CN" dirty="0"/>
              <a:t>-</a:t>
            </a:r>
            <a:r>
              <a:rPr lang="en-US" altLang="zh-CN" dirty="0" err="1"/>
              <a:t>nographic</a:t>
            </a:r>
            <a:r>
              <a:rPr lang="zh-CN" altLang="en-US" dirty="0"/>
              <a:t>：表示模拟中不使用图形界面，而是使用串口输出</a:t>
            </a:r>
          </a:p>
          <a:p>
            <a:r>
              <a:rPr lang="en-US" altLang="zh-CN" dirty="0"/>
              <a:t>-M</a:t>
            </a:r>
            <a:r>
              <a:rPr lang="zh-CN" altLang="en-US" dirty="0"/>
              <a:t>：用于指定要模拟的目标机器</a:t>
            </a:r>
          </a:p>
          <a:p>
            <a:r>
              <a:rPr lang="en-US" altLang="zh-CN" dirty="0"/>
              <a:t>-no-reboot</a:t>
            </a:r>
            <a:r>
              <a:rPr lang="zh-CN" altLang="en-US" dirty="0"/>
              <a:t>：虚拟机会直接退出而不是重启</a:t>
            </a:r>
          </a:p>
        </p:txBody>
      </p:sp>
    </p:spTree>
    <p:extLst>
      <p:ext uri="{BB962C8B-B14F-4D97-AF65-F5344CB8AC3E}">
        <p14:creationId xmlns:p14="http://schemas.microsoft.com/office/powerpoint/2010/main" val="32561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85" y="1607185"/>
            <a:ext cx="11905615" cy="525081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906395" y="2068830"/>
            <a:ext cx="6379210" cy="1529080"/>
            <a:chOff x="4727" y="2833"/>
            <a:chExt cx="10046" cy="2408"/>
          </a:xfrm>
        </p:grpSpPr>
        <p:pic>
          <p:nvPicPr>
            <p:cNvPr id="21" name="图片 20" descr="红楼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4727" y="2833"/>
              <a:ext cx="2740" cy="240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55" y="2833"/>
              <a:ext cx="5473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>
                  <a:solidFill>
                    <a:srgbClr val="960000"/>
                  </a:solidFill>
                  <a:latin typeface="思源黑体 CN Heavy" panose="020B0A00000000000000" charset="-122"/>
                  <a:ea typeface="思源黑体 CN Heavy" panose="020B0A00000000000000" charset="-122"/>
                </a:rPr>
                <a:t>谢谢观看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009" y="4008"/>
              <a:ext cx="5182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955" y="4215"/>
              <a:ext cx="681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960000"/>
                  </a:solidFill>
                </a:rPr>
                <a:t>thank you for watching</a:t>
              </a:r>
            </a:p>
          </p:txBody>
        </p:sp>
      </p:grpSp>
      <p:pic>
        <p:nvPicPr>
          <p:cNvPr id="19" name="图片 18" descr="资源 1@4x"/>
          <p:cNvPicPr>
            <a:picLocks noChangeAspect="1"/>
          </p:cNvPicPr>
          <p:nvPr/>
        </p:nvPicPr>
        <p:blipFill>
          <a:blip r:embed="rId7"/>
          <a:srcRect t="-7674" r="52556"/>
          <a:stretch>
            <a:fillRect/>
          </a:stretch>
        </p:blipFill>
        <p:spPr>
          <a:xfrm>
            <a:off x="10325100" y="266700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6@4x"/>
          <p:cNvPicPr>
            <a:picLocks noChangeAspect="1"/>
          </p:cNvPicPr>
          <p:nvPr/>
        </p:nvPicPr>
        <p:blipFill>
          <a:blip r:embed="rId4">
            <a:alphaModFix amt="52000"/>
          </a:blip>
          <a:stretch>
            <a:fillRect/>
          </a:stretch>
        </p:blipFill>
        <p:spPr>
          <a:xfrm>
            <a:off x="329565" y="2386965"/>
            <a:ext cx="11532235" cy="449834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29192" y="1510486"/>
            <a:ext cx="3230620" cy="1339216"/>
            <a:chOff x="1976" y="2379"/>
            <a:chExt cx="6639" cy="2752"/>
          </a:xfrm>
        </p:grpSpPr>
        <p:sp>
          <p:nvSpPr>
            <p:cNvPr id="9" name="任意多边形 8"/>
            <p:cNvSpPr/>
            <p:nvPr/>
          </p:nvSpPr>
          <p:spPr>
            <a:xfrm>
              <a:off x="1976" y="2379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01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634" y="2624"/>
              <a:ext cx="3752" cy="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概述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206" y="3958"/>
              <a:ext cx="6409" cy="11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15632" y="1570164"/>
            <a:ext cx="3338510" cy="1387503"/>
            <a:chOff x="9186" y="2441"/>
            <a:chExt cx="6458" cy="2683"/>
          </a:xfrm>
        </p:grpSpPr>
        <p:sp>
          <p:nvSpPr>
            <p:cNvPr id="7" name="任意多边形 6"/>
            <p:cNvSpPr/>
            <p:nvPr/>
          </p:nvSpPr>
          <p:spPr>
            <a:xfrm>
              <a:off x="9186" y="2441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prstClr val="white"/>
                  </a:solidFill>
                  <a:latin typeface="Century Gothic" panose="020B0502020202020204" pitchFamily="34" charset="0"/>
                </a:rPr>
                <a:t>02</a:t>
              </a:r>
              <a:endParaRPr lang="zh-CN" altLang="en-US" sz="280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917" y="2667"/>
              <a:ext cx="3752" cy="8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简单运行流程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235" y="4020"/>
              <a:ext cx="6409" cy="1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09700" y="3476100"/>
            <a:ext cx="3277746" cy="1548378"/>
            <a:chOff x="1900" y="5573"/>
            <a:chExt cx="6409" cy="3028"/>
          </a:xfrm>
        </p:grpSpPr>
        <p:sp>
          <p:nvSpPr>
            <p:cNvPr id="16" name="任意多边形 15"/>
            <p:cNvSpPr/>
            <p:nvPr/>
          </p:nvSpPr>
          <p:spPr>
            <a:xfrm>
              <a:off x="1900" y="5573"/>
              <a:ext cx="1440" cy="1371"/>
            </a:xfrm>
            <a:custGeom>
              <a:avLst/>
              <a:gdLst>
                <a:gd name="connsiteX0" fmla="*/ 398542 w 914402"/>
                <a:gd name="connsiteY0" fmla="*/ 0 h 870857"/>
                <a:gd name="connsiteX1" fmla="*/ 914402 w 914402"/>
                <a:gd name="connsiteY1" fmla="*/ 0 h 870857"/>
                <a:gd name="connsiteX2" fmla="*/ 914402 w 914402"/>
                <a:gd name="connsiteY2" fmla="*/ 870857 h 870857"/>
                <a:gd name="connsiteX3" fmla="*/ 0 w 914402"/>
                <a:gd name="connsiteY3" fmla="*/ 870857 h 870857"/>
                <a:gd name="connsiteX4" fmla="*/ 0 w 914402"/>
                <a:gd name="connsiteY4" fmla="*/ 398542 h 870857"/>
                <a:gd name="connsiteX5" fmla="*/ 398542 w 914402"/>
                <a:gd name="connsiteY5" fmla="*/ 0 h 870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2" h="870857">
                  <a:moveTo>
                    <a:pt x="398542" y="0"/>
                  </a:moveTo>
                  <a:lnTo>
                    <a:pt x="914402" y="0"/>
                  </a:lnTo>
                  <a:lnTo>
                    <a:pt x="914402" y="870857"/>
                  </a:lnTo>
                  <a:lnTo>
                    <a:pt x="0" y="870857"/>
                  </a:lnTo>
                  <a:lnTo>
                    <a:pt x="0" y="398542"/>
                  </a:lnTo>
                  <a:cubicBezTo>
                    <a:pt x="0" y="178433"/>
                    <a:pt x="178433" y="0"/>
                    <a:pt x="398542" y="0"/>
                  </a:cubicBez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03</a:t>
              </a:r>
              <a:endParaRPr lang="zh-CN" altLang="en-US" sz="2800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14" y="5670"/>
              <a:ext cx="3752" cy="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b="1" spc="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</a:rPr>
                <a:t>举例</a:t>
              </a:r>
              <a:endPara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900" y="7485"/>
              <a:ext cx="6409" cy="1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200" spc="300">
                  <a:solidFill>
                    <a:schemeClr val="bg1">
                      <a:lumMod val="6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由在此输入详细介绍，以表达项目工作的详细资料和文字信息。</a:t>
              </a:r>
              <a:endParaRPr lang="en-US" altLang="zh-CN" sz="1000" spc="300" dirty="0">
                <a:solidFill>
                  <a:schemeClr val="bg1">
                    <a:lumMod val="6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906010" y="510540"/>
            <a:ext cx="24542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576271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目录</a:t>
            </a:r>
          </a:p>
        </p:txBody>
      </p:sp>
      <p:pic>
        <p:nvPicPr>
          <p:cNvPr id="13" name="图片 12" descr="资源 1@4x"/>
          <p:cNvPicPr>
            <a:picLocks noChangeAspect="1"/>
          </p:cNvPicPr>
          <p:nvPr/>
        </p:nvPicPr>
        <p:blipFill>
          <a:blip r:embed="rId5"/>
          <a:srcRect t="-7674" r="52556"/>
          <a:stretch>
            <a:fillRect/>
          </a:stretch>
        </p:blipFill>
        <p:spPr>
          <a:xfrm>
            <a:off x="4813300" y="60598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第一部分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概述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741054" y="362991"/>
            <a:ext cx="3938925" cy="534502"/>
            <a:chOff x="-264804" y="362991"/>
            <a:chExt cx="3938925" cy="534502"/>
          </a:xfrm>
        </p:grpSpPr>
        <p:sp>
          <p:nvSpPr>
            <p:cNvPr id="7" name="标题 1"/>
            <p:cNvSpPr txBox="1"/>
            <p:nvPr/>
          </p:nvSpPr>
          <p:spPr>
            <a:xfrm>
              <a:off x="-264804" y="362991"/>
              <a:ext cx="2988953" cy="534502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zh-CN" altLang="en-US" sz="2800" b="1" spc="300" dirty="0">
                  <a:solidFill>
                    <a:srgbClr val="9C1E2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标题一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819400" y="497383"/>
              <a:ext cx="8547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spc="6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概述</a:t>
              </a:r>
            </a:p>
          </p:txBody>
        </p:sp>
      </p:grpSp>
      <p:pic>
        <p:nvPicPr>
          <p:cNvPr id="3" name="图片 2" descr="资源 1@4x"/>
          <p:cNvPicPr>
            <a:picLocks noChangeAspect="1"/>
          </p:cNvPicPr>
          <p:nvPr/>
        </p:nvPicPr>
        <p:blipFill>
          <a:blip r:embed="rId4">
            <a:alphaModFix amt="60000"/>
          </a:blip>
          <a:srcRect t="-7674" r="52556"/>
          <a:stretch>
            <a:fillRect/>
          </a:stretch>
        </p:blipFill>
        <p:spPr>
          <a:xfrm>
            <a:off x="403860" y="5998845"/>
            <a:ext cx="1537970" cy="579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03BA0C-983E-5790-6BF6-CDD45A8CCF61}"/>
              </a:ext>
            </a:extLst>
          </p:cNvPr>
          <p:cNvSpPr txBox="1"/>
          <p:nvPr/>
        </p:nvSpPr>
        <p:spPr>
          <a:xfrm>
            <a:off x="403860" y="1469851"/>
            <a:ext cx="49860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QEMU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Quick Emulator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）是一款免费开源模拟器，由法布里斯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贝拉（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Fabrice Bellard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）等人编写。其与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Bochs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PearPC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类似，但拥有高速（配合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）、跨平台的特性。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QEMU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是一个托管的虚拟机，它使用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动态二进制转换技术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来模拟处理器，并且提供多种硬件和外设模型，这使它能够运行多种未修改的客户机操作系统，能与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配合以接近本地速度运行虚拟机（接近真实电脑的速度）。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QEMU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可以执行用户级的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进程仿真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，从而可以使为某一架构编译的程序在另一架构上运行（通过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VMM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的形式实现）。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可以模拟整个计算机系统（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，内存，网络等）（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）或仅模拟单个程序（在不同结构上运行）（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用户模式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029B0F-695C-A605-DBAF-F0AA8932A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120" y="497383"/>
            <a:ext cx="5448901" cy="6191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A2CCC-601D-1424-11EA-2C68A32A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资源 5@4x">
            <a:extLst>
              <a:ext uri="{FF2B5EF4-FFF2-40B4-BE49-F238E27FC236}">
                <a16:creationId xmlns:a16="http://schemas.microsoft.com/office/drawing/2014/main" id="{D5AF07A7-0241-9B94-B15D-25901C7B0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63" y="2635568"/>
            <a:ext cx="10106416" cy="42861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A00EC9-4033-C2D1-2063-2628F38C3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958" y="0"/>
            <a:ext cx="6618204" cy="527113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F432FB-660B-A545-9D11-8F28DBC6FA58}"/>
              </a:ext>
            </a:extLst>
          </p:cNvPr>
          <p:cNvSpPr txBox="1"/>
          <p:nvPr/>
        </p:nvSpPr>
        <p:spPr>
          <a:xfrm>
            <a:off x="386742" y="857630"/>
            <a:ext cx="40474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vl.c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：最主要的模拟循环，虚拟机环境初始化，和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的执行。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/target-arch/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translate.c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guest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代码翻译成不同架构的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操作码。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tcg.c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：主要的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/arch/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tcg-target.c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：将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TCG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代码转化生成主机代码。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cpu-exec.c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：主要寻找下一个二进制翻译代码块，如果没有找到就请求得到下一个代码块，并且操作生成的代码块。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68D022-D26D-90E5-1153-DE02BE06F1D5}"/>
              </a:ext>
            </a:extLst>
          </p:cNvPr>
          <p:cNvSpPr txBox="1"/>
          <p:nvPr/>
        </p:nvSpPr>
        <p:spPr>
          <a:xfrm>
            <a:off x="507304" y="244258"/>
            <a:ext cx="265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重要文件</a:t>
            </a:r>
          </a:p>
        </p:txBody>
      </p:sp>
    </p:spTree>
    <p:extLst>
      <p:ext uri="{BB962C8B-B14F-4D97-AF65-F5344CB8AC3E}">
        <p14:creationId xmlns:p14="http://schemas.microsoft.com/office/powerpoint/2010/main" val="4370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DBE87-6BB4-F53B-2309-9C4163D2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6@4x">
            <a:extLst>
              <a:ext uri="{FF2B5EF4-FFF2-40B4-BE49-F238E27FC236}">
                <a16:creationId xmlns:a16="http://schemas.microsoft.com/office/drawing/2014/main" id="{7BCB5BE1-30CF-9CD2-DC9B-12C62EAA78E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>
            <a:off x="329882" y="2356835"/>
            <a:ext cx="11532235" cy="44983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AA2C3FF-0546-B764-C45A-E4F24E15CEDB}"/>
              </a:ext>
            </a:extLst>
          </p:cNvPr>
          <p:cNvSpPr txBox="1"/>
          <p:nvPr/>
        </p:nvSpPr>
        <p:spPr>
          <a:xfrm>
            <a:off x="104905" y="175457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一个典型的“</a:t>
            </a:r>
            <a:r>
              <a:rPr lang="en-US" altLang="zh-CN" dirty="0" err="1"/>
              <a:t>vl.c</a:t>
            </a:r>
            <a:r>
              <a:rPr lang="en-US" altLang="zh-CN" dirty="0"/>
              <a:t>”</a:t>
            </a:r>
            <a:r>
              <a:rPr lang="zh-CN" altLang="en-US" dirty="0"/>
              <a:t>文件可能包含以下几个部分：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C4DF98-3CB7-2011-CE6A-A9207B929618}"/>
              </a:ext>
            </a:extLst>
          </p:cNvPr>
          <p:cNvSpPr txBox="1"/>
          <p:nvPr/>
        </p:nvSpPr>
        <p:spPr>
          <a:xfrm>
            <a:off x="6201949" y="1702340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头文件包含和宏定义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3B9235-DA84-BC42-A0BB-A5E9808F3CEE}"/>
              </a:ext>
            </a:extLst>
          </p:cNvPr>
          <p:cNvSpPr txBox="1"/>
          <p:nvPr/>
        </p:nvSpPr>
        <p:spPr>
          <a:xfrm>
            <a:off x="6461865" y="3464745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数据结构定义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EC7443-3B02-D7C5-7BE4-EEC6E2E5182C}"/>
              </a:ext>
            </a:extLst>
          </p:cNvPr>
          <p:cNvSpPr txBox="1"/>
          <p:nvPr/>
        </p:nvSpPr>
        <p:spPr>
          <a:xfrm>
            <a:off x="6762488" y="649850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初始化函数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EC522D-F77C-C1E8-18F8-24810CC63F3C}"/>
              </a:ext>
            </a:extLst>
          </p:cNvPr>
          <p:cNvSpPr txBox="1"/>
          <p:nvPr/>
        </p:nvSpPr>
        <p:spPr>
          <a:xfrm>
            <a:off x="358322" y="679956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I/O </a:t>
            </a:r>
            <a:r>
              <a:rPr lang="zh-CN" altLang="en-US" dirty="0"/>
              <a:t>操作与数据传输函数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469C2F-9E06-4A93-B9C8-F8DA4F436FA6}"/>
              </a:ext>
            </a:extLst>
          </p:cNvPr>
          <p:cNvSpPr txBox="1"/>
          <p:nvPr/>
        </p:nvSpPr>
        <p:spPr>
          <a:xfrm>
            <a:off x="358322" y="127288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中断与事件处理函数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0735A08-C9BA-0B60-3274-4132F383B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663" y="305393"/>
            <a:ext cx="6788014" cy="13110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D75D1A2-B2C3-FFD0-0A8E-1467ACBE72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033" y="2029358"/>
            <a:ext cx="7092856" cy="142064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A8ECCF11-C8CE-DC5F-4F60-28E19194995A}"/>
              </a:ext>
            </a:extLst>
          </p:cNvPr>
          <p:cNvSpPr txBox="1"/>
          <p:nvPr/>
        </p:nvSpPr>
        <p:spPr>
          <a:xfrm>
            <a:off x="364821" y="1835941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错误处理与调试支持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DBCEAB9-51DD-2A8D-62CA-9DED4AE3CCA8}"/>
              </a:ext>
            </a:extLst>
          </p:cNvPr>
          <p:cNvSpPr txBox="1"/>
          <p:nvPr/>
        </p:nvSpPr>
        <p:spPr>
          <a:xfrm>
            <a:off x="194110" y="2455270"/>
            <a:ext cx="36451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QEMU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函数定义在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vl.c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中，它也是执行的起点，这个函数的功能主要是建立一个虚拟的硬件环境。它通过参数的解析，将初始化内存，需要的模拟的设备初始化，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参数，初始化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KVM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等等。接着程序就跳转到其他的执行分支文件如：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cpus.c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/exec-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all.c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exec.c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cpu-exec.c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4D2D2E-3CB0-74A8-58D7-31A9B8606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5033" y="3807483"/>
            <a:ext cx="6552717" cy="266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C9D2C-EEAB-5725-605F-1738CA1D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6@4x">
            <a:extLst>
              <a:ext uri="{FF2B5EF4-FFF2-40B4-BE49-F238E27FC236}">
                <a16:creationId xmlns:a16="http://schemas.microsoft.com/office/drawing/2014/main" id="{74388FC7-051F-D614-A94C-67332B9B1D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>
            <a:off x="329882" y="2356835"/>
            <a:ext cx="11532235" cy="44983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2534B-2275-5979-9DCD-9F55A9FE7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568" y="831576"/>
            <a:ext cx="6404084" cy="50542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581F6C-4B14-F29F-E5B8-B5489296255B}"/>
              </a:ext>
            </a:extLst>
          </p:cNvPr>
          <p:cNvSpPr txBox="1"/>
          <p:nvPr/>
        </p:nvSpPr>
        <p:spPr>
          <a:xfrm>
            <a:off x="-1045" y="0"/>
            <a:ext cx="9890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QEMU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源码中的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文件夹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主要用于实现硬件设备的模拟。它包含了各种设备模型的代码，使得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QEMU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能够向来宾操作系统呈现与真实硬件相似的接口和行为。它们通过设备模块串在一起，在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vl.c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machine _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中初始化。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84DD6D-C504-61AC-495D-5E243949CD29}"/>
              </a:ext>
            </a:extLst>
          </p:cNvPr>
          <p:cNvSpPr txBox="1"/>
          <p:nvPr/>
        </p:nvSpPr>
        <p:spPr>
          <a:xfrm>
            <a:off x="329882" y="973434"/>
            <a:ext cx="37155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/isa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：实现了基于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ISA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总线的设备。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/pc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：针对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PC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平台的设备模拟，例如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PCI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设备、南桥芯片、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ACPI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支持等。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USB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控制器和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USB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设备模型的实现。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/net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：网络设备模拟，如网卡的实现。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/block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：存储设备相关的代码，包括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IDE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SCSI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Virtio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块设备等的模拟。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/display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：图形输出设备模拟，如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VGA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QXL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Cirrus Logic 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显卡等。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hw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intc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：中断控制器模拟（如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PIC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APIC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IOAPIC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）的实现，负责处理中断信号。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97FDB-AD51-B201-061D-F0FFB6930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资源 6@4x">
            <a:extLst>
              <a:ext uri="{FF2B5EF4-FFF2-40B4-BE49-F238E27FC236}">
                <a16:creationId xmlns:a16="http://schemas.microsoft.com/office/drawing/2014/main" id="{328E423B-D4CC-8ABF-08A5-288EC4F7A70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2000"/>
          </a:blip>
          <a:stretch>
            <a:fillRect/>
          </a:stretch>
        </p:blipFill>
        <p:spPr>
          <a:xfrm>
            <a:off x="329882" y="2356835"/>
            <a:ext cx="11532235" cy="44983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A0A16F-9A67-4674-E288-3AC47F40C460}"/>
              </a:ext>
            </a:extLst>
          </p:cNvPr>
          <p:cNvSpPr txBox="1"/>
          <p:nvPr/>
        </p:nvSpPr>
        <p:spPr>
          <a:xfrm>
            <a:off x="223902" y="181720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微型代码生成器（</a:t>
            </a:r>
            <a:r>
              <a:rPr lang="en-US" altLang="zh-CN" dirty="0"/>
              <a:t>TCG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E62F8-5450-426C-6E47-016E4D675A45}"/>
              </a:ext>
            </a:extLst>
          </p:cNvPr>
          <p:cNvSpPr txBox="1"/>
          <p:nvPr/>
        </p:nvSpPr>
        <p:spPr>
          <a:xfrm>
            <a:off x="223902" y="596281"/>
            <a:ext cx="10793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微型代码生成器（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TCG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）旨在消除依赖特定版本的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GCC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或编译器的缺点，并将编译合并到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QEMU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的运行时任务中。因此，整个翻译阶段由两部分组成：目标代码块（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TB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）以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TCG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指令（一种机器无关的中间符号）重写 ，随后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TCG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为宿主机架构执行编译。可选的优化在这两步之间传递。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D97713-5438-A0CB-97CC-BA1C1FF3F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" y="1773741"/>
            <a:ext cx="3623251" cy="393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B9232B-FE2E-2ADF-5C7D-FD5D86917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26" y="1847590"/>
            <a:ext cx="3747724" cy="385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CEF9CA-6058-2228-C44D-00B7A2C84F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052" y="1847589"/>
            <a:ext cx="3331900" cy="364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793FBA6B-DC2F-6B87-DFDD-6E1E7394FF36}"/>
              </a:ext>
            </a:extLst>
          </p:cNvPr>
          <p:cNvSpPr/>
          <p:nvPr/>
        </p:nvSpPr>
        <p:spPr>
          <a:xfrm>
            <a:off x="8096168" y="3343406"/>
            <a:ext cx="706402" cy="28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5B04E92B-6424-9AF2-1936-410C7D277C59}"/>
              </a:ext>
            </a:extLst>
          </p:cNvPr>
          <p:cNvSpPr/>
          <p:nvPr/>
        </p:nvSpPr>
        <p:spPr>
          <a:xfrm>
            <a:off x="3661006" y="3385159"/>
            <a:ext cx="706402" cy="28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5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6520" y="1616075"/>
            <a:ext cx="12550140" cy="53225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788892" y="1588411"/>
            <a:ext cx="4594178" cy="1531070"/>
            <a:chOff x="7706" y="4476"/>
            <a:chExt cx="4986" cy="1440"/>
          </a:xfrm>
        </p:grpSpPr>
        <p:sp>
          <p:nvSpPr>
            <p:cNvPr id="9" name="矩形 8"/>
            <p:cNvSpPr/>
            <p:nvPr/>
          </p:nvSpPr>
          <p:spPr>
            <a:xfrm>
              <a:off x="8861" y="4476"/>
              <a:ext cx="2855" cy="433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spc="600" dirty="0">
                  <a:solidFill>
                    <a:srgbClr val="9C1E22"/>
                  </a:solidFill>
                  <a:effectLst/>
                  <a:latin typeface="黑体" panose="02010609060101010101" charset="-122"/>
                  <a:ea typeface="黑体" panose="02010609060101010101" charset="-122"/>
                </a:rPr>
                <a:t>第二部分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706" y="4910"/>
              <a:ext cx="4986" cy="100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4800" b="1" spc="300" dirty="0">
                  <a:solidFill>
                    <a:srgbClr val="57627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运行流程</a:t>
              </a:r>
            </a:p>
          </p:txBody>
        </p:sp>
      </p:grpSp>
      <p:pic>
        <p:nvPicPr>
          <p:cNvPr id="7" name="图片 6" descr="资源 1@4x"/>
          <p:cNvPicPr>
            <a:picLocks noChangeAspect="1"/>
          </p:cNvPicPr>
          <p:nvPr/>
        </p:nvPicPr>
        <p:blipFill>
          <a:blip r:embed="rId6"/>
          <a:srcRect t="-7674" r="52556"/>
          <a:stretch>
            <a:fillRect/>
          </a:stretch>
        </p:blipFill>
        <p:spPr>
          <a:xfrm>
            <a:off x="5399405" y="624205"/>
            <a:ext cx="1537970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ViNmMzNjU5ZWQyN2UxZDdlYzJiODY0ZTE3MzY1ZTIifQ=="/>
  <p:tag name="KSO_WPP_MARK_KEY" val="685cb894-f0a1-4b7b-8377-400752dbab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diagram20200538_1*i*4"/>
  <p:tag name="KSO_WM_TEMPLATE_CATEGORY" val="diagram"/>
  <p:tag name="KSO_WM_TEMPLATE_INDEX" val="20200538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714,&quot;width&quot;:7159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DE0000"/>
      </a:accent1>
      <a:accent2>
        <a:srgbClr val="B60000"/>
      </a:accent2>
      <a:accent3>
        <a:srgbClr val="960000"/>
      </a:accent3>
      <a:accent4>
        <a:srgbClr val="FF0000"/>
      </a:accent4>
      <a:accent5>
        <a:srgbClr val="D10000"/>
      </a:accent5>
      <a:accent6>
        <a:srgbClr val="810000"/>
      </a:accent6>
      <a:hlink>
        <a:srgbClr val="4472C4"/>
      </a:hlink>
      <a:folHlink>
        <a:srgbClr val="BFBFBF"/>
      </a:folHlink>
    </a:clrScheme>
    <a:fontScheme name="自定义 1">
      <a:majorFont>
        <a:latin typeface="等线 Light"/>
        <a:ea typeface="方正清刻本悦宋简体"/>
        <a:cs typeface=""/>
      </a:majorFont>
      <a:minorFont>
        <a:latin typeface="等线"/>
        <a:ea typeface="方正清刻本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DE0000"/>
    </a:accent1>
    <a:accent2>
      <a:srgbClr val="B60000"/>
    </a:accent2>
    <a:accent3>
      <a:srgbClr val="960000"/>
    </a:accent3>
    <a:accent4>
      <a:srgbClr val="FF0000"/>
    </a:accent4>
    <a:accent5>
      <a:srgbClr val="D10000"/>
    </a:accent5>
    <a:accent6>
      <a:srgbClr val="8100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线稿湖大 (2)</Template>
  <TotalTime>303</TotalTime>
  <Words>1546</Words>
  <Application>Microsoft Office PowerPoint</Application>
  <PresentationFormat>宽屏</PresentationFormat>
  <Paragraphs>109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Arial Unicode MS</vt:lpstr>
      <vt:lpstr>Symbol</vt:lpstr>
      <vt:lpstr>黑体</vt:lpstr>
      <vt:lpstr>Arial</vt:lpstr>
      <vt:lpstr>宋体</vt:lpstr>
      <vt:lpstr>等线 Light</vt:lpstr>
      <vt:lpstr>Calibri</vt:lpstr>
      <vt:lpstr>楷体</vt:lpstr>
      <vt:lpstr>Century Gothic</vt:lpstr>
      <vt:lpstr>思源黑体 CN Heavy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桐 连</dc:creator>
  <cp:lastModifiedBy>桐 连</cp:lastModifiedBy>
  <cp:revision>5</cp:revision>
  <dcterms:created xsi:type="dcterms:W3CDTF">2025-03-23T12:29:49Z</dcterms:created>
  <dcterms:modified xsi:type="dcterms:W3CDTF">2025-03-24T15:09:58Z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296A7E0D281944BCBE19B7C425A6E94C</vt:lpwstr>
  </property>
  <property fmtid="{D5CDD505-2E9C-101B-9397-08002B2CF9AE}" pid="3" name="KSOProductBuildVer">
    <vt:lpwstr>2052-11.1.0.12313</vt:lpwstr>
  </property>
</Properties>
</file>