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DM Sans Bold" charset="1" panose="00000000000000000000"/>
      <p:regular r:id="rId13"/>
    </p:embeddedFont>
    <p:embeddedFont>
      <p:font typeface="DM Sans" charset="1" panose="00000000000000000000"/>
      <p:regular r:id="rId14"/>
    </p:embeddedFont>
    <p:embeddedFont>
      <p:font typeface="Open Sans Light" charset="1" panose="020B0306030504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537871" y="4212564"/>
            <a:ext cx="13212258" cy="915579"/>
          </a:xfrm>
          <a:prstGeom prst="rect">
            <a:avLst/>
          </a:prstGeom>
        </p:spPr>
        <p:txBody>
          <a:bodyPr anchor="t" rtlCol="false" tIns="0" lIns="0" bIns="0" rIns="0">
            <a:spAutoFit/>
          </a:bodyPr>
          <a:lstStyle/>
          <a:p>
            <a:pPr algn="ctr">
              <a:lnSpc>
                <a:spcPts val="6793"/>
              </a:lnSpc>
            </a:pPr>
            <a:r>
              <a:rPr lang="en-US" b="true" sz="7226">
                <a:solidFill>
                  <a:srgbClr val="000000"/>
                </a:solidFill>
                <a:latin typeface="DM Sans Bold"/>
                <a:ea typeface="DM Sans Bold"/>
                <a:cs typeface="DM Sans Bold"/>
                <a:sym typeface="DM Sans Bold"/>
              </a:rPr>
              <a:t>FLIGHT BOARDING SYSTEM </a:t>
            </a:r>
          </a:p>
        </p:txBody>
      </p:sp>
      <p:sp>
        <p:nvSpPr>
          <p:cNvPr name="TextBox 17" id="17"/>
          <p:cNvSpPr txBox="true"/>
          <p:nvPr/>
        </p:nvSpPr>
        <p:spPr>
          <a:xfrm rot="0">
            <a:off x="4737926" y="1569543"/>
            <a:ext cx="8459795" cy="1130501"/>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N.B.K.R Institute Of science and technology </a:t>
            </a:r>
          </a:p>
        </p:txBody>
      </p:sp>
      <p:sp>
        <p:nvSpPr>
          <p:cNvPr name="Freeform 18" id="18"/>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11269966" y="6803508"/>
            <a:ext cx="6903558" cy="2604245"/>
          </a:xfrm>
          <a:prstGeom prst="rect">
            <a:avLst/>
          </a:prstGeom>
        </p:spPr>
        <p:txBody>
          <a:bodyPr anchor="t" rtlCol="false" tIns="0" lIns="0" bIns="0" rIns="0">
            <a:spAutoFit/>
          </a:bodyPr>
          <a:lstStyle/>
          <a:p>
            <a:pPr algn="ctr">
              <a:lnSpc>
                <a:spcPts val="5180"/>
              </a:lnSpc>
            </a:pPr>
            <a:r>
              <a:rPr lang="en-US" sz="3700" b="true">
                <a:solidFill>
                  <a:srgbClr val="000000"/>
                </a:solidFill>
                <a:latin typeface="DM Sans Bold"/>
                <a:ea typeface="DM Sans Bold"/>
                <a:cs typeface="DM Sans Bold"/>
                <a:sym typeface="DM Sans Bold"/>
              </a:rPr>
              <a:t>Team Project By:- 24kb1a05hx</a:t>
            </a:r>
          </a:p>
          <a:p>
            <a:pPr algn="ctr">
              <a:lnSpc>
                <a:spcPts val="5180"/>
              </a:lnSpc>
            </a:pPr>
            <a:r>
              <a:rPr lang="en-US" sz="3700" b="true">
                <a:solidFill>
                  <a:srgbClr val="000000"/>
                </a:solidFill>
                <a:latin typeface="DM Sans Bold"/>
                <a:ea typeface="DM Sans Bold"/>
                <a:cs typeface="DM Sans Bold"/>
                <a:sym typeface="DM Sans Bold"/>
              </a:rPr>
              <a:t>                                     24kb1a05hn</a:t>
            </a:r>
          </a:p>
          <a:p>
            <a:pPr algn="ctr">
              <a:lnSpc>
                <a:spcPts val="5180"/>
              </a:lnSpc>
            </a:pPr>
            <a:r>
              <a:rPr lang="en-US" sz="3700" b="true">
                <a:solidFill>
                  <a:srgbClr val="000000"/>
                </a:solidFill>
                <a:latin typeface="DM Sans Bold"/>
                <a:ea typeface="DM Sans Bold"/>
                <a:cs typeface="DM Sans Bold"/>
                <a:sym typeface="DM Sans Bold"/>
              </a:rPr>
              <a:t>                                     24kb1a05ed</a:t>
            </a:r>
          </a:p>
          <a:p>
            <a:pPr algn="ctr">
              <a:lnSpc>
                <a:spcPts val="5180"/>
              </a:lnSpc>
              <a:spcBef>
                <a:spcPct val="0"/>
              </a:spcBef>
            </a:pPr>
            <a:r>
              <a:rPr lang="en-US" b="true" sz="3700">
                <a:solidFill>
                  <a:srgbClr val="000000"/>
                </a:solidFill>
                <a:latin typeface="DM Sans Bold"/>
                <a:ea typeface="DM Sans Bold"/>
                <a:cs typeface="DM Sans Bold"/>
                <a:sym typeface="DM Sans Bold"/>
              </a:rPr>
              <a: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898155"/>
            <a:ext cx="7848753"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Introductoin</a:t>
            </a:r>
          </a:p>
        </p:txBody>
      </p:sp>
      <p:sp>
        <p:nvSpPr>
          <p:cNvPr name="TextBox 4" id="4"/>
          <p:cNvSpPr txBox="true"/>
          <p:nvPr/>
        </p:nvSpPr>
        <p:spPr>
          <a:xfrm rot="0">
            <a:off x="143597" y="4218150"/>
            <a:ext cx="9720703" cy="3774088"/>
          </a:xfrm>
          <a:prstGeom prst="rect">
            <a:avLst/>
          </a:prstGeom>
        </p:spPr>
        <p:txBody>
          <a:bodyPr anchor="t" rtlCol="false" tIns="0" lIns="0" bIns="0" rIns="0">
            <a:spAutoFit/>
          </a:bodyPr>
          <a:lstStyle/>
          <a:p>
            <a:pPr algn="l" marL="0" indent="0" lvl="0">
              <a:lnSpc>
                <a:spcPts val="3405"/>
              </a:lnSpc>
              <a:spcBef>
                <a:spcPct val="0"/>
              </a:spcBef>
            </a:pPr>
            <a:r>
              <a:rPr lang="en-US" sz="2522" spc="151">
                <a:solidFill>
                  <a:srgbClr val="000000"/>
                </a:solidFill>
                <a:latin typeface="DM Sans"/>
                <a:ea typeface="DM Sans"/>
                <a:cs typeface="DM Sans"/>
                <a:sym typeface="DM Sans"/>
              </a:rPr>
              <a:t>"We've all experienced the sometimes stressful process of boarding a flight, often involving long lines and a general rush to find our seats. Now we're going to explore a more organized and considerate approach known as a Flight Boarding Priority System. This system strategically assigns different boarding priorities to specific groups of passengers, such as senior citizens, families, and even solo travelers, aiming to create a smoother and more efficient experience for everyone involved."</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9975489" y="1170261"/>
            <a:ext cx="6998061" cy="2561528"/>
            <a:chOff x="0" y="0"/>
            <a:chExt cx="2342659" cy="857492"/>
          </a:xfrm>
        </p:grpSpPr>
        <p:sp>
          <p:nvSpPr>
            <p:cNvPr name="Freeform 3" id="3"/>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4" id="4"/>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6" id="6"/>
          <p:cNvGrpSpPr/>
          <p:nvPr/>
        </p:nvGrpSpPr>
        <p:grpSpPr>
          <a:xfrm rot="0">
            <a:off x="9975489" y="3862348"/>
            <a:ext cx="6998061" cy="2561528"/>
            <a:chOff x="0" y="0"/>
            <a:chExt cx="2342659" cy="857492"/>
          </a:xfrm>
        </p:grpSpPr>
        <p:sp>
          <p:nvSpPr>
            <p:cNvPr name="Freeform 7" id="7"/>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8" id="8"/>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9975489" y="6557226"/>
            <a:ext cx="6998061" cy="2561528"/>
            <a:chOff x="0" y="0"/>
            <a:chExt cx="2342659" cy="857492"/>
          </a:xfrm>
        </p:grpSpPr>
        <p:sp>
          <p:nvSpPr>
            <p:cNvPr name="Freeform 10" id="10"/>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1" id="11"/>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3" id="13"/>
          <p:cNvSpPr txBox="true"/>
          <p:nvPr/>
        </p:nvSpPr>
        <p:spPr>
          <a:xfrm rot="0">
            <a:off x="10491672" y="7411266"/>
            <a:ext cx="1578952" cy="1034410"/>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Freeform 14" id="14"/>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18" id="18"/>
          <p:cNvSpPr txBox="true"/>
          <p:nvPr/>
        </p:nvSpPr>
        <p:spPr>
          <a:xfrm rot="0">
            <a:off x="0" y="3465089"/>
            <a:ext cx="9342189" cy="2365559"/>
          </a:xfrm>
          <a:prstGeom prst="rect">
            <a:avLst/>
          </a:prstGeom>
        </p:spPr>
        <p:txBody>
          <a:bodyPr anchor="t" rtlCol="false" tIns="0" lIns="0" bIns="0" rIns="0">
            <a:spAutoFit/>
          </a:bodyPr>
          <a:lstStyle/>
          <a:p>
            <a:pPr algn="ctr">
              <a:lnSpc>
                <a:spcPts val="19581"/>
              </a:lnSpc>
              <a:spcBef>
                <a:spcPct val="0"/>
              </a:spcBef>
            </a:pPr>
            <a:r>
              <a:rPr lang="en-US" sz="13986">
                <a:solidFill>
                  <a:srgbClr val="000000"/>
                </a:solidFill>
                <a:latin typeface="Open Sans Light"/>
                <a:ea typeface="Open Sans Light"/>
                <a:cs typeface="Open Sans Light"/>
                <a:sym typeface="Open Sans Light"/>
              </a:rPr>
              <a:t>OBJECTIVES</a:t>
            </a:r>
          </a:p>
        </p:txBody>
      </p:sp>
      <p:sp>
        <p:nvSpPr>
          <p:cNvPr name="TextBox 19" id="19"/>
          <p:cNvSpPr txBox="true"/>
          <p:nvPr/>
        </p:nvSpPr>
        <p:spPr>
          <a:xfrm rot="0">
            <a:off x="9139238" y="4962842"/>
            <a:ext cx="9525" cy="323215"/>
          </a:xfrm>
          <a:prstGeom prst="rect">
            <a:avLst/>
          </a:prstGeom>
        </p:spPr>
        <p:txBody>
          <a:bodyPr anchor="t" rtlCol="false" tIns="0" lIns="0" bIns="0" rIns="0">
            <a:spAutoFit/>
          </a:bodyPr>
          <a:lstStyle/>
          <a:p>
            <a:pPr algn="ctr">
              <a:lnSpc>
                <a:spcPts val="2659"/>
              </a:lnSpc>
              <a:spcBef>
                <a:spcPct val="0"/>
              </a:spcBef>
            </a:pPr>
          </a:p>
        </p:txBody>
      </p:sp>
      <p:sp>
        <p:nvSpPr>
          <p:cNvPr name="TextBox 20" id="20"/>
          <p:cNvSpPr txBox="true"/>
          <p:nvPr/>
        </p:nvSpPr>
        <p:spPr>
          <a:xfrm rot="0">
            <a:off x="11779881" y="2045033"/>
            <a:ext cx="4738444" cy="773885"/>
          </a:xfrm>
          <a:prstGeom prst="rect">
            <a:avLst/>
          </a:prstGeom>
        </p:spPr>
        <p:txBody>
          <a:bodyPr anchor="t" rtlCol="false" tIns="0" lIns="0" bIns="0" rIns="0">
            <a:spAutoFit/>
          </a:bodyPr>
          <a:lstStyle/>
          <a:p>
            <a:pPr algn="ctr">
              <a:lnSpc>
                <a:spcPts val="3164"/>
              </a:lnSpc>
              <a:spcBef>
                <a:spcPct val="0"/>
              </a:spcBef>
            </a:pPr>
            <a:r>
              <a:rPr lang="en-US" sz="2260">
                <a:solidFill>
                  <a:srgbClr val="000000"/>
                </a:solidFill>
                <a:latin typeface="Open Sans Light"/>
                <a:ea typeface="Open Sans Light"/>
                <a:cs typeface="Open Sans Light"/>
                <a:sym typeface="Open Sans Light"/>
              </a:rPr>
              <a:t>Minimize boarding time and Improve passenger satisfaction</a:t>
            </a:r>
          </a:p>
        </p:txBody>
      </p:sp>
      <p:sp>
        <p:nvSpPr>
          <p:cNvPr name="TextBox 21" id="21"/>
          <p:cNvSpPr txBox="true"/>
          <p:nvPr/>
        </p:nvSpPr>
        <p:spPr>
          <a:xfrm rot="0">
            <a:off x="12070625" y="4754159"/>
            <a:ext cx="5010182" cy="742597"/>
          </a:xfrm>
          <a:prstGeom prst="rect">
            <a:avLst/>
          </a:prstGeom>
        </p:spPr>
        <p:txBody>
          <a:bodyPr anchor="t" rtlCol="false" tIns="0" lIns="0" bIns="0" rIns="0">
            <a:spAutoFit/>
          </a:bodyPr>
          <a:lstStyle/>
          <a:p>
            <a:pPr algn="ctr">
              <a:lnSpc>
                <a:spcPts val="3029"/>
              </a:lnSpc>
              <a:spcBef>
                <a:spcPct val="0"/>
              </a:spcBef>
            </a:pPr>
            <a:r>
              <a:rPr lang="en-US" sz="2164">
                <a:solidFill>
                  <a:srgbClr val="000000"/>
                </a:solidFill>
                <a:latin typeface="Open Sans Light"/>
                <a:ea typeface="Open Sans Light"/>
                <a:cs typeface="Open Sans Light"/>
                <a:sym typeface="Open Sans Light"/>
              </a:rPr>
              <a:t>Enhance airport and airline efficiency.improve transport efficientcy</a:t>
            </a:r>
          </a:p>
        </p:txBody>
      </p:sp>
      <p:sp>
        <p:nvSpPr>
          <p:cNvPr name="TextBox 22" id="22"/>
          <p:cNvSpPr txBox="true"/>
          <p:nvPr/>
        </p:nvSpPr>
        <p:spPr>
          <a:xfrm rot="0">
            <a:off x="12009191" y="7206919"/>
            <a:ext cx="4279824" cy="1238757"/>
          </a:xfrm>
          <a:prstGeom prst="rect">
            <a:avLst/>
          </a:prstGeom>
        </p:spPr>
        <p:txBody>
          <a:bodyPr anchor="t" rtlCol="false" tIns="0" lIns="0" bIns="0" rIns="0">
            <a:spAutoFit/>
          </a:bodyPr>
          <a:lstStyle/>
          <a:p>
            <a:pPr algn="ctr">
              <a:lnSpc>
                <a:spcPts val="3328"/>
              </a:lnSpc>
              <a:spcBef>
                <a:spcPct val="0"/>
              </a:spcBef>
            </a:pPr>
            <a:r>
              <a:rPr lang="en-US" sz="2377">
                <a:solidFill>
                  <a:srgbClr val="000000"/>
                </a:solidFill>
                <a:latin typeface="Open Sans Light"/>
                <a:ea typeface="Open Sans Light"/>
                <a:cs typeface="Open Sans Light"/>
                <a:sym typeface="Open Sans Light"/>
              </a:rPr>
              <a:t>Ensure fairness in the boarding process and less time manegement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702223"/>
            <a:ext cx="8092094"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ALGORITHM </a:t>
            </a:r>
          </a:p>
        </p:txBody>
      </p:sp>
      <p:sp>
        <p:nvSpPr>
          <p:cNvPr name="TextBox 5" id="5"/>
          <p:cNvSpPr txBox="true"/>
          <p:nvPr/>
        </p:nvSpPr>
        <p:spPr>
          <a:xfrm rot="0">
            <a:off x="770178" y="2154963"/>
            <a:ext cx="7618384" cy="10324465"/>
          </a:xfrm>
          <a:prstGeom prst="rect">
            <a:avLst/>
          </a:prstGeom>
        </p:spPr>
        <p:txBody>
          <a:bodyPr anchor="t" rtlCol="false" tIns="0" lIns="0" bIns="0" rIns="0">
            <a:spAutoFit/>
          </a:bodyPr>
          <a:lstStyle/>
          <a:p>
            <a:pPr algn="ctr">
              <a:lnSpc>
                <a:spcPts val="2659"/>
              </a:lnSpc>
            </a:pPr>
            <a:r>
              <a:rPr lang="en-US" sz="1899">
                <a:solidFill>
                  <a:srgbClr val="000000"/>
                </a:solidFill>
                <a:latin typeface="Open Sans"/>
                <a:ea typeface="Open Sans"/>
                <a:cs typeface="Open Sans"/>
                <a:sym typeface="Open Sans"/>
              </a:rPr>
              <a:t>Step 1: Categorize Passengers and Create Queues</a:t>
            </a:r>
          </a:p>
          <a:p>
            <a:pPr algn="ctr">
              <a:lnSpc>
                <a:spcPts val="2659"/>
              </a:lnSpc>
            </a:pPr>
            <a:r>
              <a:rPr lang="en-US" sz="1899">
                <a:solidFill>
                  <a:srgbClr val="000000"/>
                </a:solidFill>
                <a:latin typeface="Open Sans"/>
                <a:ea typeface="Open Sans"/>
                <a:cs typeface="Open Sans"/>
                <a:sym typeface="Open Sans"/>
              </a:rPr>
              <a:t> * Action: Define distinct priority groups for boarding (e.g., First Class, Business, Frequent Flyers, Economy). For each priority group, create a separate queue data structur</a:t>
            </a:r>
          </a:p>
          <a:p>
            <a:pPr algn="ctr">
              <a:lnSpc>
                <a:spcPts val="2659"/>
              </a:lnSpc>
            </a:pPr>
            <a:r>
              <a:rPr lang="en-US" sz="1899">
                <a:solidFill>
                  <a:srgbClr val="000000"/>
                </a:solidFill>
                <a:latin typeface="Open Sans"/>
                <a:ea typeface="Open Sans"/>
                <a:cs typeface="Open Sans"/>
                <a:sym typeface="Open Sans"/>
              </a:rPr>
              <a:t>Step 2: Assign Passengers to Their Respective Queues</a:t>
            </a:r>
          </a:p>
          <a:p>
            <a:pPr algn="ctr">
              <a:lnSpc>
                <a:spcPts val="2659"/>
              </a:lnSpc>
            </a:pPr>
            <a:r>
              <a:rPr lang="en-US" sz="1899">
                <a:solidFill>
                  <a:srgbClr val="000000"/>
                </a:solidFill>
                <a:latin typeface="Open Sans"/>
                <a:ea typeface="Open Sans"/>
                <a:cs typeface="Open Sans"/>
                <a:sym typeface="Open Sans"/>
              </a:rPr>
              <a:t> * Action: As passengers become ready to board (e.g., during check-in or at the gate), determine their boarding priority. Enqueue each passenger into the corresponding priority queue based on this determination.</a:t>
            </a:r>
          </a:p>
          <a:p>
            <a:pPr algn="ctr">
              <a:lnSpc>
                <a:spcPts val="2659"/>
              </a:lnSpc>
            </a:pPr>
            <a:r>
              <a:rPr lang="en-US" sz="1899">
                <a:solidFill>
                  <a:srgbClr val="000000"/>
                </a:solidFill>
                <a:latin typeface="Open Sans"/>
                <a:ea typeface="Open Sans"/>
                <a:cs typeface="Open Sans"/>
                <a:sym typeface="Open Sans"/>
              </a:rPr>
              <a:t>Step 3: Establish the Boarding Order</a:t>
            </a:r>
          </a:p>
          <a:p>
            <a:pPr algn="ctr">
              <a:lnSpc>
                <a:spcPts val="2659"/>
              </a:lnSpc>
            </a:pPr>
            <a:r>
              <a:rPr lang="en-US" sz="1899">
                <a:solidFill>
                  <a:srgbClr val="000000"/>
                </a:solidFill>
                <a:latin typeface="Open Sans"/>
                <a:ea typeface="Open Sans"/>
                <a:cs typeface="Open Sans"/>
                <a:sym typeface="Open Sans"/>
              </a:rPr>
              <a:t> * Action: Determine the order in which the priority queues will be processed for boarding. This is typically from the highest priority group to the lowest (e.g., First Class first, then Business, and so on).</a:t>
            </a:r>
          </a:p>
          <a:p>
            <a:pPr algn="ctr">
              <a:lnSpc>
                <a:spcPts val="2659"/>
              </a:lnSpc>
            </a:pPr>
            <a:r>
              <a:rPr lang="en-US" sz="1899">
                <a:solidFill>
                  <a:srgbClr val="000000"/>
                </a:solidFill>
                <a:latin typeface="Open Sans"/>
                <a:ea typeface="Open Sans"/>
                <a:cs typeface="Open Sans"/>
                <a:sym typeface="Open Sans"/>
              </a:rPr>
              <a:t>Step 4: Board Passengers Based on Priority</a:t>
            </a:r>
          </a:p>
          <a:p>
            <a:pPr algn="ctr">
              <a:lnSpc>
                <a:spcPts val="2659"/>
              </a:lnSpc>
            </a:pPr>
            <a:r>
              <a:rPr lang="en-US" sz="1899">
                <a:solidFill>
                  <a:srgbClr val="000000"/>
                </a:solidFill>
                <a:latin typeface="Open Sans"/>
                <a:ea typeface="Open Sans"/>
                <a:cs typeface="Open Sans"/>
                <a:sym typeface="Open Sans"/>
              </a:rPr>
              <a:t> * Action: Iterate through the priority queues in the established boarding order (from Step 3). For each queue, process the passengers in a First-In, First-Out (FIFO) manner (by dequeuing them) until the current queue is empty.</a:t>
            </a:r>
          </a:p>
          <a:p>
            <a:pPr algn="ctr">
              <a:lnSpc>
                <a:spcPts val="2659"/>
              </a:lnSpc>
            </a:pPr>
            <a:r>
              <a:rPr lang="en-US" sz="1899">
                <a:solidFill>
                  <a:srgbClr val="000000"/>
                </a:solidFill>
                <a:latin typeface="Open Sans"/>
                <a:ea typeface="Open Sans"/>
                <a:cs typeface="Open Sans"/>
                <a:sym typeface="Open Sans"/>
              </a:rPr>
              <a:t>Step 5: Repeat Until All Passengers Are Boarded</a:t>
            </a:r>
          </a:p>
          <a:p>
            <a:pPr algn="ctr">
              <a:lnSpc>
                <a:spcPts val="2659"/>
              </a:lnSpc>
            </a:pPr>
            <a:r>
              <a:rPr lang="en-US" sz="1899">
                <a:solidFill>
                  <a:srgbClr val="000000"/>
                </a:solidFill>
                <a:latin typeface="Open Sans"/>
                <a:ea typeface="Open Sans"/>
                <a:cs typeface="Open Sans"/>
                <a:sym typeface="Open Sans"/>
              </a:rPr>
              <a:t> * Action: Continue processing each priority queue in the defined order until all queues are empty, indicating that all passengers have boarded the flight.</a:t>
            </a: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630288" y="2414171"/>
            <a:ext cx="8616364" cy="6437077"/>
          </a:xfrm>
          <a:custGeom>
            <a:avLst/>
            <a:gdLst/>
            <a:ahLst/>
            <a:cxnLst/>
            <a:rect r="r" b="b" t="t" l="l"/>
            <a:pathLst>
              <a:path h="6437077" w="8616364">
                <a:moveTo>
                  <a:pt x="0" y="0"/>
                </a:moveTo>
                <a:lnTo>
                  <a:pt x="8616365" y="0"/>
                </a:lnTo>
                <a:lnTo>
                  <a:pt x="8616365" y="6437077"/>
                </a:lnTo>
                <a:lnTo>
                  <a:pt x="0" y="6437077"/>
                </a:lnTo>
                <a:lnTo>
                  <a:pt x="0" y="0"/>
                </a:lnTo>
                <a:close/>
              </a:path>
            </a:pathLst>
          </a:custGeom>
          <a:blipFill>
            <a:blip r:embed="rId2"/>
            <a:stretch>
              <a:fillRect l="-9765" t="-25049" r="0" b="-199650"/>
            </a:stretch>
          </a:blipFill>
        </p:spPr>
      </p:sp>
      <p:sp>
        <p:nvSpPr>
          <p:cNvPr name="TextBox 3" id="3"/>
          <p:cNvSpPr txBox="true"/>
          <p:nvPr/>
        </p:nvSpPr>
        <p:spPr>
          <a:xfrm rot="0">
            <a:off x="4426809" y="203491"/>
            <a:ext cx="8233406" cy="2644897"/>
          </a:xfrm>
          <a:prstGeom prst="rect">
            <a:avLst/>
          </a:prstGeom>
        </p:spPr>
        <p:txBody>
          <a:bodyPr anchor="t" rtlCol="false" tIns="0" lIns="0" bIns="0" rIns="0">
            <a:spAutoFit/>
          </a:bodyPr>
          <a:lstStyle/>
          <a:p>
            <a:pPr algn="ctr">
              <a:lnSpc>
                <a:spcPts val="10608"/>
              </a:lnSpc>
              <a:spcBef>
                <a:spcPct val="0"/>
              </a:spcBef>
            </a:pPr>
            <a:r>
              <a:rPr lang="en-US" b="true" sz="7577">
                <a:solidFill>
                  <a:srgbClr val="000000"/>
                </a:solidFill>
                <a:latin typeface="DM Sans Bold"/>
                <a:ea typeface="DM Sans Bold"/>
                <a:cs typeface="DM Sans Bold"/>
                <a:sym typeface="DM Sans Bold"/>
              </a:rPr>
              <a:t>SOURCE CODE AND OUT PUT</a:t>
            </a:r>
          </a:p>
        </p:txBody>
      </p:sp>
      <p:sp>
        <p:nvSpPr>
          <p:cNvPr name="TextBox 4" id="4"/>
          <p:cNvSpPr txBox="true"/>
          <p:nvPr/>
        </p:nvSpPr>
        <p:spPr>
          <a:xfrm rot="0">
            <a:off x="10864559" y="4369241"/>
            <a:ext cx="6183953" cy="1062051"/>
          </a:xfrm>
          <a:prstGeom prst="rect">
            <a:avLst/>
          </a:prstGeom>
        </p:spPr>
        <p:txBody>
          <a:bodyPr anchor="t" rtlCol="false" tIns="0" lIns="0" bIns="0" rIns="0">
            <a:spAutoFit/>
          </a:bodyPr>
          <a:lstStyle/>
          <a:p>
            <a:pPr algn="ctr">
              <a:lnSpc>
                <a:spcPts val="4260"/>
              </a:lnSpc>
              <a:spcBef>
                <a:spcPct val="0"/>
              </a:spcBef>
            </a:pPr>
            <a:r>
              <a:rPr lang="en-US" b="true" sz="3043">
                <a:solidFill>
                  <a:srgbClr val="000000"/>
                </a:solidFill>
                <a:latin typeface="DM Sans Bold"/>
                <a:ea typeface="DM Sans Bold"/>
                <a:cs typeface="DM Sans Bold"/>
                <a:sym typeface="DM Sans Bold"/>
              </a:rPr>
              <a:t>https://onlinegdb.com/dEXOnnQ20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819907" y="1950456"/>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256115" y="2639048"/>
            <a:ext cx="7181225" cy="5008904"/>
          </a:xfrm>
          <a:custGeom>
            <a:avLst/>
            <a:gdLst/>
            <a:ahLst/>
            <a:cxnLst/>
            <a:rect r="r" b="b" t="t" l="l"/>
            <a:pathLst>
              <a:path h="5008904" w="7181225">
                <a:moveTo>
                  <a:pt x="0" y="0"/>
                </a:moveTo>
                <a:lnTo>
                  <a:pt x="7181225" y="0"/>
                </a:lnTo>
                <a:lnTo>
                  <a:pt x="7181225" y="5008904"/>
                </a:lnTo>
                <a:lnTo>
                  <a:pt x="0" y="50089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896733"/>
            <a:ext cx="8751165" cy="1177315"/>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345095" y="4874778"/>
            <a:ext cx="9716813" cy="1671190"/>
          </a:xfrm>
          <a:prstGeom prst="rect">
            <a:avLst/>
          </a:prstGeom>
        </p:spPr>
        <p:txBody>
          <a:bodyPr anchor="t" rtlCol="false" tIns="0" lIns="0" bIns="0" rIns="0">
            <a:spAutoFit/>
          </a:bodyPr>
          <a:lstStyle/>
          <a:p>
            <a:pPr algn="l" marL="0" indent="0" lvl="0">
              <a:lnSpc>
                <a:spcPts val="3403"/>
              </a:lnSpc>
              <a:spcBef>
                <a:spcPct val="0"/>
              </a:spcBef>
            </a:pPr>
            <a:r>
              <a:rPr lang="en-US" sz="2521" spc="151">
                <a:solidFill>
                  <a:srgbClr val="000000"/>
                </a:solidFill>
                <a:latin typeface="DM Sans"/>
                <a:ea typeface="DM Sans"/>
                <a:cs typeface="DM Sans"/>
                <a:sym typeface="DM Sans"/>
              </a:rPr>
              <a:t>Implementing flight boarding priority offers a structured approach.</a:t>
            </a:r>
            <a:r>
              <a:rPr lang="en-US" sz="2521" spc="151">
                <a:solidFill>
                  <a:srgbClr val="000000"/>
                </a:solidFill>
                <a:latin typeface="DM Sans"/>
                <a:ea typeface="DM Sans"/>
                <a:cs typeface="DM Sans"/>
                <a:sym typeface="DM Sans"/>
              </a:rPr>
              <a:t>Using a priority queue organizes boarding for a smoother flow.This system aims for a less stressful and potentially faster experience for all.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DAGmIddxWP0</dc:identifier>
  <dcterms:modified xsi:type="dcterms:W3CDTF">2011-08-01T06:04:30Z</dcterms:modified>
  <cp:revision>1</cp:revision>
  <dc:title>FLIGHT BOARDING SYSTEM</dc:title>
</cp:coreProperties>
</file>