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3" r:id="rId2"/>
    <p:sldId id="262" r:id="rId3"/>
    <p:sldId id="260" r:id="rId4"/>
    <p:sldId id="272" r:id="rId5"/>
    <p:sldId id="271" r:id="rId6"/>
    <p:sldId id="264" r:id="rId7"/>
    <p:sldId id="273" r:id="rId8"/>
    <p:sldId id="265" r:id="rId9"/>
    <p:sldId id="266" r:id="rId10"/>
    <p:sldId id="267" r:id="rId11"/>
    <p:sldId id="268" r:id="rId12"/>
    <p:sldId id="269" r:id="rId13"/>
    <p:sldId id="270" r:id="rId14"/>
    <p:sldId id="274" r:id="rId15"/>
    <p:sldId id="275" r:id="rId16"/>
    <p:sldId id="276" r:id="rId17"/>
    <p:sldId id="279"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C9205D-9293-4209-9E7A-77F61C82C5F4}"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9205D-9293-4209-9E7A-77F61C82C5F4}"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9205D-9293-4209-9E7A-77F61C82C5F4}"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9205D-9293-4209-9E7A-77F61C82C5F4}"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9205D-9293-4209-9E7A-77F61C82C5F4}"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C9205D-9293-4209-9E7A-77F61C82C5F4}"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C9205D-9293-4209-9E7A-77F61C82C5F4}" type="datetimeFigureOut">
              <a:rPr lang="en-US" smtClean="0"/>
              <a:pPr/>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C9205D-9293-4209-9E7A-77F61C82C5F4}" type="datetimeFigureOut">
              <a:rPr lang="en-US" smtClean="0"/>
              <a:pPr/>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9205D-9293-4209-9E7A-77F61C82C5F4}" type="datetimeFigureOut">
              <a:rPr lang="en-US" smtClean="0"/>
              <a:pPr/>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9205D-9293-4209-9E7A-77F61C82C5F4}"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9205D-9293-4209-9E7A-77F61C82C5F4}"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EDE98-DAA5-4B2D-8CAC-3DCA86931F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9205D-9293-4209-9E7A-77F61C82C5F4}" type="datetimeFigureOut">
              <a:rPr lang="en-US" smtClean="0"/>
              <a:pPr/>
              <a:t>4/20/2021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EDE98-DAA5-4B2D-8CAC-3DCA86931F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PROJECT MANAGEMENT</a:t>
            </a:r>
            <a:endParaRPr lang="en-US" sz="4000" b="1" dirty="0"/>
          </a:p>
        </p:txBody>
      </p:sp>
      <p:sp>
        <p:nvSpPr>
          <p:cNvPr id="3" name="Subtitle 2"/>
          <p:cNvSpPr>
            <a:spLocks noGrp="1"/>
          </p:cNvSpPr>
          <p:nvPr>
            <p:ph type="subTitle" idx="1"/>
          </p:nvPr>
        </p:nvSpPr>
        <p:spPr/>
        <p:txBody>
          <a:bodyPr/>
          <a:lstStyle/>
          <a:p>
            <a:r>
              <a:rPr lang="en-US" b="1" dirty="0" smtClean="0">
                <a:solidFill>
                  <a:schemeClr val="tx1"/>
                </a:solidFill>
              </a:rPr>
              <a:t>UNIT-3</a:t>
            </a:r>
            <a:endParaRPr lang="en-US" b="1"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800" dirty="0" smtClean="0"/>
              <a:t>Fig:</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457201" y="990600"/>
            <a:ext cx="8424960" cy="5705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2800" dirty="0" smtClean="0"/>
              <a:t>Fig:</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1447799" y="421437"/>
            <a:ext cx="6019801" cy="62081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2800" dirty="0" smtClean="0"/>
              <a:t>Fig:</a:t>
            </a:r>
            <a:endParaRPr lang="en-US" sz="2800" dirty="0"/>
          </a:p>
        </p:txBody>
      </p:sp>
      <p:pic>
        <p:nvPicPr>
          <p:cNvPr id="4098" name="Picture 2"/>
          <p:cNvPicPr>
            <a:picLocks noGrp="1" noChangeAspect="1" noChangeArrowheads="1"/>
          </p:cNvPicPr>
          <p:nvPr>
            <p:ph idx="1"/>
          </p:nvPr>
        </p:nvPicPr>
        <p:blipFill>
          <a:blip r:embed="rId2"/>
          <a:srcRect/>
          <a:stretch>
            <a:fillRect/>
          </a:stretch>
        </p:blipFill>
        <p:spPr bwMode="auto">
          <a:xfrm>
            <a:off x="2362200" y="914400"/>
            <a:ext cx="50292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CHECKPOINTS OF THE PROCESS</a:t>
            </a:r>
            <a:endParaRPr lang="en-US" sz="3200" b="1" dirty="0"/>
          </a:p>
        </p:txBody>
      </p:sp>
      <p:sp>
        <p:nvSpPr>
          <p:cNvPr id="3" name="Content Placeholder 2"/>
          <p:cNvSpPr>
            <a:spLocks noGrp="1"/>
          </p:cNvSpPr>
          <p:nvPr>
            <p:ph idx="1"/>
          </p:nvPr>
        </p:nvSpPr>
        <p:spPr>
          <a:xfrm>
            <a:off x="457200" y="1371600"/>
            <a:ext cx="8229600" cy="4876800"/>
          </a:xfrm>
        </p:spPr>
        <p:txBody>
          <a:bodyPr>
            <a:normAutofit/>
          </a:bodyPr>
          <a:lstStyle/>
          <a:p>
            <a:pPr marL="514350" indent="-514350">
              <a:buFont typeface="Wingdings" pitchFamily="2" charset="2"/>
              <a:buChar char="Ø"/>
            </a:pPr>
            <a:r>
              <a:rPr lang="en-US" sz="2800" dirty="0" smtClean="0"/>
              <a:t>It is always important to have visible milestones in the life cycle where various stakeholders meet, face to face, to discuss progress and plans.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Autofit/>
          </a:bodyPr>
          <a:lstStyle/>
          <a:p>
            <a:pPr marL="514350" indent="-514350"/>
            <a:r>
              <a:rPr lang="en-US" sz="2800" dirty="0" smtClean="0"/>
              <a:t>The purpose of these events is not only to demonstrate how well a project is performing but also to achieve the following:</a:t>
            </a:r>
            <a:endParaRPr lang="en-US" sz="2800" dirty="0"/>
          </a:p>
        </p:txBody>
      </p:sp>
      <p:sp>
        <p:nvSpPr>
          <p:cNvPr id="3" name="Content Placeholder 2"/>
          <p:cNvSpPr>
            <a:spLocks noGrp="1"/>
          </p:cNvSpPr>
          <p:nvPr>
            <p:ph idx="1"/>
          </p:nvPr>
        </p:nvSpPr>
        <p:spPr/>
        <p:txBody>
          <a:bodyPr>
            <a:normAutofit/>
          </a:bodyPr>
          <a:lstStyle/>
          <a:p>
            <a:r>
              <a:rPr lang="en-US" dirty="0" smtClean="0"/>
              <a:t>Synchronize stakeholder expectations and achieve concurrence on three evolving perspectives: the requirements, the design, and the plan</a:t>
            </a:r>
          </a:p>
          <a:p>
            <a:pPr>
              <a:buNone/>
            </a:pPr>
            <a:r>
              <a:rPr lang="en-US" dirty="0" smtClean="0"/>
              <a:t>• Synchronize related artifacts into a consistent and balanced state</a:t>
            </a:r>
          </a:p>
          <a:p>
            <a:pPr>
              <a:buNone/>
            </a:pPr>
            <a:r>
              <a:rPr lang="en-US" dirty="0" smtClean="0"/>
              <a:t>• Identify the important risks, issues, and out-of-tolerance conditions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Three types of checkpoints</a:t>
            </a:r>
            <a:endParaRPr lang="en-US" sz="2800" b="1" u="sng"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Major milestones</a:t>
            </a:r>
          </a:p>
          <a:p>
            <a:pPr marL="514350" indent="-514350">
              <a:buFont typeface="+mj-lt"/>
              <a:buAutoNum type="arabicPeriod"/>
            </a:pPr>
            <a:r>
              <a:rPr lang="en-US" sz="2800" dirty="0" smtClean="0"/>
              <a:t>Minor milestones </a:t>
            </a:r>
          </a:p>
          <a:p>
            <a:pPr marL="514350" indent="-514350">
              <a:buFont typeface="+mj-lt"/>
              <a:buAutoNum type="arabicPeriod"/>
            </a:pPr>
            <a:r>
              <a:rPr lang="en-US" sz="2800" dirty="0" smtClean="0"/>
              <a:t>Status assessment </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MAJOR MILESTONES</a:t>
            </a:r>
            <a:endParaRPr lang="en-US" sz="3200" b="1"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dirty="0" smtClean="0"/>
              <a:t>These system wide events are held at the end of each development phase. </a:t>
            </a:r>
          </a:p>
          <a:p>
            <a:pPr>
              <a:buFont typeface="Wingdings" pitchFamily="2" charset="2"/>
              <a:buChar char="Ø"/>
            </a:pPr>
            <a:r>
              <a:rPr lang="en-US" sz="2800" dirty="0" smtClean="0"/>
              <a:t>They provide visibility to system wide issues, synchronize the management and engineering perspectives, and verify that the aims of the phase have been achieved.</a:t>
            </a:r>
          </a:p>
          <a:p>
            <a:pPr>
              <a:buFont typeface="Wingdings" pitchFamily="2" charset="2"/>
              <a:buChar char="Ø"/>
            </a:pPr>
            <a:r>
              <a:rPr lang="en-US" sz="2800" dirty="0" smtClean="0"/>
              <a:t>The four major milestones occur at the transition points between life-cycle phases. </a:t>
            </a:r>
          </a:p>
          <a:p>
            <a:pPr>
              <a:buFont typeface="Wingdings" pitchFamily="2" charset="2"/>
              <a:buChar char="Ø"/>
            </a:pPr>
            <a:r>
              <a:rPr lang="en-US" sz="2800" dirty="0" smtClean="0"/>
              <a:t>They can be used in many different process models, including the conventional waterfall model.</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pPr algn="l"/>
            <a:r>
              <a:rPr lang="en-US" sz="2800" dirty="0" smtClean="0"/>
              <a:t>Fig:</a:t>
            </a:r>
            <a:endParaRPr lang="en-US" sz="2800" dirty="0"/>
          </a:p>
        </p:txBody>
      </p:sp>
      <p:pic>
        <p:nvPicPr>
          <p:cNvPr id="6" name="Content Placeholder 5" descr="4516.png"/>
          <p:cNvPicPr>
            <a:picLocks noGrp="1" noChangeAspect="1"/>
          </p:cNvPicPr>
          <p:nvPr>
            <p:ph idx="1"/>
          </p:nvPr>
        </p:nvPicPr>
        <p:blipFill>
          <a:blip r:embed="rId2"/>
          <a:stretch>
            <a:fillRect/>
          </a:stretch>
        </p:blipFill>
        <p:spPr>
          <a:xfrm>
            <a:off x="381000" y="990056"/>
            <a:ext cx="8001000" cy="548506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381000" y="914400"/>
            <a:ext cx="8229600" cy="5715000"/>
          </a:xfrm>
        </p:spPr>
        <p:txBody>
          <a:bodyPr>
            <a:normAutofit/>
          </a:bodyPr>
          <a:lstStyle/>
          <a:p>
            <a:r>
              <a:rPr lang="en-US" sz="2800" dirty="0" smtClean="0"/>
              <a:t>In an iterative model, the major milestones are used to achieve concurrence among all stakeholders on the current state of the project.</a:t>
            </a:r>
          </a:p>
          <a:p>
            <a:r>
              <a:rPr lang="en-US" sz="2800" u="sng" dirty="0" smtClean="0"/>
              <a:t>Stakeholders concerns:</a:t>
            </a:r>
          </a:p>
          <a:p>
            <a:pPr marL="514350" indent="-514350">
              <a:buFont typeface="+mj-lt"/>
              <a:buAutoNum type="arabicPeriod"/>
            </a:pPr>
            <a:r>
              <a:rPr lang="en-US" sz="2400" dirty="0" smtClean="0"/>
              <a:t>Customers</a:t>
            </a:r>
          </a:p>
          <a:p>
            <a:pPr marL="514350" indent="-514350">
              <a:buFont typeface="+mj-lt"/>
              <a:buAutoNum type="arabicPeriod"/>
            </a:pPr>
            <a:r>
              <a:rPr lang="en-US" sz="2400" dirty="0" smtClean="0"/>
              <a:t>Users</a:t>
            </a:r>
          </a:p>
          <a:p>
            <a:pPr marL="514350" indent="-514350">
              <a:buFont typeface="+mj-lt"/>
              <a:buAutoNum type="arabicPeriod"/>
            </a:pPr>
            <a:r>
              <a:rPr lang="en-US" sz="2400" dirty="0" smtClean="0"/>
              <a:t>Architects and systems engineers</a:t>
            </a:r>
          </a:p>
          <a:p>
            <a:pPr marL="514350" indent="-514350">
              <a:buFont typeface="+mj-lt"/>
              <a:buAutoNum type="arabicPeriod"/>
            </a:pPr>
            <a:r>
              <a:rPr lang="en-US" sz="2400" dirty="0" smtClean="0"/>
              <a:t>Developers</a:t>
            </a:r>
          </a:p>
          <a:p>
            <a:pPr marL="514350" indent="-514350">
              <a:buFont typeface="+mj-lt"/>
              <a:buAutoNum type="arabicPeriod"/>
            </a:pPr>
            <a:r>
              <a:rPr lang="en-US" sz="2400" dirty="0" smtClean="0"/>
              <a:t>Maintainers</a:t>
            </a:r>
          </a:p>
          <a:p>
            <a:pPr marL="514350" indent="-514350">
              <a:buFont typeface="+mj-lt"/>
              <a:buAutoNum type="arabicPeriod"/>
            </a:pPr>
            <a:r>
              <a:rPr lang="en-US" sz="2400" dirty="0" smtClean="0"/>
              <a:t>Others</a:t>
            </a:r>
            <a:endParaRPr lang="en-US" sz="2400" u="sng" dirty="0" smtClean="0"/>
          </a:p>
          <a:p>
            <a:pPr>
              <a:buNone/>
            </a:pP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dirty="0" smtClean="0"/>
              <a:t>Fig:</a:t>
            </a:r>
            <a:endParaRPr lang="en-US" sz="2400" dirty="0"/>
          </a:p>
        </p:txBody>
      </p:sp>
      <p:pic>
        <p:nvPicPr>
          <p:cNvPr id="6" name="Content Placeholder 5" descr="image-7.jpg"/>
          <p:cNvPicPr>
            <a:picLocks noGrp="1" noChangeAspect="1"/>
          </p:cNvPicPr>
          <p:nvPr>
            <p:ph idx="1"/>
          </p:nvPr>
        </p:nvPicPr>
        <p:blipFill>
          <a:blip r:embed="rId2"/>
          <a:stretch>
            <a:fillRect/>
          </a:stretch>
        </p:blipFill>
        <p:spPr>
          <a:xfrm>
            <a:off x="1554691" y="1600200"/>
            <a:ext cx="6034617" cy="4525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WORKFLOWS AND CHECKPOINT PROCESS</a:t>
            </a:r>
            <a:endParaRPr lang="en-US" sz="3200" b="1" dirty="0"/>
          </a:p>
        </p:txBody>
      </p:sp>
      <p:sp>
        <p:nvSpPr>
          <p:cNvPr id="3" name="Content Placeholder 2"/>
          <p:cNvSpPr>
            <a:spLocks noGrp="1"/>
          </p:cNvSpPr>
          <p:nvPr>
            <p:ph idx="1"/>
          </p:nvPr>
        </p:nvSpPr>
        <p:spPr>
          <a:xfrm>
            <a:off x="457200" y="1295400"/>
            <a:ext cx="8229600" cy="4830763"/>
          </a:xfrm>
        </p:spPr>
        <p:txBody>
          <a:bodyPr>
            <a:normAutofit/>
          </a:bodyPr>
          <a:lstStyle/>
          <a:p>
            <a:pPr marL="514350" indent="-514350">
              <a:buFont typeface="+mj-lt"/>
              <a:buAutoNum type="arabicPeriod"/>
            </a:pPr>
            <a:r>
              <a:rPr lang="en-US" sz="2800" dirty="0" smtClean="0"/>
              <a:t>Software process workflows</a:t>
            </a:r>
          </a:p>
          <a:p>
            <a:pPr marL="514350" indent="-514350">
              <a:buFont typeface="+mj-lt"/>
              <a:buAutoNum type="arabicPeriod"/>
            </a:pPr>
            <a:r>
              <a:rPr lang="en-US" sz="2800" dirty="0" smtClean="0"/>
              <a:t>Iteration workflows</a:t>
            </a:r>
          </a:p>
          <a:p>
            <a:pPr marL="514350" indent="-514350">
              <a:buFont typeface="+mj-lt"/>
              <a:buAutoNum type="arabicPeriod"/>
            </a:pPr>
            <a:r>
              <a:rPr lang="en-US" sz="2800" dirty="0" smtClean="0"/>
              <a:t>Major milestones</a:t>
            </a:r>
          </a:p>
          <a:p>
            <a:pPr marL="514350" indent="-514350">
              <a:buFont typeface="+mj-lt"/>
              <a:buAutoNum type="arabicPeriod"/>
            </a:pPr>
            <a:r>
              <a:rPr lang="en-US" sz="2800" dirty="0" smtClean="0"/>
              <a:t>Minor milestones</a:t>
            </a:r>
          </a:p>
          <a:p>
            <a:pPr marL="514350" indent="-514350">
              <a:buFont typeface="+mj-lt"/>
              <a:buAutoNum type="arabicPeriod"/>
            </a:pPr>
            <a:r>
              <a:rPr lang="en-US" sz="2800" dirty="0" smtClean="0"/>
              <a:t>Periodic status assessment.</a:t>
            </a:r>
          </a:p>
          <a:p>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MINOR MILESTONES </a:t>
            </a:r>
            <a:endParaRPr lang="en-US" sz="3200" b="1" dirty="0"/>
          </a:p>
        </p:txBody>
      </p:sp>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Ø"/>
            </a:pPr>
            <a:r>
              <a:rPr lang="en-US" sz="2800" dirty="0" smtClean="0"/>
              <a:t>These iteration-focused events are conducted to review the content of an iteration in detail and to authorize continued work. </a:t>
            </a:r>
          </a:p>
          <a:p>
            <a:pPr>
              <a:buFont typeface="Wingdings" pitchFamily="2" charset="2"/>
              <a:buChar char="Ø"/>
            </a:pPr>
            <a:r>
              <a:rPr lang="en-US" sz="2800" dirty="0" smtClean="0"/>
              <a:t>For most iterations, which have a one-month to six-month duration, only two minor milestones are needed: </a:t>
            </a:r>
          </a:p>
          <a:p>
            <a:pPr marL="457200" indent="-457200">
              <a:buFont typeface="+mj-lt"/>
              <a:buAutoNum type="arabicPeriod"/>
            </a:pPr>
            <a:r>
              <a:rPr lang="en-US" sz="2400" dirty="0" smtClean="0"/>
              <a:t>the iteration readiness review and</a:t>
            </a:r>
          </a:p>
          <a:p>
            <a:pPr marL="457200" indent="-457200">
              <a:buFont typeface="+mj-lt"/>
              <a:buAutoNum type="arabicPeriod"/>
            </a:pPr>
            <a:r>
              <a:rPr lang="en-US" sz="2400" dirty="0" smtClean="0"/>
              <a:t>the iteration assessment review.</a:t>
            </a:r>
          </a:p>
          <a:p>
            <a:pPr>
              <a:buNone/>
            </a:pP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2400" dirty="0" smtClean="0"/>
              <a:t>Fig: </a:t>
            </a:r>
            <a:endParaRPr lang="en-US" sz="2400" dirty="0"/>
          </a:p>
        </p:txBody>
      </p:sp>
      <p:pic>
        <p:nvPicPr>
          <p:cNvPr id="4" name="Content Placeholder 3" descr="Typical+Minor+Milestones.jpg"/>
          <p:cNvPicPr>
            <a:picLocks noGrp="1" noChangeAspect="1"/>
          </p:cNvPicPr>
          <p:nvPr>
            <p:ph idx="1"/>
          </p:nvPr>
        </p:nvPicPr>
        <p:blipFill>
          <a:blip r:embed="rId2"/>
          <a:stretch>
            <a:fillRect/>
          </a:stretch>
        </p:blipFill>
        <p:spPr>
          <a:xfrm>
            <a:off x="152400" y="838200"/>
            <a:ext cx="8686800" cy="58293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PERIODIC STATUS ASSESSMENTS</a:t>
            </a:r>
            <a:endParaRPr lang="en-US" sz="3200"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t>These periodic events provide management with frequent and regular insight into the progress being made. </a:t>
            </a:r>
          </a:p>
          <a:p>
            <a:pPr>
              <a:buFont typeface="Wingdings" pitchFamily="2" charset="2"/>
              <a:buChar char="Ø"/>
            </a:pPr>
            <a:r>
              <a:rPr lang="en-US" sz="2800" dirty="0" smtClean="0"/>
              <a:t>Periodic status assessments are management reviews conducted at regular intervals (monthly, quarterly) to address progress and quality indicators, ensure continuous attention to project dynamics, and maintain open communications among all stakeholders.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Status assessments provide the following:</a:t>
            </a:r>
            <a:endParaRPr lang="en-US" sz="2800"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dirty="0" smtClean="0"/>
              <a:t>A mechanism for openly addressing, communicating, and resolving management issues, technical issues, and project risks.</a:t>
            </a:r>
          </a:p>
          <a:p>
            <a:r>
              <a:rPr lang="en-US" sz="2800" dirty="0" smtClean="0"/>
              <a:t> Objective data derived directly from on-going activities and evolving product configurations.</a:t>
            </a:r>
          </a:p>
          <a:p>
            <a:r>
              <a:rPr lang="en-US" sz="2800" dirty="0" smtClean="0"/>
              <a:t>A mechanism for disseminating process, progress, quality trends, practices, and experience information to and from all stakeholders in an open forum.</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pPr algn="l"/>
            <a:r>
              <a:rPr lang="en-US" sz="3200" dirty="0" smtClean="0"/>
              <a:t>Figure:</a:t>
            </a:r>
            <a:endParaRPr lang="en-US" sz="3200" dirty="0"/>
          </a:p>
        </p:txBody>
      </p:sp>
      <p:pic>
        <p:nvPicPr>
          <p:cNvPr id="6" name="Content Placeholder 5" descr="Status+Assessment+Reviews.jpg"/>
          <p:cNvPicPr>
            <a:picLocks noGrp="1" noChangeAspect="1"/>
          </p:cNvPicPr>
          <p:nvPr>
            <p:ph idx="1"/>
          </p:nvPr>
        </p:nvPicPr>
        <p:blipFill>
          <a:blip r:embed="rId2"/>
          <a:stretch>
            <a:fillRect/>
          </a:stretch>
        </p:blipFill>
        <p:spPr>
          <a:xfrm>
            <a:off x="228600" y="732692"/>
            <a:ext cx="8915400" cy="600075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t>PROCESS PLANNING</a:t>
            </a:r>
            <a:endParaRPr lang="en-US" sz="3200" b="1" dirty="0"/>
          </a:p>
        </p:txBody>
      </p:sp>
      <p:sp>
        <p:nvSpPr>
          <p:cNvPr id="3" name="Content Placeholder 2"/>
          <p:cNvSpPr>
            <a:spLocks noGrp="1"/>
          </p:cNvSpPr>
          <p:nvPr>
            <p:ph idx="1"/>
          </p:nvPr>
        </p:nvSpPr>
        <p:spPr>
          <a:xfrm>
            <a:off x="457200" y="1447800"/>
            <a:ext cx="8229600" cy="4678363"/>
          </a:xfrm>
        </p:spPr>
        <p:txBody>
          <a:bodyPr>
            <a:normAutofit/>
          </a:bodyPr>
          <a:lstStyle/>
          <a:p>
            <a:pPr marL="514350" indent="-514350">
              <a:buFont typeface="+mj-lt"/>
              <a:buAutoNum type="arabicPeriod"/>
            </a:pPr>
            <a:r>
              <a:rPr lang="en-US" sz="2800" dirty="0" smtClean="0"/>
              <a:t>Work breakdown structures</a:t>
            </a:r>
          </a:p>
          <a:p>
            <a:pPr marL="514350" indent="-514350">
              <a:buFont typeface="+mj-lt"/>
              <a:buAutoNum type="arabicPeriod"/>
            </a:pPr>
            <a:r>
              <a:rPr lang="en-US" sz="2800" dirty="0" smtClean="0"/>
              <a:t>Planning guidelines</a:t>
            </a:r>
          </a:p>
          <a:p>
            <a:pPr marL="514350" indent="-514350">
              <a:buFont typeface="+mj-lt"/>
              <a:buAutoNum type="arabicPeriod"/>
            </a:pPr>
            <a:r>
              <a:rPr lang="en-US" sz="2800" dirty="0" smtClean="0"/>
              <a:t>Cost and schedule estimating process</a:t>
            </a:r>
          </a:p>
          <a:p>
            <a:pPr marL="514350" indent="-514350">
              <a:buFont typeface="+mj-lt"/>
              <a:buAutoNum type="arabicPeriod"/>
            </a:pPr>
            <a:r>
              <a:rPr lang="en-US" sz="2800" dirty="0" smtClean="0"/>
              <a:t>Pragmatic planning</a:t>
            </a:r>
          </a:p>
          <a:p>
            <a:pPr marL="514350" indent="-514350">
              <a:buFont typeface="+mj-lt"/>
              <a:buAutoNum type="arabicPeriod"/>
            </a:pP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WORK BREAKDOWN STRUCTURES</a:t>
            </a:r>
            <a:endParaRPr lang="en-US" sz="3200" b="1"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buFont typeface="Wingdings" pitchFamily="2" charset="2"/>
              <a:buChar char="Ø"/>
            </a:pPr>
            <a:r>
              <a:rPr lang="en-US" sz="2800" dirty="0" smtClean="0"/>
              <a:t>An evolutionary WBS should organize the planning elements around the process framework rather than the product framework.</a:t>
            </a:r>
          </a:p>
          <a:p>
            <a:pPr>
              <a:buFont typeface="Wingdings" pitchFamily="2" charset="2"/>
              <a:buChar char="Ø"/>
            </a:pPr>
            <a:r>
              <a:rPr lang="en-US" sz="2800" dirty="0" smtClean="0"/>
              <a:t> The basic recommendation for the WBS is to organize the hierarchy as follows: </a:t>
            </a:r>
          </a:p>
          <a:p>
            <a:r>
              <a:rPr lang="en-US" sz="2800" dirty="0" smtClean="0"/>
              <a:t>First-level WBS elements are the workflows (management, environment, requirements, design, implementation, assessment, and deployment). </a:t>
            </a:r>
          </a:p>
          <a:p>
            <a:r>
              <a:rPr lang="en-US" sz="2800" dirty="0" smtClean="0"/>
              <a:t>Second-level elements are defined for each phase of the life cycle (inception, elaboration, construction, and transition). </a:t>
            </a:r>
          </a:p>
          <a:p>
            <a:r>
              <a:rPr lang="en-US" sz="2800" dirty="0" smtClean="0"/>
              <a:t> Third-level elements are defined for the focus of activities that produce the artifacts of each phase. </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Important steps:</a:t>
            </a:r>
            <a:endParaRPr lang="en-US" sz="2800" dirty="0"/>
          </a:p>
        </p:txBody>
      </p:sp>
      <p:sp>
        <p:nvSpPr>
          <p:cNvPr id="3" name="Content Placeholder 2"/>
          <p:cNvSpPr>
            <a:spLocks noGrp="1"/>
          </p:cNvSpPr>
          <p:nvPr>
            <p:ph idx="1"/>
          </p:nvPr>
        </p:nvSpPr>
        <p:spPr/>
        <p:txBody>
          <a:bodyPr>
            <a:normAutofit/>
          </a:bodyPr>
          <a:lstStyle/>
          <a:p>
            <a:r>
              <a:rPr lang="en-US" sz="2800" dirty="0" smtClean="0"/>
              <a:t>Scale</a:t>
            </a:r>
          </a:p>
          <a:p>
            <a:r>
              <a:rPr lang="en-US" sz="2800" dirty="0" smtClean="0"/>
              <a:t>Organizational structure</a:t>
            </a:r>
          </a:p>
          <a:p>
            <a:r>
              <a:rPr lang="en-US" sz="2800" dirty="0" smtClean="0"/>
              <a:t>Degree of custom development</a:t>
            </a:r>
          </a:p>
          <a:p>
            <a:r>
              <a:rPr lang="en-US" sz="2800" dirty="0" smtClean="0"/>
              <a:t>Business context</a:t>
            </a:r>
          </a:p>
          <a:p>
            <a:r>
              <a:rPr lang="en-US" sz="2800" dirty="0" smtClean="0"/>
              <a:t>Precedent experience</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PLANNING GUIDELINES </a:t>
            </a:r>
            <a:endParaRPr lang="en-US" sz="3200" b="1" dirty="0"/>
          </a:p>
        </p:txBody>
      </p:sp>
      <p:pic>
        <p:nvPicPr>
          <p:cNvPr id="4" name="Content Placeholder 3" descr="slide_63.jpg"/>
          <p:cNvPicPr>
            <a:picLocks noGrp="1" noChangeAspect="1"/>
          </p:cNvPicPr>
          <p:nvPr>
            <p:ph idx="1"/>
          </p:nvPr>
        </p:nvPicPr>
        <p:blipFill>
          <a:blip r:embed="rId2"/>
          <a:stretch>
            <a:fillRect/>
          </a:stretch>
        </p:blipFill>
        <p:spPr>
          <a:xfrm>
            <a:off x="914400" y="1119982"/>
            <a:ext cx="7238999" cy="5429249"/>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COST AND SCHEDULE ESTIMATING PROCESS</a:t>
            </a:r>
            <a:endParaRPr lang="en-US" sz="3200"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t>Project plans need to be derived from two perspectives.</a:t>
            </a:r>
          </a:p>
          <a:p>
            <a:pPr>
              <a:buFont typeface="Wingdings" pitchFamily="2" charset="2"/>
              <a:buChar char="Ø"/>
            </a:pPr>
            <a:r>
              <a:rPr lang="en-US" sz="2800" dirty="0" smtClean="0"/>
              <a:t>The first is a forward-looking, top-down approach</a:t>
            </a:r>
          </a:p>
          <a:p>
            <a:pPr>
              <a:buFont typeface="Wingdings" pitchFamily="2" charset="2"/>
              <a:buChar char="Ø"/>
            </a:pPr>
            <a:r>
              <a:rPr lang="en-US" sz="2800" dirty="0" smtClean="0"/>
              <a:t>The second perspective is a backward-looking, bottom-up approach</a:t>
            </a:r>
          </a:p>
          <a:p>
            <a:pPr>
              <a:buNone/>
            </a:pP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SOFTWARE PROCESS WORKFLOW</a:t>
            </a:r>
            <a:endParaRPr lang="en-US" sz="3200" b="1" dirty="0"/>
          </a:p>
        </p:txBody>
      </p:sp>
      <p:sp>
        <p:nvSpPr>
          <p:cNvPr id="3" name="Content Placeholder 2"/>
          <p:cNvSpPr>
            <a:spLocks noGrp="1"/>
          </p:cNvSpPr>
          <p:nvPr>
            <p:ph idx="1"/>
          </p:nvPr>
        </p:nvSpPr>
        <p:spPr>
          <a:xfrm>
            <a:off x="609600" y="990600"/>
            <a:ext cx="8229600" cy="5867400"/>
          </a:xfrm>
        </p:spPr>
        <p:txBody>
          <a:bodyPr>
            <a:normAutofit/>
          </a:bodyPr>
          <a:lstStyle/>
          <a:p>
            <a:endParaRPr lang="en-US" sz="2800" dirty="0" smtClean="0"/>
          </a:p>
          <a:p>
            <a:pPr>
              <a:buNone/>
            </a:pPr>
            <a:r>
              <a:rPr lang="en-US" sz="2400" u="sng" dirty="0" smtClean="0"/>
              <a:t>WORKFLOW</a:t>
            </a:r>
            <a:r>
              <a:rPr lang="en-US" sz="2400" dirty="0" smtClean="0"/>
              <a:t>:</a:t>
            </a:r>
          </a:p>
          <a:p>
            <a:r>
              <a:rPr lang="en-US" sz="2800" dirty="0" smtClean="0"/>
              <a:t>The </a:t>
            </a:r>
            <a:r>
              <a:rPr lang="en-US" sz="2800" dirty="0"/>
              <a:t>term </a:t>
            </a:r>
            <a:r>
              <a:rPr lang="en-US" sz="2800" dirty="0" smtClean="0"/>
              <a:t>work flow is </a:t>
            </a:r>
            <a:r>
              <a:rPr lang="en-US" sz="2800" dirty="0"/>
              <a:t>used to mean a thread of cohesive and mostly sequential activities</a:t>
            </a:r>
            <a:r>
              <a:rPr lang="en-US" sz="2800" dirty="0" smtClean="0"/>
              <a:t>.</a:t>
            </a:r>
          </a:p>
          <a:p>
            <a:r>
              <a:rPr lang="en-US" sz="2800" dirty="0" smtClean="0"/>
              <a:t> In general workflow refers to the series of sequential tasks those are performed to achieve certain goal. </a:t>
            </a:r>
          </a:p>
          <a:p>
            <a:r>
              <a:rPr lang="en-US" sz="2800" dirty="0" smtClean="0"/>
              <a:t>Each workflow step is defined by three parameters </a:t>
            </a:r>
            <a:r>
              <a:rPr lang="en-US" sz="2800" dirty="0" err="1" smtClean="0"/>
              <a:t>i.e</a:t>
            </a:r>
            <a:r>
              <a:rPr lang="en-US" sz="2800" dirty="0" smtClean="0"/>
              <a:t> input, transformation, and output.</a:t>
            </a:r>
          </a:p>
          <a:p>
            <a:r>
              <a:rPr lang="en-US" sz="2800" dirty="0" smtClean="0"/>
              <a:t> In workflow process a series of actions are performed to achieve a business outcome.</a:t>
            </a:r>
          </a:p>
          <a:p>
            <a:pPr marL="514350" indent="-514350">
              <a:buAutoNum type="arabicPeriod" startAt="5"/>
            </a:pPr>
            <a:endParaRPr lang="en-US" sz="2800" dirty="0"/>
          </a:p>
          <a:p>
            <a:pPr marL="514350" indent="-514350">
              <a:buFont typeface="+mj-lt"/>
              <a:buAutoNum type="arabicPeriod"/>
            </a:pPr>
            <a:endParaRPr lang="en-US" sz="2800" dirty="0" smtClean="0"/>
          </a:p>
          <a:p>
            <a:pPr marL="514350" indent="-514350">
              <a:buFont typeface="+mj-lt"/>
              <a:buAutoNum type="arabicPeriod"/>
            </a:pPr>
            <a:endParaRPr lang="en-US" sz="2800" dirty="0"/>
          </a:p>
          <a:p>
            <a:pPr marL="514350" indent="-514350">
              <a:buFont typeface="+mj-lt"/>
              <a:buAutoNum type="arabicPeriod"/>
            </a:pP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The following planning sequence would occur: </a:t>
            </a:r>
            <a:endParaRPr lang="en-US" sz="2800" dirty="0"/>
          </a:p>
        </p:txBody>
      </p:sp>
      <p:sp>
        <p:nvSpPr>
          <p:cNvPr id="3" name="Content Placeholder 2"/>
          <p:cNvSpPr>
            <a:spLocks noGrp="1"/>
          </p:cNvSpPr>
          <p:nvPr>
            <p:ph idx="1"/>
          </p:nvPr>
        </p:nvSpPr>
        <p:spPr/>
        <p:txBody>
          <a:bodyPr>
            <a:normAutofit/>
          </a:bodyPr>
          <a:lstStyle/>
          <a:p>
            <a:pPr>
              <a:buNone/>
            </a:pPr>
            <a:r>
              <a:rPr lang="en-US" sz="2400" dirty="0" smtClean="0"/>
              <a:t>1. The software project manager (and others) develops a characterization of the overall size, process, environment, people, and quality required for the project. </a:t>
            </a:r>
          </a:p>
          <a:p>
            <a:pPr>
              <a:buNone/>
            </a:pPr>
            <a:r>
              <a:rPr lang="en-US" sz="2400" dirty="0" smtClean="0"/>
              <a:t>2. A macro-level estimate of the total effort and schedule is developed using a software cost estimation model. </a:t>
            </a:r>
          </a:p>
          <a:p>
            <a:pPr>
              <a:buNone/>
            </a:pPr>
            <a:r>
              <a:rPr lang="en-US" sz="2400" dirty="0" smtClean="0"/>
              <a:t>3. The software project manager partitions the estimate for the effort into a top-level WBS.</a:t>
            </a:r>
          </a:p>
          <a:p>
            <a:pPr marL="457200" indent="-457200">
              <a:buNone/>
            </a:pPr>
            <a:r>
              <a:rPr lang="en-US" sz="2400" dirty="0" smtClean="0"/>
              <a:t>4.  Decomposing each of the WBS elements into lower levels using their top-level allocation, staffing profile, and major milestone dates as constraints.</a:t>
            </a:r>
          </a:p>
          <a:p>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The following planning sequence would occur:</a:t>
            </a:r>
            <a:endParaRPr lang="en-US" sz="2800" dirty="0"/>
          </a:p>
        </p:txBody>
      </p:sp>
      <p:sp>
        <p:nvSpPr>
          <p:cNvPr id="3" name="Content Placeholder 2"/>
          <p:cNvSpPr>
            <a:spLocks noGrp="1"/>
          </p:cNvSpPr>
          <p:nvPr>
            <p:ph idx="1"/>
          </p:nvPr>
        </p:nvSpPr>
        <p:spPr/>
        <p:txBody>
          <a:bodyPr>
            <a:normAutofit/>
          </a:bodyPr>
          <a:lstStyle/>
          <a:p>
            <a:pPr>
              <a:buNone/>
            </a:pPr>
            <a:r>
              <a:rPr lang="en-US" sz="2400" dirty="0" smtClean="0"/>
              <a:t>1. The lowest level WBS elements are elaborated into detailed tasks </a:t>
            </a:r>
          </a:p>
          <a:p>
            <a:pPr>
              <a:buNone/>
            </a:pPr>
            <a:r>
              <a:rPr lang="en-US" sz="2400" dirty="0" smtClean="0"/>
              <a:t>2. Estimates are combined and integrated into higher level budgets and milestones. </a:t>
            </a:r>
          </a:p>
          <a:p>
            <a:pPr>
              <a:buNone/>
            </a:pPr>
            <a:r>
              <a:rPr lang="en-US" sz="2400" dirty="0" smtClean="0"/>
              <a:t>3. Comparisons are made with the top-down budgets and schedule milestones.</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ITERATION PLANNING PROCESS </a:t>
            </a:r>
            <a:endParaRPr lang="en-US" sz="3200" b="1"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400" dirty="0" smtClean="0"/>
              <a:t>Iteration planning is generally process to adapt as project unfolds by making alterations in plans.</a:t>
            </a:r>
          </a:p>
          <a:p>
            <a:pPr>
              <a:buFont typeface="Wingdings" pitchFamily="2" charset="2"/>
              <a:buChar char="Ø"/>
            </a:pPr>
            <a:r>
              <a:rPr lang="en-US" sz="2400" dirty="0" smtClean="0"/>
              <a:t>Iteration planning is generally process of just discussing and planning next cycle, phase, or iteration of software application that is in process of development.</a:t>
            </a:r>
          </a:p>
          <a:p>
            <a:pPr>
              <a:buFont typeface="Wingdings" pitchFamily="2" charset="2"/>
              <a:buChar char="Ø"/>
            </a:pPr>
            <a:r>
              <a:rPr lang="en-US" sz="2400" dirty="0" smtClean="0"/>
              <a:t> An evolutionary developed plan is very essential because there are always adjustments in developed content and schedule as an early conjecture that simply evolves into highly and well-understood project circumstances.</a:t>
            </a:r>
          </a:p>
          <a:p>
            <a:pPr>
              <a:buFont typeface="Wingdings" pitchFamily="2" charset="2"/>
              <a:buChar char="Ø"/>
            </a:pPr>
            <a:r>
              <a:rPr lang="en-US" sz="2400" dirty="0" smtClean="0"/>
              <a:t>Iteration is used to mean a complete synchronization across the project, with a well-orchestrated global assessment of the entire project baseline.</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dirty="0" smtClean="0"/>
              <a:t>Figure:</a:t>
            </a:r>
            <a:endParaRPr lang="en-US" sz="2800" dirty="0"/>
          </a:p>
        </p:txBody>
      </p:sp>
      <p:pic>
        <p:nvPicPr>
          <p:cNvPr id="4" name="Content Placeholder 3" descr="6257_418_22-iteration-planning.png"/>
          <p:cNvPicPr>
            <a:picLocks noGrp="1" noChangeAspect="1"/>
          </p:cNvPicPr>
          <p:nvPr>
            <p:ph idx="1"/>
          </p:nvPr>
        </p:nvPicPr>
        <p:blipFill>
          <a:blip r:embed="rId2"/>
          <a:stretch>
            <a:fillRect/>
          </a:stretch>
        </p:blipFill>
        <p:spPr>
          <a:xfrm>
            <a:off x="609600" y="1371600"/>
            <a:ext cx="7542346" cy="43434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Types of iterations:</a:t>
            </a:r>
            <a:endParaRPr lang="en-US" sz="2800" b="1" dirty="0"/>
          </a:p>
        </p:txBody>
      </p:sp>
      <p:sp>
        <p:nvSpPr>
          <p:cNvPr id="3" name="Content Placeholder 2"/>
          <p:cNvSpPr>
            <a:spLocks noGrp="1"/>
          </p:cNvSpPr>
          <p:nvPr>
            <p:ph idx="1"/>
          </p:nvPr>
        </p:nvSpPr>
        <p:spPr/>
        <p:txBody>
          <a:bodyPr/>
          <a:lstStyle/>
          <a:p>
            <a:r>
              <a:rPr lang="en-US" dirty="0" smtClean="0"/>
              <a:t>Inception iterations</a:t>
            </a:r>
          </a:p>
          <a:p>
            <a:r>
              <a:rPr lang="en-US" dirty="0" smtClean="0"/>
              <a:t>Elaboration iterations</a:t>
            </a:r>
          </a:p>
          <a:p>
            <a:r>
              <a:rPr lang="en-US" dirty="0" smtClean="0"/>
              <a:t>Construction iterations</a:t>
            </a:r>
          </a:p>
          <a:p>
            <a:r>
              <a:rPr lang="en-US" dirty="0" smtClean="0"/>
              <a:t>Transition iterations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Six iteration profile:</a:t>
            </a:r>
            <a:endParaRPr lang="en-US" sz="2800" b="1" dirty="0"/>
          </a:p>
        </p:txBody>
      </p:sp>
      <p:sp>
        <p:nvSpPr>
          <p:cNvPr id="3" name="Content Placeholder 2"/>
          <p:cNvSpPr>
            <a:spLocks noGrp="1"/>
          </p:cNvSpPr>
          <p:nvPr>
            <p:ph idx="1"/>
          </p:nvPr>
        </p:nvSpPr>
        <p:spPr/>
        <p:txBody>
          <a:bodyPr>
            <a:normAutofit/>
          </a:bodyPr>
          <a:lstStyle/>
          <a:p>
            <a:r>
              <a:rPr lang="en-US" sz="2800" dirty="0" smtClean="0"/>
              <a:t> One iteration in inception: an architecture prototype </a:t>
            </a:r>
          </a:p>
          <a:p>
            <a:r>
              <a:rPr lang="en-US" sz="2800" dirty="0" smtClean="0"/>
              <a:t> Two iterations in elaboration: architecture prototype and architecture baseline </a:t>
            </a:r>
          </a:p>
          <a:p>
            <a:r>
              <a:rPr lang="en-US" sz="2800" dirty="0" smtClean="0"/>
              <a:t> Two iterations in construction: alpha and beta releases </a:t>
            </a:r>
          </a:p>
          <a:p>
            <a:r>
              <a:rPr lang="en-US" sz="2800" dirty="0" smtClean="0"/>
              <a:t> One iteration in transition: product release</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PRAGMATIC PLANNING </a:t>
            </a:r>
            <a:endParaRPr lang="en-US" sz="3200" b="1" dirty="0"/>
          </a:p>
        </p:txBody>
      </p:sp>
      <p:sp>
        <p:nvSpPr>
          <p:cNvPr id="3" name="Content Placeholder 2"/>
          <p:cNvSpPr>
            <a:spLocks noGrp="1"/>
          </p:cNvSpPr>
          <p:nvPr>
            <p:ph idx="1"/>
          </p:nvPr>
        </p:nvSpPr>
        <p:spPr/>
        <p:txBody>
          <a:bodyPr>
            <a:normAutofit/>
          </a:bodyPr>
          <a:lstStyle/>
          <a:p>
            <a:r>
              <a:rPr lang="en-US" sz="2400" dirty="0" smtClean="0"/>
              <a:t>Even though good planning is more dynamic in an iterative process, doing it accurately is far easier.</a:t>
            </a:r>
          </a:p>
          <a:p>
            <a:r>
              <a:rPr lang="en-US" sz="2400" dirty="0" smtClean="0"/>
              <a:t>While executing iteration N of any phase, the software project manager must be monitoring and controlling against a plan that was initiated in iteration N - 1 and must be planning iteration N + 1. </a:t>
            </a:r>
          </a:p>
          <a:p>
            <a:r>
              <a:rPr lang="en-US" sz="2400" dirty="0" smtClean="0"/>
              <a:t>The art of good project· management is to make trade-offs in the current iteration plan and the next iteration plan based on objective results in the current iteration and previous iterations.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u="sng" dirty="0" smtClean="0">
                <a:latin typeface="+mn-lt"/>
              </a:rPr>
              <a:t> Software Process Workflows: </a:t>
            </a:r>
            <a:endParaRPr lang="en-US" sz="2400" u="sng" dirty="0">
              <a:latin typeface="+mn-lt"/>
            </a:endParaRPr>
          </a:p>
        </p:txBody>
      </p:sp>
      <p:sp>
        <p:nvSpPr>
          <p:cNvPr id="3" name="Content Placeholder 2"/>
          <p:cNvSpPr>
            <a:spLocks noGrp="1"/>
          </p:cNvSpPr>
          <p:nvPr>
            <p:ph idx="1"/>
          </p:nvPr>
        </p:nvSpPr>
        <p:spPr>
          <a:xfrm>
            <a:off x="533400" y="1219200"/>
            <a:ext cx="8229600" cy="4525963"/>
          </a:xfrm>
        </p:spPr>
        <p:txBody>
          <a:bodyPr>
            <a:normAutofit/>
          </a:bodyPr>
          <a:lstStyle/>
          <a:p>
            <a:pPr fontAlgn="base"/>
            <a:endParaRPr lang="en-US" sz="2800" dirty="0" smtClean="0"/>
          </a:p>
          <a:p>
            <a:pPr fontAlgn="base"/>
            <a:r>
              <a:rPr lang="en-US" sz="2800" dirty="0" smtClean="0"/>
              <a:t>Software process is the set of related activities those are performed to get a software product as an outcome and there the software process workflows leads the software developments in a linear way by performing series of sequential tasks.</a:t>
            </a:r>
          </a:p>
          <a:p>
            <a:pPr>
              <a:buNone/>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sz="2800" b="1" dirty="0" smtClean="0"/>
              <a:t>Workflows are mapped to product artifacts .There are seven </a:t>
            </a:r>
            <a:r>
              <a:rPr lang="en-US" sz="3100" b="1" dirty="0" smtClean="0"/>
              <a:t>top-level</a:t>
            </a:r>
            <a:r>
              <a:rPr lang="en-US" sz="2800" b="1" dirty="0" smtClean="0"/>
              <a:t> workflows: </a:t>
            </a:r>
            <a:endParaRPr lang="en-US" sz="28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Management workflow</a:t>
            </a:r>
          </a:p>
          <a:p>
            <a:pPr marL="514350" indent="-514350">
              <a:buFont typeface="+mj-lt"/>
              <a:buAutoNum type="arabicPeriod"/>
            </a:pPr>
            <a:r>
              <a:rPr lang="en-US" sz="2800" dirty="0" smtClean="0"/>
              <a:t>Environment workflow</a:t>
            </a:r>
          </a:p>
          <a:p>
            <a:pPr marL="514350" indent="-514350">
              <a:buFont typeface="+mj-lt"/>
              <a:buAutoNum type="arabicPeriod"/>
            </a:pPr>
            <a:r>
              <a:rPr lang="en-US" sz="2800" dirty="0" smtClean="0"/>
              <a:t>Requirements workflow</a:t>
            </a:r>
          </a:p>
          <a:p>
            <a:pPr marL="514350" indent="-514350">
              <a:buFont typeface="+mj-lt"/>
              <a:buAutoNum type="arabicPeriod"/>
            </a:pPr>
            <a:r>
              <a:rPr lang="en-US" sz="2800" dirty="0" smtClean="0"/>
              <a:t>Design workflow </a:t>
            </a:r>
          </a:p>
          <a:p>
            <a:pPr marL="514350" indent="-514350">
              <a:buAutoNum type="arabicPeriod" startAt="5"/>
            </a:pPr>
            <a:r>
              <a:rPr lang="en-US" sz="2800" dirty="0" smtClean="0"/>
              <a:t>Implementation workflow</a:t>
            </a:r>
          </a:p>
          <a:p>
            <a:pPr>
              <a:buNone/>
            </a:pPr>
            <a:r>
              <a:rPr lang="en-US" sz="2800" dirty="0" smtClean="0"/>
              <a:t>6.   Assessment workflow</a:t>
            </a:r>
          </a:p>
          <a:p>
            <a:pPr>
              <a:buNone/>
            </a:pPr>
            <a:r>
              <a:rPr lang="en-US" sz="2800" dirty="0" smtClean="0"/>
              <a:t>7.   Deployment workflow</a:t>
            </a:r>
          </a:p>
          <a:p>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Figure:</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447800"/>
            <a:ext cx="8126253" cy="45145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800" b="1" dirty="0" smtClean="0"/>
              <a:t>Four basic key principles:</a:t>
            </a:r>
            <a:endParaRPr lang="en-US" sz="2800" b="1" dirty="0"/>
          </a:p>
        </p:txBody>
      </p:sp>
      <p:sp>
        <p:nvSpPr>
          <p:cNvPr id="3" name="Content Placeholder 2"/>
          <p:cNvSpPr>
            <a:spLocks noGrp="1"/>
          </p:cNvSpPr>
          <p:nvPr>
            <p:ph idx="1"/>
          </p:nvPr>
        </p:nvSpPr>
        <p:spPr>
          <a:xfrm>
            <a:off x="457200" y="1219200"/>
            <a:ext cx="8229600" cy="4906963"/>
          </a:xfrm>
        </p:spPr>
        <p:txBody>
          <a:bodyPr>
            <a:normAutofit/>
          </a:bodyPr>
          <a:lstStyle/>
          <a:p>
            <a:pPr marL="514350" indent="-514350">
              <a:buFont typeface="+mj-lt"/>
              <a:buAutoNum type="arabicPeriod"/>
            </a:pPr>
            <a:r>
              <a:rPr lang="en-US" sz="2800" dirty="0" smtClean="0"/>
              <a:t>Architecture-first approach</a:t>
            </a:r>
          </a:p>
          <a:p>
            <a:pPr marL="514350" indent="-514350">
              <a:buFont typeface="+mj-lt"/>
              <a:buAutoNum type="arabicPeriod"/>
            </a:pPr>
            <a:r>
              <a:rPr lang="en-US" sz="2800" dirty="0" smtClean="0"/>
              <a:t>Iterative-life cycle process</a:t>
            </a:r>
          </a:p>
          <a:p>
            <a:pPr marL="514350" indent="-514350">
              <a:buFont typeface="+mj-lt"/>
              <a:buAutoNum type="arabicPeriod"/>
            </a:pPr>
            <a:r>
              <a:rPr lang="en-US" sz="2800" dirty="0" smtClean="0"/>
              <a:t>Round-trip engineering</a:t>
            </a:r>
          </a:p>
          <a:p>
            <a:pPr marL="514350" indent="-514350">
              <a:buFont typeface="+mj-lt"/>
              <a:buAutoNum type="arabicPeriod"/>
            </a:pPr>
            <a:r>
              <a:rPr lang="en-US" sz="2800" dirty="0" smtClean="0"/>
              <a:t>Demonstration-based approach</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39762"/>
          </a:xfrm>
        </p:spPr>
        <p:txBody>
          <a:bodyPr>
            <a:normAutofit/>
          </a:bodyPr>
          <a:lstStyle/>
          <a:p>
            <a:pPr algn="l"/>
            <a:r>
              <a:rPr lang="en-US" sz="2800" dirty="0" smtClean="0"/>
              <a:t>Fig: </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421155"/>
            <a:ext cx="4648200" cy="6436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t>ITERATION WORKFLOWS </a:t>
            </a:r>
            <a:endParaRPr lang="en-US" sz="3200" b="1" dirty="0"/>
          </a:p>
        </p:txBody>
      </p:sp>
      <p:sp>
        <p:nvSpPr>
          <p:cNvPr id="3" name="Content Placeholder 2"/>
          <p:cNvSpPr>
            <a:spLocks noGrp="1"/>
          </p:cNvSpPr>
          <p:nvPr>
            <p:ph idx="1"/>
          </p:nvPr>
        </p:nvSpPr>
        <p:spPr>
          <a:xfrm>
            <a:off x="457200" y="1295400"/>
            <a:ext cx="8229600" cy="4830763"/>
          </a:xfrm>
        </p:spPr>
        <p:txBody>
          <a:bodyPr>
            <a:normAutofit/>
          </a:bodyPr>
          <a:lstStyle/>
          <a:p>
            <a:pPr>
              <a:buFont typeface="Wingdings" pitchFamily="2" charset="2"/>
              <a:buChar char="Ø"/>
            </a:pPr>
            <a:r>
              <a:rPr lang="en-US" sz="2800" dirty="0" smtClean="0"/>
              <a:t>Iteration consists of a loosely sequential set of activities in various proportions, depending on where the iteration is located in the development cycle. </a:t>
            </a:r>
          </a:p>
          <a:p>
            <a:pPr>
              <a:buFont typeface="Wingdings" pitchFamily="2" charset="2"/>
              <a:buChar char="Ø"/>
            </a:pPr>
            <a:r>
              <a:rPr lang="en-US" sz="2800" dirty="0" smtClean="0"/>
              <a:t>Each iteration is defined in terms of a set of allocated usage scenarios. </a:t>
            </a:r>
          </a:p>
          <a:p>
            <a:pPr>
              <a:buNone/>
            </a:pP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1088</Words>
  <Application>Microsoft Office PowerPoint</Application>
  <PresentationFormat>On-screen Show (4:3)</PresentationFormat>
  <Paragraphs>131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SOFTWARE PROJECT MANAGEMENT</vt:lpstr>
      <vt:lpstr>WORKFLOWS AND CHECKPOINT PROCESS</vt:lpstr>
      <vt:lpstr>SOFTWARE PROCESS WORKFLOW</vt:lpstr>
      <vt:lpstr> Software Process Workflows: </vt:lpstr>
      <vt:lpstr>Workflows are mapped to product artifacts .There are seven top-level workflows: </vt:lpstr>
      <vt:lpstr>Figure:</vt:lpstr>
      <vt:lpstr>Four basic key principles:</vt:lpstr>
      <vt:lpstr>Fig: </vt:lpstr>
      <vt:lpstr>ITERATION WORKFLOWS </vt:lpstr>
      <vt:lpstr>Fig:</vt:lpstr>
      <vt:lpstr>Fig:</vt:lpstr>
      <vt:lpstr>Fig:</vt:lpstr>
      <vt:lpstr>CHECKPOINTS OF THE PROCESS</vt:lpstr>
      <vt:lpstr>The purpose of these events is not only to demonstrate how well a project is performing but also to achieve the following:</vt:lpstr>
      <vt:lpstr>Three types of checkpoints</vt:lpstr>
      <vt:lpstr>MAJOR MILESTONES</vt:lpstr>
      <vt:lpstr>Fig:</vt:lpstr>
      <vt:lpstr>Slide 18</vt:lpstr>
      <vt:lpstr>Fig:</vt:lpstr>
      <vt:lpstr>MINOR MILESTONES </vt:lpstr>
      <vt:lpstr>Fig: </vt:lpstr>
      <vt:lpstr>PERIODIC STATUS ASSESSMENTS</vt:lpstr>
      <vt:lpstr>Status assessments provide the following:</vt:lpstr>
      <vt:lpstr>Figure:</vt:lpstr>
      <vt:lpstr>PROCESS PLANNING</vt:lpstr>
      <vt:lpstr>WORK BREAKDOWN STRUCTURES</vt:lpstr>
      <vt:lpstr>Important steps:</vt:lpstr>
      <vt:lpstr>PLANNING GUIDELINES </vt:lpstr>
      <vt:lpstr>THE COST AND SCHEDULE ESTIMATING PROCESS</vt:lpstr>
      <vt:lpstr>The following planning sequence would occur: </vt:lpstr>
      <vt:lpstr>The following planning sequence would occur:</vt:lpstr>
      <vt:lpstr>THE ITERATION PLANNING PROCESS </vt:lpstr>
      <vt:lpstr>Figure:</vt:lpstr>
      <vt:lpstr>Types of iterations:</vt:lpstr>
      <vt:lpstr>Six iteration profile:</vt:lpstr>
      <vt:lpstr>PRAGMATIC PLANNING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student</dc:creator>
  <cp:lastModifiedBy>welcome</cp:lastModifiedBy>
  <cp:revision>97</cp:revision>
  <dcterms:created xsi:type="dcterms:W3CDTF">2021-04-10T09:40:10Z</dcterms:created>
  <dcterms:modified xsi:type="dcterms:W3CDTF">2021-04-20T05:02:51Z</dcterms:modified>
</cp:coreProperties>
</file>