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0" autoAdjust="0"/>
    <p:restoredTop sz="94660"/>
  </p:normalViewPr>
  <p:slideViewPr>
    <p:cSldViewPr snapToGrid="0">
      <p:cViewPr varScale="1">
        <p:scale>
          <a:sx n="93" d="100"/>
          <a:sy n="93" d="100"/>
        </p:scale>
        <p:origin x="92"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7/24/2020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7/24/2020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7/24/2020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macleans.ca/education/which-canadian-universities-have-the-most-international-student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B1996-D046-4ED8-9D9F-536304669761}"/>
              </a:ext>
            </a:extLst>
          </p:cNvPr>
          <p:cNvSpPr>
            <a:spLocks noGrp="1"/>
          </p:cNvSpPr>
          <p:nvPr>
            <p:ph type="ctrTitle"/>
          </p:nvPr>
        </p:nvSpPr>
        <p:spPr/>
        <p:txBody>
          <a:bodyPr/>
          <a:lstStyle/>
          <a:p>
            <a:r>
              <a:rPr lang="en-CA" dirty="0"/>
              <a:t>Capstone Project</a:t>
            </a:r>
          </a:p>
        </p:txBody>
      </p:sp>
      <p:sp>
        <p:nvSpPr>
          <p:cNvPr id="3" name="Subtitle 2">
            <a:extLst>
              <a:ext uri="{FF2B5EF4-FFF2-40B4-BE49-F238E27FC236}">
                <a16:creationId xmlns:a16="http://schemas.microsoft.com/office/drawing/2014/main" id="{2C008DD5-0967-4EDC-81E1-1F37F00842AF}"/>
              </a:ext>
            </a:extLst>
          </p:cNvPr>
          <p:cNvSpPr>
            <a:spLocks noGrp="1"/>
          </p:cNvSpPr>
          <p:nvPr>
            <p:ph type="subTitle" idx="1"/>
          </p:nvPr>
        </p:nvSpPr>
        <p:spPr/>
        <p:txBody>
          <a:bodyPr/>
          <a:lstStyle/>
          <a:p>
            <a:r>
              <a:rPr lang="en-CA" dirty="0"/>
              <a:t>Krystal Si Huang</a:t>
            </a:r>
          </a:p>
          <a:p>
            <a:r>
              <a:rPr lang="en-CA" dirty="0"/>
              <a:t>July 24, 2020</a:t>
            </a:r>
          </a:p>
          <a:p>
            <a:endParaRPr lang="en-CA" dirty="0"/>
          </a:p>
        </p:txBody>
      </p:sp>
    </p:spTree>
    <p:extLst>
      <p:ext uri="{BB962C8B-B14F-4D97-AF65-F5344CB8AC3E}">
        <p14:creationId xmlns:p14="http://schemas.microsoft.com/office/powerpoint/2010/main" val="4096732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5AFE7-5DEF-419D-A71E-BDFDC1787FBE}"/>
              </a:ext>
            </a:extLst>
          </p:cNvPr>
          <p:cNvSpPr>
            <a:spLocks noGrp="1"/>
          </p:cNvSpPr>
          <p:nvPr>
            <p:ph type="title"/>
          </p:nvPr>
        </p:nvSpPr>
        <p:spPr/>
        <p:txBody>
          <a:bodyPr/>
          <a:lstStyle/>
          <a:p>
            <a:r>
              <a:rPr lang="en-CA" dirty="0"/>
              <a:t>Part 1: introduction</a:t>
            </a:r>
          </a:p>
        </p:txBody>
      </p:sp>
      <p:sp>
        <p:nvSpPr>
          <p:cNvPr id="3" name="Content Placeholder 2">
            <a:extLst>
              <a:ext uri="{FF2B5EF4-FFF2-40B4-BE49-F238E27FC236}">
                <a16:creationId xmlns:a16="http://schemas.microsoft.com/office/drawing/2014/main" id="{727247F5-6B20-499D-90BC-57D6A88660D3}"/>
              </a:ext>
            </a:extLst>
          </p:cNvPr>
          <p:cNvSpPr>
            <a:spLocks noGrp="1"/>
          </p:cNvSpPr>
          <p:nvPr>
            <p:ph idx="1"/>
          </p:nvPr>
        </p:nvSpPr>
        <p:spPr/>
        <p:txBody>
          <a:bodyPr/>
          <a:lstStyle/>
          <a:p>
            <a:r>
              <a:rPr lang="en-US" dirty="0"/>
              <a:t>According to a report prepared by Canadian Bureau for International Education (CBIE, 2018), as a result of varied and evolving push and pull factors, international students are choosing Canada as their study destination in unprecedented numbers. In 2017, for example, there were 494,525 international students in Canada at all levels of study, which represents a 17% increase over the previous year (CBIE, 2018). </a:t>
            </a:r>
          </a:p>
          <a:p>
            <a:endParaRPr lang="en-CA" dirty="0"/>
          </a:p>
        </p:txBody>
      </p:sp>
    </p:spTree>
    <p:extLst>
      <p:ext uri="{BB962C8B-B14F-4D97-AF65-F5344CB8AC3E}">
        <p14:creationId xmlns:p14="http://schemas.microsoft.com/office/powerpoint/2010/main" val="282297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A0C97-9DEE-49D8-B035-C6C28B3D114C}"/>
              </a:ext>
            </a:extLst>
          </p:cNvPr>
          <p:cNvSpPr>
            <a:spLocks noGrp="1"/>
          </p:cNvSpPr>
          <p:nvPr>
            <p:ph type="title"/>
          </p:nvPr>
        </p:nvSpPr>
        <p:spPr/>
        <p:txBody>
          <a:bodyPr/>
          <a:lstStyle/>
          <a:p>
            <a:r>
              <a:rPr lang="en-CA" dirty="0"/>
              <a:t>Part 1: introduction</a:t>
            </a:r>
          </a:p>
        </p:txBody>
      </p:sp>
      <p:sp>
        <p:nvSpPr>
          <p:cNvPr id="3" name="Content Placeholder 2">
            <a:extLst>
              <a:ext uri="{FF2B5EF4-FFF2-40B4-BE49-F238E27FC236}">
                <a16:creationId xmlns:a16="http://schemas.microsoft.com/office/drawing/2014/main" id="{656CD225-AE00-4DD5-8F3E-B3098A5E3334}"/>
              </a:ext>
            </a:extLst>
          </p:cNvPr>
          <p:cNvSpPr>
            <a:spLocks noGrp="1"/>
          </p:cNvSpPr>
          <p:nvPr>
            <p:ph idx="1"/>
          </p:nvPr>
        </p:nvSpPr>
        <p:spPr/>
        <p:txBody>
          <a:bodyPr>
            <a:normAutofit fontScale="92500" lnSpcReduction="20000"/>
          </a:bodyPr>
          <a:lstStyle/>
          <a:p>
            <a:r>
              <a:rPr lang="en-US" dirty="0"/>
              <a:t>As the top university of the country, the University of Toronto (</a:t>
            </a:r>
            <a:r>
              <a:rPr lang="en-US" dirty="0" err="1"/>
              <a:t>UofT</a:t>
            </a:r>
            <a:r>
              <a:rPr lang="en-US" dirty="0"/>
              <a:t>) has attracted many international students. It is estimated that 26% of the student population at the University of Toronto is comprised of international students (Maclean’s, 2016). For international students, the prospect of flying half-way round the world to study in Canada can be daunting, and adjusting to new life here is indeed a challenge. However, incoming international students don't have to be scary or stressful. After all, what makes studying abroad so special is that the process is always exciting and rewarding. New sights, new food, new languages and a different climate will stimulate your senses! </a:t>
            </a:r>
          </a:p>
          <a:p>
            <a:r>
              <a:rPr lang="en-US" b="1" dirty="0"/>
              <a:t>This project will mainly explore city of Toronto (i.e., hotels, restaurants, attractions) to help international students navigate their life as well as take the stress out of studying here. </a:t>
            </a:r>
            <a:endParaRPr lang="en-CA" b="1" dirty="0"/>
          </a:p>
        </p:txBody>
      </p:sp>
    </p:spTree>
    <p:extLst>
      <p:ext uri="{BB962C8B-B14F-4D97-AF65-F5344CB8AC3E}">
        <p14:creationId xmlns:p14="http://schemas.microsoft.com/office/powerpoint/2010/main" val="4245865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DBB47-F037-47D5-B302-721274C18161}"/>
              </a:ext>
            </a:extLst>
          </p:cNvPr>
          <p:cNvSpPr>
            <a:spLocks noGrp="1"/>
          </p:cNvSpPr>
          <p:nvPr>
            <p:ph type="title"/>
          </p:nvPr>
        </p:nvSpPr>
        <p:spPr/>
        <p:txBody>
          <a:bodyPr/>
          <a:lstStyle/>
          <a:p>
            <a:r>
              <a:rPr lang="en-CA" dirty="0"/>
              <a:t>Part 2: Methodology</a:t>
            </a:r>
          </a:p>
        </p:txBody>
      </p:sp>
      <p:sp>
        <p:nvSpPr>
          <p:cNvPr id="3" name="Content Placeholder 2">
            <a:extLst>
              <a:ext uri="{FF2B5EF4-FFF2-40B4-BE49-F238E27FC236}">
                <a16:creationId xmlns:a16="http://schemas.microsoft.com/office/drawing/2014/main" id="{AFE4C111-1128-4FE7-AB66-7F03624E504B}"/>
              </a:ext>
            </a:extLst>
          </p:cNvPr>
          <p:cNvSpPr>
            <a:spLocks noGrp="1"/>
          </p:cNvSpPr>
          <p:nvPr>
            <p:ph idx="1"/>
          </p:nvPr>
        </p:nvSpPr>
        <p:spPr/>
        <p:txBody>
          <a:bodyPr/>
          <a:lstStyle/>
          <a:p>
            <a:r>
              <a:rPr lang="en-US" dirty="0"/>
              <a:t>This capstone project will be using Foursquare to explore the city of Toronto, just as what we learned in this module. Searching for a specific venue category using Foursquare API will be the primary methodology. We'll start by locating some hotels and restaurants near </a:t>
            </a:r>
            <a:r>
              <a:rPr lang="en-US" dirty="0" err="1"/>
              <a:t>UofT</a:t>
            </a:r>
            <a:r>
              <a:rPr lang="en-US" dirty="0"/>
              <a:t> campus and use the visualization library, Folium, to visualize the results. We will then move on to explore some main attractions in the city of Toronto. To do this, Foursquare API is employed.</a:t>
            </a:r>
            <a:endParaRPr lang="en-CA" dirty="0"/>
          </a:p>
        </p:txBody>
      </p:sp>
    </p:spTree>
    <p:extLst>
      <p:ext uri="{BB962C8B-B14F-4D97-AF65-F5344CB8AC3E}">
        <p14:creationId xmlns:p14="http://schemas.microsoft.com/office/powerpoint/2010/main" val="3034682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40CBA-CB92-4F9F-89F0-4126E3D63EE6}"/>
              </a:ext>
            </a:extLst>
          </p:cNvPr>
          <p:cNvSpPr>
            <a:spLocks noGrp="1"/>
          </p:cNvSpPr>
          <p:nvPr>
            <p:ph type="title"/>
          </p:nvPr>
        </p:nvSpPr>
        <p:spPr/>
        <p:txBody>
          <a:bodyPr/>
          <a:lstStyle/>
          <a:p>
            <a:r>
              <a:rPr lang="en-CA" dirty="0"/>
              <a:t>Part 3: analysis and output</a:t>
            </a:r>
          </a:p>
        </p:txBody>
      </p:sp>
      <p:sp>
        <p:nvSpPr>
          <p:cNvPr id="3" name="Content Placeholder 2">
            <a:extLst>
              <a:ext uri="{FF2B5EF4-FFF2-40B4-BE49-F238E27FC236}">
                <a16:creationId xmlns:a16="http://schemas.microsoft.com/office/drawing/2014/main" id="{302ADC72-1422-461E-83CE-E8F47EB081E9}"/>
              </a:ext>
            </a:extLst>
          </p:cNvPr>
          <p:cNvSpPr>
            <a:spLocks noGrp="1"/>
          </p:cNvSpPr>
          <p:nvPr>
            <p:ph idx="1"/>
          </p:nvPr>
        </p:nvSpPr>
        <p:spPr/>
        <p:txBody>
          <a:bodyPr/>
          <a:lstStyle/>
          <a:p>
            <a:r>
              <a:rPr lang="en-CA" dirty="0"/>
              <a:t>Hotels near the UofT campus</a:t>
            </a:r>
          </a:p>
          <a:p>
            <a:endParaRPr lang="en-CA" dirty="0"/>
          </a:p>
        </p:txBody>
      </p:sp>
      <p:pic>
        <p:nvPicPr>
          <p:cNvPr id="5" name="Picture 4" descr="A close up of text on a white background&#10;&#10;Description automatically generated">
            <a:extLst>
              <a:ext uri="{FF2B5EF4-FFF2-40B4-BE49-F238E27FC236}">
                <a16:creationId xmlns:a16="http://schemas.microsoft.com/office/drawing/2014/main" id="{0C269053-710F-47CF-8106-B6249032932F}"/>
              </a:ext>
            </a:extLst>
          </p:cNvPr>
          <p:cNvPicPr>
            <a:picLocks noChangeAspect="1"/>
          </p:cNvPicPr>
          <p:nvPr/>
        </p:nvPicPr>
        <p:blipFill>
          <a:blip r:embed="rId2"/>
          <a:stretch>
            <a:fillRect/>
          </a:stretch>
        </p:blipFill>
        <p:spPr>
          <a:xfrm>
            <a:off x="722062" y="2520950"/>
            <a:ext cx="4298950" cy="4337050"/>
          </a:xfrm>
          <a:prstGeom prst="rect">
            <a:avLst/>
          </a:prstGeom>
        </p:spPr>
      </p:pic>
      <p:pic>
        <p:nvPicPr>
          <p:cNvPr id="9" name="Picture 8" descr="A close up of a map&#10;&#10;Description automatically generated">
            <a:extLst>
              <a:ext uri="{FF2B5EF4-FFF2-40B4-BE49-F238E27FC236}">
                <a16:creationId xmlns:a16="http://schemas.microsoft.com/office/drawing/2014/main" id="{7B26AE7C-C4B4-4586-8059-B7500CD62941}"/>
              </a:ext>
            </a:extLst>
          </p:cNvPr>
          <p:cNvPicPr>
            <a:picLocks noChangeAspect="1"/>
          </p:cNvPicPr>
          <p:nvPr/>
        </p:nvPicPr>
        <p:blipFill>
          <a:blip r:embed="rId3"/>
          <a:stretch>
            <a:fillRect/>
          </a:stretch>
        </p:blipFill>
        <p:spPr>
          <a:xfrm>
            <a:off x="5452533" y="1953683"/>
            <a:ext cx="6485467" cy="4822976"/>
          </a:xfrm>
          <a:prstGeom prst="rect">
            <a:avLst/>
          </a:prstGeom>
        </p:spPr>
      </p:pic>
    </p:spTree>
    <p:extLst>
      <p:ext uri="{BB962C8B-B14F-4D97-AF65-F5344CB8AC3E}">
        <p14:creationId xmlns:p14="http://schemas.microsoft.com/office/powerpoint/2010/main" val="2735306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37712-AF1A-42DB-A6CC-505A0136EE4C}"/>
              </a:ext>
            </a:extLst>
          </p:cNvPr>
          <p:cNvSpPr>
            <a:spLocks noGrp="1"/>
          </p:cNvSpPr>
          <p:nvPr>
            <p:ph type="title"/>
          </p:nvPr>
        </p:nvSpPr>
        <p:spPr/>
        <p:txBody>
          <a:bodyPr/>
          <a:lstStyle/>
          <a:p>
            <a:r>
              <a:rPr lang="en-CA" dirty="0"/>
              <a:t>Part 3: analysis and output</a:t>
            </a:r>
          </a:p>
        </p:txBody>
      </p:sp>
      <p:sp>
        <p:nvSpPr>
          <p:cNvPr id="3" name="Content Placeholder 2">
            <a:extLst>
              <a:ext uri="{FF2B5EF4-FFF2-40B4-BE49-F238E27FC236}">
                <a16:creationId xmlns:a16="http://schemas.microsoft.com/office/drawing/2014/main" id="{697F32AB-5A40-468D-9F72-7321C68C481A}"/>
              </a:ext>
            </a:extLst>
          </p:cNvPr>
          <p:cNvSpPr>
            <a:spLocks noGrp="1"/>
          </p:cNvSpPr>
          <p:nvPr>
            <p:ph idx="1"/>
          </p:nvPr>
        </p:nvSpPr>
        <p:spPr/>
        <p:txBody>
          <a:bodyPr/>
          <a:lstStyle/>
          <a:p>
            <a:r>
              <a:rPr lang="en-CA" dirty="0"/>
              <a:t>Restaurants near the UofT campus</a:t>
            </a:r>
          </a:p>
          <a:p>
            <a:endParaRPr lang="en-CA" dirty="0"/>
          </a:p>
        </p:txBody>
      </p:sp>
      <p:pic>
        <p:nvPicPr>
          <p:cNvPr id="9" name="Picture 8" descr="A close up of a map&#10;&#10;Description automatically generated">
            <a:extLst>
              <a:ext uri="{FF2B5EF4-FFF2-40B4-BE49-F238E27FC236}">
                <a16:creationId xmlns:a16="http://schemas.microsoft.com/office/drawing/2014/main" id="{B1C7AF1B-E62A-49C7-9155-9D6D64F360DC}"/>
              </a:ext>
            </a:extLst>
          </p:cNvPr>
          <p:cNvPicPr>
            <a:picLocks noChangeAspect="1"/>
          </p:cNvPicPr>
          <p:nvPr/>
        </p:nvPicPr>
        <p:blipFill>
          <a:blip r:embed="rId2"/>
          <a:stretch>
            <a:fillRect/>
          </a:stretch>
        </p:blipFill>
        <p:spPr>
          <a:xfrm>
            <a:off x="5831820" y="2169190"/>
            <a:ext cx="6360180" cy="4527943"/>
          </a:xfrm>
          <a:prstGeom prst="rect">
            <a:avLst/>
          </a:prstGeom>
        </p:spPr>
      </p:pic>
      <p:pic>
        <p:nvPicPr>
          <p:cNvPr id="13" name="Picture 12" descr="A close up of a newspaper&#10;&#10;Description automatically generated">
            <a:extLst>
              <a:ext uri="{FF2B5EF4-FFF2-40B4-BE49-F238E27FC236}">
                <a16:creationId xmlns:a16="http://schemas.microsoft.com/office/drawing/2014/main" id="{1BB51165-4242-4DD9-81B2-835A7E8F1D48}"/>
              </a:ext>
            </a:extLst>
          </p:cNvPr>
          <p:cNvPicPr>
            <a:picLocks noChangeAspect="1"/>
          </p:cNvPicPr>
          <p:nvPr/>
        </p:nvPicPr>
        <p:blipFill>
          <a:blip r:embed="rId3"/>
          <a:stretch>
            <a:fillRect/>
          </a:stretch>
        </p:blipFill>
        <p:spPr>
          <a:xfrm>
            <a:off x="1058334" y="2443691"/>
            <a:ext cx="3911600" cy="4253442"/>
          </a:xfrm>
          <a:prstGeom prst="rect">
            <a:avLst/>
          </a:prstGeom>
        </p:spPr>
      </p:pic>
    </p:spTree>
    <p:extLst>
      <p:ext uri="{BB962C8B-B14F-4D97-AF65-F5344CB8AC3E}">
        <p14:creationId xmlns:p14="http://schemas.microsoft.com/office/powerpoint/2010/main" val="992090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C67A4-23D3-43F5-ACCB-C4521FFBCAD6}"/>
              </a:ext>
            </a:extLst>
          </p:cNvPr>
          <p:cNvSpPr>
            <a:spLocks noGrp="1"/>
          </p:cNvSpPr>
          <p:nvPr>
            <p:ph type="title"/>
          </p:nvPr>
        </p:nvSpPr>
        <p:spPr/>
        <p:txBody>
          <a:bodyPr/>
          <a:lstStyle/>
          <a:p>
            <a:r>
              <a:rPr lang="en-CA" dirty="0"/>
              <a:t>Part 3: analysis and output</a:t>
            </a:r>
          </a:p>
        </p:txBody>
      </p:sp>
      <p:sp>
        <p:nvSpPr>
          <p:cNvPr id="3" name="Content Placeholder 2">
            <a:extLst>
              <a:ext uri="{FF2B5EF4-FFF2-40B4-BE49-F238E27FC236}">
                <a16:creationId xmlns:a16="http://schemas.microsoft.com/office/drawing/2014/main" id="{8062029B-F0B7-442C-9278-F313BFD2F812}"/>
              </a:ext>
            </a:extLst>
          </p:cNvPr>
          <p:cNvSpPr>
            <a:spLocks noGrp="1"/>
          </p:cNvSpPr>
          <p:nvPr>
            <p:ph idx="1"/>
          </p:nvPr>
        </p:nvSpPr>
        <p:spPr/>
        <p:txBody>
          <a:bodyPr/>
          <a:lstStyle/>
          <a:p>
            <a:r>
              <a:rPr lang="en-CA" dirty="0"/>
              <a:t>Art galleries nearby</a:t>
            </a:r>
          </a:p>
          <a:p>
            <a:endParaRPr lang="en-CA" dirty="0"/>
          </a:p>
        </p:txBody>
      </p:sp>
      <p:pic>
        <p:nvPicPr>
          <p:cNvPr id="5" name="Picture 4" descr="A close up of a map&#10;&#10;Description automatically generated">
            <a:extLst>
              <a:ext uri="{FF2B5EF4-FFF2-40B4-BE49-F238E27FC236}">
                <a16:creationId xmlns:a16="http://schemas.microsoft.com/office/drawing/2014/main" id="{53E1BEAB-787C-4934-A04C-10578BCB970A}"/>
              </a:ext>
            </a:extLst>
          </p:cNvPr>
          <p:cNvPicPr>
            <a:picLocks noChangeAspect="1"/>
          </p:cNvPicPr>
          <p:nvPr/>
        </p:nvPicPr>
        <p:blipFill>
          <a:blip r:embed="rId2"/>
          <a:stretch>
            <a:fillRect/>
          </a:stretch>
        </p:blipFill>
        <p:spPr>
          <a:xfrm>
            <a:off x="5926667" y="2015732"/>
            <a:ext cx="6096000" cy="4794250"/>
          </a:xfrm>
          <a:prstGeom prst="rect">
            <a:avLst/>
          </a:prstGeom>
        </p:spPr>
      </p:pic>
      <p:pic>
        <p:nvPicPr>
          <p:cNvPr id="7" name="Picture 6" descr="A close up of text on a white background&#10;&#10;Description automatically generated">
            <a:extLst>
              <a:ext uri="{FF2B5EF4-FFF2-40B4-BE49-F238E27FC236}">
                <a16:creationId xmlns:a16="http://schemas.microsoft.com/office/drawing/2014/main" id="{806AA079-07DF-43A3-9D65-EC525AD31B10}"/>
              </a:ext>
            </a:extLst>
          </p:cNvPr>
          <p:cNvPicPr>
            <a:picLocks noChangeAspect="1"/>
          </p:cNvPicPr>
          <p:nvPr/>
        </p:nvPicPr>
        <p:blipFill>
          <a:blip r:embed="rId3"/>
          <a:stretch>
            <a:fillRect/>
          </a:stretch>
        </p:blipFill>
        <p:spPr>
          <a:xfrm>
            <a:off x="886387" y="2407097"/>
            <a:ext cx="4267200" cy="4247703"/>
          </a:xfrm>
          <a:prstGeom prst="rect">
            <a:avLst/>
          </a:prstGeom>
        </p:spPr>
      </p:pic>
    </p:spTree>
    <p:extLst>
      <p:ext uri="{BB962C8B-B14F-4D97-AF65-F5344CB8AC3E}">
        <p14:creationId xmlns:p14="http://schemas.microsoft.com/office/powerpoint/2010/main" val="2227415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63271-9AA8-406F-BBAA-BD5F127B77D2}"/>
              </a:ext>
            </a:extLst>
          </p:cNvPr>
          <p:cNvSpPr>
            <a:spLocks noGrp="1"/>
          </p:cNvSpPr>
          <p:nvPr>
            <p:ph type="title"/>
          </p:nvPr>
        </p:nvSpPr>
        <p:spPr/>
        <p:txBody>
          <a:bodyPr>
            <a:normAutofit/>
          </a:bodyPr>
          <a:lstStyle/>
          <a:p>
            <a:r>
              <a:rPr lang="en-US" dirty="0"/>
              <a:t>Part 4: Results, Conclusion and Discussion</a:t>
            </a:r>
            <a:br>
              <a:rPr lang="en-US" b="1" dirty="0"/>
            </a:br>
            <a:endParaRPr lang="en-CA" dirty="0"/>
          </a:p>
        </p:txBody>
      </p:sp>
      <p:sp>
        <p:nvSpPr>
          <p:cNvPr id="3" name="Content Placeholder 2">
            <a:extLst>
              <a:ext uri="{FF2B5EF4-FFF2-40B4-BE49-F238E27FC236}">
                <a16:creationId xmlns:a16="http://schemas.microsoft.com/office/drawing/2014/main" id="{6D47B352-B41A-44CD-B979-F2985853E508}"/>
              </a:ext>
            </a:extLst>
          </p:cNvPr>
          <p:cNvSpPr>
            <a:spLocks noGrp="1"/>
          </p:cNvSpPr>
          <p:nvPr>
            <p:ph idx="1"/>
          </p:nvPr>
        </p:nvSpPr>
        <p:spPr/>
        <p:txBody>
          <a:bodyPr/>
          <a:lstStyle/>
          <a:p>
            <a:r>
              <a:rPr lang="en-US" dirty="0"/>
              <a:t>By using Foursquare location data, we examined the hotels, restaurants, parks, and galleries near the </a:t>
            </a:r>
            <a:r>
              <a:rPr lang="en-US" dirty="0" err="1"/>
              <a:t>UofT</a:t>
            </a:r>
            <a:r>
              <a:rPr lang="en-US" dirty="0"/>
              <a:t> campus. In </a:t>
            </a:r>
            <a:r>
              <a:rPr lang="en-US" dirty="0" err="1"/>
              <a:t>particualr</a:t>
            </a:r>
            <a:r>
              <a:rPr lang="en-US" dirty="0"/>
              <a:t>, we've found that within 1,000 meters from campus, there are 26 hotels and 29 restaurants. In addition, 29 art galleries are also being </a:t>
            </a:r>
            <a:r>
              <a:rPr lang="en-US" dirty="0" err="1"/>
              <a:t>displyed</a:t>
            </a:r>
            <a:r>
              <a:rPr lang="en-US" dirty="0"/>
              <a:t> using Foursquare location data. It is worth noting that among 29 restaurants, we see that a lot of them are categorized as Chinese restaurants. This is not surprising. It is reported that 30% of international students pursuing studies in Canada come from China (CBIE, 2018); thus, opening Chinese restaurants is an effective way to accommodate those students.</a:t>
            </a:r>
            <a:endParaRPr lang="en-CA" dirty="0"/>
          </a:p>
        </p:txBody>
      </p:sp>
    </p:spTree>
    <p:extLst>
      <p:ext uri="{BB962C8B-B14F-4D97-AF65-F5344CB8AC3E}">
        <p14:creationId xmlns:p14="http://schemas.microsoft.com/office/powerpoint/2010/main" val="566697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5C67B-EB3E-42C6-ADBC-64E4AAED0C4C}"/>
              </a:ext>
            </a:extLst>
          </p:cNvPr>
          <p:cNvSpPr>
            <a:spLocks noGrp="1"/>
          </p:cNvSpPr>
          <p:nvPr>
            <p:ph type="title"/>
          </p:nvPr>
        </p:nvSpPr>
        <p:spPr/>
        <p:txBody>
          <a:bodyPr/>
          <a:lstStyle/>
          <a:p>
            <a:r>
              <a:rPr lang="en-CA" dirty="0"/>
              <a:t>Reference</a:t>
            </a:r>
          </a:p>
        </p:txBody>
      </p:sp>
      <p:sp>
        <p:nvSpPr>
          <p:cNvPr id="3" name="Content Placeholder 2">
            <a:extLst>
              <a:ext uri="{FF2B5EF4-FFF2-40B4-BE49-F238E27FC236}">
                <a16:creationId xmlns:a16="http://schemas.microsoft.com/office/drawing/2014/main" id="{84683720-35E3-48E5-BD68-8DAF645FA26D}"/>
              </a:ext>
            </a:extLst>
          </p:cNvPr>
          <p:cNvSpPr>
            <a:spLocks noGrp="1"/>
          </p:cNvSpPr>
          <p:nvPr>
            <p:ph idx="1"/>
          </p:nvPr>
        </p:nvSpPr>
        <p:spPr/>
        <p:txBody>
          <a:bodyPr/>
          <a:lstStyle/>
          <a:p>
            <a:r>
              <a:rPr lang="en-CA" dirty="0"/>
              <a:t>1. “International Students in Canada.” Canadian Bureau for International Education, Aug. 2018, cbie.ca/wp-content/uploads/2018/09/International-Students-in-Canada-ENG.pdf.</a:t>
            </a:r>
          </a:p>
          <a:p>
            <a:r>
              <a:rPr lang="en-CA" dirty="0"/>
              <a:t>2. </a:t>
            </a:r>
            <a:r>
              <a:rPr lang="en-CA" dirty="0" err="1"/>
              <a:t>Dywer</a:t>
            </a:r>
            <a:r>
              <a:rPr lang="en-CA" dirty="0"/>
              <a:t>, Mary. “These Canadian Universities Have the Most International Students.” Https://Www.Macleans.ca/Education/Which-Canadian-Universities-Have-the-Most-International-Students/, Nov. 2017, </a:t>
            </a:r>
            <a:r>
              <a:rPr lang="en-CA" u="sng" dirty="0">
                <a:hlinkClick r:id="rId2"/>
              </a:rPr>
              <a:t>www.macleans.ca/education/which-canadian-universities-have-the-most-international-students</a:t>
            </a:r>
            <a:r>
              <a:rPr lang="en-CA" dirty="0"/>
              <a:t>.</a:t>
            </a:r>
          </a:p>
          <a:p>
            <a:endParaRPr lang="en-CA" dirty="0"/>
          </a:p>
        </p:txBody>
      </p:sp>
    </p:spTree>
    <p:extLst>
      <p:ext uri="{BB962C8B-B14F-4D97-AF65-F5344CB8AC3E}">
        <p14:creationId xmlns:p14="http://schemas.microsoft.com/office/powerpoint/2010/main" val="98110307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12</TotalTime>
  <Words>580</Words>
  <Application>Microsoft Office PowerPoint</Application>
  <PresentationFormat>Widescreen</PresentationFormat>
  <Paragraphs>21</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Gallery</vt:lpstr>
      <vt:lpstr>Capstone Project</vt:lpstr>
      <vt:lpstr>Part 1: introduction</vt:lpstr>
      <vt:lpstr>Part 1: introduction</vt:lpstr>
      <vt:lpstr>Part 2: Methodology</vt:lpstr>
      <vt:lpstr>Part 3: analysis and output</vt:lpstr>
      <vt:lpstr>Part 3: analysis and output</vt:lpstr>
      <vt:lpstr>Part 3: analysis and output</vt:lpstr>
      <vt:lpstr>Part 4: Results, Conclusion and Discussion </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Si Huang</dc:creator>
  <cp:lastModifiedBy>Si Huang</cp:lastModifiedBy>
  <cp:revision>2</cp:revision>
  <dcterms:created xsi:type="dcterms:W3CDTF">2020-07-24T22:46:48Z</dcterms:created>
  <dcterms:modified xsi:type="dcterms:W3CDTF">2020-07-24T23:06:04Z</dcterms:modified>
</cp:coreProperties>
</file>