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9" r:id="rId3"/>
    <p:sldId id="270" r:id="rId4"/>
    <p:sldId id="271" r:id="rId5"/>
    <p:sldId id="272" r:id="rId6"/>
    <p:sldId id="273" r:id="rId7"/>
    <p:sldId id="283" r:id="rId8"/>
    <p:sldId id="284" r:id="rId9"/>
    <p:sldId id="286" r:id="rId10"/>
    <p:sldId id="285" r:id="rId11"/>
    <p:sldId id="287" r:id="rId12"/>
    <p:sldId id="278" r:id="rId13"/>
    <p:sldId id="279" r:id="rId14"/>
    <p:sldId id="280" r:id="rId15"/>
    <p:sldId id="282"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37" autoAdjust="0"/>
  </p:normalViewPr>
  <p:slideViewPr>
    <p:cSldViewPr>
      <p:cViewPr>
        <p:scale>
          <a:sx n="47" d="100"/>
          <a:sy n="47" d="100"/>
        </p:scale>
        <p:origin x="-384" y="504"/>
      </p:cViewPr>
      <p:guideLst>
        <p:guide orient="horz" pos="4320"/>
        <p:guide pos="7680"/>
      </p:guideLst>
    </p:cSldViewPr>
  </p:slideViewPr>
  <p:notesTextViewPr>
    <p:cViewPr>
      <p:scale>
        <a:sx n="1" d="1"/>
        <a:sy n="1" d="1"/>
      </p:scale>
      <p:origin x="0" y="10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70AEE-8B3F-43AF-86BE-32A2ED07D3E4}" type="doc">
      <dgm:prSet loTypeId="urn:microsoft.com/office/officeart/2005/8/layout/hChevron3" loCatId="process" qsTypeId="urn:microsoft.com/office/officeart/2005/8/quickstyle/simple1" qsCatId="simple" csTypeId="urn:microsoft.com/office/officeart/2005/8/colors/accent1_2" csCatId="accent1" phldr="1"/>
      <dgm:spPr/>
    </dgm:pt>
    <dgm:pt modelId="{11E9965F-7088-4EB0-9010-EC16D6C15C22}">
      <dgm:prSet phldrT="[Text]"/>
      <dgm:spPr/>
      <dgm:t>
        <a:bodyPr/>
        <a:lstStyle/>
        <a:p>
          <a:r>
            <a:rPr lang="nl-BE" dirty="0" smtClean="0"/>
            <a:t>Uses at time K the returns </a:t>
          </a:r>
          <a:r>
            <a:rPr lang="nl-BE" dirty="0" smtClean="0"/>
            <a:t>R</a:t>
          </a:r>
          <a:r>
            <a:rPr lang="nl-BE" baseline="-25000" dirty="0" smtClean="0"/>
            <a:t>1</a:t>
          </a:r>
          <a:r>
            <a:rPr lang="nl-BE" dirty="0" smtClean="0"/>
            <a:t>,…,R</a:t>
          </a:r>
          <a:r>
            <a:rPr lang="nl-BE" baseline="-25000" dirty="0" smtClean="0"/>
            <a:t>K</a:t>
          </a:r>
          <a:r>
            <a:rPr lang="nl-BE" dirty="0" smtClean="0"/>
            <a:t> to compute optimal weights</a:t>
          </a:r>
          <a:endParaRPr lang="nl-BE" dirty="0"/>
        </a:p>
      </dgm:t>
    </dgm:pt>
    <dgm:pt modelId="{BA615375-7A1D-44BC-9230-892CBC4D44F1}" type="parTrans" cxnId="{4442A5F2-5A98-48E9-BCD0-56FBEEFE1C5E}">
      <dgm:prSet/>
      <dgm:spPr/>
      <dgm:t>
        <a:bodyPr/>
        <a:lstStyle/>
        <a:p>
          <a:endParaRPr lang="nl-BE"/>
        </a:p>
      </dgm:t>
    </dgm:pt>
    <dgm:pt modelId="{EA052BC7-1B0F-4452-BC8E-01F179E81BBA}" type="sibTrans" cxnId="{4442A5F2-5A98-48E9-BCD0-56FBEEFE1C5E}">
      <dgm:prSet/>
      <dgm:spPr/>
      <dgm:t>
        <a:bodyPr/>
        <a:lstStyle/>
        <a:p>
          <a:endParaRPr lang="nl-BE"/>
        </a:p>
      </dgm:t>
    </dgm:pt>
    <dgm:pt modelId="{710B27AE-C0EB-4BE3-8479-62F89876A397}">
      <dgm:prSet phldrT="[Text]"/>
      <dgm:spPr/>
      <dgm:t>
        <a:bodyPr/>
        <a:lstStyle/>
        <a:p>
          <a:r>
            <a:rPr lang="nl-BE" dirty="0" smtClean="0"/>
            <a:t>Invests between time K and time T using those optimized weights</a:t>
          </a:r>
          <a:endParaRPr lang="nl-BE" dirty="0"/>
        </a:p>
      </dgm:t>
    </dgm:pt>
    <dgm:pt modelId="{5DE22AF7-6FB9-4848-AD05-80A7B50C1765}" type="sibTrans" cxnId="{CC341D50-C443-4B66-A10C-F99D479ECDDB}">
      <dgm:prSet/>
      <dgm:spPr/>
      <dgm:t>
        <a:bodyPr/>
        <a:lstStyle/>
        <a:p>
          <a:endParaRPr lang="nl-BE"/>
        </a:p>
      </dgm:t>
    </dgm:pt>
    <dgm:pt modelId="{96F265BA-504A-4F56-9FEE-978D77DC7DD8}" type="parTrans" cxnId="{CC341D50-C443-4B66-A10C-F99D479ECDDB}">
      <dgm:prSet/>
      <dgm:spPr/>
      <dgm:t>
        <a:bodyPr/>
        <a:lstStyle/>
        <a:p>
          <a:endParaRPr lang="nl-BE"/>
        </a:p>
      </dgm:t>
    </dgm:pt>
    <dgm:pt modelId="{62793A74-22F5-43B7-A50C-06FB72BD54C4}" type="pres">
      <dgm:prSet presAssocID="{62870AEE-8B3F-43AF-86BE-32A2ED07D3E4}" presName="Name0" presStyleCnt="0">
        <dgm:presLayoutVars>
          <dgm:dir/>
          <dgm:resizeHandles val="exact"/>
        </dgm:presLayoutVars>
      </dgm:prSet>
      <dgm:spPr/>
    </dgm:pt>
    <dgm:pt modelId="{9CBDA493-FD15-4134-B4FB-DBC8FC7BAA83}" type="pres">
      <dgm:prSet presAssocID="{11E9965F-7088-4EB0-9010-EC16D6C15C22}" presName="parTxOnly" presStyleLbl="node1" presStyleIdx="0" presStyleCnt="2">
        <dgm:presLayoutVars>
          <dgm:bulletEnabled val="1"/>
        </dgm:presLayoutVars>
      </dgm:prSet>
      <dgm:spPr/>
      <dgm:t>
        <a:bodyPr/>
        <a:lstStyle/>
        <a:p>
          <a:endParaRPr lang="nl-BE"/>
        </a:p>
      </dgm:t>
    </dgm:pt>
    <dgm:pt modelId="{820D3F17-2B5C-4302-883E-2060299A3F8D}" type="pres">
      <dgm:prSet presAssocID="{EA052BC7-1B0F-4452-BC8E-01F179E81BBA}" presName="parSpace" presStyleCnt="0"/>
      <dgm:spPr/>
    </dgm:pt>
    <dgm:pt modelId="{0A566F77-CFC9-4642-A0BB-588F8A67E8CF}" type="pres">
      <dgm:prSet presAssocID="{710B27AE-C0EB-4BE3-8479-62F89876A397}" presName="parTxOnly" presStyleLbl="node1" presStyleIdx="1" presStyleCnt="2" custLinFactNeighborX="28169" custLinFactNeighborY="94">
        <dgm:presLayoutVars>
          <dgm:bulletEnabled val="1"/>
        </dgm:presLayoutVars>
      </dgm:prSet>
      <dgm:spPr/>
      <dgm:t>
        <a:bodyPr/>
        <a:lstStyle/>
        <a:p>
          <a:endParaRPr lang="nl-BE"/>
        </a:p>
      </dgm:t>
    </dgm:pt>
  </dgm:ptLst>
  <dgm:cxnLst>
    <dgm:cxn modelId="{63F8611E-0D09-4DBB-B0AF-C292334E8DE4}" type="presOf" srcId="{710B27AE-C0EB-4BE3-8479-62F89876A397}" destId="{0A566F77-CFC9-4642-A0BB-588F8A67E8CF}" srcOrd="0" destOrd="0" presId="urn:microsoft.com/office/officeart/2005/8/layout/hChevron3"/>
    <dgm:cxn modelId="{456137EC-AEEA-4738-9CC3-9B66E0430068}" type="presOf" srcId="{62870AEE-8B3F-43AF-86BE-32A2ED07D3E4}" destId="{62793A74-22F5-43B7-A50C-06FB72BD54C4}" srcOrd="0" destOrd="0" presId="urn:microsoft.com/office/officeart/2005/8/layout/hChevron3"/>
    <dgm:cxn modelId="{CC341D50-C443-4B66-A10C-F99D479ECDDB}" srcId="{62870AEE-8B3F-43AF-86BE-32A2ED07D3E4}" destId="{710B27AE-C0EB-4BE3-8479-62F89876A397}" srcOrd="1" destOrd="0" parTransId="{96F265BA-504A-4F56-9FEE-978D77DC7DD8}" sibTransId="{5DE22AF7-6FB9-4848-AD05-80A7B50C1765}"/>
    <dgm:cxn modelId="{BEB00C42-A448-4E79-9907-30C2CF5CE95A}" type="presOf" srcId="{11E9965F-7088-4EB0-9010-EC16D6C15C22}" destId="{9CBDA493-FD15-4134-B4FB-DBC8FC7BAA83}" srcOrd="0" destOrd="0" presId="urn:microsoft.com/office/officeart/2005/8/layout/hChevron3"/>
    <dgm:cxn modelId="{4442A5F2-5A98-48E9-BCD0-56FBEEFE1C5E}" srcId="{62870AEE-8B3F-43AF-86BE-32A2ED07D3E4}" destId="{11E9965F-7088-4EB0-9010-EC16D6C15C22}" srcOrd="0" destOrd="0" parTransId="{BA615375-7A1D-44BC-9230-892CBC4D44F1}" sibTransId="{EA052BC7-1B0F-4452-BC8E-01F179E81BBA}"/>
    <dgm:cxn modelId="{279537D7-E0D7-483D-BD18-DA35A5B51A41}" type="presParOf" srcId="{62793A74-22F5-43B7-A50C-06FB72BD54C4}" destId="{9CBDA493-FD15-4134-B4FB-DBC8FC7BAA83}" srcOrd="0" destOrd="0" presId="urn:microsoft.com/office/officeart/2005/8/layout/hChevron3"/>
    <dgm:cxn modelId="{87AE8788-D5CD-455A-99BE-07FF9A004A3C}" type="presParOf" srcId="{62793A74-22F5-43B7-A50C-06FB72BD54C4}" destId="{820D3F17-2B5C-4302-883E-2060299A3F8D}" srcOrd="1" destOrd="0" presId="urn:microsoft.com/office/officeart/2005/8/layout/hChevron3"/>
    <dgm:cxn modelId="{43D68489-0974-4E59-B227-681D449EAAE8}" type="presParOf" srcId="{62793A74-22F5-43B7-A50C-06FB72BD54C4}" destId="{0A566F77-CFC9-4642-A0BB-588F8A67E8CF}"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DA493-FD15-4134-B4FB-DBC8FC7BAA83}">
      <dsp:nvSpPr>
        <dsp:cNvPr id="0" name=""/>
        <dsp:cNvSpPr/>
      </dsp:nvSpPr>
      <dsp:spPr>
        <a:xfrm>
          <a:off x="12700" y="3615266"/>
          <a:ext cx="9016999" cy="360679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0" tIns="133350" rIns="66675" bIns="133350" numCol="1" spcCol="1270" anchor="ctr" anchorCtr="0">
          <a:noAutofit/>
        </a:bodyPr>
        <a:lstStyle/>
        <a:p>
          <a:pPr lvl="0" algn="ctr" defTabSz="2222500">
            <a:lnSpc>
              <a:spcPct val="90000"/>
            </a:lnSpc>
            <a:spcBef>
              <a:spcPct val="0"/>
            </a:spcBef>
            <a:spcAft>
              <a:spcPct val="35000"/>
            </a:spcAft>
          </a:pPr>
          <a:r>
            <a:rPr lang="nl-BE" sz="5000" kern="1200" dirty="0" smtClean="0"/>
            <a:t>Uses at time K the returns </a:t>
          </a:r>
          <a:r>
            <a:rPr lang="nl-BE" sz="5000" kern="1200" dirty="0" smtClean="0"/>
            <a:t>R</a:t>
          </a:r>
          <a:r>
            <a:rPr lang="nl-BE" sz="5000" kern="1200" baseline="-25000" dirty="0" smtClean="0"/>
            <a:t>1</a:t>
          </a:r>
          <a:r>
            <a:rPr lang="nl-BE" sz="5000" kern="1200" dirty="0" smtClean="0"/>
            <a:t>,…,R</a:t>
          </a:r>
          <a:r>
            <a:rPr lang="nl-BE" sz="5000" kern="1200" baseline="-25000" dirty="0" smtClean="0"/>
            <a:t>K</a:t>
          </a:r>
          <a:r>
            <a:rPr lang="nl-BE" sz="5000" kern="1200" dirty="0" smtClean="0"/>
            <a:t> to compute optimal weights</a:t>
          </a:r>
          <a:endParaRPr lang="nl-BE" sz="5000" kern="1200" dirty="0"/>
        </a:p>
      </dsp:txBody>
      <dsp:txXfrm>
        <a:off x="12700" y="3615266"/>
        <a:ext cx="8115299" cy="3606799"/>
      </dsp:txXfrm>
    </dsp:sp>
    <dsp:sp modelId="{0A566F77-CFC9-4642-A0BB-588F8A67E8CF}">
      <dsp:nvSpPr>
        <dsp:cNvPr id="0" name=""/>
        <dsp:cNvSpPr/>
      </dsp:nvSpPr>
      <dsp:spPr>
        <a:xfrm>
          <a:off x="7239000" y="3618656"/>
          <a:ext cx="9016999" cy="360679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25" tIns="133350" rIns="66675" bIns="133350" numCol="1" spcCol="1270" anchor="ctr" anchorCtr="0">
          <a:noAutofit/>
        </a:bodyPr>
        <a:lstStyle/>
        <a:p>
          <a:pPr lvl="0" algn="ctr" defTabSz="2222500">
            <a:lnSpc>
              <a:spcPct val="90000"/>
            </a:lnSpc>
            <a:spcBef>
              <a:spcPct val="0"/>
            </a:spcBef>
            <a:spcAft>
              <a:spcPct val="35000"/>
            </a:spcAft>
          </a:pPr>
          <a:r>
            <a:rPr lang="nl-BE" sz="5000" kern="1200" dirty="0" smtClean="0"/>
            <a:t>Invests between time K and time T using those optimized weights</a:t>
          </a:r>
          <a:endParaRPr lang="nl-BE" sz="5000" kern="1200" dirty="0"/>
        </a:p>
      </dsp:txBody>
      <dsp:txXfrm>
        <a:off x="9042400" y="3618656"/>
        <a:ext cx="5410200" cy="360679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8861783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final objective of this course, is to teach you the skill to determine the portfolio weights that are optimal in the sense that there is no other portfolio with a higher expected return for the same or lower level of volatility. </a:t>
            </a:r>
          </a:p>
          <a:p>
            <a:endParaRPr lang="en-US" dirty="0" smtClean="0"/>
          </a:p>
          <a:p>
            <a:r>
              <a:rPr lang="en-US" dirty="0" smtClean="0"/>
              <a:t>***</a:t>
            </a:r>
          </a:p>
          <a:p>
            <a:endParaRPr lang="en-US" dirty="0" smtClean="0"/>
          </a:p>
          <a:p>
            <a:r>
              <a:rPr lang="en-US" dirty="0" smtClean="0"/>
              <a:t>Optimizing the portfolio weights requires us to first specify exactly the objective to be optimized and the constraints the optimal portfolio weights should satisfy.</a:t>
            </a:r>
          </a:p>
          <a:p>
            <a:endParaRPr lang="en-US" dirty="0" smtClean="0"/>
          </a:p>
          <a:p>
            <a:r>
              <a:rPr lang="en-US" dirty="0" smtClean="0"/>
              <a:t>There are many possible objective functions, such as maximizing the expected return, minimizing the variance, or maximizing the portfolio’s Sharpe ratio.</a:t>
            </a:r>
          </a:p>
          <a:p>
            <a:endParaRPr lang="en-US" dirty="0" smtClean="0"/>
          </a:p>
          <a:p>
            <a:r>
              <a:rPr lang="en-US" dirty="0" smtClean="0"/>
              <a:t>In terms of constraints, there are almost always constraints on the weights. </a:t>
            </a:r>
          </a:p>
          <a:p>
            <a:r>
              <a:rPr lang="en-US" dirty="0" smtClean="0"/>
              <a:t>Examples of weight constraints include imposing that the portfolio weights are positive and that all the weights sum to one, such that the portfolio is fully invested. </a:t>
            </a:r>
          </a:p>
          <a:p>
            <a:endParaRPr lang="en-US" dirty="0" smtClean="0"/>
          </a:p>
          <a:p>
            <a:r>
              <a:rPr lang="en-US" dirty="0" smtClean="0"/>
              <a:t>Another popular constraint is to impose that the portfolio expected return is equal to a target value. </a:t>
            </a:r>
          </a:p>
          <a:p>
            <a:r>
              <a:rPr lang="en-US" dirty="0" smtClean="0"/>
              <a:t> </a:t>
            </a:r>
            <a:endParaRPr lang="nl-BE" dirty="0" smtClean="0"/>
          </a:p>
          <a:p>
            <a:endParaRPr lang="nl-BE" dirty="0"/>
          </a:p>
        </p:txBody>
      </p:sp>
    </p:spTree>
    <p:extLst>
      <p:ext uri="{BB962C8B-B14F-4D97-AF65-F5344CB8AC3E}">
        <p14:creationId xmlns:p14="http://schemas.microsoft.com/office/powerpoint/2010/main" val="1868881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I’ve got some good news and some bad news for you. </a:t>
            </a:r>
          </a:p>
          <a:p>
            <a:endParaRPr lang="en-US" dirty="0" smtClean="0"/>
          </a:p>
          <a:p>
            <a:r>
              <a:rPr lang="en-US" dirty="0" smtClean="0"/>
              <a:t>The bad news is that the efficient frontier you just obtained is too good to be true. It is based on optimizing the estimated variance under a constraint on the estimated expected return.</a:t>
            </a:r>
          </a:p>
          <a:p>
            <a:endParaRPr lang="en-US" dirty="0" smtClean="0"/>
          </a:p>
          <a:p>
            <a:r>
              <a:rPr lang="en-US" dirty="0" smtClean="0"/>
              <a:t>Ideally, it should however be based on the true portfolio variance and the true portfolio expected return. Because of the errors in the estimation of the mean and variance, there is also an estimation error in terms of the optimized weights. Depending on the magnitude of the errors, the optimized portfolio weights could thus be far from being optimal.  </a:t>
            </a:r>
          </a:p>
          <a:p>
            <a:endParaRPr lang="en-US" dirty="0" smtClean="0"/>
          </a:p>
        </p:txBody>
      </p:sp>
    </p:spTree>
    <p:extLst>
      <p:ext uri="{BB962C8B-B14F-4D97-AF65-F5344CB8AC3E}">
        <p14:creationId xmlns:p14="http://schemas.microsoft.com/office/powerpoint/2010/main" val="3211901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a:r>
          </a:p>
          <a:p>
            <a:endParaRPr lang="en-US" dirty="0" smtClean="0"/>
          </a:p>
          <a:p>
            <a:r>
              <a:rPr lang="en-US" dirty="0" smtClean="0"/>
              <a:t>The good news is that this makes portfolio management challenging and by doing the right data analysis you can beat the other more naive investors who are ignoring the estimation error. </a:t>
            </a:r>
          </a:p>
          <a:p>
            <a:endParaRPr lang="en-US" dirty="0" smtClean="0"/>
          </a:p>
          <a:p>
            <a:r>
              <a:rPr lang="en-US" dirty="0" smtClean="0"/>
              <a:t>In this last video I will teach you to use split-sample analysis to evaluate in an objective way what the future performance of the optimized portfolio could be. </a:t>
            </a:r>
            <a:endParaRPr lang="nl-BE" dirty="0" smtClean="0"/>
          </a:p>
          <a:p>
            <a:endParaRPr lang="en-US" dirty="0" smtClean="0"/>
          </a:p>
          <a:p>
            <a:r>
              <a:rPr lang="en-US" dirty="0" smtClean="0"/>
              <a:t>As you probably can guess, the split-sample analysis consists of splitting the sample of historical returns in two parts. The first part is called the estimation sample and will be used to estimate the mean returns and the covariance matrix, used to optimize the portfolio.  </a:t>
            </a:r>
          </a:p>
          <a:p>
            <a:r>
              <a:rPr lang="en-US" dirty="0" smtClean="0"/>
              <a:t>The second part is the out-of-sample evaluation sample. It is the sample of returns that is used to evaluate the performance of the optimized portfolios. </a:t>
            </a:r>
          </a:p>
          <a:p>
            <a:endParaRPr lang="en-US" dirty="0" smtClean="0"/>
          </a:p>
        </p:txBody>
      </p:sp>
    </p:spTree>
    <p:extLst>
      <p:ext uri="{BB962C8B-B14F-4D97-AF65-F5344CB8AC3E}">
        <p14:creationId xmlns:p14="http://schemas.microsoft.com/office/powerpoint/2010/main" val="94809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doing the split sample, we mimic the investor who, at the end of the estimation sample, decides to invest and to use the weights optimized using the data in the estimation sample. </a:t>
            </a:r>
          </a:p>
          <a:p>
            <a:endParaRPr lang="en-US" dirty="0" smtClean="0"/>
          </a:p>
          <a:p>
            <a:r>
              <a:rPr lang="en-US" dirty="0" smtClean="0"/>
              <a:t>***</a:t>
            </a:r>
          </a:p>
          <a:p>
            <a:endParaRPr lang="en-US" dirty="0" smtClean="0"/>
          </a:p>
          <a:p>
            <a:r>
              <a:rPr lang="en-US" dirty="0" smtClean="0"/>
              <a:t>By separating the estimation sample and the evaluation sample we thus give a realistic assessment of the performance of the portfolio. </a:t>
            </a:r>
            <a:endParaRPr lang="nl-BE" dirty="0" smtClean="0"/>
          </a:p>
          <a:p>
            <a:endParaRPr lang="nl-BE" dirty="0" smtClean="0"/>
          </a:p>
          <a:p>
            <a:endParaRPr lang="en-US" dirty="0" smtClean="0"/>
          </a:p>
          <a:p>
            <a:endParaRPr lang="en-US" dirty="0" smtClean="0"/>
          </a:p>
          <a:p>
            <a:r>
              <a:rPr lang="en-US" dirty="0" smtClean="0"/>
              <a:t>It </a:t>
            </a:r>
            <a:r>
              <a:rPr lang="en-US" dirty="0" smtClean="0"/>
              <a:t>is crucial that there is no overlap between the estimation sample and the evaluation sample. Otherwise there is a look ahead bias. This means that we are optimizing the portfolio using more information than we actually have at the time of the investment decision. Such a look ahead bias leads to a too optimistic view on how good the optimized portfolio performs in real-life. </a:t>
            </a:r>
          </a:p>
          <a:p>
            <a:endParaRPr lang="en-US" dirty="0" smtClean="0"/>
          </a:p>
          <a:p>
            <a:r>
              <a:rPr lang="en-US" dirty="0" smtClean="0"/>
              <a:t>***</a:t>
            </a:r>
          </a:p>
          <a:p>
            <a:endParaRPr lang="en-US" dirty="0" smtClean="0"/>
          </a:p>
          <a:p>
            <a:r>
              <a:rPr lang="en-US" dirty="0" smtClean="0"/>
              <a:t>In R, split-sample analysis is made simple with the function window in the package </a:t>
            </a:r>
            <a:r>
              <a:rPr lang="en-US" dirty="0" err="1" smtClean="0"/>
              <a:t>xts</a:t>
            </a:r>
            <a:r>
              <a:rPr lang="en-US" dirty="0" smtClean="0"/>
              <a:t>. Let’s find out how that works in practice.</a:t>
            </a:r>
            <a:endParaRPr lang="nl-BE" dirty="0"/>
          </a:p>
        </p:txBody>
      </p:sp>
    </p:spTree>
    <p:extLst>
      <p:ext uri="{BB962C8B-B14F-4D97-AF65-F5344CB8AC3E}">
        <p14:creationId xmlns:p14="http://schemas.microsoft.com/office/powerpoint/2010/main" val="213207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Of all possible combinations, we will focus on the objectives and constraints recommended by Nobel prize winner Harry Markowitz. In his modern portfolio theory, he recommends to find optimal portfolios by minimizing the portfolio variance, under the constraint of full investment and that the expected return should be equal to a pre-specified return target.</a:t>
            </a:r>
          </a:p>
          <a:p>
            <a:endParaRPr lang="nl-BE" dirty="0"/>
          </a:p>
        </p:txBody>
      </p:sp>
    </p:spTree>
    <p:extLst>
      <p:ext uri="{BB962C8B-B14F-4D97-AF65-F5344CB8AC3E}">
        <p14:creationId xmlns:p14="http://schemas.microsoft.com/office/powerpoint/2010/main" val="285048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Of all possible combinations, we will focus on the objectives and constraints recommended by Nobel prize winner Harry Markowitz. In his modern portfolio theory, he recommends to find optimal portfolios by minimizing the portfolio variance, under the constraint of full investment and that the expected return should be equal to a pre-specified return target.</a:t>
            </a:r>
          </a:p>
          <a:p>
            <a:endParaRPr lang="nl-BE" dirty="0"/>
          </a:p>
        </p:txBody>
      </p:sp>
    </p:spTree>
    <p:extLst>
      <p:ext uri="{BB962C8B-B14F-4D97-AF65-F5344CB8AC3E}">
        <p14:creationId xmlns:p14="http://schemas.microsoft.com/office/powerpoint/2010/main" val="303691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approach of minimizing the portfolio variance under a return target constraint leads to an optimized portfolio that is mean-variance efficient. </a:t>
            </a:r>
          </a:p>
          <a:p>
            <a:r>
              <a:rPr lang="en-US" dirty="0" smtClean="0"/>
              <a:t>This means that there is no other portfolio with a higher expected return at the same or lower level of portfolio volatility. This is equivalent to saying that there is no other portfolio with a lower volatility, at the same or higher expected return.</a:t>
            </a:r>
          </a:p>
          <a:p>
            <a:endParaRPr lang="en-US" dirty="0" smtClean="0"/>
          </a:p>
          <a:p>
            <a:r>
              <a:rPr lang="en-US" dirty="0" smtClean="0"/>
              <a:t>***</a:t>
            </a:r>
          </a:p>
          <a:p>
            <a:endParaRPr lang="en-US" dirty="0" smtClean="0"/>
          </a:p>
          <a:p>
            <a:r>
              <a:rPr lang="en-US" dirty="0" smtClean="0"/>
              <a:t>Practice makes the master. Let’s find out how easy it is to find mean-variance efficient portfolios in R. </a:t>
            </a:r>
          </a:p>
        </p:txBody>
      </p:sp>
    </p:spTree>
    <p:extLst>
      <p:ext uri="{BB962C8B-B14F-4D97-AF65-F5344CB8AC3E}">
        <p14:creationId xmlns:p14="http://schemas.microsoft.com/office/powerpoint/2010/main" val="303691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Let’s visualize what you have been doing in a plot showing on the x-axis the portfolio volatility and on the y-axis the expected return. By fixing the return target, you searched along the horizontal dashed line for the portfolio that has the minimum variance.</a:t>
            </a:r>
          </a:p>
          <a:p>
            <a:endParaRPr lang="en-US" dirty="0" smtClean="0"/>
          </a:p>
          <a:p>
            <a:r>
              <a:rPr lang="en-US" dirty="0" smtClean="0"/>
              <a:t>***</a:t>
            </a:r>
          </a:p>
          <a:p>
            <a:endParaRPr lang="en-US" dirty="0" smtClean="0"/>
          </a:p>
          <a:p>
            <a:r>
              <a:rPr lang="en-US" dirty="0" smtClean="0"/>
              <a:t>We can of course do this for other return targets. If we take a higher return target, the corresponding optimal portfolio will have a higher volatility. If we take a lower return target, the optimal portfolio will have a lower volatility. </a:t>
            </a:r>
          </a:p>
          <a:p>
            <a:r>
              <a:rPr lang="en-US" dirty="0" smtClean="0"/>
              <a:t>This corresponds to the classical risk/reward trade-off in finance: if you desire a higher expected return, you must accept taking greater risk</a:t>
            </a:r>
          </a:p>
        </p:txBody>
      </p:sp>
    </p:spTree>
    <p:extLst>
      <p:ext uri="{BB962C8B-B14F-4D97-AF65-F5344CB8AC3E}">
        <p14:creationId xmlns:p14="http://schemas.microsoft.com/office/powerpoint/2010/main" val="303691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we do the optimization for all possible return targets, we obtain the so-called efficient frontier: it is the curve connecting the expected return/volatility couples of the mean-variance efficient portfolios. </a:t>
            </a:r>
          </a:p>
          <a:p>
            <a:endParaRPr lang="en-US" dirty="0" smtClean="0"/>
          </a:p>
          <a:p>
            <a:r>
              <a:rPr lang="en-US" dirty="0" smtClean="0"/>
              <a:t>There are no portfolios possible above the frontier, and all portfolios below the frontier are dominated by the portfolios on the frontier: for the same level of volatility, they offer the highest possible expected return.</a:t>
            </a:r>
          </a:p>
        </p:txBody>
      </p:sp>
    </p:spTree>
    <p:extLst>
      <p:ext uri="{BB962C8B-B14F-4D97-AF65-F5344CB8AC3E}">
        <p14:creationId xmlns:p14="http://schemas.microsoft.com/office/powerpoint/2010/main" val="3036919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Note that the efficient frontier starts at an expected return which is higher than the risk free rate.  This is required, since investing in a risky portfolio makes only sense if the increase in expected return compared to the risk free rate is sufficiently high compared to the risk taken.</a:t>
            </a:r>
          </a:p>
          <a:p>
            <a:endParaRPr lang="en-US" dirty="0" smtClean="0"/>
          </a:p>
          <a:p>
            <a:r>
              <a:rPr lang="en-US" dirty="0" smtClean="0"/>
              <a:t>The portfolio at which the efficient frontier starts is called the minimum variance portfolio. It is the portfolio that solves the problem of minimizing the variance, without any constraint on expected returns. </a:t>
            </a:r>
          </a:p>
          <a:p>
            <a:endParaRPr lang="en-US" dirty="0" smtClean="0"/>
          </a:p>
          <a:p>
            <a:r>
              <a:rPr lang="en-US" dirty="0" smtClean="0"/>
              <a:t>All other portfolios on the efficient frontier have a higher volatility and a higher expected return. </a:t>
            </a:r>
            <a:endParaRPr lang="en-US" dirty="0" smtClean="0"/>
          </a:p>
        </p:txBody>
      </p:sp>
    </p:spTree>
    <p:extLst>
      <p:ext uri="{BB962C8B-B14F-4D97-AF65-F5344CB8AC3E}">
        <p14:creationId xmlns:p14="http://schemas.microsoft.com/office/powerpoint/2010/main" val="303691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For each portfolio on the efficient frontier, we can evaluate the risk return trade-off by computing the portfolio’s Sharpe ratio. </a:t>
            </a:r>
          </a:p>
          <a:p>
            <a:r>
              <a:rPr lang="en-US" dirty="0" smtClean="0"/>
              <a:t>It is the portfolio expected return in excess of the risk free rate, divided by the portfolio volatility.</a:t>
            </a:r>
          </a:p>
          <a:p>
            <a:r>
              <a:rPr lang="en-US" dirty="0" smtClean="0"/>
              <a:t> Graphically, it corresponds to the slope of the line connecting the risk free asset and the risky portfolio </a:t>
            </a:r>
          </a:p>
          <a:p>
            <a:endParaRPr lang="en-US" dirty="0" smtClean="0"/>
          </a:p>
          <a:p>
            <a:r>
              <a:rPr lang="en-US" dirty="0" smtClean="0"/>
              <a:t>If we draw this line for each of the efficient portfolios, we obtain as a special case the portfolio on the frontier for which the line is tangent to the efficient frontier. This is called the tangency portfolio. </a:t>
            </a:r>
          </a:p>
          <a:p>
            <a:endParaRPr lang="en-US" dirty="0" smtClean="0"/>
          </a:p>
          <a:p>
            <a:r>
              <a:rPr lang="en-US" dirty="0" smtClean="0"/>
              <a:t>Note, that, it is impossible to find a portfolio with a higher Sharpe ratio. This tangency portfolio is thus the maximum Sharpe ratio portfolio. It offers the highest possible reward in terms of excess return, per unit of portfolio volatility.</a:t>
            </a:r>
            <a:endParaRPr lang="en-US" dirty="0" smtClean="0"/>
          </a:p>
        </p:txBody>
      </p:sp>
    </p:spTree>
    <p:extLst>
      <p:ext uri="{BB962C8B-B14F-4D97-AF65-F5344CB8AC3E}">
        <p14:creationId xmlns:p14="http://schemas.microsoft.com/office/powerpoint/2010/main" val="303691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the exercises, you will learn how to construct the efficient frontier by running a for-loop over the set of possible return targets. </a:t>
            </a:r>
            <a:endParaRPr lang="en-US" dirty="0" smtClean="0"/>
          </a:p>
        </p:txBody>
      </p:sp>
    </p:spTree>
    <p:extLst>
      <p:ext uri="{BB962C8B-B14F-4D97-AF65-F5344CB8AC3E}">
        <p14:creationId xmlns:p14="http://schemas.microsoft.com/office/powerpoint/2010/main" val="3036919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pic>
        <p:nvPicPr>
          <p:cNvPr id="16" name="pasted-image.pdf"/>
          <p:cNvPicPr>
            <a:picLocks noChangeAspect="1"/>
          </p:cNvPicPr>
          <p:nvPr/>
        </p:nvPicPr>
        <p:blipFill>
          <a:blip r:embed="rId2">
            <a:extLst/>
          </a:blip>
          <a:stretch>
            <a:fillRect/>
          </a:stretch>
        </p:blipFill>
        <p:spPr>
          <a:xfrm>
            <a:off x="5698065" y="404010"/>
            <a:ext cx="13114870" cy="14026410"/>
          </a:xfrm>
          <a:prstGeom prst="rect">
            <a:avLst/>
          </a:prstGeom>
          <a:ln w="12700">
            <a:miter lim="400000"/>
          </a:ln>
        </p:spPr>
      </p:pic>
      <p:sp>
        <p:nvSpPr>
          <p:cNvPr id="17" name="Shape 17"/>
          <p:cNvSpPr>
            <a:spLocks noGrp="1"/>
          </p:cNvSpPr>
          <p:nvPr>
            <p:ph type="title"/>
          </p:nvPr>
        </p:nvSpPr>
        <p:spPr>
          <a:xfrm>
            <a:off x="4470400" y="6286500"/>
            <a:ext cx="15430500" cy="2273300"/>
          </a:xfrm>
          <a:prstGeom prst="rect">
            <a:avLst/>
          </a:prstGeom>
        </p:spPr>
        <p:txBody>
          <a:bodyPr/>
          <a:lstStyle>
            <a:lvl1pPr algn="ctr"/>
          </a:lstStyle>
          <a:p>
            <a:r>
              <a:t>Title Text</a:t>
            </a:r>
          </a:p>
        </p:txBody>
      </p:sp>
      <p:sp>
        <p:nvSpPr>
          <p:cNvPr id="18" name="Shape 18"/>
          <p:cNvSpPr/>
          <p:nvPr/>
        </p:nvSpPr>
        <p:spPr>
          <a:xfrm>
            <a:off x="7606180" y="2984500"/>
            <a:ext cx="9171640" cy="6350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825500">
              <a:defRPr sz="3500">
                <a:solidFill>
                  <a:srgbClr val="666666"/>
                </a:solidFill>
                <a:latin typeface="Helvetica"/>
                <a:ea typeface="Helvetica"/>
                <a:cs typeface="Helvetica"/>
                <a:sym typeface="Helvetica"/>
              </a:defRPr>
            </a:lvl1pPr>
          </a:lstStyle>
          <a:p>
            <a:r>
              <a:t>INTRODUCTION TO PORTFOLIO ANALYSIS</a:t>
            </a:r>
          </a:p>
        </p:txBody>
      </p:sp>
      <p:grpSp>
        <p:nvGrpSpPr>
          <p:cNvPr id="21" name="Group 21"/>
          <p:cNvGrpSpPr/>
          <p:nvPr/>
        </p:nvGrpSpPr>
        <p:grpSpPr>
          <a:xfrm>
            <a:off x="-1" y="292"/>
            <a:ext cx="24384001" cy="1270001"/>
            <a:chOff x="0" y="0"/>
            <a:chExt cx="24384000" cy="1270000"/>
          </a:xfrm>
        </p:grpSpPr>
        <p:sp>
          <p:nvSpPr>
            <p:cNvPr id="19" name="Shape 19"/>
            <p:cNvSpPr/>
            <p:nvPr/>
          </p:nvSpPr>
          <p:spPr>
            <a:xfrm>
              <a:off x="0" y="0"/>
              <a:ext cx="24384000" cy="1270000"/>
            </a:xfrm>
            <a:prstGeom prst="rect">
              <a:avLst/>
            </a:prstGeom>
            <a:solidFill>
              <a:srgbClr val="33A9CC"/>
            </a:solidFill>
            <a:ln w="12700" cap="flat">
              <a:noFill/>
              <a:miter lim="400000"/>
            </a:ln>
            <a:effectLst/>
          </p:spPr>
          <p:txBody>
            <a:bodyPr wrap="square" lIns="71437" tIns="71437" rIns="71437" bIns="71437" numCol="1" anchor="ctr">
              <a:noAutofit/>
            </a:bodyPr>
            <a:lstStyle/>
            <a:p>
              <a:pPr algn="l" defTabSz="825500">
                <a:defRPr sz="3600" b="1">
                  <a:solidFill>
                    <a:srgbClr val="2685A2"/>
                  </a:solidFill>
                  <a:latin typeface="Helvetica"/>
                  <a:ea typeface="Helvetica"/>
                  <a:cs typeface="Helvetica"/>
                  <a:sym typeface="Helvetica"/>
                </a:defRPr>
              </a:pPr>
              <a:endParaRPr/>
            </a:p>
          </p:txBody>
        </p:sp>
        <p:pic>
          <p:nvPicPr>
            <p:cNvPr id="20" name="r.png"/>
            <p:cNvPicPr>
              <a:picLocks noChangeAspect="1"/>
            </p:cNvPicPr>
            <p:nvPr/>
          </p:nvPicPr>
          <p:blipFill>
            <a:blip r:embed="rId3">
              <a:extLst/>
            </a:blip>
            <a:srcRect/>
            <a:stretch>
              <a:fillRect/>
            </a:stretch>
          </p:blipFill>
          <p:spPr>
            <a:xfrm>
              <a:off x="23302509" y="145057"/>
              <a:ext cx="929198" cy="929198"/>
            </a:xfrm>
            <a:prstGeom prst="rect">
              <a:avLst/>
            </a:prstGeom>
            <a:ln w="12700" cap="flat">
              <a:noFill/>
              <a:miter lim="400000"/>
            </a:ln>
            <a:effectLst/>
          </p:spPr>
        </p:pic>
      </p:grpSp>
      <p:pic>
        <p:nvPicPr>
          <p:cNvPr id="22" name="pasted-image.pdf"/>
          <p:cNvPicPr>
            <a:picLocks noChangeAspect="1"/>
          </p:cNvPicPr>
          <p:nvPr/>
        </p:nvPicPr>
        <p:blipFill>
          <a:blip r:embed="rId4">
            <a:extLst/>
          </a:blip>
          <a:stretch>
            <a:fillRect/>
          </a:stretch>
        </p:blipFill>
        <p:spPr>
          <a:xfrm>
            <a:off x="11110912" y="478450"/>
            <a:ext cx="2162176" cy="2312457"/>
          </a:xfrm>
          <a:prstGeom prst="rect">
            <a:avLst/>
          </a:prstGeom>
          <a:ln w="12700">
            <a:miter lim="400000"/>
          </a:ln>
        </p:spPr>
      </p:pic>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grpSp>
        <p:nvGrpSpPr>
          <p:cNvPr id="43" name="Group 43"/>
          <p:cNvGrpSpPr/>
          <p:nvPr/>
        </p:nvGrpSpPr>
        <p:grpSpPr>
          <a:xfrm>
            <a:off x="-1" y="292"/>
            <a:ext cx="24384001" cy="1270001"/>
            <a:chOff x="0" y="0"/>
            <a:chExt cx="24384000" cy="1270000"/>
          </a:xfrm>
        </p:grpSpPr>
        <p:sp>
          <p:nvSpPr>
            <p:cNvPr id="39" name="Shape 39"/>
            <p:cNvSpPr/>
            <p:nvPr/>
          </p:nvSpPr>
          <p:spPr>
            <a:xfrm>
              <a:off x="0" y="0"/>
              <a:ext cx="24384000" cy="1270000"/>
            </a:xfrm>
            <a:prstGeom prst="rect">
              <a:avLst/>
            </a:prstGeom>
            <a:solidFill>
              <a:srgbClr val="33A9CC"/>
            </a:solidFill>
            <a:ln w="12700" cap="flat">
              <a:noFill/>
              <a:miter lim="400000"/>
            </a:ln>
            <a:effectLst/>
          </p:spPr>
          <p:txBody>
            <a:bodyPr wrap="square" lIns="71437" tIns="71437" rIns="71437" bIns="71437" numCol="1" anchor="ctr">
              <a:noAutofit/>
            </a:bodyPr>
            <a:lstStyle/>
            <a:p>
              <a:pPr algn="l" defTabSz="825500">
                <a:defRPr sz="3600" b="1">
                  <a:solidFill>
                    <a:srgbClr val="2685A2"/>
                  </a:solidFill>
                  <a:latin typeface="Helvetica"/>
                  <a:ea typeface="Helvetica"/>
                  <a:cs typeface="Helvetica"/>
                  <a:sym typeface="Helvetica"/>
                </a:defRPr>
              </a:pPr>
              <a:endParaRPr/>
            </a:p>
          </p:txBody>
        </p:sp>
        <p:pic>
          <p:nvPicPr>
            <p:cNvPr id="40" name="logo_text_white.png"/>
            <p:cNvPicPr>
              <a:picLocks noChangeAspect="1"/>
            </p:cNvPicPr>
            <p:nvPr/>
          </p:nvPicPr>
          <p:blipFill>
            <a:blip r:embed="rId2">
              <a:extLst/>
            </a:blip>
            <a:srcRect/>
            <a:stretch>
              <a:fillRect/>
            </a:stretch>
          </p:blipFill>
          <p:spPr>
            <a:xfrm>
              <a:off x="177349" y="86116"/>
              <a:ext cx="3402644" cy="1046968"/>
            </a:xfrm>
            <a:prstGeom prst="rect">
              <a:avLst/>
            </a:prstGeom>
            <a:ln w="12700" cap="flat">
              <a:noFill/>
              <a:miter lim="400000"/>
            </a:ln>
            <a:effectLst/>
          </p:spPr>
        </p:pic>
        <p:sp>
          <p:nvSpPr>
            <p:cNvPr id="41" name="Shape 41"/>
            <p:cNvSpPr/>
            <p:nvPr/>
          </p:nvSpPr>
          <p:spPr>
            <a:xfrm>
              <a:off x="15955505" y="292100"/>
              <a:ext cx="7124608" cy="6350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defTabSz="825500">
                <a:defRPr sz="3500">
                  <a:solidFill>
                    <a:srgbClr val="FFFFFF"/>
                  </a:solidFill>
                  <a:latin typeface="Helvetica"/>
                  <a:ea typeface="Helvetica"/>
                  <a:cs typeface="Helvetica"/>
                  <a:sym typeface="Helvetica"/>
                </a:defRPr>
              </a:lvl1pPr>
            </a:lstStyle>
            <a:p>
              <a:r>
                <a:t>Introduction to Portfolio Analysis</a:t>
              </a:r>
            </a:p>
          </p:txBody>
        </p:sp>
        <p:pic>
          <p:nvPicPr>
            <p:cNvPr id="42" name="r.png"/>
            <p:cNvPicPr>
              <a:picLocks noChangeAspect="1"/>
            </p:cNvPicPr>
            <p:nvPr/>
          </p:nvPicPr>
          <p:blipFill>
            <a:blip r:embed="rId3">
              <a:extLst/>
            </a:blip>
            <a:srcRect/>
            <a:stretch>
              <a:fillRect/>
            </a:stretch>
          </p:blipFill>
          <p:spPr>
            <a:xfrm>
              <a:off x="23302509" y="145057"/>
              <a:ext cx="929198" cy="929198"/>
            </a:xfrm>
            <a:prstGeom prst="rect">
              <a:avLst/>
            </a:prstGeom>
            <a:ln w="12700" cap="flat">
              <a:noFill/>
              <a:miter lim="400000"/>
            </a:ln>
            <a:effectLst/>
          </p:spPr>
        </p:pic>
      </p:grpSp>
      <p:sp>
        <p:nvSpPr>
          <p:cNvPr id="44" name="Shape 44"/>
          <p:cNvSpPr>
            <a:spLocks noGrp="1"/>
          </p:cNvSpPr>
          <p:nvPr>
            <p:ph type="body" idx="1"/>
          </p:nvPr>
        </p:nvSpPr>
        <p:spPr>
          <a:xfrm>
            <a:off x="1155700" y="3403600"/>
            <a:ext cx="18211800" cy="9461500"/>
          </a:xfrm>
          <a:prstGeom prst="rect">
            <a:avLst/>
          </a:prstGeom>
        </p:spPr>
        <p:txBody>
          <a:bodyPr anchor="t"/>
          <a:lstStyle>
            <a:lvl1pPr marL="1244600" indent="-1092200" defTabSz="584200">
              <a:spcBef>
                <a:spcPts val="4200"/>
              </a:spcBef>
              <a:buClr>
                <a:srgbClr val="2685A2"/>
              </a:buClr>
              <a:buFont typeface="Arial"/>
              <a:buChar char="●"/>
              <a:defRPr sz="5500">
                <a:solidFill>
                  <a:srgbClr val="3A3A3A"/>
                </a:solidFill>
                <a:latin typeface="Helvetica"/>
                <a:ea typeface="Helvetica"/>
                <a:cs typeface="Helvetica"/>
                <a:sym typeface="Helvetica"/>
              </a:defRPr>
            </a:lvl1pPr>
            <a:lvl2pPr marL="2184400" indent="-1092200" defTabSz="584200">
              <a:spcBef>
                <a:spcPts val="4200"/>
              </a:spcBef>
              <a:buClr>
                <a:srgbClr val="2685A2"/>
              </a:buClr>
              <a:buFont typeface="Arial"/>
              <a:buChar char="●"/>
              <a:defRPr sz="5500">
                <a:solidFill>
                  <a:srgbClr val="3A3A3A"/>
                </a:solidFill>
                <a:latin typeface="Helvetica"/>
                <a:ea typeface="Helvetica"/>
                <a:cs typeface="Helvetica"/>
                <a:sym typeface="Helvetica"/>
              </a:defRPr>
            </a:lvl2pPr>
            <a:lvl3pPr marL="3276600" indent="-1092200" defTabSz="584200">
              <a:spcBef>
                <a:spcPts val="4200"/>
              </a:spcBef>
              <a:buClr>
                <a:srgbClr val="2685A2"/>
              </a:buClr>
              <a:buFont typeface="Arial"/>
              <a:buChar char="●"/>
              <a:defRPr sz="5500">
                <a:solidFill>
                  <a:srgbClr val="3A3A3A"/>
                </a:solidFill>
                <a:latin typeface="Helvetica"/>
                <a:ea typeface="Helvetica"/>
                <a:cs typeface="Helvetica"/>
                <a:sym typeface="Helvetica"/>
              </a:defRPr>
            </a:lvl3pPr>
            <a:lvl4pPr marL="4368800" indent="-1092200" defTabSz="584200">
              <a:spcBef>
                <a:spcPts val="4200"/>
              </a:spcBef>
              <a:buClr>
                <a:srgbClr val="2685A2"/>
              </a:buClr>
              <a:buFont typeface="Arial"/>
              <a:buChar char="●"/>
              <a:defRPr sz="5500">
                <a:solidFill>
                  <a:srgbClr val="3A3A3A"/>
                </a:solidFill>
                <a:latin typeface="Helvetica"/>
                <a:ea typeface="Helvetica"/>
                <a:cs typeface="Helvetica"/>
                <a:sym typeface="Helvetica"/>
              </a:defRPr>
            </a:lvl4pPr>
            <a:lvl5pPr marL="5461000" indent="-1092200" defTabSz="584200">
              <a:spcBef>
                <a:spcPts val="4200"/>
              </a:spcBef>
              <a:buClr>
                <a:srgbClr val="2685A2"/>
              </a:buClr>
              <a:buFont typeface="Arial"/>
              <a:buChar char="●"/>
              <a:defRPr sz="5500">
                <a:solidFill>
                  <a:srgbClr val="3A3A3A"/>
                </a:solidFill>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56" name="Group 56"/>
          <p:cNvGrpSpPr/>
          <p:nvPr/>
        </p:nvGrpSpPr>
        <p:grpSpPr>
          <a:xfrm>
            <a:off x="-1" y="292"/>
            <a:ext cx="24384001" cy="1270001"/>
            <a:chOff x="0" y="0"/>
            <a:chExt cx="24384000" cy="1270000"/>
          </a:xfrm>
        </p:grpSpPr>
        <p:sp>
          <p:nvSpPr>
            <p:cNvPr id="52" name="Shape 52"/>
            <p:cNvSpPr/>
            <p:nvPr/>
          </p:nvSpPr>
          <p:spPr>
            <a:xfrm>
              <a:off x="0" y="0"/>
              <a:ext cx="24384000" cy="1270000"/>
            </a:xfrm>
            <a:prstGeom prst="rect">
              <a:avLst/>
            </a:prstGeom>
            <a:solidFill>
              <a:srgbClr val="33A9CC"/>
            </a:solidFill>
            <a:ln w="12700" cap="flat">
              <a:noFill/>
              <a:miter lim="400000"/>
            </a:ln>
            <a:effectLst/>
          </p:spPr>
          <p:txBody>
            <a:bodyPr wrap="square" lIns="71437" tIns="71437" rIns="71437" bIns="71437" numCol="1" anchor="ctr">
              <a:noAutofit/>
            </a:bodyPr>
            <a:lstStyle/>
            <a:p>
              <a:pPr algn="l" defTabSz="825500">
                <a:defRPr sz="3600" b="1">
                  <a:solidFill>
                    <a:srgbClr val="2685A2"/>
                  </a:solidFill>
                  <a:latin typeface="Helvetica"/>
                  <a:ea typeface="Helvetica"/>
                  <a:cs typeface="Helvetica"/>
                  <a:sym typeface="Helvetica"/>
                </a:defRPr>
              </a:pPr>
              <a:endParaRPr/>
            </a:p>
          </p:txBody>
        </p:sp>
        <p:pic>
          <p:nvPicPr>
            <p:cNvPr id="53" name="logo_text_white.png"/>
            <p:cNvPicPr>
              <a:picLocks noChangeAspect="1"/>
            </p:cNvPicPr>
            <p:nvPr/>
          </p:nvPicPr>
          <p:blipFill>
            <a:blip r:embed="rId2">
              <a:extLst/>
            </a:blip>
            <a:srcRect/>
            <a:stretch>
              <a:fillRect/>
            </a:stretch>
          </p:blipFill>
          <p:spPr>
            <a:xfrm>
              <a:off x="177349" y="86116"/>
              <a:ext cx="3402644" cy="1046968"/>
            </a:xfrm>
            <a:prstGeom prst="rect">
              <a:avLst/>
            </a:prstGeom>
            <a:ln w="12700" cap="flat">
              <a:noFill/>
              <a:miter lim="400000"/>
            </a:ln>
            <a:effectLst/>
          </p:spPr>
        </p:pic>
        <p:sp>
          <p:nvSpPr>
            <p:cNvPr id="54" name="Shape 54"/>
            <p:cNvSpPr/>
            <p:nvPr/>
          </p:nvSpPr>
          <p:spPr>
            <a:xfrm>
              <a:off x="15955505" y="292100"/>
              <a:ext cx="7124608" cy="6350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defTabSz="825500">
                <a:defRPr sz="3500">
                  <a:solidFill>
                    <a:srgbClr val="FFFFFF"/>
                  </a:solidFill>
                  <a:latin typeface="Helvetica"/>
                  <a:ea typeface="Helvetica"/>
                  <a:cs typeface="Helvetica"/>
                  <a:sym typeface="Helvetica"/>
                </a:defRPr>
              </a:lvl1pPr>
            </a:lstStyle>
            <a:p>
              <a:r>
                <a:t>Course Title</a:t>
              </a:r>
            </a:p>
          </p:txBody>
        </p:sp>
        <p:pic>
          <p:nvPicPr>
            <p:cNvPr id="55" name="python.png"/>
            <p:cNvPicPr>
              <a:picLocks noChangeAspect="1"/>
            </p:cNvPicPr>
            <p:nvPr/>
          </p:nvPicPr>
          <p:blipFill>
            <a:blip r:embed="rId3">
              <a:extLst/>
            </a:blip>
            <a:srcRect/>
            <a:stretch>
              <a:fillRect/>
            </a:stretch>
          </p:blipFill>
          <p:spPr>
            <a:xfrm>
              <a:off x="23302509" y="145057"/>
              <a:ext cx="929198" cy="929198"/>
            </a:xfrm>
            <a:prstGeom prst="rect">
              <a:avLst/>
            </a:prstGeom>
            <a:ln w="12700" cap="flat">
              <a:noFill/>
              <a:miter lim="400000"/>
            </a:ln>
            <a:effectLst/>
          </p:spPr>
        </p:pic>
      </p:gr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308100" y="1447800"/>
            <a:ext cx="18300700" cy="1752600"/>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grpSp>
        <p:nvGrpSpPr>
          <p:cNvPr id="7" name="Group 7"/>
          <p:cNvGrpSpPr/>
          <p:nvPr/>
        </p:nvGrpSpPr>
        <p:grpSpPr>
          <a:xfrm>
            <a:off x="-1" y="292"/>
            <a:ext cx="24384001" cy="1270001"/>
            <a:chOff x="0" y="0"/>
            <a:chExt cx="24384000" cy="1270000"/>
          </a:xfrm>
        </p:grpSpPr>
        <p:sp>
          <p:nvSpPr>
            <p:cNvPr id="3" name="Shape 3"/>
            <p:cNvSpPr/>
            <p:nvPr/>
          </p:nvSpPr>
          <p:spPr>
            <a:xfrm>
              <a:off x="0" y="0"/>
              <a:ext cx="24384000" cy="1270000"/>
            </a:xfrm>
            <a:prstGeom prst="rect">
              <a:avLst/>
            </a:prstGeom>
            <a:solidFill>
              <a:srgbClr val="33A9CC"/>
            </a:solidFill>
            <a:ln w="12700" cap="flat">
              <a:noFill/>
              <a:miter lim="400000"/>
            </a:ln>
            <a:effectLst/>
          </p:spPr>
          <p:txBody>
            <a:bodyPr wrap="square" lIns="71437" tIns="71437" rIns="71437" bIns="71437" numCol="1" anchor="ctr">
              <a:noAutofit/>
            </a:bodyPr>
            <a:lstStyle/>
            <a:p>
              <a:pPr algn="l" defTabSz="825500">
                <a:defRPr sz="3600" b="1">
                  <a:solidFill>
                    <a:srgbClr val="2685A2"/>
                  </a:solidFill>
                  <a:latin typeface="Helvetica"/>
                  <a:ea typeface="Helvetica"/>
                  <a:cs typeface="Helvetica"/>
                  <a:sym typeface="Helvetica"/>
                </a:defRPr>
              </a:pPr>
              <a:endParaRPr/>
            </a:p>
          </p:txBody>
        </p:sp>
        <p:pic>
          <p:nvPicPr>
            <p:cNvPr id="4" name="logo_text_white.png"/>
            <p:cNvPicPr>
              <a:picLocks noChangeAspect="1"/>
            </p:cNvPicPr>
            <p:nvPr/>
          </p:nvPicPr>
          <p:blipFill>
            <a:blip r:embed="rId6">
              <a:extLst/>
            </a:blip>
            <a:srcRect/>
            <a:stretch>
              <a:fillRect/>
            </a:stretch>
          </p:blipFill>
          <p:spPr>
            <a:xfrm>
              <a:off x="177349" y="86116"/>
              <a:ext cx="3402644" cy="1046968"/>
            </a:xfrm>
            <a:prstGeom prst="rect">
              <a:avLst/>
            </a:prstGeom>
            <a:ln w="12700" cap="flat">
              <a:noFill/>
              <a:miter lim="400000"/>
            </a:ln>
            <a:effectLst/>
          </p:spPr>
        </p:pic>
        <p:sp>
          <p:nvSpPr>
            <p:cNvPr id="5" name="Shape 5"/>
            <p:cNvSpPr/>
            <p:nvPr/>
          </p:nvSpPr>
          <p:spPr>
            <a:xfrm>
              <a:off x="15955505" y="292100"/>
              <a:ext cx="7124608" cy="6350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defTabSz="825500">
                <a:defRPr sz="3500">
                  <a:solidFill>
                    <a:srgbClr val="FFFFFF"/>
                  </a:solidFill>
                  <a:latin typeface="Helvetica"/>
                  <a:ea typeface="Helvetica"/>
                  <a:cs typeface="Helvetica"/>
                  <a:sym typeface="Helvetica"/>
                </a:defRPr>
              </a:lvl1pPr>
            </a:lstStyle>
            <a:p>
              <a:r>
                <a:t>Course Title</a:t>
              </a:r>
            </a:p>
          </p:txBody>
        </p:sp>
        <p:pic>
          <p:nvPicPr>
            <p:cNvPr id="6" name="r.png"/>
            <p:cNvPicPr>
              <a:picLocks noChangeAspect="1"/>
            </p:cNvPicPr>
            <p:nvPr/>
          </p:nvPicPr>
          <p:blipFill>
            <a:blip r:embed="rId7">
              <a:extLst/>
            </a:blip>
            <a:srcRect/>
            <a:stretch>
              <a:fillRect/>
            </a:stretch>
          </p:blipFill>
          <p:spPr>
            <a:xfrm>
              <a:off x="23302509" y="145057"/>
              <a:ext cx="929198" cy="929198"/>
            </a:xfrm>
            <a:prstGeom prst="rect">
              <a:avLst/>
            </a:prstGeom>
            <a:ln w="12700" cap="flat">
              <a:noFill/>
              <a:miter lim="400000"/>
            </a:ln>
            <a:effectLst/>
          </p:spPr>
        </p:pic>
      </p:grpSp>
      <p:sp>
        <p:nvSpPr>
          <p:cNvPr id="8" name="Shape 8"/>
          <p:cNvSpPr>
            <a:spLocks noGrp="1"/>
          </p:cNvSpPr>
          <p:nvPr>
            <p:ph type="body" idx="1"/>
          </p:nvPr>
        </p:nvSpPr>
        <p:spPr>
          <a:xfrm>
            <a:off x="4387453" y="1785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9" name="Shape 9"/>
          <p:cNvSpPr>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1pPr>
      <a:lvl2pPr marL="0" marR="0" indent="2286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2pPr>
      <a:lvl3pPr marL="0" marR="0" indent="4572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3pPr>
      <a:lvl4pPr marL="0" marR="0" indent="6858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4pPr>
      <a:lvl5pPr marL="0" marR="0" indent="9144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5pPr>
      <a:lvl6pPr marL="0" marR="0" indent="11430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6pPr>
      <a:lvl7pPr marL="0" marR="0" indent="13716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7pPr>
      <a:lvl8pPr marL="0" marR="0" indent="16002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8pPr>
      <a:lvl9pPr marL="0" marR="0" indent="1828800" algn="l" defTabSz="584200" latinLnBrk="0">
        <a:lnSpc>
          <a:spcPct val="100000"/>
        </a:lnSpc>
        <a:spcBef>
          <a:spcPts val="0"/>
        </a:spcBef>
        <a:spcAft>
          <a:spcPts val="0"/>
        </a:spcAft>
        <a:buClrTx/>
        <a:buSzTx/>
        <a:buFontTx/>
        <a:buNone/>
        <a:tabLst/>
        <a:defRPr sz="10600" b="1" i="0" u="none" strike="noStrike" cap="none" spc="0" baseline="0">
          <a:ln>
            <a:noFill/>
          </a:ln>
          <a:solidFill>
            <a:srgbClr val="3A3A3A"/>
          </a:solidFill>
          <a:uFillTx/>
          <a:latin typeface="Helvetica"/>
          <a:ea typeface="Helvetica"/>
          <a:cs typeface="Helvetica"/>
          <a:sym typeface="Helvetica"/>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ctrTitle"/>
          </p:nvPr>
        </p:nvSpPr>
        <p:spPr>
          <a:prstGeom prst="rect">
            <a:avLst/>
          </a:prstGeom>
        </p:spPr>
        <p:txBody>
          <a:bodyPr>
            <a:normAutofit fontScale="90000"/>
          </a:bodyPr>
          <a:lstStyle>
            <a:lvl1pPr defTabSz="455675">
              <a:defRPr sz="8268"/>
            </a:lvl1pPr>
          </a:lstStyle>
          <a:p>
            <a:r>
              <a:rPr lang="en-US" dirty="0"/>
              <a:t>Modern portfolio theory </a:t>
            </a:r>
            <a:r>
              <a:rPr lang="en-US" dirty="0" smtClean="0"/>
              <a:t/>
            </a:r>
            <a:br>
              <a:rPr lang="en-US" dirty="0" smtClean="0"/>
            </a:br>
            <a:r>
              <a:rPr lang="en-US" dirty="0" smtClean="0"/>
              <a:t>of </a:t>
            </a:r>
            <a:r>
              <a:rPr lang="en-US" dirty="0"/>
              <a:t>Harry Markowitz</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xfrm>
            <a:off x="1308100" y="1447800"/>
            <a:ext cx="18046700" cy="1752600"/>
          </a:xfrm>
          <a:prstGeom prst="rect">
            <a:avLst/>
          </a:prstGeom>
        </p:spPr>
        <p:txBody>
          <a:bodyPr>
            <a:normAutofit fontScale="90000"/>
          </a:bodyPr>
          <a:lstStyle/>
          <a:p>
            <a:r>
              <a:rPr lang="nl-BE" dirty="0" smtClean="0"/>
              <a:t>The </a:t>
            </a:r>
            <a:r>
              <a:rPr lang="nl-BE" dirty="0" smtClean="0"/>
              <a:t>maximum Sharpe ratio </a:t>
            </a:r>
            <a:r>
              <a:rPr lang="nl-BE" dirty="0" smtClean="0"/>
              <a:t>portfolio</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3">
            <a:extLst/>
          </a:blip>
          <a:srcRect l="22379" t="8660" r="8810"/>
          <a:stretch>
            <a:fillRect/>
          </a:stretch>
        </p:blipFill>
        <p:spPr>
          <a:xfrm>
            <a:off x="18424754" y="4848550"/>
            <a:ext cx="6318154" cy="8874116"/>
          </a:xfrm>
          <a:prstGeom prst="rect">
            <a:avLst/>
          </a:prstGeom>
          <a:ln w="12700">
            <a:miter lim="400000"/>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724400"/>
            <a:ext cx="830431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Shape 83"/>
          <p:cNvSpPr/>
          <p:nvPr/>
        </p:nvSpPr>
        <p:spPr>
          <a:xfrm flipH="1" flipV="1">
            <a:off x="2895600" y="10210800"/>
            <a:ext cx="584200" cy="450832"/>
          </a:xfrm>
          <a:prstGeom prst="line">
            <a:avLst/>
          </a:prstGeom>
          <a:ln w="101600">
            <a:solidFill>
              <a:schemeClr val="tx1"/>
            </a:solidFill>
            <a:tailEnd type="triangle"/>
          </a:ln>
        </p:spPr>
        <p:txBody>
          <a:bodyPr lIns="45719" rIns="45719"/>
          <a:lstStyle/>
          <a:p>
            <a:pPr algn="l" defTabSz="914400">
              <a:defRPr sz="1800">
                <a:latin typeface="Calibri"/>
                <a:ea typeface="Calibri"/>
                <a:cs typeface="Calibri"/>
                <a:sym typeface="Calibri"/>
              </a:defRPr>
            </a:pPr>
            <a:endParaRPr/>
          </a:p>
        </p:txBody>
      </p:sp>
      <p:sp>
        <p:nvSpPr>
          <p:cNvPr id="60" name="Shape 84"/>
          <p:cNvSpPr/>
          <p:nvPr/>
        </p:nvSpPr>
        <p:spPr>
          <a:xfrm>
            <a:off x="2895600" y="10820400"/>
            <a:ext cx="4628768" cy="1672608"/>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000" b="1">
                <a:solidFill>
                  <a:srgbClr val="FF0000"/>
                </a:solidFill>
                <a:latin typeface="Helvetica"/>
                <a:ea typeface="Helvetica"/>
                <a:cs typeface="Helvetica"/>
                <a:sym typeface="Helvetica"/>
              </a:defRPr>
            </a:lvl1pPr>
          </a:lstStyle>
          <a:p>
            <a:r>
              <a:rPr dirty="0">
                <a:solidFill>
                  <a:schemeClr val="tx1"/>
                </a:solidFill>
              </a:rPr>
              <a:t>Risk Free Asset</a:t>
            </a:r>
          </a:p>
        </p:txBody>
      </p:sp>
      <p:sp>
        <p:nvSpPr>
          <p:cNvPr id="61" name="Shape 79"/>
          <p:cNvSpPr/>
          <p:nvPr/>
        </p:nvSpPr>
        <p:spPr>
          <a:xfrm>
            <a:off x="2514600" y="9545954"/>
            <a:ext cx="360046" cy="360046"/>
          </a:xfrm>
          <a:prstGeom prst="ellipse">
            <a:avLst/>
          </a:prstGeom>
          <a:solidFill>
            <a:schemeClr val="tx1"/>
          </a:solidFill>
          <a:ln w="25400">
            <a:solidFill>
              <a:srgbClr val="FF0000"/>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2" name="Shape 82"/>
          <p:cNvSpPr/>
          <p:nvPr/>
        </p:nvSpPr>
        <p:spPr>
          <a:xfrm>
            <a:off x="10896600" y="5410200"/>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 name="Shape 82"/>
          <p:cNvSpPr/>
          <p:nvPr/>
        </p:nvSpPr>
        <p:spPr>
          <a:xfrm>
            <a:off x="4130170" y="8393749"/>
            <a:ext cx="360046" cy="360046"/>
          </a:xfrm>
          <a:prstGeom prst="ellipse">
            <a:avLst/>
          </a:prstGeom>
          <a:solidFill>
            <a:srgbClr val="FF0000"/>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cxnSp>
        <p:nvCxnSpPr>
          <p:cNvPr id="3" name="Straight Connector 2"/>
          <p:cNvCxnSpPr/>
          <p:nvPr/>
        </p:nvCxnSpPr>
        <p:spPr>
          <a:xfrm flipV="1">
            <a:off x="2514600" y="3810000"/>
            <a:ext cx="8382000" cy="5996624"/>
          </a:xfrm>
          <a:prstGeom prst="line">
            <a:avLst/>
          </a:prstGeom>
          <a:noFill/>
          <a:ln w="3175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cxnSp>
        <p:nvCxnSpPr>
          <p:cNvPr id="19" name="Straight Connector 18"/>
          <p:cNvCxnSpPr>
            <a:stCxn id="61" idx="7"/>
          </p:cNvCxnSpPr>
          <p:nvPr/>
        </p:nvCxnSpPr>
        <p:spPr>
          <a:xfrm flipV="1">
            <a:off x="2821918" y="5029200"/>
            <a:ext cx="9139992" cy="4569482"/>
          </a:xfrm>
          <a:prstGeom prst="line">
            <a:avLst/>
          </a:prstGeom>
          <a:noFill/>
          <a:ln w="31750" cap="flat">
            <a:solidFill>
              <a:schemeClr val="accent1"/>
            </a:solidFill>
            <a:prstDash val="sysDash"/>
            <a:miter lim="400000"/>
          </a:ln>
          <a:effectLst/>
          <a:sp3d/>
        </p:spPr>
        <p:style>
          <a:lnRef idx="0">
            <a:scrgbClr r="0" g="0" b="0"/>
          </a:lnRef>
          <a:fillRef idx="0">
            <a:scrgbClr r="0" g="0" b="0"/>
          </a:fillRef>
          <a:effectRef idx="0">
            <a:scrgbClr r="0" g="0" b="0"/>
          </a:effectRef>
          <a:fontRef idx="none"/>
        </p:style>
      </p:cxnSp>
      <p:sp>
        <p:nvSpPr>
          <p:cNvPr id="22" name="Shape 82"/>
          <p:cNvSpPr/>
          <p:nvPr/>
        </p:nvSpPr>
        <p:spPr>
          <a:xfrm>
            <a:off x="5126354" y="7107554"/>
            <a:ext cx="360046" cy="360046"/>
          </a:xfrm>
          <a:prstGeom prst="ellipse">
            <a:avLst/>
          </a:prstGeom>
          <a:solidFill>
            <a:schemeClr val="accent2"/>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26" name="Shape 79"/>
          <p:cNvSpPr/>
          <p:nvPr/>
        </p:nvSpPr>
        <p:spPr>
          <a:xfrm>
            <a:off x="7524368" y="6019800"/>
            <a:ext cx="360046" cy="360046"/>
          </a:xfrm>
          <a:prstGeom prst="ellipse">
            <a:avLst/>
          </a:prstGeom>
          <a:solidFill>
            <a:srgbClr val="FF0000"/>
          </a:solidFill>
          <a:ln w="25400">
            <a:solidFill>
              <a:srgbClr val="FF0000"/>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cxnSp>
        <p:nvCxnSpPr>
          <p:cNvPr id="28" name="Straight Connector 27"/>
          <p:cNvCxnSpPr/>
          <p:nvPr/>
        </p:nvCxnSpPr>
        <p:spPr>
          <a:xfrm flipV="1">
            <a:off x="2667000" y="2514600"/>
            <a:ext cx="7848600" cy="7190425"/>
          </a:xfrm>
          <a:prstGeom prst="line">
            <a:avLst/>
          </a:prstGeom>
          <a:noFill/>
          <a:ln w="31750" cap="flat">
            <a:solidFill>
              <a:schemeClr val="accent2"/>
            </a:solidFill>
            <a:prstDash val="sysDash"/>
            <a:miter lim="400000"/>
          </a:ln>
          <a:effectLst/>
          <a:sp3d/>
        </p:spPr>
        <p:style>
          <a:lnRef idx="0">
            <a:scrgbClr r="0" g="0" b="0"/>
          </a:lnRef>
          <a:fillRef idx="0">
            <a:scrgbClr r="0" g="0" b="0"/>
          </a:fillRef>
          <a:effectRef idx="0">
            <a:scrgbClr r="0" g="0" b="0"/>
          </a:effectRef>
          <a:fontRef idx="none"/>
        </p:style>
      </p:cxnSp>
      <p:sp>
        <p:nvSpPr>
          <p:cNvPr id="30" name="Shape 89"/>
          <p:cNvSpPr/>
          <p:nvPr/>
        </p:nvSpPr>
        <p:spPr>
          <a:xfrm>
            <a:off x="2780555" y="4724400"/>
            <a:ext cx="5029200" cy="822960"/>
          </a:xfrm>
          <a:prstGeom prst="rect">
            <a:avLst/>
          </a:prstGeom>
          <a:ln w="3175">
            <a:solidFill>
              <a:schemeClr val="tx1"/>
            </a:solidFill>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sz="2000" dirty="0" smtClean="0">
                <a:solidFill>
                  <a:srgbClr val="00B050"/>
                </a:solidFill>
              </a:rPr>
              <a:t>Tangency portfoliois the </a:t>
            </a:r>
          </a:p>
          <a:p>
            <a:r>
              <a:rPr lang="nl-BE" sz="2000" dirty="0" smtClean="0">
                <a:solidFill>
                  <a:srgbClr val="00B050"/>
                </a:solidFill>
              </a:rPr>
              <a:t>maximum Sharpe ratio portfolio</a:t>
            </a:r>
            <a:endParaRPr sz="2000" dirty="0">
              <a:solidFill>
                <a:srgbClr val="00B050"/>
              </a:solidFill>
            </a:endParaRPr>
          </a:p>
        </p:txBody>
      </p:sp>
      <p:cxnSp>
        <p:nvCxnSpPr>
          <p:cNvPr id="31" name="Straight Arrow Connector 30"/>
          <p:cNvCxnSpPr>
            <a:stCxn id="30" idx="2"/>
          </p:cNvCxnSpPr>
          <p:nvPr/>
        </p:nvCxnSpPr>
        <p:spPr>
          <a:xfrm>
            <a:off x="5295155" y="5547360"/>
            <a:ext cx="0" cy="1363027"/>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33" name="Straight Connector 32"/>
          <p:cNvCxnSpPr/>
          <p:nvPr/>
        </p:nvCxnSpPr>
        <p:spPr>
          <a:xfrm flipV="1">
            <a:off x="2743200" y="9601200"/>
            <a:ext cx="11277600" cy="15240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88039328"/>
      </p:ext>
    </p:extLst>
  </p:cSld>
  <p:clrMapOvr>
    <a:masterClrMapping/>
  </p:clrMapOvr>
  <p:transition spd="slow"/>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6468326"/>
            <a:ext cx="8077200" cy="3209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Shape 74"/>
          <p:cNvSpPr>
            <a:spLocks noGrp="1"/>
          </p:cNvSpPr>
          <p:nvPr>
            <p:ph type="title"/>
          </p:nvPr>
        </p:nvSpPr>
        <p:spPr>
          <a:prstGeom prst="rect">
            <a:avLst/>
          </a:prstGeom>
        </p:spPr>
        <p:txBody>
          <a:bodyPr>
            <a:normAutofit fontScale="90000"/>
          </a:bodyPr>
          <a:lstStyle/>
          <a:p>
            <a:r>
              <a:rPr lang="nl-BE" dirty="0" smtClean="0"/>
              <a:t>Time for practice</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4">
            <a:extLst/>
          </a:blip>
          <a:srcRect l="22379" t="8660" r="8810"/>
          <a:stretch>
            <a:fillRect/>
          </a:stretch>
        </p:blipFill>
        <p:spPr>
          <a:xfrm>
            <a:off x="18424754" y="4848550"/>
            <a:ext cx="6318154" cy="8874116"/>
          </a:xfrm>
          <a:prstGeom prst="rect">
            <a:avLst/>
          </a:prstGeom>
          <a:ln w="12700">
            <a:miter lim="400000"/>
          </a:ln>
        </p:spPr>
      </p:pic>
      <p:sp>
        <p:nvSpPr>
          <p:cNvPr id="6" name="TextBox 5"/>
          <p:cNvSpPr txBox="1"/>
          <p:nvPr/>
        </p:nvSpPr>
        <p:spPr>
          <a:xfrm>
            <a:off x="3581400" y="3799782"/>
            <a:ext cx="12496800"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5000" b="0" i="0" u="none" strike="noStrike" cap="none" spc="0" normalizeH="0" baseline="0" dirty="0" smtClean="0">
                <a:ln>
                  <a:noFill/>
                </a:ln>
                <a:solidFill>
                  <a:srgbClr val="000000"/>
                </a:solidFill>
                <a:effectLst/>
                <a:uFillTx/>
                <a:latin typeface="+mn-lt"/>
                <a:ea typeface="+mn-ea"/>
                <a:cs typeface="+mn-cs"/>
                <a:sym typeface="Wingdings" panose="05000000000000000000" pitchFamily="2" charset="2"/>
              </a:rPr>
              <a:t> </a:t>
            </a: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Construct the efficient frontier through</a:t>
            </a:r>
            <a:r>
              <a:rPr kumimoji="0" lang="nl-BE" sz="5000" b="0" i="0" u="none" strike="noStrike" cap="none" spc="0" normalizeH="0" dirty="0" smtClean="0">
                <a:ln>
                  <a:noFill/>
                </a:ln>
                <a:solidFill>
                  <a:srgbClr val="000000"/>
                </a:solidFill>
                <a:effectLst/>
                <a:uFillTx/>
                <a:latin typeface="+mn-lt"/>
                <a:ea typeface="+mn-ea"/>
                <a:cs typeface="+mn-cs"/>
                <a:sym typeface="Helvetica Light"/>
              </a:rPr>
              <a:t> a for-loop over a sequence of return targets </a:t>
            </a: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 </a:t>
            </a:r>
            <a:endParaRPr kumimoji="0" lang="nl-BE" sz="5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8" name="Straight Connector 7"/>
          <p:cNvCxnSpPr/>
          <p:nvPr/>
        </p:nvCxnSpPr>
        <p:spPr>
          <a:xfrm>
            <a:off x="2373048" y="9677400"/>
            <a:ext cx="903552" cy="0"/>
          </a:xfrm>
          <a:prstGeom prst="line">
            <a:avLst/>
          </a:prstGeom>
          <a:noFill/>
          <a:ln w="1143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3337216" y="9473629"/>
            <a:ext cx="74676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Minimum target return</a:t>
            </a:r>
            <a:endParaRPr kumimoji="0" lang="nl-BE" sz="5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59" name="Straight Connector 58"/>
          <p:cNvCxnSpPr/>
          <p:nvPr/>
        </p:nvCxnSpPr>
        <p:spPr>
          <a:xfrm>
            <a:off x="2373048" y="6925182"/>
            <a:ext cx="903552" cy="0"/>
          </a:xfrm>
          <a:prstGeom prst="line">
            <a:avLst/>
          </a:prstGeom>
          <a:noFill/>
          <a:ln w="1143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3337216" y="6205997"/>
            <a:ext cx="74676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Maximum target return</a:t>
            </a:r>
            <a:endParaRPr kumimoji="0" lang="nl-BE" sz="5000" b="0" i="0" u="none" strike="noStrike" cap="none" spc="0" normalizeH="0" baseline="0" dirty="0">
              <a:ln>
                <a:noFill/>
              </a:ln>
              <a:solidFill>
                <a:srgbClr val="000000"/>
              </a:solidFill>
              <a:effectLst/>
              <a:uFillTx/>
              <a:latin typeface="+mn-lt"/>
              <a:ea typeface="+mn-ea"/>
              <a:cs typeface="+mn-cs"/>
              <a:sym typeface="Helvetica Light"/>
            </a:endParaRPr>
          </a:p>
        </p:txBody>
      </p:sp>
      <p:cxnSp>
        <p:nvCxnSpPr>
          <p:cNvPr id="61" name="Straight Connector 60"/>
          <p:cNvCxnSpPr/>
          <p:nvPr/>
        </p:nvCxnSpPr>
        <p:spPr>
          <a:xfrm>
            <a:off x="2373048" y="923087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p:cNvCxnSpPr/>
          <p:nvPr/>
        </p:nvCxnSpPr>
        <p:spPr>
          <a:xfrm>
            <a:off x="2362200" y="94488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p:cNvCxnSpPr/>
          <p:nvPr/>
        </p:nvCxnSpPr>
        <p:spPr>
          <a:xfrm>
            <a:off x="2362200" y="89916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p:cNvCxnSpPr/>
          <p:nvPr/>
        </p:nvCxnSpPr>
        <p:spPr>
          <a:xfrm>
            <a:off x="2362200" y="87630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p:cNvCxnSpPr/>
          <p:nvPr/>
        </p:nvCxnSpPr>
        <p:spPr>
          <a:xfrm>
            <a:off x="2362200" y="85344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p:cNvCxnSpPr/>
          <p:nvPr/>
        </p:nvCxnSpPr>
        <p:spPr>
          <a:xfrm>
            <a:off x="2362200" y="83058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p:cNvCxnSpPr/>
          <p:nvPr/>
        </p:nvCxnSpPr>
        <p:spPr>
          <a:xfrm>
            <a:off x="2373048" y="793547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 name="Straight Connector 67"/>
          <p:cNvCxnSpPr/>
          <p:nvPr/>
        </p:nvCxnSpPr>
        <p:spPr>
          <a:xfrm>
            <a:off x="2362200" y="81534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9" name="Straight Connector 68"/>
          <p:cNvCxnSpPr/>
          <p:nvPr/>
        </p:nvCxnSpPr>
        <p:spPr>
          <a:xfrm>
            <a:off x="2362200" y="76962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p:cNvCxnSpPr/>
          <p:nvPr/>
        </p:nvCxnSpPr>
        <p:spPr>
          <a:xfrm>
            <a:off x="2362200" y="74676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p:cNvCxnSpPr/>
          <p:nvPr/>
        </p:nvCxnSpPr>
        <p:spPr>
          <a:xfrm>
            <a:off x="2362200" y="72390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2" name="Straight Connector 71"/>
          <p:cNvCxnSpPr/>
          <p:nvPr/>
        </p:nvCxnSpPr>
        <p:spPr>
          <a:xfrm>
            <a:off x="2362200" y="7010400"/>
            <a:ext cx="903552" cy="0"/>
          </a:xfrm>
          <a:prstGeom prst="line">
            <a:avLst/>
          </a:prstGeom>
          <a:noFill/>
          <a:ln w="444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5" name="Straight Connector 74"/>
          <p:cNvCxnSpPr/>
          <p:nvPr/>
        </p:nvCxnSpPr>
        <p:spPr>
          <a:xfrm flipV="1">
            <a:off x="2667000" y="9677401"/>
            <a:ext cx="15269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flipV="1">
            <a:off x="2819400" y="9448800"/>
            <a:ext cx="15269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1" name="Straight Connector 80"/>
          <p:cNvCxnSpPr/>
          <p:nvPr/>
        </p:nvCxnSpPr>
        <p:spPr>
          <a:xfrm flipV="1">
            <a:off x="2743200" y="9220199"/>
            <a:ext cx="15269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2" name="Straight Connector 81"/>
          <p:cNvCxnSpPr/>
          <p:nvPr/>
        </p:nvCxnSpPr>
        <p:spPr>
          <a:xfrm flipV="1">
            <a:off x="2968878" y="8991600"/>
            <a:ext cx="15269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3" name="Straight Connector 82"/>
          <p:cNvCxnSpPr/>
          <p:nvPr/>
        </p:nvCxnSpPr>
        <p:spPr>
          <a:xfrm flipV="1">
            <a:off x="3197478" y="8763000"/>
            <a:ext cx="15269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flipV="1">
            <a:off x="3273678" y="8534400"/>
            <a:ext cx="15269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5" name="Straight Connector 84"/>
          <p:cNvCxnSpPr/>
          <p:nvPr/>
        </p:nvCxnSpPr>
        <p:spPr>
          <a:xfrm flipV="1">
            <a:off x="3349878" y="8305800"/>
            <a:ext cx="1984122" cy="2"/>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3197478" y="8153401"/>
            <a:ext cx="244132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7" name="Straight Connector 86"/>
          <p:cNvCxnSpPr/>
          <p:nvPr/>
        </p:nvCxnSpPr>
        <p:spPr>
          <a:xfrm flipV="1">
            <a:off x="3251973" y="7935471"/>
            <a:ext cx="2844027"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8" name="Straight Connector 87"/>
          <p:cNvCxnSpPr/>
          <p:nvPr/>
        </p:nvCxnSpPr>
        <p:spPr>
          <a:xfrm flipV="1">
            <a:off x="3265752" y="7696200"/>
            <a:ext cx="3516048" cy="14133"/>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89" name="Straight Connector 88"/>
          <p:cNvCxnSpPr/>
          <p:nvPr/>
        </p:nvCxnSpPr>
        <p:spPr>
          <a:xfrm flipV="1">
            <a:off x="3140523" y="7467601"/>
            <a:ext cx="4555677"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91" name="Straight Connector 90"/>
          <p:cNvCxnSpPr/>
          <p:nvPr/>
        </p:nvCxnSpPr>
        <p:spPr>
          <a:xfrm flipV="1">
            <a:off x="3126744" y="7239001"/>
            <a:ext cx="5559042" cy="1"/>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cxnSp>
        <p:nvCxnSpPr>
          <p:cNvPr id="92" name="Straight Connector 91"/>
          <p:cNvCxnSpPr/>
          <p:nvPr/>
        </p:nvCxnSpPr>
        <p:spPr>
          <a:xfrm>
            <a:off x="3312160" y="6965825"/>
            <a:ext cx="8422640" cy="44575"/>
          </a:xfrm>
          <a:prstGeom prst="line">
            <a:avLst/>
          </a:prstGeom>
          <a:noFill/>
          <a:ln w="31750" cap="flat">
            <a:solidFill>
              <a:schemeClr val="tx1"/>
            </a:solidFill>
            <a:prstDash val="sysDash"/>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62947639"/>
      </p:ext>
    </p:extLst>
  </p:cSld>
  <p:clrMapOvr>
    <a:masterClrMapping/>
  </p:clrMapOvr>
  <p:transition spd="slow"/>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ctrTitle"/>
          </p:nvPr>
        </p:nvSpPr>
        <p:spPr>
          <a:prstGeom prst="rect">
            <a:avLst/>
          </a:prstGeom>
        </p:spPr>
        <p:txBody>
          <a:bodyPr>
            <a:normAutofit fontScale="90000"/>
          </a:bodyPr>
          <a:lstStyle>
            <a:lvl1pPr defTabSz="455675">
              <a:defRPr sz="8268"/>
            </a:lvl1pPr>
          </a:lstStyle>
          <a:p>
            <a:r>
              <a:rPr lang="en-US" dirty="0"/>
              <a:t>In-sample versus </a:t>
            </a:r>
            <a:r>
              <a:rPr lang="en-US" dirty="0" smtClean="0"/>
              <a:t/>
            </a:r>
            <a:br>
              <a:rPr lang="en-US" dirty="0" smtClean="0"/>
            </a:br>
            <a:r>
              <a:rPr lang="en-US" dirty="0" smtClean="0"/>
              <a:t>out-of-sample </a:t>
            </a:r>
            <a:r>
              <a:rPr lang="en-US" dirty="0"/>
              <a:t>evaluation</a:t>
            </a:r>
            <a:endParaRPr dirty="0"/>
          </a:p>
        </p:txBody>
      </p:sp>
    </p:spTree>
    <p:extLst>
      <p:ext uri="{BB962C8B-B14F-4D97-AF65-F5344CB8AC3E}">
        <p14:creationId xmlns:p14="http://schemas.microsoft.com/office/powerpoint/2010/main" val="34130028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Bad news: Estimation error</a:t>
            </a:r>
            <a:endParaRPr lang="nl-BE" dirty="0"/>
          </a:p>
        </p:txBody>
      </p:sp>
      <p:sp>
        <p:nvSpPr>
          <p:cNvPr id="3" name="Text Placeholder 2"/>
          <p:cNvSpPr>
            <a:spLocks noGrp="1"/>
          </p:cNvSpPr>
          <p:nvPr>
            <p:ph type="body" idx="1"/>
          </p:nvPr>
        </p:nvSpPr>
        <p:spPr/>
        <p:txBody>
          <a:bodyPr/>
          <a:lstStyle/>
          <a:p>
            <a:r>
              <a:rPr lang="nl-BE" dirty="0" smtClean="0"/>
              <a:t> Limitation to data-driven portfolio allocation:</a:t>
            </a:r>
          </a:p>
          <a:p>
            <a:endParaRPr lang="nl-BE" dirty="0"/>
          </a:p>
          <a:p>
            <a:endParaRPr lang="nl-BE" dirty="0" smtClean="0"/>
          </a:p>
          <a:p>
            <a:endParaRPr lang="nl-BE" dirty="0"/>
          </a:p>
          <a:p>
            <a:pPr marL="152400" indent="0">
              <a:buNone/>
            </a:pPr>
            <a:endParaRPr lang="nl-BE" dirty="0"/>
          </a:p>
        </p:txBody>
      </p:sp>
      <mc:AlternateContent xmlns:mc="http://schemas.openxmlformats.org/markup-compatibility/2006">
        <mc:Choice xmlns:a14="http://schemas.microsoft.com/office/drawing/2010/main" Requires="a14">
          <p:graphicFrame>
            <p:nvGraphicFramePr>
              <p:cNvPr id="4" name="Table 70"/>
              <p:cNvGraphicFramePr/>
              <p:nvPr>
                <p:extLst>
                  <p:ext uri="{D42A27DB-BD31-4B8C-83A1-F6EECF244321}">
                    <p14:modId xmlns:p14="http://schemas.microsoft.com/office/powerpoint/2010/main" val="2021003928"/>
                  </p:ext>
                </p:extLst>
              </p:nvPr>
            </p:nvGraphicFramePr>
            <p:xfrm>
              <a:off x="1752600" y="4539876"/>
              <a:ext cx="5618802" cy="5338314"/>
            </p:xfrm>
            <a:graphic>
              <a:graphicData uri="http://schemas.openxmlformats.org/drawingml/2006/table">
                <a:tbl>
                  <a:tblPr>
                    <a:tableStyleId>{2708684C-4D16-4618-839F-0558EEFCDFE6}</a:tableStyleId>
                  </a:tblPr>
                  <a:tblGrid>
                    <a:gridCol w="5618802"/>
                  </a:tblGrid>
                  <a:tr h="1779438">
                    <a:tc>
                      <a:txBody>
                        <a:bodyPr/>
                        <a:lstStyle/>
                        <a:p>
                          <a:pPr defTabSz="914400">
                            <a:defRPr sz="3600">
                              <a:latin typeface="Helvetica"/>
                              <a:ea typeface="Helvetica"/>
                              <a:cs typeface="Helvetica"/>
                              <a:sym typeface="Helvetica"/>
                            </a:defRPr>
                          </a:pPr>
                          <a:r>
                            <a:rPr lang="nl-BE" dirty="0" smtClean="0"/>
                            <a:t>What we are using </a:t>
                          </a:r>
                        </a:p>
                        <a:p>
                          <a:pPr defTabSz="914400">
                            <a:defRPr sz="3600">
                              <a:latin typeface="Helvetica"/>
                              <a:ea typeface="Helvetica"/>
                              <a:cs typeface="Helvetica"/>
                              <a:sym typeface="Helvetica"/>
                            </a:defRPr>
                          </a:pPr>
                          <a:r>
                            <a:rPr lang="nl-BE" dirty="0" smtClean="0"/>
                            <a:t>in practice</a:t>
                          </a:r>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solidFill>
                          <a:srgbClr val="00B0F0"/>
                        </a:solidFill>
                      </a:tcPr>
                    </a:tc>
                  </a:tr>
                  <a:tr h="1779438">
                    <a:tc>
                      <a:txBody>
                        <a:bodyPr/>
                        <a:lstStyle/>
                        <a:p>
                          <a:pPr defTabSz="914400">
                            <a:defRPr sz="3600">
                              <a:latin typeface="Helvetica"/>
                              <a:ea typeface="Helvetica"/>
                              <a:cs typeface="Helvetica"/>
                              <a:sym typeface="Helvetica"/>
                            </a:defRPr>
                          </a:pPr>
                          <a:r>
                            <a:rPr lang="nl-BE" b="1" dirty="0" smtClean="0"/>
                            <a:t>Estimated mean </a:t>
                          </a:r>
                          <a14:m>
                            <m:oMath xmlns:m="http://schemas.openxmlformats.org/officeDocument/2006/math">
                              <m:acc>
                                <m:accPr>
                                  <m:chr m:val="̂"/>
                                  <m:ctrlPr>
                                    <a:rPr lang="nl-BE" b="1" i="1" smtClean="0">
                                      <a:latin typeface="Cambria Math"/>
                                    </a:rPr>
                                  </m:ctrlPr>
                                </m:accPr>
                                <m:e>
                                  <m:r>
                                    <m:rPr>
                                      <m:sty m:val="p"/>
                                    </m:rPr>
                                    <a:rPr lang="el-GR" b="1" i="1" smtClean="0">
                                      <a:latin typeface="Cambria Math"/>
                                    </a:rPr>
                                    <m:t>μ</m:t>
                                  </m:r>
                                </m:e>
                              </m:acc>
                            </m:oMath>
                          </a14:m>
                          <a:endParaRPr dirty="0"/>
                        </a:p>
                      </a:txBody>
                      <a:tcPr marL="50800" marR="50800" marT="50800" marB="50800" anchor="ctr" horzOverflow="overflow">
                        <a:lnL w="50800">
                          <a:solidFill>
                            <a:srgbClr val="2685A2"/>
                          </a:solidFill>
                          <a:miter lim="400000"/>
                        </a:lnL>
                        <a:lnR w="50800">
                          <a:solidFill>
                            <a:srgbClr val="2685A2"/>
                          </a:solidFill>
                          <a:miter lim="400000"/>
                        </a:lnR>
                        <a:lnT w="50800" cap="flat" cmpd="sng" algn="ctr">
                          <a:solidFill>
                            <a:srgbClr val="2685A2"/>
                          </a:solidFill>
                          <a:prstDash val="solid"/>
                          <a:miter lim="400000"/>
                          <a:headEnd type="none" w="med" len="med"/>
                          <a:tailEnd type="none" w="med" len="med"/>
                        </a:lnT>
                        <a:lnB w="50800">
                          <a:solidFill>
                            <a:srgbClr val="2685A2"/>
                          </a:solidFill>
                          <a:miter lim="400000"/>
                        </a:lnB>
                      </a:tcPr>
                    </a:tc>
                  </a:tr>
                  <a:tr h="1779438">
                    <a:tc>
                      <a:txBody>
                        <a:bodyPr/>
                        <a:lstStyle/>
                        <a:p>
                          <a:pPr defTabSz="914400">
                            <a:defRPr sz="3600">
                              <a:latin typeface="Helvetica"/>
                              <a:ea typeface="Helvetica"/>
                              <a:cs typeface="Helvetica"/>
                              <a:sym typeface="Helvetica"/>
                            </a:defRPr>
                          </a:pPr>
                          <a:r>
                            <a:rPr lang="nl-BE" b="1" dirty="0" smtClean="0"/>
                            <a:t>Estimated</a:t>
                          </a:r>
                          <a:r>
                            <a:rPr lang="nl-BE" b="1" baseline="0" dirty="0" smtClean="0"/>
                            <a:t> variance </a:t>
                          </a:r>
                          <a14:m>
                            <m:oMath xmlns:m="http://schemas.openxmlformats.org/officeDocument/2006/math">
                              <m:sSup>
                                <m:sSupPr>
                                  <m:ctrlPr>
                                    <a:rPr lang="nl-BE" b="1" i="1" baseline="0" smtClean="0">
                                      <a:latin typeface="Cambria Math"/>
                                    </a:rPr>
                                  </m:ctrlPr>
                                </m:sSupPr>
                                <m:e>
                                  <m:acc>
                                    <m:accPr>
                                      <m:chr m:val="̂"/>
                                      <m:ctrlPr>
                                        <a:rPr lang="nl-BE" b="1" i="1" baseline="0" smtClean="0">
                                          <a:latin typeface="Cambria Math"/>
                                        </a:rPr>
                                      </m:ctrlPr>
                                    </m:accPr>
                                    <m:e>
                                      <m:r>
                                        <m:rPr>
                                          <m:sty m:val="p"/>
                                        </m:rPr>
                                        <a:rPr lang="el-GR" b="1" i="1" baseline="0" smtClean="0">
                                          <a:latin typeface="Cambria Math"/>
                                        </a:rPr>
                                        <m:t>σ</m:t>
                                      </m:r>
                                    </m:e>
                                  </m:acc>
                                </m:e>
                                <m:sup>
                                  <m:r>
                                    <a:rPr lang="nl-BE" b="1" i="1" baseline="0" smtClean="0">
                                      <a:latin typeface="Cambria Math"/>
                                    </a:rPr>
                                    <m:t>𝟐</m:t>
                                  </m:r>
                                </m:sup>
                              </m:sSup>
                            </m:oMath>
                          </a14:m>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tcPr>
                    </a:tc>
                  </a:tr>
                </a:tbl>
              </a:graphicData>
            </a:graphic>
          </p:graphicFrame>
        </mc:Choice>
        <mc:Fallback>
          <p:graphicFrame>
            <p:nvGraphicFramePr>
              <p:cNvPr id="4" name="Table 70"/>
              <p:cNvGraphicFramePr/>
              <p:nvPr>
                <p:extLst>
                  <p:ext uri="{D42A27DB-BD31-4B8C-83A1-F6EECF244321}">
                    <p14:modId xmlns:p14="http://schemas.microsoft.com/office/powerpoint/2010/main" val="2021003928"/>
                  </p:ext>
                </p:extLst>
              </p:nvPr>
            </p:nvGraphicFramePr>
            <p:xfrm>
              <a:off x="1752600" y="4539876"/>
              <a:ext cx="5618802" cy="5338314"/>
            </p:xfrm>
            <a:graphic>
              <a:graphicData uri="http://schemas.openxmlformats.org/drawingml/2006/table">
                <a:tbl>
                  <a:tblPr>
                    <a:tableStyleId>{2708684C-4D16-4618-839F-0558EEFCDFE6}</a:tableStyleId>
                  </a:tblPr>
                  <a:tblGrid>
                    <a:gridCol w="5618802"/>
                  </a:tblGrid>
                  <a:tr h="1779438">
                    <a:tc>
                      <a:txBody>
                        <a:bodyPr/>
                        <a:lstStyle/>
                        <a:p>
                          <a:pPr defTabSz="914400">
                            <a:defRPr sz="3600">
                              <a:latin typeface="Helvetica"/>
                              <a:ea typeface="Helvetica"/>
                              <a:cs typeface="Helvetica"/>
                              <a:sym typeface="Helvetica"/>
                            </a:defRPr>
                          </a:pPr>
                          <a:r>
                            <a:rPr lang="nl-BE" dirty="0" smtClean="0"/>
                            <a:t>What we are using </a:t>
                          </a:r>
                        </a:p>
                        <a:p>
                          <a:pPr defTabSz="914400">
                            <a:defRPr sz="3600">
                              <a:latin typeface="Helvetica"/>
                              <a:ea typeface="Helvetica"/>
                              <a:cs typeface="Helvetica"/>
                              <a:sym typeface="Helvetica"/>
                            </a:defRPr>
                          </a:pPr>
                          <a:r>
                            <a:rPr lang="nl-BE" dirty="0" smtClean="0"/>
                            <a:t>in practice</a:t>
                          </a:r>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solidFill>
                          <a:srgbClr val="00B0F0"/>
                        </a:solidFill>
                      </a:tcPr>
                    </a:tc>
                  </a:tr>
                  <a:tr h="1779438">
                    <a:tc>
                      <a:txBody>
                        <a:bodyPr/>
                        <a:lstStyle/>
                        <a:p>
                          <a:endParaRPr lang="nl-BE"/>
                        </a:p>
                      </a:txBody>
                      <a:tcPr marL="50800" marR="50800" marT="50800" marB="50800" anchor="ctr" horzOverflow="overflow">
                        <a:lnL w="50800">
                          <a:solidFill>
                            <a:srgbClr val="2685A2"/>
                          </a:solidFill>
                          <a:miter lim="400000"/>
                        </a:lnL>
                        <a:lnR w="50800">
                          <a:solidFill>
                            <a:srgbClr val="2685A2"/>
                          </a:solidFill>
                          <a:miter lim="400000"/>
                        </a:lnR>
                        <a:lnT w="50800" cap="flat" cmpd="sng" algn="ctr">
                          <a:solidFill>
                            <a:srgbClr val="2685A2"/>
                          </a:solidFill>
                          <a:prstDash val="solid"/>
                          <a:miter lim="400000"/>
                          <a:headEnd type="none" w="med" len="med"/>
                          <a:tailEnd type="none" w="med" len="med"/>
                        </a:lnT>
                        <a:lnB w="50800">
                          <a:solidFill>
                            <a:srgbClr val="2685A2"/>
                          </a:solidFill>
                          <a:miter lim="400000"/>
                        </a:lnB>
                        <a:blipFill rotWithShape="1">
                          <a:blip r:embed="rId3"/>
                          <a:stretch>
                            <a:fillRect l="-109" t="-100687" r="-109" b="-100687"/>
                          </a:stretch>
                        </a:blipFill>
                      </a:tcPr>
                    </a:tc>
                  </a:tr>
                  <a:tr h="1779438">
                    <a:tc>
                      <a:txBody>
                        <a:bodyPr/>
                        <a:lstStyle/>
                        <a:p>
                          <a:endParaRPr lang="nl-BE"/>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blipFill rotWithShape="1">
                          <a:blip r:embed="rId3"/>
                          <a:stretch>
                            <a:fillRect l="-109" t="-200000" r="-109" b="-342"/>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71"/>
              <p:cNvGraphicFramePr/>
              <p:nvPr>
                <p:extLst>
                  <p:ext uri="{D42A27DB-BD31-4B8C-83A1-F6EECF244321}">
                    <p14:modId xmlns:p14="http://schemas.microsoft.com/office/powerpoint/2010/main" val="3082567974"/>
                  </p:ext>
                </p:extLst>
              </p:nvPr>
            </p:nvGraphicFramePr>
            <p:xfrm>
              <a:off x="9982200" y="4539876"/>
              <a:ext cx="6553200" cy="5338314"/>
            </p:xfrm>
            <a:graphic>
              <a:graphicData uri="http://schemas.openxmlformats.org/drawingml/2006/table">
                <a:tbl>
                  <a:tblPr>
                    <a:tableStyleId>{2708684C-4D16-4618-839F-0558EEFCDFE6}</a:tableStyleId>
                  </a:tblPr>
                  <a:tblGrid>
                    <a:gridCol w="6553200"/>
                  </a:tblGrid>
                  <a:tr h="1779438">
                    <a:tc>
                      <a:txBody>
                        <a:bodyPr/>
                        <a:lstStyle/>
                        <a:p>
                          <a:pPr marL="0" marR="0" indent="0" algn="ctr" defTabSz="914400" rtl="0" eaLnBrk="1" fontAlgn="auto" latinLnBrk="0" hangingPunct="1">
                            <a:lnSpc>
                              <a:spcPct val="100000"/>
                            </a:lnSpc>
                            <a:spcBef>
                              <a:spcPts val="0"/>
                            </a:spcBef>
                            <a:spcAft>
                              <a:spcPts val="0"/>
                            </a:spcAft>
                            <a:buClrTx/>
                            <a:buSzTx/>
                            <a:buFontTx/>
                            <a:buNone/>
                            <a:tabLst/>
                            <a:defRPr sz="3600">
                              <a:latin typeface="Helvetica"/>
                              <a:ea typeface="Helvetica"/>
                              <a:cs typeface="Helvetica"/>
                              <a:sym typeface="Helvetica"/>
                            </a:defRPr>
                          </a:pPr>
                          <a:r>
                            <a:rPr lang="en-US" dirty="0" smtClean="0"/>
                            <a:t>What we should be using </a:t>
                          </a:r>
                        </a:p>
                        <a:p>
                          <a:pPr marL="0" marR="0" indent="0" algn="ctr" defTabSz="914400" rtl="0" eaLnBrk="1" fontAlgn="auto" latinLnBrk="0" hangingPunct="1">
                            <a:lnSpc>
                              <a:spcPct val="100000"/>
                            </a:lnSpc>
                            <a:spcBef>
                              <a:spcPts val="0"/>
                            </a:spcBef>
                            <a:spcAft>
                              <a:spcPts val="0"/>
                            </a:spcAft>
                            <a:buClrTx/>
                            <a:buSzTx/>
                            <a:buFontTx/>
                            <a:buNone/>
                            <a:tabLst/>
                            <a:defRPr sz="3600">
                              <a:latin typeface="Helvetica"/>
                              <a:ea typeface="Helvetica"/>
                              <a:cs typeface="Helvetica"/>
                              <a:sym typeface="Helvetica"/>
                            </a:defRPr>
                          </a:pPr>
                          <a:r>
                            <a:rPr lang="en-US" dirty="0" smtClean="0"/>
                            <a:t>in theory</a:t>
                          </a:r>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solidFill>
                          <a:srgbClr val="00B0F0"/>
                        </a:solidFill>
                      </a:tcPr>
                    </a:tc>
                  </a:tr>
                  <a:tr h="1779438">
                    <a:tc>
                      <a:txBody>
                        <a:bodyPr/>
                        <a:lstStyle/>
                        <a:p>
                          <a:pPr defTabSz="914400">
                            <a:defRPr sz="3600">
                              <a:latin typeface="Helvetica"/>
                              <a:ea typeface="Helvetica"/>
                              <a:cs typeface="Helvetica"/>
                              <a:sym typeface="Helvetica"/>
                            </a:defRPr>
                          </a:pPr>
                          <a:r>
                            <a:rPr lang="nl-BE" b="1" dirty="0" smtClean="0"/>
                            <a:t>True</a:t>
                          </a:r>
                          <a:r>
                            <a:rPr lang="nl-BE" b="1" baseline="0" dirty="0" smtClean="0"/>
                            <a:t> (unkown)</a:t>
                          </a:r>
                          <a:r>
                            <a:rPr lang="nl-BE" b="1" dirty="0" smtClean="0"/>
                            <a:t> mean  </a:t>
                          </a:r>
                          <a14:m>
                            <m:oMath xmlns:m="http://schemas.openxmlformats.org/officeDocument/2006/math">
                              <m:r>
                                <m:rPr>
                                  <m:sty m:val="p"/>
                                </m:rPr>
                                <a:rPr lang="el-GR" b="1" i="1" smtClean="0">
                                  <a:latin typeface="Cambria Math"/>
                                </a:rPr>
                                <m:t>μ</m:t>
                              </m:r>
                            </m:oMath>
                          </a14:m>
                          <a:endParaRPr dirty="0"/>
                        </a:p>
                      </a:txBody>
                      <a:tcPr marL="50800" marR="50800" marT="50800" marB="50800" anchor="ctr" horzOverflow="overflow">
                        <a:lnL w="50800">
                          <a:solidFill>
                            <a:srgbClr val="2685A2"/>
                          </a:solidFill>
                          <a:miter lim="400000"/>
                        </a:lnL>
                        <a:lnR w="50800">
                          <a:solidFill>
                            <a:srgbClr val="2685A2"/>
                          </a:solidFill>
                          <a:miter lim="400000"/>
                        </a:lnR>
                        <a:lnT w="50800" cap="flat" cmpd="sng" algn="ctr">
                          <a:solidFill>
                            <a:srgbClr val="2685A2"/>
                          </a:solidFill>
                          <a:prstDash val="solid"/>
                          <a:miter lim="400000"/>
                          <a:headEnd type="none" w="med" len="med"/>
                          <a:tailEnd type="none" w="med" len="med"/>
                        </a:lnT>
                        <a:lnB w="50800">
                          <a:solidFill>
                            <a:srgbClr val="2685A2"/>
                          </a:solidFill>
                          <a:miter lim="400000"/>
                        </a:lnB>
                      </a:tcPr>
                    </a:tc>
                  </a:tr>
                  <a:tr h="1779438">
                    <a:tc>
                      <a:txBody>
                        <a:bodyPr/>
                        <a:lstStyle/>
                        <a:p>
                          <a:pPr defTabSz="914400">
                            <a:defRPr sz="3600">
                              <a:latin typeface="Helvetica"/>
                              <a:ea typeface="Helvetica"/>
                              <a:cs typeface="Helvetica"/>
                              <a:sym typeface="Helvetica"/>
                            </a:defRPr>
                          </a:pPr>
                          <a:r>
                            <a:rPr lang="nl-BE" b="1" dirty="0" smtClean="0"/>
                            <a:t>True</a:t>
                          </a:r>
                          <a:r>
                            <a:rPr lang="nl-BE" b="1" baseline="0" dirty="0" smtClean="0"/>
                            <a:t> (unkown)</a:t>
                          </a:r>
                          <a:r>
                            <a:rPr lang="nl-BE" b="1" dirty="0" smtClean="0"/>
                            <a:t>  </a:t>
                          </a:r>
                          <a:r>
                            <a:rPr lang="nl-BE" b="1" baseline="0" dirty="0" smtClean="0"/>
                            <a:t>variance </a:t>
                          </a:r>
                          <a14:m>
                            <m:oMath xmlns:m="http://schemas.openxmlformats.org/officeDocument/2006/math">
                              <m:sSup>
                                <m:sSupPr>
                                  <m:ctrlPr>
                                    <a:rPr lang="nl-BE" b="1" i="1" baseline="0" smtClean="0">
                                      <a:latin typeface="Cambria Math"/>
                                    </a:rPr>
                                  </m:ctrlPr>
                                </m:sSupPr>
                                <m:e>
                                  <m:r>
                                    <m:rPr>
                                      <m:sty m:val="p"/>
                                    </m:rPr>
                                    <a:rPr lang="el-GR" b="1" i="1" baseline="0" smtClean="0">
                                      <a:latin typeface="Cambria Math"/>
                                    </a:rPr>
                                    <m:t>σ</m:t>
                                  </m:r>
                                </m:e>
                                <m:sup>
                                  <m:r>
                                    <a:rPr lang="nl-BE" b="1" i="1" baseline="0" smtClean="0">
                                      <a:latin typeface="Cambria Math"/>
                                    </a:rPr>
                                    <m:t>𝟐</m:t>
                                  </m:r>
                                </m:sup>
                              </m:sSup>
                            </m:oMath>
                          </a14:m>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tcPr>
                    </a:tc>
                  </a:tr>
                </a:tbl>
              </a:graphicData>
            </a:graphic>
          </p:graphicFrame>
        </mc:Choice>
        <mc:Fallback>
          <p:graphicFrame>
            <p:nvGraphicFramePr>
              <p:cNvPr id="5" name="Table 71"/>
              <p:cNvGraphicFramePr/>
              <p:nvPr>
                <p:extLst>
                  <p:ext uri="{D42A27DB-BD31-4B8C-83A1-F6EECF244321}">
                    <p14:modId xmlns:p14="http://schemas.microsoft.com/office/powerpoint/2010/main" val="3082567974"/>
                  </p:ext>
                </p:extLst>
              </p:nvPr>
            </p:nvGraphicFramePr>
            <p:xfrm>
              <a:off x="9982200" y="4539876"/>
              <a:ext cx="6553200" cy="5338314"/>
            </p:xfrm>
            <a:graphic>
              <a:graphicData uri="http://schemas.openxmlformats.org/drawingml/2006/table">
                <a:tbl>
                  <a:tblPr>
                    <a:tableStyleId>{2708684C-4D16-4618-839F-0558EEFCDFE6}</a:tableStyleId>
                  </a:tblPr>
                  <a:tblGrid>
                    <a:gridCol w="6553200"/>
                  </a:tblGrid>
                  <a:tr h="1779438">
                    <a:tc>
                      <a:txBody>
                        <a:bodyPr/>
                        <a:lstStyle/>
                        <a:p>
                          <a:pPr marL="0" marR="0" indent="0" algn="ctr" defTabSz="914400" rtl="0" eaLnBrk="1" fontAlgn="auto" latinLnBrk="0" hangingPunct="1">
                            <a:lnSpc>
                              <a:spcPct val="100000"/>
                            </a:lnSpc>
                            <a:spcBef>
                              <a:spcPts val="0"/>
                            </a:spcBef>
                            <a:spcAft>
                              <a:spcPts val="0"/>
                            </a:spcAft>
                            <a:buClrTx/>
                            <a:buSzTx/>
                            <a:buFontTx/>
                            <a:buNone/>
                            <a:tabLst/>
                            <a:defRPr sz="3600">
                              <a:latin typeface="Helvetica"/>
                              <a:ea typeface="Helvetica"/>
                              <a:cs typeface="Helvetica"/>
                              <a:sym typeface="Helvetica"/>
                            </a:defRPr>
                          </a:pPr>
                          <a:r>
                            <a:rPr lang="en-US" dirty="0" smtClean="0"/>
                            <a:t>What we should be using </a:t>
                          </a:r>
                        </a:p>
                        <a:p>
                          <a:pPr marL="0" marR="0" indent="0" algn="ctr" defTabSz="914400" rtl="0" eaLnBrk="1" fontAlgn="auto" latinLnBrk="0" hangingPunct="1">
                            <a:lnSpc>
                              <a:spcPct val="100000"/>
                            </a:lnSpc>
                            <a:spcBef>
                              <a:spcPts val="0"/>
                            </a:spcBef>
                            <a:spcAft>
                              <a:spcPts val="0"/>
                            </a:spcAft>
                            <a:buClrTx/>
                            <a:buSzTx/>
                            <a:buFontTx/>
                            <a:buNone/>
                            <a:tabLst/>
                            <a:defRPr sz="3600">
                              <a:latin typeface="Helvetica"/>
                              <a:ea typeface="Helvetica"/>
                              <a:cs typeface="Helvetica"/>
                              <a:sym typeface="Helvetica"/>
                            </a:defRPr>
                          </a:pPr>
                          <a:r>
                            <a:rPr lang="en-US" dirty="0" smtClean="0"/>
                            <a:t>in theory</a:t>
                          </a:r>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solidFill>
                          <a:srgbClr val="00B0F0"/>
                        </a:solidFill>
                      </a:tcPr>
                    </a:tc>
                  </a:tr>
                  <a:tr h="1779438">
                    <a:tc>
                      <a:txBody>
                        <a:bodyPr/>
                        <a:lstStyle/>
                        <a:p>
                          <a:endParaRPr lang="nl-BE"/>
                        </a:p>
                      </a:txBody>
                      <a:tcPr marL="50800" marR="50800" marT="50800" marB="50800" anchor="ctr" horzOverflow="overflow">
                        <a:lnL w="50800">
                          <a:solidFill>
                            <a:srgbClr val="2685A2"/>
                          </a:solidFill>
                          <a:miter lim="400000"/>
                        </a:lnL>
                        <a:lnR w="50800">
                          <a:solidFill>
                            <a:srgbClr val="2685A2"/>
                          </a:solidFill>
                          <a:miter lim="400000"/>
                        </a:lnR>
                        <a:lnT w="50800" cap="flat" cmpd="sng" algn="ctr">
                          <a:solidFill>
                            <a:srgbClr val="2685A2"/>
                          </a:solidFill>
                          <a:prstDash val="solid"/>
                          <a:miter lim="400000"/>
                          <a:headEnd type="none" w="med" len="med"/>
                          <a:tailEnd type="none" w="med" len="med"/>
                        </a:lnT>
                        <a:lnB w="50800">
                          <a:solidFill>
                            <a:srgbClr val="2685A2"/>
                          </a:solidFill>
                          <a:miter lim="400000"/>
                        </a:lnB>
                        <a:blipFill rotWithShape="1">
                          <a:blip r:embed="rId4"/>
                          <a:stretch>
                            <a:fillRect l="-93" t="-100687" b="-100687"/>
                          </a:stretch>
                        </a:blipFill>
                      </a:tcPr>
                    </a:tc>
                  </a:tr>
                  <a:tr h="1779438">
                    <a:tc>
                      <a:txBody>
                        <a:bodyPr/>
                        <a:lstStyle/>
                        <a:p>
                          <a:endParaRPr lang="nl-BE"/>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blipFill rotWithShape="1">
                          <a:blip r:embed="rId4"/>
                          <a:stretch>
                            <a:fillRect l="-93" t="-200000" b="-342"/>
                          </a:stretch>
                        </a:blipFill>
                      </a:tcPr>
                    </a:tc>
                  </a:tr>
                </a:tbl>
              </a:graphicData>
            </a:graphic>
          </p:graphicFrame>
        </mc:Fallback>
      </mc:AlternateContent>
      <p:sp>
        <p:nvSpPr>
          <p:cNvPr id="6" name="Shape 72"/>
          <p:cNvSpPr/>
          <p:nvPr/>
        </p:nvSpPr>
        <p:spPr>
          <a:xfrm>
            <a:off x="7620000" y="5105400"/>
            <a:ext cx="1845920" cy="1006866"/>
          </a:xfrm>
          <a:prstGeom prst="leftRightArrow">
            <a:avLst>
              <a:gd name="adj1" fmla="val 50000"/>
              <a:gd name="adj2" fmla="val 50000"/>
            </a:avLst>
          </a:prstGeom>
          <a:solidFill>
            <a:schemeClr val="accent1">
              <a:satOff val="-3355"/>
              <a:lumOff val="26614"/>
            </a:schemeClr>
          </a:solidFill>
          <a:ln w="63500">
            <a:solidFill>
              <a:schemeClr val="accent1"/>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mc:AlternateContent xmlns:mc="http://schemas.openxmlformats.org/markup-compatibility/2006">
        <mc:Choice xmlns:a14="http://schemas.microsoft.com/office/drawing/2010/main" Requires="a14">
          <p:graphicFrame>
            <p:nvGraphicFramePr>
              <p:cNvPr id="9" name="Table 70"/>
              <p:cNvGraphicFramePr/>
              <p:nvPr>
                <p:extLst>
                  <p:ext uri="{D42A27DB-BD31-4B8C-83A1-F6EECF244321}">
                    <p14:modId xmlns:p14="http://schemas.microsoft.com/office/powerpoint/2010/main" val="3886989092"/>
                  </p:ext>
                </p:extLst>
              </p:nvPr>
            </p:nvGraphicFramePr>
            <p:xfrm>
              <a:off x="1676400" y="10877306"/>
              <a:ext cx="5618802" cy="1747520"/>
            </p:xfrm>
            <a:graphic>
              <a:graphicData uri="http://schemas.openxmlformats.org/drawingml/2006/table">
                <a:tbl>
                  <a:tblPr>
                    <a:tableStyleId>{2708684C-4D16-4618-839F-0558EEFCDFE6}</a:tableStyleId>
                  </a:tblPr>
                  <a:tblGrid>
                    <a:gridCol w="5618802"/>
                  </a:tblGrid>
                  <a:tr h="1600200">
                    <a:tc>
                      <a:txBody>
                        <a:bodyPr/>
                        <a:lstStyle/>
                        <a:p>
                          <a:pPr defTabSz="914400">
                            <a:defRPr sz="3600">
                              <a:latin typeface="Helvetica"/>
                              <a:ea typeface="Helvetica"/>
                              <a:cs typeface="Helvetica"/>
                              <a:sym typeface="Helvetica"/>
                            </a:defRPr>
                          </a:pPr>
                          <a:r>
                            <a:rPr lang="nl-BE" dirty="0" smtClean="0"/>
                            <a:t>Optimized weights</a:t>
                          </a:r>
                          <a:r>
                            <a:rPr lang="nl-BE" baseline="0" dirty="0" smtClean="0"/>
                            <a:t> based on estimated mean and variance: </a:t>
                          </a:r>
                          <a14:m>
                            <m:oMath xmlns:m="http://schemas.openxmlformats.org/officeDocument/2006/math">
                              <m:acc>
                                <m:accPr>
                                  <m:chr m:val="̂"/>
                                  <m:ctrlPr>
                                    <a:rPr lang="nl-BE" b="0" i="1" baseline="0" smtClean="0">
                                      <a:latin typeface="Cambria Math"/>
                                    </a:rPr>
                                  </m:ctrlPr>
                                </m:accPr>
                                <m:e>
                                  <m:r>
                                    <a:rPr lang="nl-BE" b="0" i="1" baseline="0" smtClean="0">
                                      <a:latin typeface="Cambria Math"/>
                                    </a:rPr>
                                    <m:t>𝑤</m:t>
                                  </m:r>
                                </m:e>
                              </m:acc>
                            </m:oMath>
                          </a14:m>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tcPr>
                    </a:tc>
                  </a:tr>
                </a:tbl>
              </a:graphicData>
            </a:graphic>
          </p:graphicFrame>
        </mc:Choice>
        <mc:Fallback>
          <p:graphicFrame>
            <p:nvGraphicFramePr>
              <p:cNvPr id="9" name="Table 70"/>
              <p:cNvGraphicFramePr/>
              <p:nvPr>
                <p:extLst>
                  <p:ext uri="{D42A27DB-BD31-4B8C-83A1-F6EECF244321}">
                    <p14:modId xmlns:p14="http://schemas.microsoft.com/office/powerpoint/2010/main" val="3886989092"/>
                  </p:ext>
                </p:extLst>
              </p:nvPr>
            </p:nvGraphicFramePr>
            <p:xfrm>
              <a:off x="1676400" y="10877306"/>
              <a:ext cx="5618802" cy="1747520"/>
            </p:xfrm>
            <a:graphic>
              <a:graphicData uri="http://schemas.openxmlformats.org/drawingml/2006/table">
                <a:tbl>
                  <a:tblPr>
                    <a:tableStyleId>{2708684C-4D16-4618-839F-0558EEFCDFE6}</a:tableStyleId>
                  </a:tblPr>
                  <a:tblGrid>
                    <a:gridCol w="5618802"/>
                  </a:tblGrid>
                  <a:tr h="1747520">
                    <a:tc>
                      <a:txBody>
                        <a:bodyPr/>
                        <a:lstStyle/>
                        <a:p>
                          <a:endParaRPr lang="nl-BE"/>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blipFill rotWithShape="1">
                          <a:blip r:embed="rId5"/>
                          <a:stretch>
                            <a:fillRect l="-434" t="-4878" r="-2495" b="-12892"/>
                          </a:stretch>
                        </a:blipFill>
                      </a:tcPr>
                    </a:tc>
                  </a:tr>
                </a:tbl>
              </a:graphicData>
            </a:graphic>
          </p:graphicFrame>
        </mc:Fallback>
      </mc:AlternateContent>
      <p:graphicFrame>
        <p:nvGraphicFramePr>
          <p:cNvPr id="10" name="Table 71"/>
          <p:cNvGraphicFramePr/>
          <p:nvPr>
            <p:extLst>
              <p:ext uri="{D42A27DB-BD31-4B8C-83A1-F6EECF244321}">
                <p14:modId xmlns:p14="http://schemas.microsoft.com/office/powerpoint/2010/main" val="826900482"/>
              </p:ext>
            </p:extLst>
          </p:nvPr>
        </p:nvGraphicFramePr>
        <p:xfrm>
          <a:off x="10058400" y="10861347"/>
          <a:ext cx="6553200" cy="1779438"/>
        </p:xfrm>
        <a:graphic>
          <a:graphicData uri="http://schemas.openxmlformats.org/drawingml/2006/table">
            <a:tbl>
              <a:tblPr>
                <a:tableStyleId>{2708684C-4D16-4618-839F-0558EEFCDFE6}</a:tableStyleId>
              </a:tblPr>
              <a:tblGrid>
                <a:gridCol w="6553200"/>
              </a:tblGrid>
              <a:tr h="1779438">
                <a:tc>
                  <a:txBody>
                    <a:bodyPr/>
                    <a:lstStyle/>
                    <a:p>
                      <a:pPr defTabSz="914400">
                        <a:defRPr sz="3600">
                          <a:latin typeface="Helvetica"/>
                          <a:ea typeface="Helvetica"/>
                          <a:cs typeface="Helvetica"/>
                          <a:sym typeface="Helvetica"/>
                        </a:defRPr>
                      </a:pPr>
                      <a:r>
                        <a:rPr lang="nl-BE" b="1" dirty="0" smtClean="0"/>
                        <a:t>True</a:t>
                      </a:r>
                      <a:r>
                        <a:rPr lang="nl-BE" b="1" baseline="0" dirty="0" smtClean="0"/>
                        <a:t> optimal portfolio : w</a:t>
                      </a:r>
                      <a:endParaRPr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a:solidFill>
                        <a:srgbClr val="2685A2"/>
                      </a:solidFill>
                      <a:miter lim="400000"/>
                    </a:lnB>
                  </a:tcPr>
                </a:tc>
              </a:tr>
            </a:tbl>
          </a:graphicData>
        </a:graphic>
      </p:graphicFrame>
      <p:sp>
        <p:nvSpPr>
          <p:cNvPr id="11" name="Shape 72"/>
          <p:cNvSpPr/>
          <p:nvPr/>
        </p:nvSpPr>
        <p:spPr>
          <a:xfrm>
            <a:off x="7770800" y="11247633"/>
            <a:ext cx="1845920" cy="1006866"/>
          </a:xfrm>
          <a:prstGeom prst="leftRightArrow">
            <a:avLst>
              <a:gd name="adj1" fmla="val 50000"/>
              <a:gd name="adj2" fmla="val 50000"/>
            </a:avLst>
          </a:prstGeom>
          <a:solidFill>
            <a:schemeClr val="accent1">
              <a:satOff val="-3355"/>
              <a:lumOff val="26614"/>
            </a:schemeClr>
          </a:solidFill>
          <a:ln w="63500">
            <a:solidFill>
              <a:schemeClr val="accent1"/>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8" name="Down Arrow 7"/>
          <p:cNvSpPr/>
          <p:nvPr/>
        </p:nvSpPr>
        <p:spPr>
          <a:xfrm>
            <a:off x="3886200" y="10134600"/>
            <a:ext cx="1066800" cy="609600"/>
          </a:xfrm>
          <a:prstGeom prst="downArrow">
            <a:avLst/>
          </a:prstGeom>
          <a:blipFill rotWithShape="1">
            <a:blip r:embed="rId6"/>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12649200" y="10129520"/>
            <a:ext cx="1066800" cy="609600"/>
          </a:xfrm>
          <a:prstGeom prst="downArrow">
            <a:avLst/>
          </a:prstGeom>
          <a:blipFill rotWithShape="1">
            <a:blip r:embed="rId6"/>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71090727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ecx.images-amazon.com/images/I/510xH9hmTM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64829">
            <a:off x="7252666" y="8629848"/>
            <a:ext cx="931570" cy="16154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nl-BE" dirty="0" smtClean="0"/>
              <a:t>Good news: Opportunities for data analysts</a:t>
            </a:r>
            <a:endParaRPr lang="nl-BE" dirty="0"/>
          </a:p>
        </p:txBody>
      </p:sp>
      <p:sp>
        <p:nvSpPr>
          <p:cNvPr id="3" name="Text Placeholder 2"/>
          <p:cNvSpPr>
            <a:spLocks noGrp="1"/>
          </p:cNvSpPr>
          <p:nvPr>
            <p:ph type="body" idx="1"/>
          </p:nvPr>
        </p:nvSpPr>
        <p:spPr/>
        <p:txBody>
          <a:bodyPr/>
          <a:lstStyle/>
          <a:p>
            <a:endParaRPr lang="nl-BE" dirty="0" smtClean="0"/>
          </a:p>
          <a:p>
            <a:r>
              <a:rPr lang="nl-BE" dirty="0" smtClean="0"/>
              <a:t>Do not ignore estimation error;</a:t>
            </a:r>
          </a:p>
          <a:p>
            <a:r>
              <a:rPr lang="nl-BE" dirty="0" smtClean="0"/>
              <a:t>Use split-sample analysis to do a realistic evaluation of portfolio performance </a:t>
            </a:r>
            <a:endParaRPr lang="nl-BE" dirty="0"/>
          </a:p>
        </p:txBody>
      </p:sp>
      <p:graphicFrame>
        <p:nvGraphicFramePr>
          <p:cNvPr id="5" name="Table 4"/>
          <p:cNvGraphicFramePr>
            <a:graphicFrameLocks noGrp="1"/>
          </p:cNvGraphicFramePr>
          <p:nvPr>
            <p:extLst>
              <p:ext uri="{D42A27DB-BD31-4B8C-83A1-F6EECF244321}">
                <p14:modId xmlns:p14="http://schemas.microsoft.com/office/powerpoint/2010/main" val="138136108"/>
              </p:ext>
            </p:extLst>
          </p:nvPr>
        </p:nvGraphicFramePr>
        <p:xfrm>
          <a:off x="1371600" y="9220200"/>
          <a:ext cx="12530664" cy="457200"/>
        </p:xfrm>
        <a:graphic>
          <a:graphicData uri="http://schemas.openxmlformats.org/drawingml/2006/table">
            <a:tbl>
              <a:tblPr firstRow="1" bandRow="1">
                <a:tableStyleId>{5940675A-B579-460E-94D1-54222C63F5DA}</a:tableStyleId>
              </a:tblPr>
              <a:tblGrid>
                <a:gridCol w="1566333"/>
                <a:gridCol w="1566333"/>
                <a:gridCol w="1566333"/>
                <a:gridCol w="1566333"/>
                <a:gridCol w="1566333"/>
                <a:gridCol w="1566333"/>
                <a:gridCol w="1566333"/>
                <a:gridCol w="1566333"/>
              </a:tblGrid>
              <a:tr h="370840">
                <a:tc>
                  <a:txBody>
                    <a:bodyPr/>
                    <a:lstStyle/>
                    <a:p>
                      <a:r>
                        <a:rPr lang="nl-BE" dirty="0" smtClean="0"/>
                        <a:t>R</a:t>
                      </a:r>
                      <a:r>
                        <a:rPr lang="nl-BE" baseline="-25000" dirty="0" smtClean="0"/>
                        <a:t>1</a:t>
                      </a:r>
                      <a:endParaRPr lang="nl-BE" baseline="-25000" dirty="0"/>
                    </a:p>
                  </a:txBody>
                  <a:tcPr/>
                </a:tc>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2</a:t>
                      </a:r>
                    </a:p>
                  </a:txBody>
                  <a:tcPr/>
                </a:tc>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nl-BE" dirty="0" smtClean="0"/>
                        <a:t>…</a:t>
                      </a:r>
                      <a:endParaRPr lang="nl-BE" baseline="-25000" dirty="0" smtClean="0"/>
                    </a:p>
                  </a:txBody>
                  <a:tcPr/>
                </a:tc>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K</a:t>
                      </a:r>
                    </a:p>
                  </a:txBody>
                  <a:tcPr/>
                </a:tc>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K+1</a:t>
                      </a:r>
                    </a:p>
                  </a:txBody>
                  <a:tcPr/>
                </a:tc>
                <a:tc>
                  <a:txBody>
                    <a:bodyPr/>
                    <a:lstStyle/>
                    <a:p>
                      <a:r>
                        <a:rPr lang="nl-BE" dirty="0" smtClean="0"/>
                        <a:t>R</a:t>
                      </a:r>
                      <a:r>
                        <a:rPr lang="nl-BE" baseline="-25000" dirty="0" smtClean="0"/>
                        <a:t>K+2</a:t>
                      </a:r>
                      <a:endParaRPr lang="nl-BE" baseline="-25000" dirty="0"/>
                    </a:p>
                  </a:txBody>
                  <a:tcPr/>
                </a:tc>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nl-BE" dirty="0" smtClean="0"/>
                        <a:t>…</a:t>
                      </a:r>
                      <a:endParaRPr lang="nl-BE" baseline="-25000" dirty="0" smtClean="0"/>
                    </a:p>
                  </a:txBody>
                  <a:tcPr/>
                </a:tc>
                <a:tc>
                  <a:txBody>
                    <a:bodyPr/>
                    <a:lstStyle/>
                    <a:p>
                      <a:pPr marL="0" marR="0" indent="0" algn="ctr" defTabSz="821531" rtl="0" eaLnBrk="1" fontAlgn="auto" latinLnBrk="0" hangingPunct="1">
                        <a:lnSpc>
                          <a:spcPct val="100000"/>
                        </a:lnSpc>
                        <a:spcBef>
                          <a:spcPts val="0"/>
                        </a:spcBef>
                        <a:spcAft>
                          <a:spcPts val="0"/>
                        </a:spcAft>
                        <a:buClrTx/>
                        <a:buSzTx/>
                        <a:buFontTx/>
                        <a:buNone/>
                        <a:tabLst/>
                        <a:defRPr/>
                      </a:pPr>
                      <a:r>
                        <a:rPr lang="nl-BE" dirty="0" smtClean="0"/>
                        <a:t>R</a:t>
                      </a:r>
                      <a:r>
                        <a:rPr lang="nl-BE" baseline="-25000" dirty="0" smtClean="0"/>
                        <a:t>T</a:t>
                      </a:r>
                    </a:p>
                  </a:txBody>
                  <a:tcPr/>
                </a:tc>
              </a:tr>
            </a:tbl>
          </a:graphicData>
        </a:graphic>
      </p:graphicFrame>
      <p:sp>
        <p:nvSpPr>
          <p:cNvPr id="9" name="TextBox 8"/>
          <p:cNvSpPr txBox="1"/>
          <p:nvPr/>
        </p:nvSpPr>
        <p:spPr>
          <a:xfrm>
            <a:off x="1209040" y="10515600"/>
            <a:ext cx="5638800" cy="24525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Estimation sample used to find the optimal weights</a:t>
            </a:r>
            <a:endParaRPr kumimoji="0" lang="nl-BE"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1" name="TextBox 10"/>
          <p:cNvSpPr txBox="1"/>
          <p:nvPr/>
        </p:nvSpPr>
        <p:spPr>
          <a:xfrm>
            <a:off x="7315199" y="10510520"/>
            <a:ext cx="8486749" cy="24525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Out-of-sample evaluation sample to give</a:t>
            </a:r>
            <a:r>
              <a:rPr kumimoji="0" lang="nl-BE" sz="5000" b="0" i="0" u="none" strike="noStrike" cap="none" spc="0" normalizeH="0" dirty="0" smtClean="0">
                <a:ln>
                  <a:noFill/>
                </a:ln>
                <a:solidFill>
                  <a:srgbClr val="000000"/>
                </a:solidFill>
                <a:effectLst/>
                <a:uFillTx/>
                <a:latin typeface="+mn-lt"/>
                <a:ea typeface="+mn-ea"/>
                <a:cs typeface="+mn-cs"/>
                <a:sym typeface="Helvetica Light"/>
              </a:rPr>
              <a:t> a realistic view on portfolio performance</a:t>
            </a:r>
            <a:endParaRPr kumimoji="0" lang="nl-BE"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7165935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04316170"/>
              </p:ext>
            </p:extLst>
          </p:nvPr>
        </p:nvGraphicFramePr>
        <p:xfrm>
          <a:off x="1600200" y="2858347"/>
          <a:ext cx="16256000" cy="10837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fontScale="90000"/>
          </a:bodyPr>
          <a:lstStyle/>
          <a:p>
            <a:r>
              <a:rPr lang="nl-BE" dirty="0" smtClean="0"/>
              <a:t>No look-ahead bias in the optimized weights</a:t>
            </a:r>
            <a:endParaRPr lang="nl-BE" dirty="0"/>
          </a:p>
        </p:txBody>
      </p:sp>
      <p:sp>
        <p:nvSpPr>
          <p:cNvPr id="3" name="Text Placeholder 2"/>
          <p:cNvSpPr>
            <a:spLocks noGrp="1"/>
          </p:cNvSpPr>
          <p:nvPr>
            <p:ph type="body" idx="1"/>
          </p:nvPr>
        </p:nvSpPr>
        <p:spPr/>
        <p:txBody>
          <a:bodyPr>
            <a:normAutofit/>
          </a:bodyPr>
          <a:lstStyle/>
          <a:p>
            <a:endParaRPr lang="nl-BE" dirty="0" smtClean="0"/>
          </a:p>
          <a:p>
            <a:r>
              <a:rPr lang="nl-BE" dirty="0" smtClean="0"/>
              <a:t>Split-sample design matches with investor who</a:t>
            </a:r>
          </a:p>
          <a:p>
            <a:endParaRPr lang="nl-BE" dirty="0"/>
          </a:p>
          <a:p>
            <a:endParaRPr lang="nl-BE" dirty="0" smtClean="0"/>
          </a:p>
          <a:p>
            <a:endParaRPr lang="nl-BE" dirty="0"/>
          </a:p>
          <a:p>
            <a:endParaRPr lang="nl-BE" dirty="0" smtClean="0"/>
          </a:p>
          <a:p>
            <a:r>
              <a:rPr lang="nl-BE" dirty="0" smtClean="0"/>
              <a:t>Function `window’ to do split-sample analysis in R.  </a:t>
            </a:r>
            <a:endParaRPr lang="nl-BE" dirty="0"/>
          </a:p>
          <a:p>
            <a:endParaRPr lang="nl-BE" dirty="0"/>
          </a:p>
        </p:txBody>
      </p:sp>
      <p:cxnSp>
        <p:nvCxnSpPr>
          <p:cNvPr id="6" name="Straight Arrow Connector 5"/>
          <p:cNvCxnSpPr/>
          <p:nvPr/>
        </p:nvCxnSpPr>
        <p:spPr>
          <a:xfrm>
            <a:off x="1676400" y="10515600"/>
            <a:ext cx="15316200" cy="0"/>
          </a:xfrm>
          <a:prstGeom prst="straightConnector1">
            <a:avLst/>
          </a:prstGeom>
          <a:noFill/>
          <a:ln w="1143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7" name="TextBox 6"/>
          <p:cNvSpPr txBox="1"/>
          <p:nvPr/>
        </p:nvSpPr>
        <p:spPr>
          <a:xfrm>
            <a:off x="17602200" y="10058744"/>
            <a:ext cx="18288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5000" b="0" i="0" u="none" strike="noStrike" cap="none" spc="0" normalizeH="0" baseline="0" dirty="0" smtClean="0">
                <a:ln>
                  <a:noFill/>
                </a:ln>
                <a:solidFill>
                  <a:srgbClr val="000000"/>
                </a:solidFill>
                <a:effectLst/>
                <a:uFillTx/>
                <a:latin typeface="+mn-lt"/>
                <a:ea typeface="+mn-ea"/>
                <a:cs typeface="+mn-cs"/>
                <a:sym typeface="Helvetica Light"/>
              </a:rPr>
              <a:t>Time</a:t>
            </a:r>
            <a:endParaRPr kumimoji="0" lang="nl-BE"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6264295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Portfolio weights are optimal…</a:t>
            </a:r>
            <a:endParaRPr lang="nl-BE" dirty="0"/>
          </a:p>
        </p:txBody>
      </p:sp>
      <p:sp>
        <p:nvSpPr>
          <p:cNvPr id="3" name="Text Placeholder 2"/>
          <p:cNvSpPr>
            <a:spLocks noGrp="1"/>
          </p:cNvSpPr>
          <p:nvPr>
            <p:ph type="body" idx="1"/>
          </p:nvPr>
        </p:nvSpPr>
        <p:spPr/>
        <p:txBody>
          <a:bodyPr/>
          <a:lstStyle/>
          <a:p>
            <a:r>
              <a:rPr lang="nl-BE" dirty="0" smtClean="0"/>
              <a:t>When they optimize an objective function while satisfying the constraints</a:t>
            </a:r>
            <a:endParaRPr lang="nl-BE" dirty="0"/>
          </a:p>
        </p:txBody>
      </p:sp>
      <p:graphicFrame>
        <p:nvGraphicFramePr>
          <p:cNvPr id="8" name="Table 70"/>
          <p:cNvGraphicFramePr/>
          <p:nvPr>
            <p:extLst>
              <p:ext uri="{D42A27DB-BD31-4B8C-83A1-F6EECF244321}">
                <p14:modId xmlns:p14="http://schemas.microsoft.com/office/powerpoint/2010/main" val="3552279339"/>
              </p:ext>
            </p:extLst>
          </p:nvPr>
        </p:nvGraphicFramePr>
        <p:xfrm>
          <a:off x="2438400" y="5715000"/>
          <a:ext cx="11201400" cy="7117752"/>
        </p:xfrm>
        <a:graphic>
          <a:graphicData uri="http://schemas.openxmlformats.org/drawingml/2006/table">
            <a:tbl>
              <a:tblPr>
                <a:tableStyleId>{2708684C-4D16-4618-839F-0558EEFCDFE6}</a:tableStyleId>
              </a:tblPr>
              <a:tblGrid>
                <a:gridCol w="5600700"/>
                <a:gridCol w="5600700"/>
              </a:tblGrid>
              <a:tr h="1779438">
                <a:tc>
                  <a:txBody>
                    <a:bodyPr/>
                    <a:lstStyle/>
                    <a:p>
                      <a:pPr defTabSz="914400">
                        <a:defRPr sz="3600">
                          <a:latin typeface="Helvetica"/>
                          <a:ea typeface="Helvetica"/>
                          <a:cs typeface="Helvetica"/>
                          <a:sym typeface="Helvetica"/>
                        </a:defRPr>
                      </a:pPr>
                      <a:r>
                        <a:rPr lang="nl-BE" b="1" dirty="0" smtClean="0"/>
                        <a:t>Possible objective functions</a:t>
                      </a:r>
                      <a:endParaRPr b="1" dirty="0"/>
                    </a:p>
                  </a:txBody>
                  <a:tcPr marL="50800" marR="50800" marT="50800" marB="50800" anchor="ctr" horzOverflow="overflow">
                    <a:lnL w="50800">
                      <a:solidFill>
                        <a:srgbClr val="2685A2"/>
                      </a:solidFill>
                      <a:miter lim="400000"/>
                    </a:lnL>
                    <a:lnR w="50800">
                      <a:solidFill>
                        <a:srgbClr val="2685A2"/>
                      </a:solidFill>
                      <a:miter lim="400000"/>
                    </a:lnR>
                    <a:lnT w="50800">
                      <a:solidFill>
                        <a:srgbClr val="2685A2"/>
                      </a:solidFill>
                      <a:miter lim="400000"/>
                    </a:lnT>
                    <a:lnB w="50800" cap="flat" cmpd="sng" algn="ctr">
                      <a:solidFill>
                        <a:srgbClr val="2685A2"/>
                      </a:solidFill>
                      <a:prstDash val="solid"/>
                      <a:miter lim="400000"/>
                      <a:headEnd type="none" w="med" len="med"/>
                      <a:tailEnd type="none" w="med" len="med"/>
                    </a:lnB>
                    <a:solidFill>
                      <a:srgbClr val="33A9CC">
                        <a:alpha val="27000"/>
                      </a:srgbClr>
                    </a:solidFill>
                  </a:tcPr>
                </a:tc>
                <a:tc>
                  <a:txBody>
                    <a:bodyPr/>
                    <a:lstStyle/>
                    <a:p>
                      <a:pPr defTabSz="914400">
                        <a:defRPr sz="3600" b="1">
                          <a:latin typeface="Helvetica"/>
                          <a:ea typeface="Helvetica"/>
                          <a:cs typeface="Helvetica"/>
                          <a:sym typeface="Helvetica"/>
                        </a:defRPr>
                      </a:pPr>
                      <a:r>
                        <a:rPr lang="nl-BE" dirty="0" smtClean="0"/>
                        <a:t>Possible constraints</a:t>
                      </a:r>
                      <a:endParaRPr dirty="0"/>
                    </a:p>
                  </a:txBody>
                  <a:tcPr marL="50800" marR="50800" marT="50800" marB="50800" anchor="ctr" horzOverflow="overflow">
                    <a:lnL w="50800" cap="flat" cmpd="sng" algn="ctr">
                      <a:solidFill>
                        <a:srgbClr val="2685A2"/>
                      </a:solidFill>
                      <a:prstDash val="solid"/>
                      <a:miter lim="400000"/>
                      <a:headEnd type="none" w="med" len="med"/>
                      <a:tailEnd type="none" w="med" len="med"/>
                    </a:lnL>
                    <a:lnR w="50800">
                      <a:solidFill>
                        <a:srgbClr val="2685A2"/>
                      </a:solidFill>
                      <a:miter lim="400000"/>
                    </a:lnR>
                    <a:lnT w="50800">
                      <a:solidFill>
                        <a:srgbClr val="2685A2"/>
                      </a:solidFill>
                      <a:miter lim="400000"/>
                    </a:lnT>
                    <a:lnB w="50800">
                      <a:solidFill>
                        <a:srgbClr val="2685A2"/>
                      </a:solidFill>
                      <a:miter lim="400000"/>
                    </a:lnB>
                    <a:solidFill>
                      <a:srgbClr val="33A9CC">
                        <a:alpha val="27000"/>
                      </a:srgbClr>
                    </a:solidFill>
                  </a:tcPr>
                </a:tc>
              </a:tr>
              <a:tr h="1779438">
                <a:tc>
                  <a:txBody>
                    <a:bodyPr/>
                    <a:lstStyle/>
                    <a:p>
                      <a:pPr defTabSz="914400">
                        <a:defRPr sz="3600">
                          <a:latin typeface="Helvetica"/>
                          <a:ea typeface="Helvetica"/>
                          <a:cs typeface="Helvetica"/>
                          <a:sym typeface="Helvetica"/>
                        </a:defRPr>
                      </a:pPr>
                      <a:r>
                        <a:rPr lang="nl-BE" dirty="0" smtClean="0"/>
                        <a:t>Maximize</a:t>
                      </a:r>
                      <a:r>
                        <a:rPr lang="nl-BE" baseline="0" dirty="0" smtClean="0"/>
                        <a:t> expected return</a:t>
                      </a:r>
                      <a:endParaRPr dirty="0"/>
                    </a:p>
                  </a:txBody>
                  <a:tcPr marL="50800" marR="50800" marT="50800" marB="50800" anchor="ctr" horzOverflow="overflow">
                    <a:lnL w="50800">
                      <a:solidFill>
                        <a:srgbClr val="2685A2"/>
                      </a:solidFill>
                      <a:miter lim="400000"/>
                    </a:lnL>
                    <a:lnR w="50800">
                      <a:solidFill>
                        <a:srgbClr val="2685A2"/>
                      </a:solidFill>
                      <a:miter lim="400000"/>
                    </a:lnR>
                    <a:lnT w="50800" cap="flat" cmpd="sng" algn="ctr">
                      <a:solidFill>
                        <a:srgbClr val="2685A2"/>
                      </a:solidFill>
                      <a:prstDash val="solid"/>
                      <a:miter lim="400000"/>
                      <a:headEnd type="none" w="med" len="med"/>
                      <a:tailEnd type="none" w="med" len="med"/>
                    </a:lnT>
                    <a:lnB w="50800" cap="flat" cmpd="sng" algn="ctr">
                      <a:solidFill>
                        <a:srgbClr val="2685A2"/>
                      </a:solidFill>
                      <a:prstDash val="solid"/>
                      <a:miter lim="400000"/>
                      <a:headEnd type="none" w="med" len="med"/>
                      <a:tailEnd type="none" w="med" len="med"/>
                    </a:lnB>
                  </a:tcPr>
                </a:tc>
                <a:tc>
                  <a:txBody>
                    <a:bodyPr/>
                    <a:lstStyle/>
                    <a:p>
                      <a:pPr defTabSz="914400">
                        <a:defRPr sz="3600">
                          <a:latin typeface="Helvetica"/>
                          <a:ea typeface="Helvetica"/>
                          <a:cs typeface="Helvetica"/>
                          <a:sym typeface="Helvetica"/>
                        </a:defRPr>
                      </a:pPr>
                      <a:r>
                        <a:rPr lang="nl-BE" b="0" dirty="0" smtClean="0"/>
                        <a:t>Only positive weights </a:t>
                      </a:r>
                      <a:endParaRPr b="0" dirty="0"/>
                    </a:p>
                  </a:txBody>
                  <a:tcPr marL="50800" marR="50800" marT="50800" marB="50800" anchor="ctr" horzOverflow="overflow">
                    <a:lnL w="50800" cap="flat" cmpd="sng" algn="ctr">
                      <a:solidFill>
                        <a:srgbClr val="2685A2"/>
                      </a:solidFill>
                      <a:prstDash val="solid"/>
                      <a:miter lim="400000"/>
                      <a:headEnd type="none" w="med" len="med"/>
                      <a:tailEnd type="none" w="med" len="med"/>
                    </a:lnL>
                    <a:lnR w="50800">
                      <a:solidFill>
                        <a:srgbClr val="2685A2"/>
                      </a:solidFill>
                      <a:miter lim="400000"/>
                    </a:lnR>
                    <a:lnT w="50800">
                      <a:solidFill>
                        <a:srgbClr val="2685A2"/>
                      </a:solidFill>
                      <a:miter lim="400000"/>
                    </a:lnT>
                    <a:lnB w="50800">
                      <a:solidFill>
                        <a:srgbClr val="2685A2"/>
                      </a:solidFill>
                      <a:miter lim="400000"/>
                    </a:lnB>
                  </a:tcPr>
                </a:tc>
              </a:tr>
              <a:tr h="1779438">
                <a:tc>
                  <a:txBody>
                    <a:bodyPr/>
                    <a:lstStyle/>
                    <a:p>
                      <a:pPr defTabSz="914400">
                        <a:defRPr sz="3600">
                          <a:latin typeface="Helvetica"/>
                          <a:ea typeface="Helvetica"/>
                          <a:cs typeface="Helvetica"/>
                          <a:sym typeface="Helvetica"/>
                        </a:defRPr>
                      </a:pPr>
                      <a:r>
                        <a:rPr lang="nl-BE" dirty="0" smtClean="0"/>
                        <a:t>Minimize the variance</a:t>
                      </a:r>
                      <a:endParaRPr dirty="0"/>
                    </a:p>
                  </a:txBody>
                  <a:tcPr marL="50800" marR="50800" marT="50800" marB="50800" anchor="ctr" horzOverflow="overflow">
                    <a:lnL w="50800">
                      <a:solidFill>
                        <a:srgbClr val="2685A2"/>
                      </a:solidFill>
                      <a:miter lim="400000"/>
                    </a:lnL>
                    <a:lnR w="50800">
                      <a:solidFill>
                        <a:srgbClr val="2685A2"/>
                      </a:solidFill>
                      <a:miter lim="400000"/>
                    </a:lnR>
                    <a:lnT w="50800" cap="flat" cmpd="sng" algn="ctr">
                      <a:solidFill>
                        <a:srgbClr val="2685A2"/>
                      </a:solidFill>
                      <a:prstDash val="solid"/>
                      <a:miter lim="400000"/>
                      <a:headEnd type="none" w="med" len="med"/>
                      <a:tailEnd type="none" w="med" len="med"/>
                    </a:lnT>
                    <a:lnB w="50800" cap="flat" cmpd="sng" algn="ctr">
                      <a:solidFill>
                        <a:srgbClr val="2685A2"/>
                      </a:solidFill>
                      <a:prstDash val="solid"/>
                      <a:miter lim="400000"/>
                      <a:headEnd type="none" w="med" len="med"/>
                      <a:tailEnd type="none" w="med" len="med"/>
                    </a:lnB>
                  </a:tcPr>
                </a:tc>
                <a:tc>
                  <a:txBody>
                    <a:bodyPr/>
                    <a:lstStyle/>
                    <a:p>
                      <a:pPr defTabSz="914400">
                        <a:defRPr sz="3600">
                          <a:latin typeface="Helvetica"/>
                          <a:ea typeface="Helvetica"/>
                          <a:cs typeface="Helvetica"/>
                          <a:sym typeface="Helvetica"/>
                        </a:defRPr>
                      </a:pPr>
                      <a:r>
                        <a:rPr lang="nl-BE" b="0" dirty="0" smtClean="0"/>
                        <a:t>The</a:t>
                      </a:r>
                      <a:r>
                        <a:rPr lang="nl-BE" b="0" baseline="0" dirty="0" smtClean="0"/>
                        <a:t> weights sum to 1 (all capital needs to be invested)</a:t>
                      </a:r>
                      <a:endParaRPr b="0" dirty="0"/>
                    </a:p>
                  </a:txBody>
                  <a:tcPr marL="50800" marR="50800" marT="50800" marB="50800" anchor="ctr" horzOverflow="overflow">
                    <a:lnL w="50800" cap="flat" cmpd="sng" algn="ctr">
                      <a:solidFill>
                        <a:srgbClr val="2685A2"/>
                      </a:solidFill>
                      <a:prstDash val="solid"/>
                      <a:miter lim="400000"/>
                      <a:headEnd type="none" w="med" len="med"/>
                      <a:tailEnd type="none" w="med" len="med"/>
                    </a:lnL>
                    <a:lnR w="50800">
                      <a:solidFill>
                        <a:srgbClr val="2685A2"/>
                      </a:solidFill>
                      <a:miter lim="400000"/>
                    </a:lnR>
                    <a:lnT w="50800">
                      <a:solidFill>
                        <a:srgbClr val="2685A2"/>
                      </a:solidFill>
                      <a:miter lim="400000"/>
                    </a:lnT>
                    <a:lnB w="50800" cap="flat" cmpd="sng" algn="ctr">
                      <a:solidFill>
                        <a:srgbClr val="2685A2"/>
                      </a:solidFill>
                      <a:prstDash val="solid"/>
                      <a:miter lim="400000"/>
                      <a:headEnd type="none" w="med" len="med"/>
                      <a:tailEnd type="none" w="med" len="med"/>
                    </a:lnB>
                  </a:tcPr>
                </a:tc>
              </a:tr>
              <a:tr h="1779438">
                <a:tc>
                  <a:txBody>
                    <a:bodyPr/>
                    <a:lstStyle/>
                    <a:p>
                      <a:pPr defTabSz="914400">
                        <a:defRPr sz="3600">
                          <a:latin typeface="Helvetica"/>
                          <a:ea typeface="Helvetica"/>
                          <a:cs typeface="Helvetica"/>
                          <a:sym typeface="Helvetica"/>
                        </a:defRPr>
                      </a:pPr>
                      <a:r>
                        <a:rPr lang="nl-BE" dirty="0" smtClean="0"/>
                        <a:t>Maximize the Sharpe ratio</a:t>
                      </a:r>
                      <a:endParaRPr dirty="0"/>
                    </a:p>
                  </a:txBody>
                  <a:tcPr marL="50800" marR="50800" marT="50800" marB="50800" anchor="ctr" horzOverflow="overflow">
                    <a:lnL w="50800">
                      <a:solidFill>
                        <a:srgbClr val="2685A2"/>
                      </a:solidFill>
                      <a:miter lim="400000"/>
                    </a:lnL>
                    <a:lnR w="50800" cap="flat" cmpd="sng" algn="ctr">
                      <a:solidFill>
                        <a:srgbClr val="2685A2"/>
                      </a:solidFill>
                      <a:prstDash val="solid"/>
                      <a:miter lim="400000"/>
                      <a:headEnd type="none" w="med" len="med"/>
                      <a:tailEnd type="none" w="med" len="med"/>
                    </a:lnR>
                    <a:lnT w="50800" cap="flat" cmpd="sng" algn="ctr">
                      <a:solidFill>
                        <a:srgbClr val="2685A2"/>
                      </a:solidFill>
                      <a:prstDash val="solid"/>
                      <a:miter lim="400000"/>
                      <a:headEnd type="none" w="med" len="med"/>
                      <a:tailEnd type="none" w="med" len="med"/>
                    </a:lnT>
                    <a:lnB w="50800">
                      <a:solidFill>
                        <a:srgbClr val="2685A2"/>
                      </a:solidFill>
                      <a:miter lim="400000"/>
                    </a:lnB>
                  </a:tcPr>
                </a:tc>
                <a:tc>
                  <a:txBody>
                    <a:bodyPr/>
                    <a:lstStyle/>
                    <a:p>
                      <a:pPr defTabSz="914400">
                        <a:defRPr sz="3600">
                          <a:latin typeface="Helvetica"/>
                          <a:ea typeface="Helvetica"/>
                          <a:cs typeface="Helvetica"/>
                          <a:sym typeface="Helvetica"/>
                        </a:defRPr>
                      </a:pPr>
                      <a:r>
                        <a:rPr lang="nl-BE" dirty="0" smtClean="0"/>
                        <a:t>Portfolio expected return equals a target value</a:t>
                      </a:r>
                      <a:endParaRPr dirty="0"/>
                    </a:p>
                  </a:txBody>
                  <a:tcPr marL="50800" marR="50800" marT="50800" marB="50800" anchor="ctr" horzOverflow="overflow">
                    <a:lnL w="50800" cap="flat" cmpd="sng" algn="ctr">
                      <a:solidFill>
                        <a:srgbClr val="2685A2"/>
                      </a:solidFill>
                      <a:prstDash val="solid"/>
                      <a:miter lim="400000"/>
                      <a:headEnd type="none" w="med" len="med"/>
                      <a:tailEnd type="none" w="med" len="med"/>
                    </a:lnL>
                    <a:lnR w="50800">
                      <a:solidFill>
                        <a:srgbClr val="2685A2"/>
                      </a:solidFill>
                      <a:miter lim="400000"/>
                    </a:lnR>
                    <a:lnT w="50800">
                      <a:solidFill>
                        <a:srgbClr val="2685A2"/>
                      </a:solidFill>
                      <a:miter lim="400000"/>
                    </a:lnT>
                    <a:lnB w="50800">
                      <a:solidFill>
                        <a:srgbClr val="2685A2"/>
                      </a:solidFill>
                      <a:miter lim="400000"/>
                    </a:lnB>
                  </a:tcPr>
                </a:tc>
              </a:tr>
            </a:tbl>
          </a:graphicData>
        </a:graphic>
      </p:graphicFrame>
    </p:spTree>
    <p:extLst>
      <p:ext uri="{BB962C8B-B14F-4D97-AF65-F5344CB8AC3E}">
        <p14:creationId xmlns:p14="http://schemas.microsoft.com/office/powerpoint/2010/main" val="24469956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Harry Markowitz</a:t>
            </a:r>
            <a:endParaRPr lang="nl-BE" dirty="0"/>
          </a:p>
        </p:txBody>
      </p:sp>
      <p:sp>
        <p:nvSpPr>
          <p:cNvPr id="3" name="Text Placeholder 2"/>
          <p:cNvSpPr>
            <a:spLocks noGrp="1"/>
          </p:cNvSpPr>
          <p:nvPr>
            <p:ph type="body" idx="1"/>
          </p:nvPr>
        </p:nvSpPr>
        <p:spPr/>
        <p:txBody>
          <a:bodyPr/>
          <a:lstStyle/>
          <a:p>
            <a:r>
              <a:rPr lang="nl-BE" dirty="0" smtClean="0"/>
              <a:t>Minimize the portfolio variance under the constraint that the expected return should be equal to a pre-specified return target</a:t>
            </a:r>
            <a:endParaRPr lang="nl-BE" dirty="0"/>
          </a:p>
        </p:txBody>
      </p:sp>
    </p:spTree>
    <p:extLst>
      <p:ext uri="{BB962C8B-B14F-4D97-AF65-F5344CB8AC3E}">
        <p14:creationId xmlns:p14="http://schemas.microsoft.com/office/powerpoint/2010/main" val="17886414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normAutofit fontScale="90000"/>
          </a:bodyPr>
          <a:lstStyle/>
          <a:p>
            <a:r>
              <a:rPr lang="nl-BE" dirty="0" smtClean="0"/>
              <a:t>The approach of H. Markowitz</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80" name="Shape 80"/>
          <p:cNvSpPr/>
          <p:nvPr/>
        </p:nvSpPr>
        <p:spPr>
          <a:xfrm flipH="1" flipV="1">
            <a:off x="2708133" y="8534400"/>
            <a:ext cx="11431474" cy="1"/>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85" name="Shape 85"/>
          <p:cNvSpPr/>
          <p:nvPr/>
        </p:nvSpPr>
        <p:spPr>
          <a:xfrm>
            <a:off x="7315200" y="9196894"/>
            <a:ext cx="7010400" cy="1672608"/>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000" b="1">
                <a:solidFill>
                  <a:schemeClr val="accent1"/>
                </a:solidFill>
                <a:latin typeface="Helvetica"/>
                <a:ea typeface="Helvetica"/>
                <a:cs typeface="Helvetica"/>
                <a:sym typeface="Helvetica"/>
              </a:defRPr>
            </a:lvl1pPr>
          </a:lstStyle>
          <a:p>
            <a:r>
              <a:rPr lang="nl-BE" dirty="0" smtClean="0"/>
              <a:t>2. Find the portfolio that minimizes the variance</a:t>
            </a:r>
            <a:endParaRPr dirty="0"/>
          </a:p>
        </p:txBody>
      </p:sp>
      <p:sp>
        <p:nvSpPr>
          <p:cNvPr id="86" name="Shape 86"/>
          <p:cNvSpPr/>
          <p:nvPr/>
        </p:nvSpPr>
        <p:spPr>
          <a:xfrm flipH="1">
            <a:off x="6629400" y="8763000"/>
            <a:ext cx="4666637" cy="0"/>
          </a:xfrm>
          <a:prstGeom prst="line">
            <a:avLst/>
          </a:prstGeom>
          <a:ln w="63500">
            <a:solidFill>
              <a:schemeClr val="accent1"/>
            </a:solidFill>
            <a:tailEnd type="triangle"/>
          </a:ln>
        </p:spPr>
        <p:txBody>
          <a:bodyPr lIns="45719" rIns="45719"/>
          <a:lstStyle/>
          <a:p>
            <a:pPr algn="l" defTabSz="914400">
              <a:defRPr sz="1800">
                <a:latin typeface="Calibri"/>
                <a:ea typeface="Calibri"/>
                <a:cs typeface="Calibri"/>
                <a:sym typeface="Calibri"/>
              </a:defRPr>
            </a:pPr>
            <a:endParaRPr/>
          </a:p>
        </p:txBody>
      </p:sp>
      <p:sp>
        <p:nvSpPr>
          <p:cNvPr id="89" name="Shape 89"/>
          <p:cNvSpPr/>
          <p:nvPr/>
        </p:nvSpPr>
        <p:spPr>
          <a:xfrm>
            <a:off x="11582400" y="7759498"/>
            <a:ext cx="6324600" cy="3110004"/>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dirty="0" smtClean="0"/>
              <a:t>1. Fix the return target</a:t>
            </a:r>
            <a:endParaRPr dirty="0"/>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3">
            <a:extLst/>
          </a:blip>
          <a:srcRect l="22379" t="8660" r="8810"/>
          <a:stretch>
            <a:fillRect/>
          </a:stretch>
        </p:blipFill>
        <p:spPr>
          <a:xfrm>
            <a:off x="18424754" y="4848550"/>
            <a:ext cx="6318154" cy="8874116"/>
          </a:xfrm>
          <a:prstGeom prst="rect">
            <a:avLst/>
          </a:prstGeom>
          <a:ln w="12700">
            <a:miter lim="400000"/>
          </a:ln>
        </p:spPr>
      </p:pic>
    </p:spTree>
    <p:extLst>
      <p:ext uri="{BB962C8B-B14F-4D97-AF65-F5344CB8AC3E}">
        <p14:creationId xmlns:p14="http://schemas.microsoft.com/office/powerpoint/2010/main" val="936335512"/>
      </p:ext>
    </p:extLst>
  </p:cSld>
  <p:clrMapOvr>
    <a:masterClrMapping/>
  </p:clrMapOvr>
  <p:transition spd="slow"/>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normAutofit fontScale="90000"/>
          </a:bodyPr>
          <a:lstStyle/>
          <a:p>
            <a:r>
              <a:rPr lang="nl-BE" dirty="0" smtClean="0"/>
              <a:t>The solution is mean-variance efficient</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80" name="Shape 80"/>
          <p:cNvSpPr/>
          <p:nvPr/>
        </p:nvSpPr>
        <p:spPr>
          <a:xfrm flipH="1" flipV="1">
            <a:off x="2708133" y="8534400"/>
            <a:ext cx="11431474" cy="1"/>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3">
            <a:extLst/>
          </a:blip>
          <a:srcRect l="22379" t="8660" r="8810"/>
          <a:stretch>
            <a:fillRect/>
          </a:stretch>
        </p:blipFill>
        <p:spPr>
          <a:xfrm>
            <a:off x="18424754" y="4848550"/>
            <a:ext cx="6318154" cy="8874116"/>
          </a:xfrm>
          <a:prstGeom prst="rect">
            <a:avLst/>
          </a:prstGeom>
          <a:ln w="12700">
            <a:miter lim="400000"/>
          </a:ln>
        </p:spPr>
      </p:pic>
      <p:sp>
        <p:nvSpPr>
          <p:cNvPr id="12" name="Shape 82"/>
          <p:cNvSpPr/>
          <p:nvPr/>
        </p:nvSpPr>
        <p:spPr>
          <a:xfrm>
            <a:off x="6955154" y="8354378"/>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 name="Shape 80"/>
          <p:cNvSpPr/>
          <p:nvPr/>
        </p:nvSpPr>
        <p:spPr>
          <a:xfrm flipH="1">
            <a:off x="7086600" y="4419600"/>
            <a:ext cx="0" cy="7536438"/>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cxnSp>
        <p:nvCxnSpPr>
          <p:cNvPr id="3" name="Straight Connector 2"/>
          <p:cNvCxnSpPr/>
          <p:nvPr/>
        </p:nvCxnSpPr>
        <p:spPr>
          <a:xfrm flipV="1">
            <a:off x="6324600" y="7710331"/>
            <a:ext cx="762000" cy="824069"/>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V="1">
            <a:off x="5638800" y="7031862"/>
            <a:ext cx="1496377" cy="1488408"/>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flipV="1">
            <a:off x="4953000" y="6064965"/>
            <a:ext cx="2182177" cy="2455305"/>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flipV="1">
            <a:off x="3810000" y="5256137"/>
            <a:ext cx="3276600" cy="3278264"/>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flipV="1">
            <a:off x="2743200" y="3962400"/>
            <a:ext cx="4211954" cy="4495801"/>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V="1">
            <a:off x="2743200" y="3733800"/>
            <a:ext cx="3581400" cy="3657601"/>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flipV="1">
            <a:off x="2743200" y="3962400"/>
            <a:ext cx="2362200" cy="2514601"/>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sp>
        <p:nvSpPr>
          <p:cNvPr id="10" name="TextBox 9"/>
          <p:cNvSpPr txBox="1"/>
          <p:nvPr/>
        </p:nvSpPr>
        <p:spPr>
          <a:xfrm>
            <a:off x="2976468" y="4727258"/>
            <a:ext cx="3745418"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BE" sz="3200" b="1" i="0" u="none" strike="noStrike" cap="none" spc="0" normalizeH="0" baseline="0" dirty="0" smtClean="0">
                <a:ln>
                  <a:noFill/>
                </a:ln>
                <a:solidFill>
                  <a:srgbClr val="000000"/>
                </a:solidFill>
                <a:effectLst/>
                <a:uFillTx/>
                <a:latin typeface="+mn-lt"/>
                <a:ea typeface="+mn-ea"/>
                <a:cs typeface="+mn-cs"/>
                <a:sym typeface="Helvetica Light"/>
              </a:rPr>
              <a:t>Portfolio with lower volatility </a:t>
            </a:r>
            <a:r>
              <a:rPr kumimoji="0" lang="nl-BE" sz="3200" b="1" i="0" u="sng" strike="noStrike" cap="none" spc="0" normalizeH="0" baseline="0" dirty="0" smtClean="0">
                <a:ln>
                  <a:noFill/>
                </a:ln>
                <a:solidFill>
                  <a:srgbClr val="000000"/>
                </a:solidFill>
                <a:effectLst/>
                <a:uFillTx/>
                <a:latin typeface="+mn-lt"/>
                <a:ea typeface="+mn-ea"/>
                <a:cs typeface="+mn-cs"/>
                <a:sym typeface="Helvetica Light"/>
              </a:rPr>
              <a:t>and</a:t>
            </a:r>
            <a:r>
              <a:rPr kumimoji="0" lang="nl-BE" sz="3200" b="1" i="0" u="none" strike="noStrike" cap="none" spc="0" normalizeH="0" baseline="0" dirty="0" smtClean="0">
                <a:ln>
                  <a:noFill/>
                </a:ln>
                <a:solidFill>
                  <a:srgbClr val="000000"/>
                </a:solidFill>
                <a:effectLst/>
                <a:uFillTx/>
                <a:latin typeface="+mn-lt"/>
                <a:ea typeface="+mn-ea"/>
                <a:cs typeface="+mn-cs"/>
                <a:sym typeface="Helvetica Light"/>
              </a:rPr>
              <a:t> higher expected return do not exist</a:t>
            </a:r>
            <a:endParaRPr kumimoji="0" lang="nl-BE" sz="3200" b="1" i="0" u="none" strike="noStrike" cap="none" spc="0" normalizeH="0" baseline="0" dirty="0">
              <a:ln>
                <a:noFill/>
              </a:ln>
              <a:solidFill>
                <a:srgbClr val="000000"/>
              </a:solidFill>
              <a:effectLst/>
              <a:uFillTx/>
              <a:latin typeface="+mn-lt"/>
              <a:ea typeface="+mn-ea"/>
              <a:cs typeface="+mn-cs"/>
              <a:sym typeface="Helvetica Light"/>
            </a:endParaRPr>
          </a:p>
        </p:txBody>
      </p:sp>
      <p:sp>
        <p:nvSpPr>
          <p:cNvPr id="34" name="Shape 80"/>
          <p:cNvSpPr/>
          <p:nvPr/>
        </p:nvSpPr>
        <p:spPr>
          <a:xfrm flipH="1">
            <a:off x="7086600" y="3962400"/>
            <a:ext cx="0" cy="4391978"/>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35" name="Shape 80"/>
          <p:cNvSpPr/>
          <p:nvPr/>
        </p:nvSpPr>
        <p:spPr>
          <a:xfrm>
            <a:off x="2743200" y="8534399"/>
            <a:ext cx="4211954" cy="1"/>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36" name="Shape 85"/>
          <p:cNvSpPr/>
          <p:nvPr/>
        </p:nvSpPr>
        <p:spPr>
          <a:xfrm>
            <a:off x="8077200" y="9133596"/>
            <a:ext cx="7010400" cy="1672608"/>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000" b="1">
                <a:solidFill>
                  <a:schemeClr val="accent1"/>
                </a:solidFill>
                <a:latin typeface="Helvetica"/>
                <a:ea typeface="Helvetica"/>
                <a:cs typeface="Helvetica"/>
                <a:sym typeface="Helvetica"/>
              </a:defRPr>
            </a:lvl1pPr>
          </a:lstStyle>
          <a:p>
            <a:r>
              <a:rPr lang="nl-BE" dirty="0" smtClean="0"/>
              <a:t>2. Find the portfolio that minimizes the variance</a:t>
            </a:r>
            <a:endParaRPr dirty="0"/>
          </a:p>
        </p:txBody>
      </p:sp>
      <p:sp>
        <p:nvSpPr>
          <p:cNvPr id="37" name="Shape 86"/>
          <p:cNvSpPr/>
          <p:nvPr/>
        </p:nvSpPr>
        <p:spPr>
          <a:xfrm flipH="1">
            <a:off x="7391400" y="8699702"/>
            <a:ext cx="4666637" cy="0"/>
          </a:xfrm>
          <a:prstGeom prst="line">
            <a:avLst/>
          </a:prstGeom>
          <a:ln w="63500">
            <a:solidFill>
              <a:schemeClr val="accent1"/>
            </a:solidFill>
            <a:tailEnd type="triangle"/>
          </a:ln>
        </p:spPr>
        <p:txBody>
          <a:bodyPr lIns="45719" rIns="45719"/>
          <a:lstStyle/>
          <a:p>
            <a:pPr algn="l" defTabSz="914400">
              <a:defRPr sz="1800">
                <a:latin typeface="Calibri"/>
                <a:ea typeface="Calibri"/>
                <a:cs typeface="Calibri"/>
                <a:sym typeface="Calibri"/>
              </a:defRPr>
            </a:pPr>
            <a:endParaRPr/>
          </a:p>
        </p:txBody>
      </p:sp>
      <p:sp>
        <p:nvSpPr>
          <p:cNvPr id="38" name="Shape 89"/>
          <p:cNvSpPr/>
          <p:nvPr/>
        </p:nvSpPr>
        <p:spPr>
          <a:xfrm>
            <a:off x="12344400" y="7696200"/>
            <a:ext cx="6324600" cy="3110004"/>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dirty="0" smtClean="0"/>
              <a:t>1. Fix the return target</a:t>
            </a:r>
            <a:endParaRPr dirty="0"/>
          </a:p>
        </p:txBody>
      </p:sp>
    </p:spTree>
    <p:extLst>
      <p:ext uri="{BB962C8B-B14F-4D97-AF65-F5344CB8AC3E}">
        <p14:creationId xmlns:p14="http://schemas.microsoft.com/office/powerpoint/2010/main" val="866669438"/>
      </p:ext>
    </p:extLst>
  </p:cSld>
  <p:clrMapOvr>
    <a:masterClrMapping/>
  </p:clrMapOvr>
  <p:transition spd="slow"/>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ctrTitle"/>
          </p:nvPr>
        </p:nvSpPr>
        <p:spPr>
          <a:prstGeom prst="rect">
            <a:avLst/>
          </a:prstGeom>
        </p:spPr>
        <p:txBody>
          <a:bodyPr>
            <a:normAutofit/>
          </a:bodyPr>
          <a:lstStyle>
            <a:lvl1pPr defTabSz="455675">
              <a:defRPr sz="8268"/>
            </a:lvl1pPr>
          </a:lstStyle>
          <a:p>
            <a:r>
              <a:rPr lang="en-US" dirty="0"/>
              <a:t>The efficient frontier</a:t>
            </a:r>
            <a:endParaRPr dirty="0"/>
          </a:p>
        </p:txBody>
      </p:sp>
    </p:spTree>
    <p:extLst>
      <p:ext uri="{BB962C8B-B14F-4D97-AF65-F5344CB8AC3E}">
        <p14:creationId xmlns:p14="http://schemas.microsoft.com/office/powerpoint/2010/main" val="27266742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normAutofit fontScale="90000"/>
          </a:bodyPr>
          <a:lstStyle/>
          <a:p>
            <a:r>
              <a:rPr lang="nl-BE" dirty="0" smtClean="0"/>
              <a:t>Changing the return target</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80" name="Shape 80"/>
          <p:cNvSpPr/>
          <p:nvPr/>
        </p:nvSpPr>
        <p:spPr>
          <a:xfrm flipH="1" flipV="1">
            <a:off x="2708133" y="8534399"/>
            <a:ext cx="11431474" cy="1"/>
          </a:xfrm>
          <a:prstGeom prst="line">
            <a:avLst/>
          </a:prstGeom>
          <a:ln w="381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3">
            <a:extLst/>
          </a:blip>
          <a:srcRect l="22379" t="8660" r="8810"/>
          <a:stretch>
            <a:fillRect/>
          </a:stretch>
        </p:blipFill>
        <p:spPr>
          <a:xfrm>
            <a:off x="18424754" y="4848550"/>
            <a:ext cx="6318154" cy="8874116"/>
          </a:xfrm>
          <a:prstGeom prst="rect">
            <a:avLst/>
          </a:prstGeom>
          <a:ln w="12700">
            <a:miter lim="400000"/>
          </a:ln>
        </p:spPr>
      </p:pic>
      <p:sp>
        <p:nvSpPr>
          <p:cNvPr id="12" name="Shape 82"/>
          <p:cNvSpPr/>
          <p:nvPr/>
        </p:nvSpPr>
        <p:spPr>
          <a:xfrm>
            <a:off x="6955154" y="8354378"/>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 name="Shape 80"/>
          <p:cNvSpPr/>
          <p:nvPr/>
        </p:nvSpPr>
        <p:spPr>
          <a:xfrm flipH="1">
            <a:off x="7086600" y="4419600"/>
            <a:ext cx="0" cy="7536438"/>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cxnSp>
        <p:nvCxnSpPr>
          <p:cNvPr id="3" name="Straight Connector 2"/>
          <p:cNvCxnSpPr/>
          <p:nvPr/>
        </p:nvCxnSpPr>
        <p:spPr>
          <a:xfrm flipV="1">
            <a:off x="6324600" y="7710331"/>
            <a:ext cx="762000" cy="824069"/>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V="1">
            <a:off x="5638800" y="7031862"/>
            <a:ext cx="1496377" cy="1488408"/>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flipV="1">
            <a:off x="4953000" y="6064965"/>
            <a:ext cx="2182177" cy="2455305"/>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flipV="1">
            <a:off x="3810000" y="5256137"/>
            <a:ext cx="3276600" cy="3278264"/>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flipV="1">
            <a:off x="2743200" y="3962400"/>
            <a:ext cx="4211954" cy="4495801"/>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V="1">
            <a:off x="2743200" y="3733800"/>
            <a:ext cx="3581400" cy="3657601"/>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25" name="Straight Connector 24"/>
          <p:cNvCxnSpPr/>
          <p:nvPr/>
        </p:nvCxnSpPr>
        <p:spPr>
          <a:xfrm flipV="1">
            <a:off x="2743200" y="3962400"/>
            <a:ext cx="2362200" cy="2514601"/>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sp>
        <p:nvSpPr>
          <p:cNvPr id="34" name="Shape 80"/>
          <p:cNvSpPr/>
          <p:nvPr/>
        </p:nvSpPr>
        <p:spPr>
          <a:xfrm flipH="1">
            <a:off x="7086600" y="3962400"/>
            <a:ext cx="0" cy="4391978"/>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35" name="Shape 80"/>
          <p:cNvSpPr/>
          <p:nvPr/>
        </p:nvSpPr>
        <p:spPr>
          <a:xfrm>
            <a:off x="2743200" y="8534399"/>
            <a:ext cx="4211954" cy="1"/>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26" name="Shape 80"/>
          <p:cNvSpPr/>
          <p:nvPr/>
        </p:nvSpPr>
        <p:spPr>
          <a:xfrm flipH="1" flipV="1">
            <a:off x="2819400" y="7010399"/>
            <a:ext cx="11431474" cy="1"/>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27" name="Shape 80"/>
          <p:cNvSpPr/>
          <p:nvPr/>
        </p:nvSpPr>
        <p:spPr>
          <a:xfrm flipH="1">
            <a:off x="10287000" y="4426962"/>
            <a:ext cx="0" cy="7536438"/>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28" name="Shape 82"/>
          <p:cNvSpPr/>
          <p:nvPr/>
        </p:nvSpPr>
        <p:spPr>
          <a:xfrm>
            <a:off x="10079354" y="6802754"/>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cxnSp>
        <p:nvCxnSpPr>
          <p:cNvPr id="29" name="Straight Connector 28"/>
          <p:cNvCxnSpPr/>
          <p:nvPr/>
        </p:nvCxnSpPr>
        <p:spPr>
          <a:xfrm flipV="1">
            <a:off x="7315200" y="6540733"/>
            <a:ext cx="1066800" cy="996833"/>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30" name="Straight Connector 29"/>
          <p:cNvCxnSpPr/>
          <p:nvPr/>
        </p:nvCxnSpPr>
        <p:spPr>
          <a:xfrm flipV="1">
            <a:off x="8326754" y="5052325"/>
            <a:ext cx="1932623" cy="1930452"/>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31" name="Straight Connector 30"/>
          <p:cNvCxnSpPr/>
          <p:nvPr/>
        </p:nvCxnSpPr>
        <p:spPr>
          <a:xfrm flipV="1">
            <a:off x="8458937" y="4085429"/>
            <a:ext cx="1800440" cy="1932122"/>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32" name="Straight Connector 31"/>
          <p:cNvCxnSpPr/>
          <p:nvPr/>
        </p:nvCxnSpPr>
        <p:spPr>
          <a:xfrm flipV="1">
            <a:off x="6934200" y="3276600"/>
            <a:ext cx="3276600" cy="3278264"/>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sp>
        <p:nvSpPr>
          <p:cNvPr id="33" name="Shape 80"/>
          <p:cNvSpPr/>
          <p:nvPr/>
        </p:nvSpPr>
        <p:spPr>
          <a:xfrm flipH="1">
            <a:off x="10259377" y="4417936"/>
            <a:ext cx="27623" cy="2516264"/>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39" name="Shape 80"/>
          <p:cNvSpPr/>
          <p:nvPr/>
        </p:nvSpPr>
        <p:spPr>
          <a:xfrm>
            <a:off x="6075046" y="7010399"/>
            <a:ext cx="4211954" cy="1"/>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40" name="Shape 80"/>
          <p:cNvSpPr/>
          <p:nvPr/>
        </p:nvSpPr>
        <p:spPr>
          <a:xfrm flipH="1">
            <a:off x="8382000" y="4419600"/>
            <a:ext cx="0" cy="7536438"/>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41" name="Shape 82"/>
          <p:cNvSpPr/>
          <p:nvPr/>
        </p:nvSpPr>
        <p:spPr>
          <a:xfrm>
            <a:off x="8229600" y="7488554"/>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42" name="Shape 80"/>
          <p:cNvSpPr/>
          <p:nvPr/>
        </p:nvSpPr>
        <p:spPr>
          <a:xfrm flipH="1" flipV="1">
            <a:off x="2743200" y="7696199"/>
            <a:ext cx="11431474" cy="1"/>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43" name="Shape 80"/>
          <p:cNvSpPr/>
          <p:nvPr/>
        </p:nvSpPr>
        <p:spPr>
          <a:xfrm flipH="1">
            <a:off x="8382000" y="5179936"/>
            <a:ext cx="27623" cy="2516264"/>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44" name="Shape 80"/>
          <p:cNvSpPr/>
          <p:nvPr/>
        </p:nvSpPr>
        <p:spPr>
          <a:xfrm>
            <a:off x="4114800" y="7696200"/>
            <a:ext cx="4211954" cy="1"/>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cxnSp>
        <p:nvCxnSpPr>
          <p:cNvPr id="45" name="Straight Connector 44"/>
          <p:cNvCxnSpPr/>
          <p:nvPr/>
        </p:nvCxnSpPr>
        <p:spPr>
          <a:xfrm flipV="1">
            <a:off x="9220200" y="5796529"/>
            <a:ext cx="1066800" cy="1137672"/>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46" name="Straight Connector 45"/>
          <p:cNvCxnSpPr/>
          <p:nvPr/>
        </p:nvCxnSpPr>
        <p:spPr>
          <a:xfrm flipV="1">
            <a:off x="7162800" y="6064965"/>
            <a:ext cx="1163954" cy="1110303"/>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sp>
        <p:nvSpPr>
          <p:cNvPr id="47" name="Shape 89"/>
          <p:cNvSpPr/>
          <p:nvPr/>
        </p:nvSpPr>
        <p:spPr>
          <a:xfrm>
            <a:off x="11127951" y="6934200"/>
            <a:ext cx="6324600" cy="13716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dirty="0" smtClean="0"/>
              <a:t>Higher return targets, higher volatility</a:t>
            </a:r>
            <a:endParaRPr dirty="0"/>
          </a:p>
        </p:txBody>
      </p:sp>
      <p:sp>
        <p:nvSpPr>
          <p:cNvPr id="48" name="Shape 86"/>
          <p:cNvSpPr/>
          <p:nvPr/>
        </p:nvSpPr>
        <p:spPr>
          <a:xfrm flipH="1" flipV="1">
            <a:off x="11077023" y="6734887"/>
            <a:ext cx="0" cy="1619489"/>
          </a:xfrm>
          <a:prstGeom prst="line">
            <a:avLst/>
          </a:prstGeom>
          <a:ln w="101600">
            <a:solidFill>
              <a:schemeClr val="accent1"/>
            </a:solidFill>
            <a:tailEnd type="triangle"/>
          </a:ln>
        </p:spPr>
        <p:txBody>
          <a:bodyPr lIns="45719" rIns="45719"/>
          <a:lstStyle/>
          <a:p>
            <a:pPr algn="l" defTabSz="914400">
              <a:defRPr sz="1800">
                <a:latin typeface="Calibri"/>
                <a:ea typeface="Calibri"/>
                <a:cs typeface="Calibri"/>
                <a:sym typeface="Calibri"/>
              </a:defRPr>
            </a:pPr>
            <a:endParaRPr/>
          </a:p>
        </p:txBody>
      </p:sp>
      <p:sp>
        <p:nvSpPr>
          <p:cNvPr id="49" name="Shape 89"/>
          <p:cNvSpPr/>
          <p:nvPr/>
        </p:nvSpPr>
        <p:spPr>
          <a:xfrm>
            <a:off x="11129707" y="8915400"/>
            <a:ext cx="6324600" cy="13716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dirty="0" smtClean="0"/>
              <a:t>Lower return targets, lower volatility</a:t>
            </a:r>
            <a:endParaRPr dirty="0"/>
          </a:p>
        </p:txBody>
      </p:sp>
      <p:sp>
        <p:nvSpPr>
          <p:cNvPr id="50" name="Shape 86"/>
          <p:cNvSpPr/>
          <p:nvPr/>
        </p:nvSpPr>
        <p:spPr>
          <a:xfrm flipH="1">
            <a:off x="11077023" y="8674414"/>
            <a:ext cx="0" cy="1780224"/>
          </a:xfrm>
          <a:prstGeom prst="line">
            <a:avLst/>
          </a:prstGeom>
          <a:ln w="101600">
            <a:solidFill>
              <a:schemeClr val="accent1"/>
            </a:solidFill>
            <a:tailEnd type="triangle"/>
          </a:ln>
        </p:spPr>
        <p:txBody>
          <a:bodyPr lIns="45719" rIns="45719"/>
          <a:lstStyle/>
          <a:p>
            <a:pPr algn="l" defTabSz="914400">
              <a:defRPr sz="1800">
                <a:latin typeface="Calibri"/>
                <a:ea typeface="Calibri"/>
                <a:cs typeface="Calibri"/>
                <a:sym typeface="Calibri"/>
              </a:defRPr>
            </a:pPr>
            <a:endParaRPr/>
          </a:p>
        </p:txBody>
      </p:sp>
      <p:sp>
        <p:nvSpPr>
          <p:cNvPr id="51" name="Shape 80"/>
          <p:cNvSpPr/>
          <p:nvPr/>
        </p:nvSpPr>
        <p:spPr>
          <a:xfrm flipH="1" flipV="1">
            <a:off x="2819400" y="9601199"/>
            <a:ext cx="11431474" cy="1"/>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52" name="Shape 80"/>
          <p:cNvSpPr/>
          <p:nvPr/>
        </p:nvSpPr>
        <p:spPr>
          <a:xfrm flipH="1">
            <a:off x="6400800" y="4419600"/>
            <a:ext cx="0" cy="7536438"/>
          </a:xfrm>
          <a:prstGeom prst="line">
            <a:avLst/>
          </a:prstGeom>
          <a:ln w="25400">
            <a:solidFill>
              <a:schemeClr val="accent1"/>
            </a:solidFill>
            <a:prstDash val="sysDash"/>
          </a:ln>
        </p:spPr>
        <p:txBody>
          <a:bodyPr lIns="45719" rIns="45719"/>
          <a:lstStyle/>
          <a:p>
            <a:pPr algn="l" defTabSz="914400">
              <a:defRPr sz="1800">
                <a:latin typeface="Calibri"/>
                <a:ea typeface="Calibri"/>
                <a:cs typeface="Calibri"/>
                <a:sym typeface="Calibri"/>
              </a:defRPr>
            </a:pPr>
            <a:endParaRPr/>
          </a:p>
        </p:txBody>
      </p:sp>
      <p:sp>
        <p:nvSpPr>
          <p:cNvPr id="53" name="Shape 82"/>
          <p:cNvSpPr/>
          <p:nvPr/>
        </p:nvSpPr>
        <p:spPr>
          <a:xfrm>
            <a:off x="6172200" y="9393554"/>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54" name="Shape 80"/>
          <p:cNvSpPr/>
          <p:nvPr/>
        </p:nvSpPr>
        <p:spPr>
          <a:xfrm>
            <a:off x="2641570" y="9619257"/>
            <a:ext cx="3710653" cy="1"/>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sp>
        <p:nvSpPr>
          <p:cNvPr id="55" name="Shape 80"/>
          <p:cNvSpPr/>
          <p:nvPr/>
        </p:nvSpPr>
        <p:spPr>
          <a:xfrm flipH="1">
            <a:off x="6400799" y="3962400"/>
            <a:ext cx="1" cy="5486400"/>
          </a:xfrm>
          <a:prstGeom prst="line">
            <a:avLst/>
          </a:prstGeom>
          <a:ln w="38100">
            <a:solidFill>
              <a:srgbClr val="FF0000"/>
            </a:solidFill>
            <a:prstDash val="sysDash"/>
          </a:ln>
        </p:spPr>
        <p:txBody>
          <a:bodyPr lIns="45719" rIns="45719"/>
          <a:lstStyle/>
          <a:p>
            <a:pPr algn="l" defTabSz="914400">
              <a:defRPr sz="1800">
                <a:latin typeface="Calibri"/>
                <a:ea typeface="Calibri"/>
                <a:cs typeface="Calibri"/>
                <a:sym typeface="Calibri"/>
              </a:defRPr>
            </a:pPr>
            <a:endParaRPr/>
          </a:p>
        </p:txBody>
      </p:sp>
      <p:cxnSp>
        <p:nvCxnSpPr>
          <p:cNvPr id="56" name="Straight Connector 55"/>
          <p:cNvCxnSpPr/>
          <p:nvPr/>
        </p:nvCxnSpPr>
        <p:spPr>
          <a:xfrm flipV="1">
            <a:off x="5257800" y="8463528"/>
            <a:ext cx="1066800" cy="1137672"/>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57" name="Straight Connector 56"/>
          <p:cNvCxnSpPr/>
          <p:nvPr/>
        </p:nvCxnSpPr>
        <p:spPr>
          <a:xfrm flipV="1">
            <a:off x="4419600" y="7292617"/>
            <a:ext cx="1932623" cy="2303255"/>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cxnSp>
        <p:nvCxnSpPr>
          <p:cNvPr id="58" name="Straight Connector 57"/>
          <p:cNvCxnSpPr/>
          <p:nvPr/>
        </p:nvCxnSpPr>
        <p:spPr>
          <a:xfrm flipV="1">
            <a:off x="3124200" y="6210300"/>
            <a:ext cx="3228023" cy="3385572"/>
          </a:xfrm>
          <a:prstGeom prst="line">
            <a:avLst/>
          </a:prstGeom>
          <a:noFill/>
          <a:ln w="25400" cap="flat">
            <a:solidFill>
              <a:srgbClr val="FF0000"/>
            </a:solidFill>
            <a:prstDash val="sysDot"/>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95395149"/>
      </p:ext>
    </p:extLst>
  </p:cSld>
  <p:clrMapOvr>
    <a:masterClrMapping/>
  </p:clrMapOvr>
  <p:transition spd="slow"/>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normAutofit fontScale="90000"/>
          </a:bodyPr>
          <a:lstStyle/>
          <a:p>
            <a:r>
              <a:rPr lang="nl-BE" dirty="0" smtClean="0"/>
              <a:t>The efficient frontier</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3">
            <a:extLst/>
          </a:blip>
          <a:srcRect l="22379" t="8660" r="8810"/>
          <a:stretch>
            <a:fillRect/>
          </a:stretch>
        </p:blipFill>
        <p:spPr>
          <a:xfrm>
            <a:off x="18424754" y="4848550"/>
            <a:ext cx="6318154" cy="8874116"/>
          </a:xfrm>
          <a:prstGeom prst="rect">
            <a:avLst/>
          </a:prstGeom>
          <a:ln w="12700">
            <a:miter lim="400000"/>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724400"/>
            <a:ext cx="830431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Shape 89"/>
          <p:cNvSpPr/>
          <p:nvPr/>
        </p:nvSpPr>
        <p:spPr>
          <a:xfrm>
            <a:off x="3124200" y="4191000"/>
            <a:ext cx="5029200" cy="1371600"/>
          </a:xfrm>
          <a:prstGeom prst="rect">
            <a:avLst/>
          </a:prstGeom>
          <a:ln w="3175">
            <a:solidFill>
              <a:schemeClr val="tx1"/>
            </a:solidFill>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sz="2000" dirty="0" smtClean="0"/>
              <a:t>Each point on the efficient frontier is an optimal combination of assets: it minimizes the variance for a given return target</a:t>
            </a:r>
            <a:endParaRPr sz="2000" dirty="0"/>
          </a:p>
        </p:txBody>
      </p:sp>
      <p:cxnSp>
        <p:nvCxnSpPr>
          <p:cNvPr id="9" name="Straight Arrow Connector 8"/>
          <p:cNvCxnSpPr>
            <a:stCxn id="62" idx="2"/>
          </p:cNvCxnSpPr>
          <p:nvPr/>
        </p:nvCxnSpPr>
        <p:spPr>
          <a:xfrm>
            <a:off x="5638800" y="5562600"/>
            <a:ext cx="990600" cy="762000"/>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63" name="Shape 89"/>
          <p:cNvSpPr/>
          <p:nvPr/>
        </p:nvSpPr>
        <p:spPr>
          <a:xfrm>
            <a:off x="8305800" y="8153400"/>
            <a:ext cx="5029200" cy="1371600"/>
          </a:xfrm>
          <a:prstGeom prst="rect">
            <a:avLst/>
          </a:prstGeom>
          <a:ln w="3175">
            <a:solidFill>
              <a:schemeClr val="tx1"/>
            </a:solidFill>
            <a:miter lim="400000"/>
          </a:ln>
          <a:extLst>
            <a:ext uri="{C572A759-6A51-4108-AA02-DFA0A04FC94B}">
              <ma14:wrappingTextBoxFlag xmlns="" xmlns:ma14="http://schemas.microsoft.com/office/mac/drawingml/2011/main" val="1"/>
            </a:ext>
          </a:extLst>
        </p:spPr>
        <p:txBody>
          <a:bodyPr lIns="45719" rIns="45719"/>
          <a:lstStyle>
            <a:lvl1pPr defTabSz="914400">
              <a:defRPr sz="4000" b="1">
                <a:latin typeface="Helvetica"/>
                <a:ea typeface="Helvetica"/>
                <a:cs typeface="Helvetica"/>
                <a:sym typeface="Helvetica"/>
              </a:defRPr>
            </a:lvl1pPr>
          </a:lstStyle>
          <a:p>
            <a:r>
              <a:rPr lang="nl-BE" sz="2000" dirty="0" smtClean="0"/>
              <a:t>These dots represent portfolios that are below the frontier and are thus dominated: there exist other portfolio with higher return at a lower volatility</a:t>
            </a:r>
            <a:endParaRPr sz="2000" dirty="0"/>
          </a:p>
        </p:txBody>
      </p:sp>
      <p:sp>
        <p:nvSpPr>
          <p:cNvPr id="11" name="Oval 10"/>
          <p:cNvSpPr/>
          <p:nvPr/>
        </p:nvSpPr>
        <p:spPr>
          <a:xfrm>
            <a:off x="8305800" y="66294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64" name="Oval 63"/>
          <p:cNvSpPr/>
          <p:nvPr/>
        </p:nvSpPr>
        <p:spPr>
          <a:xfrm>
            <a:off x="7696200" y="68056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65" name="Oval 64"/>
          <p:cNvSpPr/>
          <p:nvPr/>
        </p:nvSpPr>
        <p:spPr>
          <a:xfrm>
            <a:off x="8458200" y="71104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66" name="Oval 65"/>
          <p:cNvSpPr/>
          <p:nvPr/>
        </p:nvSpPr>
        <p:spPr>
          <a:xfrm>
            <a:off x="8915400" y="64770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67" name="Oval 66"/>
          <p:cNvSpPr/>
          <p:nvPr/>
        </p:nvSpPr>
        <p:spPr>
          <a:xfrm>
            <a:off x="9372600" y="68056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68" name="Oval 67"/>
          <p:cNvSpPr/>
          <p:nvPr/>
        </p:nvSpPr>
        <p:spPr>
          <a:xfrm>
            <a:off x="6858000" y="66532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69" name="Oval 68"/>
          <p:cNvSpPr/>
          <p:nvPr/>
        </p:nvSpPr>
        <p:spPr>
          <a:xfrm>
            <a:off x="7239000" y="72628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70" name="Oval 69"/>
          <p:cNvSpPr/>
          <p:nvPr/>
        </p:nvSpPr>
        <p:spPr>
          <a:xfrm>
            <a:off x="6553200" y="74914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71" name="Oval 70"/>
          <p:cNvSpPr/>
          <p:nvPr/>
        </p:nvSpPr>
        <p:spPr>
          <a:xfrm>
            <a:off x="7924800" y="77962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72" name="Oval 71"/>
          <p:cNvSpPr/>
          <p:nvPr/>
        </p:nvSpPr>
        <p:spPr>
          <a:xfrm>
            <a:off x="8458200" y="61722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73" name="Oval 72"/>
          <p:cNvSpPr/>
          <p:nvPr/>
        </p:nvSpPr>
        <p:spPr>
          <a:xfrm>
            <a:off x="9448800" y="60960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75" name="Oval 74"/>
          <p:cNvSpPr/>
          <p:nvPr/>
        </p:nvSpPr>
        <p:spPr>
          <a:xfrm>
            <a:off x="9982200" y="66294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79" name="Oval 78"/>
          <p:cNvSpPr/>
          <p:nvPr/>
        </p:nvSpPr>
        <p:spPr>
          <a:xfrm>
            <a:off x="8610600" y="76200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1" name="Oval 80"/>
          <p:cNvSpPr/>
          <p:nvPr/>
        </p:nvSpPr>
        <p:spPr>
          <a:xfrm>
            <a:off x="6172200" y="71866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2" name="Oval 81"/>
          <p:cNvSpPr/>
          <p:nvPr/>
        </p:nvSpPr>
        <p:spPr>
          <a:xfrm>
            <a:off x="5486400" y="74152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3" name="Oval 82"/>
          <p:cNvSpPr/>
          <p:nvPr/>
        </p:nvSpPr>
        <p:spPr>
          <a:xfrm>
            <a:off x="7315200" y="81010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4" name="Oval 83"/>
          <p:cNvSpPr/>
          <p:nvPr/>
        </p:nvSpPr>
        <p:spPr>
          <a:xfrm>
            <a:off x="6629400" y="83296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5" name="Oval 84"/>
          <p:cNvSpPr/>
          <p:nvPr/>
        </p:nvSpPr>
        <p:spPr>
          <a:xfrm>
            <a:off x="6019800" y="78724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6" name="Oval 85"/>
          <p:cNvSpPr/>
          <p:nvPr/>
        </p:nvSpPr>
        <p:spPr>
          <a:xfrm>
            <a:off x="5334000" y="81010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7" name="Oval 86"/>
          <p:cNvSpPr/>
          <p:nvPr/>
        </p:nvSpPr>
        <p:spPr>
          <a:xfrm>
            <a:off x="5867400" y="87106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8" name="Oval 87"/>
          <p:cNvSpPr/>
          <p:nvPr/>
        </p:nvSpPr>
        <p:spPr>
          <a:xfrm>
            <a:off x="5181600" y="89392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89" name="Oval 88"/>
          <p:cNvSpPr/>
          <p:nvPr/>
        </p:nvSpPr>
        <p:spPr>
          <a:xfrm>
            <a:off x="7467600" y="88392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91" name="Oval 90"/>
          <p:cNvSpPr/>
          <p:nvPr/>
        </p:nvSpPr>
        <p:spPr>
          <a:xfrm>
            <a:off x="6781800" y="9067800"/>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92" name="Oval 91"/>
          <p:cNvSpPr/>
          <p:nvPr/>
        </p:nvSpPr>
        <p:spPr>
          <a:xfrm>
            <a:off x="7924800" y="73390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
        <p:nvSpPr>
          <p:cNvPr id="94" name="Oval 93"/>
          <p:cNvSpPr/>
          <p:nvPr/>
        </p:nvSpPr>
        <p:spPr>
          <a:xfrm>
            <a:off x="6629400" y="7415213"/>
            <a:ext cx="228600" cy="280987"/>
          </a:xfrm>
          <a:prstGeom prst="ellipse">
            <a:avLst/>
          </a:prstGeom>
          <a:blipFill rotWithShape="1">
            <a:blip r:embed="rId5"/>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BE"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79123863"/>
      </p:ext>
    </p:extLst>
  </p:cSld>
  <p:clrMapOvr>
    <a:masterClrMapping/>
  </p:clrMapOvr>
  <p:transition spd="slow"/>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normAutofit fontScale="90000"/>
          </a:bodyPr>
          <a:lstStyle/>
          <a:p>
            <a:r>
              <a:rPr lang="nl-BE" dirty="0" smtClean="0"/>
              <a:t>The </a:t>
            </a:r>
            <a:r>
              <a:rPr lang="nl-BE" dirty="0" smtClean="0"/>
              <a:t>minimum variance portfolio</a:t>
            </a:r>
            <a:endParaRPr dirty="0"/>
          </a:p>
        </p:txBody>
      </p:sp>
      <p:sp>
        <p:nvSpPr>
          <p:cNvPr id="76" name="Shape 76"/>
          <p:cNvSpPr/>
          <p:nvPr/>
        </p:nvSpPr>
        <p:spPr>
          <a:xfrm>
            <a:off x="2641570" y="11956038"/>
            <a:ext cx="12088432" cy="1"/>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7" name="Shape 77"/>
          <p:cNvSpPr/>
          <p:nvPr/>
        </p:nvSpPr>
        <p:spPr>
          <a:xfrm flipV="1">
            <a:off x="2638063" y="3403900"/>
            <a:ext cx="1" cy="8612862"/>
          </a:xfrm>
          <a:prstGeom prst="line">
            <a:avLst/>
          </a:prstGeom>
          <a:ln w="101600">
            <a:solidFill>
              <a:srgbClr val="00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78" name="Shape 78"/>
          <p:cNvSpPr/>
          <p:nvPr/>
        </p:nvSpPr>
        <p:spPr>
          <a:xfrm rot="16200000">
            <a:off x="-2628611" y="6522067"/>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rPr dirty="0"/>
              <a:t>Mean Portfolio Return</a:t>
            </a:r>
          </a:p>
        </p:txBody>
      </p:sp>
      <p:sp>
        <p:nvSpPr>
          <p:cNvPr id="90" name="Shape 90"/>
          <p:cNvSpPr/>
          <p:nvPr/>
        </p:nvSpPr>
        <p:spPr>
          <a:xfrm>
            <a:off x="4193922" y="12277310"/>
            <a:ext cx="8983726" cy="101959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500" b="1">
                <a:latin typeface="Helvetica"/>
                <a:ea typeface="Helvetica"/>
                <a:cs typeface="Helvetica"/>
                <a:sym typeface="Helvetica"/>
              </a:defRPr>
            </a:lvl1pPr>
          </a:lstStyle>
          <a:p>
            <a:r>
              <a:t>Volatility of Portfolio</a:t>
            </a:r>
          </a:p>
        </p:txBody>
      </p:sp>
      <p:pic>
        <p:nvPicPr>
          <p:cNvPr id="93" name="Screen Shot 2016-04-22 at 16.48.45.png"/>
          <p:cNvPicPr>
            <a:picLocks noChangeAspect="1"/>
          </p:cNvPicPr>
          <p:nvPr/>
        </p:nvPicPr>
        <p:blipFill>
          <a:blip r:embed="rId3">
            <a:extLst/>
          </a:blip>
          <a:srcRect l="22379" t="8660" r="8810"/>
          <a:stretch>
            <a:fillRect/>
          </a:stretch>
        </p:blipFill>
        <p:spPr>
          <a:xfrm>
            <a:off x="18424754" y="4848550"/>
            <a:ext cx="6318154" cy="8874116"/>
          </a:xfrm>
          <a:prstGeom prst="rect">
            <a:avLst/>
          </a:prstGeom>
          <a:ln w="12700">
            <a:miter lim="400000"/>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801544"/>
            <a:ext cx="830431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Shape 83"/>
          <p:cNvSpPr/>
          <p:nvPr/>
        </p:nvSpPr>
        <p:spPr>
          <a:xfrm flipH="1" flipV="1">
            <a:off x="2895600" y="10210800"/>
            <a:ext cx="584200" cy="450832"/>
          </a:xfrm>
          <a:prstGeom prst="line">
            <a:avLst/>
          </a:prstGeom>
          <a:ln w="101600">
            <a:solidFill>
              <a:srgbClr val="FF0000"/>
            </a:solidFill>
            <a:tailEnd type="triangle"/>
          </a:ln>
        </p:spPr>
        <p:txBody>
          <a:bodyPr lIns="45719" rIns="45719"/>
          <a:lstStyle/>
          <a:p>
            <a:pPr algn="l" defTabSz="914400">
              <a:defRPr sz="1800">
                <a:latin typeface="Calibri"/>
                <a:ea typeface="Calibri"/>
                <a:cs typeface="Calibri"/>
                <a:sym typeface="Calibri"/>
              </a:defRPr>
            </a:pPr>
            <a:endParaRPr/>
          </a:p>
        </p:txBody>
      </p:sp>
      <p:sp>
        <p:nvSpPr>
          <p:cNvPr id="60" name="Shape 84"/>
          <p:cNvSpPr/>
          <p:nvPr/>
        </p:nvSpPr>
        <p:spPr>
          <a:xfrm>
            <a:off x="2895600" y="10820400"/>
            <a:ext cx="4628768" cy="1672608"/>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000" b="1">
                <a:solidFill>
                  <a:srgbClr val="FF0000"/>
                </a:solidFill>
                <a:latin typeface="Helvetica"/>
                <a:ea typeface="Helvetica"/>
                <a:cs typeface="Helvetica"/>
                <a:sym typeface="Helvetica"/>
              </a:defRPr>
            </a:lvl1pPr>
          </a:lstStyle>
          <a:p>
            <a:r>
              <a:rPr dirty="0"/>
              <a:t>Risk Free Asset</a:t>
            </a:r>
          </a:p>
        </p:txBody>
      </p:sp>
      <p:sp>
        <p:nvSpPr>
          <p:cNvPr id="61" name="Shape 79"/>
          <p:cNvSpPr/>
          <p:nvPr/>
        </p:nvSpPr>
        <p:spPr>
          <a:xfrm>
            <a:off x="2514600" y="9545954"/>
            <a:ext cx="360046" cy="360046"/>
          </a:xfrm>
          <a:prstGeom prst="ellipse">
            <a:avLst/>
          </a:prstGeom>
          <a:solidFill>
            <a:srgbClr val="FF0000"/>
          </a:solidFill>
          <a:ln w="25400">
            <a:solidFill>
              <a:srgbClr val="FF0000"/>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2" name="Shape 82"/>
          <p:cNvSpPr/>
          <p:nvPr/>
        </p:nvSpPr>
        <p:spPr>
          <a:xfrm>
            <a:off x="4059554" y="8860154"/>
            <a:ext cx="360046" cy="360046"/>
          </a:xfrm>
          <a:prstGeom prst="ellipse">
            <a:avLst/>
          </a:prstGeom>
          <a:solidFill>
            <a:schemeClr val="accent1"/>
          </a:solidFill>
          <a:ln w="25400">
            <a:solidFill>
              <a:srgbClr val="3A5E8A"/>
            </a:solidFill>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3" name="Shape 84"/>
          <p:cNvSpPr/>
          <p:nvPr/>
        </p:nvSpPr>
        <p:spPr>
          <a:xfrm>
            <a:off x="5277232" y="8337215"/>
            <a:ext cx="4628768" cy="1672608"/>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algn="l" defTabSz="914400">
              <a:defRPr sz="4000" b="1">
                <a:solidFill>
                  <a:srgbClr val="FF0000"/>
                </a:solidFill>
                <a:latin typeface="Helvetica"/>
                <a:ea typeface="Helvetica"/>
                <a:cs typeface="Helvetica"/>
                <a:sym typeface="Helvetica"/>
              </a:defRPr>
            </a:lvl1pPr>
          </a:lstStyle>
          <a:p>
            <a:r>
              <a:rPr lang="nl-BE" dirty="0" smtClean="0">
                <a:solidFill>
                  <a:schemeClr val="accent1"/>
                </a:solidFill>
              </a:rPr>
              <a:t>Minimum Variance Portfolio</a:t>
            </a:r>
            <a:endParaRPr dirty="0">
              <a:solidFill>
                <a:schemeClr val="accent1"/>
              </a:solidFill>
            </a:endParaRPr>
          </a:p>
        </p:txBody>
      </p:sp>
      <p:sp>
        <p:nvSpPr>
          <p:cNvPr id="14" name="Shape 83"/>
          <p:cNvSpPr/>
          <p:nvPr/>
        </p:nvSpPr>
        <p:spPr>
          <a:xfrm flipH="1" flipV="1">
            <a:off x="4521200" y="9025255"/>
            <a:ext cx="688784" cy="0"/>
          </a:xfrm>
          <a:prstGeom prst="line">
            <a:avLst/>
          </a:prstGeom>
          <a:ln w="101600">
            <a:solidFill>
              <a:schemeClr val="accent1"/>
            </a:solidFill>
            <a:tailEnd type="triangle"/>
          </a:ln>
        </p:spPr>
        <p:txBody>
          <a:bodyPr lIns="45719" rIns="45719"/>
          <a:lstStyle/>
          <a:p>
            <a:pPr algn="l" defTabSz="914400">
              <a:defRPr sz="1800">
                <a:latin typeface="Calibri"/>
                <a:ea typeface="Calibri"/>
                <a:cs typeface="Calibri"/>
                <a:sym typeface="Calibri"/>
              </a:defRPr>
            </a:pPr>
            <a:endParaRPr/>
          </a:p>
        </p:txBody>
      </p:sp>
    </p:spTree>
    <p:extLst>
      <p:ext uri="{BB962C8B-B14F-4D97-AF65-F5344CB8AC3E}">
        <p14:creationId xmlns:p14="http://schemas.microsoft.com/office/powerpoint/2010/main" val="2013023034"/>
      </p:ext>
    </p:extLst>
  </p:cSld>
  <p:clrMapOvr>
    <a:masterClrMapping/>
  </p:clrMapOvr>
  <p:transition spd="slow"/>
  <p:timing>
    <p:tnLst>
      <p:par>
        <p:cTn id="1" dur="indefinite" restart="never" fill="hold"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246</TotalTime>
  <Words>1701</Words>
  <Application>Microsoft Office PowerPoint</Application>
  <PresentationFormat>Custom</PresentationFormat>
  <Paragraphs>163</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White</vt:lpstr>
      <vt:lpstr>Modern portfolio theory  of Harry Markowitz</vt:lpstr>
      <vt:lpstr>Portfolio weights are optimal…</vt:lpstr>
      <vt:lpstr>Harry Markowitz</vt:lpstr>
      <vt:lpstr>The approach of H. Markowitz</vt:lpstr>
      <vt:lpstr>The solution is mean-variance efficient</vt:lpstr>
      <vt:lpstr>The efficient frontier</vt:lpstr>
      <vt:lpstr>Changing the return target</vt:lpstr>
      <vt:lpstr>The efficient frontier</vt:lpstr>
      <vt:lpstr>The minimum variance portfolio</vt:lpstr>
      <vt:lpstr>The maximum Sharpe ratio portfolio</vt:lpstr>
      <vt:lpstr>Time for practice</vt:lpstr>
      <vt:lpstr>In-sample versus  out-of-sample evaluation</vt:lpstr>
      <vt:lpstr>Bad news: Estimation error</vt:lpstr>
      <vt:lpstr>Good news: Opportunities for data analysts</vt:lpstr>
      <vt:lpstr>No look-ahead bias in the optimized weights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portfolio theory  of Harry Markowitz</dc:title>
  <dc:creator>kboudt</dc:creator>
  <cp:lastModifiedBy>kboudt</cp:lastModifiedBy>
  <cp:revision>40</cp:revision>
  <dcterms:modified xsi:type="dcterms:W3CDTF">2016-06-01T13:40:42Z</dcterms:modified>
</cp:coreProperties>
</file>