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68" r:id="rId4"/>
    <p:sldId id="269" r:id="rId5"/>
    <p:sldId id="270" r:id="rId6"/>
    <p:sldId id="271" r:id="rId7"/>
    <p:sldId id="272" r:id="rId8"/>
    <p:sldId id="273" r:id="rId9"/>
    <p:sldId id="264" r:id="rId10"/>
    <p:sldId id="267" r:id="rId11"/>
    <p:sldId id="266" r:id="rId12"/>
    <p:sldId id="263" r:id="rId13"/>
    <p:sldId id="265" r:id="rId14"/>
    <p:sldId id="258" r:id="rId15"/>
    <p:sldId id="259" r:id="rId16"/>
    <p:sldId id="261" r:id="rId17"/>
    <p:sldId id="262" r:id="rId18"/>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88" autoAdjust="0"/>
  </p:normalViewPr>
  <p:slideViewPr>
    <p:cSldViewPr>
      <p:cViewPr varScale="1">
        <p:scale>
          <a:sx n="67" d="100"/>
          <a:sy n="67" d="100"/>
        </p:scale>
        <p:origin x="-206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2D9DC-219A-4EA2-A020-7AAD3FFF6BC0}" type="datetimeFigureOut">
              <a:rPr lang="nl-BE" smtClean="0"/>
              <a:t>19/05/2016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A40D6-BFE2-4A77-8141-36F9731C9D74}" type="slidenum">
              <a:rPr lang="nl-BE" smtClean="0"/>
              <a:t>‹#›</a:t>
            </a:fld>
            <a:endParaRPr lang="nl-BE"/>
          </a:p>
        </p:txBody>
      </p:sp>
    </p:spTree>
    <p:extLst>
      <p:ext uri="{BB962C8B-B14F-4D97-AF65-F5344CB8AC3E}">
        <p14:creationId xmlns:p14="http://schemas.microsoft.com/office/powerpoint/2010/main" val="221317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well did a portfolio perform in the past and how good to we expect its performance to be in the future? This question can be answered in a data driven way by using statistical functions in R to analyze portfolio returns. This allows us to make sensible conclusions about the portfolio’s past performance and to make reliable predictions about future portfolio performance.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2</a:t>
            </a:fld>
            <a:endParaRPr lang="nl-BE"/>
          </a:p>
        </p:txBody>
      </p:sp>
    </p:spTree>
    <p:extLst>
      <p:ext uri="{BB962C8B-B14F-4D97-AF65-F5344CB8AC3E}">
        <p14:creationId xmlns:p14="http://schemas.microsoft.com/office/powerpoint/2010/main" val="310530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understand that portfolio performance is a general concept, which cannot be summarized by one number. Broadly speaking there are two dimensions, namely: reward and risk. </a:t>
            </a:r>
          </a:p>
          <a:p>
            <a:r>
              <a:rPr lang="en-US" dirty="0" smtClean="0"/>
              <a:t>The rewards tells us the success in terms of reaching high levels of portfolio value, while risk has to do with the performance in terms of avoiding extreme losses.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3</a:t>
            </a:fld>
            <a:endParaRPr lang="nl-BE"/>
          </a:p>
        </p:txBody>
      </p:sp>
    </p:spTree>
    <p:extLst>
      <p:ext uri="{BB962C8B-B14F-4D97-AF65-F5344CB8AC3E}">
        <p14:creationId xmlns:p14="http://schemas.microsoft.com/office/powerpoint/2010/main" val="155720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a data-driven performance analysis in R, we thus need to first translate the concept of reward and risk into a formula. In this video, I will focus on the portfolio mean return as the measure of reward, and the portfolio volatility as the measure of risk. </a:t>
            </a:r>
          </a:p>
          <a:p>
            <a:endParaRPr lang="en-US" dirty="0" smtClean="0"/>
          </a:p>
          <a:p>
            <a:r>
              <a:rPr lang="en-US" dirty="0" smtClean="0"/>
              <a:t>***</a:t>
            </a:r>
          </a:p>
          <a:p>
            <a:endParaRPr lang="en-US" dirty="0" smtClean="0"/>
          </a:p>
          <a:p>
            <a:r>
              <a:rPr lang="en-US" dirty="0" smtClean="0"/>
              <a:t>The formula’s I will show assume that we have a sample of T portfolio return observations: R1, R2, R3 up to RT. </a:t>
            </a:r>
          </a:p>
          <a:p>
            <a:endParaRPr lang="en-US" dirty="0" smtClean="0"/>
          </a:p>
          <a:p>
            <a:r>
              <a:rPr lang="en-US" dirty="0" smtClean="0"/>
              <a:t>Then the portfolio mean return can be estimated as the average value of those T return observations. This is also called the arithmetic mean return. It indicates how large the portfolio return is on average. The averaging is important: You win some, you lose some, but on average the portfolio return needs to be high enough to compensate for the investment risk.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4</a:t>
            </a:fld>
            <a:endParaRPr lang="nl-BE"/>
          </a:p>
        </p:txBody>
      </p:sp>
    </p:spTree>
    <p:extLst>
      <p:ext uri="{BB962C8B-B14F-4D97-AF65-F5344CB8AC3E}">
        <p14:creationId xmlns:p14="http://schemas.microsoft.com/office/powerpoint/2010/main" val="335126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That risk originates from the fact the returns can deviate from the average return. I will use the name “de-</a:t>
            </a:r>
            <a:r>
              <a:rPr lang="en-US" dirty="0" err="1" smtClean="0"/>
              <a:t>meaned</a:t>
            </a:r>
            <a:r>
              <a:rPr lang="en-US" dirty="0" smtClean="0"/>
              <a:t> return” to refer to the difference between the return and its mean value. If the demeaned return is positive, then the return is higher than average. </a:t>
            </a:r>
          </a:p>
          <a:p>
            <a:endParaRPr lang="en-US" dirty="0" smtClean="0"/>
          </a:p>
          <a:p>
            <a:r>
              <a:rPr lang="en-US" dirty="0" smtClean="0"/>
              <a:t>If we take the average of the squared demeaned portfolio returns, then we obtain the portfolio variance. The variance has large values when the portfolio return can deviate a lot from its mean value.</a:t>
            </a:r>
          </a:p>
          <a:p>
            <a:endParaRPr lang="en-US" dirty="0" smtClean="0"/>
          </a:p>
          <a:p>
            <a:r>
              <a:rPr lang="en-US" dirty="0" smtClean="0"/>
              <a:t>Most often, we do not use the portfolio variance itself, but its square root, called the portfolio standard deviation, or also, the portfolio volatility. The higher the volatility, the higher is the probability of a large positive or negative return on your portfolio.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5</a:t>
            </a:fld>
            <a:endParaRPr lang="nl-BE"/>
          </a:p>
        </p:txBody>
      </p:sp>
    </p:spTree>
    <p:extLst>
      <p:ext uri="{BB962C8B-B14F-4D97-AF65-F5344CB8AC3E}">
        <p14:creationId xmlns:p14="http://schemas.microsoft.com/office/powerpoint/2010/main" val="381782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volatility thus causes risk. It also causes a mismatch between the average return and the actual investment return. </a:t>
            </a:r>
          </a:p>
          <a:p>
            <a:endParaRPr lang="en-US" dirty="0" smtClean="0"/>
          </a:p>
          <a:p>
            <a:r>
              <a:rPr lang="en-US" dirty="0" smtClean="0"/>
              <a:t>Suppose for example that the investor makes a 50% gain and a 50% loss. Then the arithmetic mean value of those returns is thus the average of plus 50% and minus 50%, which is zero. The zero mean return is in contrast with the actual outcome for the investor, since, as you can see on the slide, the final value of the investment is only 75% of the initial value.   </a:t>
            </a:r>
          </a:p>
          <a:p>
            <a:endParaRPr lang="en-US" dirty="0" smtClean="0"/>
          </a:p>
          <a:p>
            <a:r>
              <a:rPr lang="en-US" dirty="0" smtClean="0"/>
              <a:t>Because of this mismatch between average return and the actual investment return,  investors prefer using the geometric mean return to take into account that there is no linear compensation in the returns.  </a:t>
            </a:r>
          </a:p>
        </p:txBody>
      </p:sp>
      <p:sp>
        <p:nvSpPr>
          <p:cNvPr id="4" name="Slide Number Placeholder 3"/>
          <p:cNvSpPr>
            <a:spLocks noGrp="1"/>
          </p:cNvSpPr>
          <p:nvPr>
            <p:ph type="sldNum" sz="quarter" idx="10"/>
          </p:nvPr>
        </p:nvSpPr>
        <p:spPr/>
        <p:txBody>
          <a:bodyPr/>
          <a:lstStyle/>
          <a:p>
            <a:fld id="{2B3A40D6-BFE2-4A77-8141-36F9731C9D74}" type="slidenum">
              <a:rPr lang="nl-BE" smtClean="0"/>
              <a:t>6</a:t>
            </a:fld>
            <a:endParaRPr lang="nl-BE"/>
          </a:p>
        </p:txBody>
      </p:sp>
    </p:spTree>
    <p:extLst>
      <p:ext uri="{BB962C8B-B14F-4D97-AF65-F5344CB8AC3E}">
        <p14:creationId xmlns:p14="http://schemas.microsoft.com/office/powerpoint/2010/main" val="98676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geometric mean return is obtained by first multiplying the total returns, and then raising that number to the power of one divided by the number of observations. If you then subtract one from that number, you obtain the geometric mean return.</a:t>
            </a:r>
          </a:p>
          <a:p>
            <a:endParaRPr lang="en-US" dirty="0" smtClean="0"/>
          </a:p>
          <a:p>
            <a:r>
              <a:rPr lang="en-US" dirty="0" smtClean="0"/>
              <a:t>In our example of a plus 50% return and a minus 50% return, the geometric mean return is minus 13.4% and this matches, by definition, with the average effective investment return.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7</a:t>
            </a:fld>
            <a:endParaRPr lang="nl-BE"/>
          </a:p>
        </p:txBody>
      </p:sp>
    </p:spTree>
    <p:extLst>
      <p:ext uri="{BB962C8B-B14F-4D97-AF65-F5344CB8AC3E}">
        <p14:creationId xmlns:p14="http://schemas.microsoft.com/office/powerpoint/2010/main" val="105712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we have the average return and volatility, we can start interpreting portfolio performance. In the next exercises, we do this for the S&amp;P 500 portfolio, which is invested in the 500 largest publicly listed US stocks, with weights that are proportional to the stocks' market capitalization.  The S&amp;P 500 portfolio is generally considered as the most important benchmark portfolio for investors in US stocks. </a:t>
            </a:r>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8</a:t>
            </a:fld>
            <a:endParaRPr lang="nl-BE"/>
          </a:p>
        </p:txBody>
      </p:sp>
    </p:spTree>
    <p:extLst>
      <p:ext uri="{BB962C8B-B14F-4D97-AF65-F5344CB8AC3E}">
        <p14:creationId xmlns:p14="http://schemas.microsoft.com/office/powerpoint/2010/main" val="222057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2B3A40D6-BFE2-4A77-8141-36F9731C9D74}" type="slidenum">
              <a:rPr lang="nl-BE" smtClean="0"/>
              <a:t>11</a:t>
            </a:fld>
            <a:endParaRPr lang="nl-BE"/>
          </a:p>
        </p:txBody>
      </p:sp>
    </p:spTree>
    <p:extLst>
      <p:ext uri="{BB962C8B-B14F-4D97-AF65-F5344CB8AC3E}">
        <p14:creationId xmlns:p14="http://schemas.microsoft.com/office/powerpoint/2010/main" val="331465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19/05/2016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19/05/2016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19/05/2016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19/05/2016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Video 1: The different dimensions of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97519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304800"/>
            <a:ext cx="8229600" cy="1143000"/>
          </a:xfrm>
        </p:spPr>
        <p:txBody>
          <a:bodyPr/>
          <a:lstStyle/>
          <a:p>
            <a:r>
              <a:rPr lang="nl-BE" dirty="0" smtClean="0"/>
              <a:t>Sharpe ratio</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42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a:t>-0.02 , 0.00 , 0.00 , 0.06 , 0.02 , 0.03 , -0.01 , 0.04</a:t>
            </a:r>
            <a:endParaRPr lang="nl-BE" dirty="0"/>
          </a:p>
        </p:txBody>
      </p:sp>
    </p:spTree>
    <p:extLst>
      <p:ext uri="{BB962C8B-B14F-4D97-AF65-F5344CB8AC3E}">
        <p14:creationId xmlns:p14="http://schemas.microsoft.com/office/powerpoint/2010/main" val="346795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92500" lnSpcReduction="20000"/>
          </a:bodyPr>
          <a:lstStyle/>
          <a:p>
            <a:r>
              <a:rPr lang="en-US" dirty="0"/>
              <a:t>The simple annualized average return is 1.5% times 12, which gives us 18% as annualized return.</a:t>
            </a:r>
            <a:endParaRPr lang="nl-BE" dirty="0"/>
          </a:p>
          <a:p>
            <a:r>
              <a:rPr lang="en-US" dirty="0"/>
              <a:t> </a:t>
            </a:r>
            <a:endParaRPr lang="nl-BE" dirty="0"/>
          </a:p>
          <a:p>
            <a:r>
              <a:rPr lang="en-US" dirty="0"/>
              <a:t>The annualized geometric average return is around 19%.</a:t>
            </a:r>
            <a:endParaRPr lang="nl-BE" dirty="0"/>
          </a:p>
          <a:p>
            <a:r>
              <a:rPr lang="en-US" dirty="0"/>
              <a:t> </a:t>
            </a:r>
            <a:endParaRPr lang="nl-BE" dirty="0"/>
          </a:p>
          <a:p>
            <a:r>
              <a:rPr lang="en-US" dirty="0"/>
              <a:t>And the annualized volatility is around 9%. It is obtained by multiplying the monthly volatility of 2.7% with the square root of 12.</a:t>
            </a:r>
            <a:endParaRPr lang="nl-BE" dirty="0"/>
          </a:p>
          <a:p>
            <a:endParaRPr lang="nl-BE" dirty="0"/>
          </a:p>
        </p:txBody>
      </p:sp>
    </p:spTree>
    <p:extLst>
      <p:ext uri="{BB962C8B-B14F-4D97-AF65-F5344CB8AC3E}">
        <p14:creationId xmlns:p14="http://schemas.microsoft.com/office/powerpoint/2010/main" val="346458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Time-variation in portfolio performance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3115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Video </a:t>
            </a:r>
            <a:r>
              <a:rPr lang="en-US" smtClean="0"/>
              <a:t>4:  </a:t>
            </a:r>
            <a:r>
              <a:rPr lang="en-US" dirty="0"/>
              <a:t>The non-normality of the return distribution </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906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5959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990600" y="54102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990600" y="20574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53200" y="5638800"/>
            <a:ext cx="1295400" cy="369332"/>
          </a:xfrm>
          <a:prstGeom prst="rect">
            <a:avLst/>
          </a:prstGeom>
          <a:noFill/>
        </p:spPr>
        <p:txBody>
          <a:bodyPr wrap="square" rtlCol="0">
            <a:spAutoFit/>
          </a:bodyPr>
          <a:lstStyle/>
          <a:p>
            <a:r>
              <a:rPr lang="nl-BE" dirty="0" smtClean="0"/>
              <a:t>RISK</a:t>
            </a:r>
            <a:endParaRPr lang="nl-BE" dirty="0"/>
          </a:p>
        </p:txBody>
      </p:sp>
      <p:sp>
        <p:nvSpPr>
          <p:cNvPr id="8" name="TextBox 7"/>
          <p:cNvSpPr txBox="1"/>
          <p:nvPr/>
        </p:nvSpPr>
        <p:spPr>
          <a:xfrm>
            <a:off x="609600" y="1447800"/>
            <a:ext cx="1295400" cy="369332"/>
          </a:xfrm>
          <a:prstGeom prst="rect">
            <a:avLst/>
          </a:prstGeom>
          <a:noFill/>
        </p:spPr>
        <p:txBody>
          <a:bodyPr wrap="square" rtlCol="0">
            <a:spAutoFit/>
          </a:bodyPr>
          <a:lstStyle/>
          <a:p>
            <a:r>
              <a:rPr lang="nl-BE" dirty="0" smtClean="0"/>
              <a:t>REWARD</a:t>
            </a:r>
            <a:endParaRPr lang="nl-BE" dirty="0"/>
          </a:p>
        </p:txBody>
      </p:sp>
    </p:spTree>
    <p:extLst>
      <p:ext uri="{BB962C8B-B14F-4D97-AF65-F5344CB8AC3E}">
        <p14:creationId xmlns:p14="http://schemas.microsoft.com/office/powerpoint/2010/main" val="91278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420171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4056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47321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Formula geometric mean</a:t>
            </a:r>
            <a:endParaRPr lang="nl-BE" dirty="0"/>
          </a:p>
        </p:txBody>
      </p:sp>
    </p:spTree>
    <p:extLst>
      <p:ext uri="{BB962C8B-B14F-4D97-AF65-F5344CB8AC3E}">
        <p14:creationId xmlns:p14="http://schemas.microsoft.com/office/powerpoint/2010/main" val="273727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21637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 </a:t>
            </a:r>
            <a:r>
              <a:rPr lang="en-US" dirty="0"/>
              <a:t>The </a:t>
            </a:r>
            <a:r>
              <a:rPr lang="en-US" dirty="0" smtClean="0"/>
              <a:t>(annualized) Sharpe ratio</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39856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801</Words>
  <Application>Microsoft Office PowerPoint</Application>
  <PresentationFormat>On-screen Show (4:3)</PresentationFormat>
  <Paragraphs>49</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Video 1: The different dimensions of portfolio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2: The (annualized) Sharpe ratio</vt:lpstr>
      <vt:lpstr>PowerPoint Presentation</vt:lpstr>
      <vt:lpstr>Sharpe ratio</vt:lpstr>
      <vt:lpstr>PowerPoint Presentation</vt:lpstr>
      <vt:lpstr>PowerPoint Presentation</vt:lpstr>
      <vt:lpstr>Video 3: Time-variation in portfolio performance</vt:lpstr>
      <vt:lpstr>PowerPoint Presentation</vt:lpstr>
      <vt:lpstr>Video 4:  The non-normality of the return distribution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69</cp:revision>
  <dcterms:created xsi:type="dcterms:W3CDTF">2016-04-25T07:41:23Z</dcterms:created>
  <dcterms:modified xsi:type="dcterms:W3CDTF">2016-05-18T22:26:54Z</dcterms:modified>
</cp:coreProperties>
</file>