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6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384" y="-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41714-2DFB-4469-8636-67773DFE848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0D4DBF-BFD4-4173-AC78-274392DC38A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2"/>
              </a:solidFill>
            </a:rPr>
            <a:t>Screening based on liquidity  analysis</a:t>
          </a:r>
          <a:endParaRPr lang="en-GB" dirty="0">
            <a:solidFill>
              <a:schemeClr val="tx2"/>
            </a:solidFill>
          </a:endParaRPr>
        </a:p>
      </dgm:t>
    </dgm:pt>
    <dgm:pt modelId="{33D26B0D-4C08-4F27-9DF9-43462121981C}" type="parTrans" cxnId="{6253C055-F099-47A6-A79E-07EB7D1E5B06}">
      <dgm:prSet/>
      <dgm:spPr/>
      <dgm:t>
        <a:bodyPr/>
        <a:lstStyle/>
        <a:p>
          <a:endParaRPr lang="en-GB"/>
        </a:p>
      </dgm:t>
    </dgm:pt>
    <dgm:pt modelId="{77470654-0C6A-4EDE-94A0-371E05B09B15}" type="sibTrans" cxnId="{6253C055-F099-47A6-A79E-07EB7D1E5B06}">
      <dgm:prSet/>
      <dgm:spPr/>
      <dgm:t>
        <a:bodyPr/>
        <a:lstStyle/>
        <a:p>
          <a:endParaRPr lang="en-GB"/>
        </a:p>
      </dgm:t>
    </dgm:pt>
    <dgm:pt modelId="{4F67A1F9-2A02-4801-83F3-383770EF5B0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 smtClean="0"/>
            <a:t>Screening based on financial risk and performance analysis</a:t>
          </a:r>
          <a:endParaRPr lang="en-GB" dirty="0"/>
        </a:p>
      </dgm:t>
    </dgm:pt>
    <dgm:pt modelId="{11F76A31-2DD9-48F8-A284-E43F53E677D3}" type="parTrans" cxnId="{333B4F7A-344B-4092-91F6-688DD8652FB9}">
      <dgm:prSet/>
      <dgm:spPr/>
      <dgm:t>
        <a:bodyPr/>
        <a:lstStyle/>
        <a:p>
          <a:endParaRPr lang="nl-BE"/>
        </a:p>
      </dgm:t>
    </dgm:pt>
    <dgm:pt modelId="{D69DE930-A3C3-4353-8BDB-13EE1AD21D3D}" type="sibTrans" cxnId="{333B4F7A-344B-4092-91F6-688DD8652FB9}">
      <dgm:prSet/>
      <dgm:spPr/>
      <dgm:t>
        <a:bodyPr/>
        <a:lstStyle/>
        <a:p>
          <a:endParaRPr lang="nl-BE"/>
        </a:p>
      </dgm:t>
    </dgm:pt>
    <dgm:pt modelId="{114407E9-8FD2-44E3-8725-657A618CB89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 smtClean="0"/>
            <a:t>Optimize portfolios under diversification constraints</a:t>
          </a:r>
          <a:endParaRPr lang="en-GB" dirty="0"/>
        </a:p>
      </dgm:t>
    </dgm:pt>
    <dgm:pt modelId="{D5566665-ADD3-4D5F-BB65-FB19C7356DBB}" type="parTrans" cxnId="{247DFED1-F99D-4FF6-BCD6-F17E5843AF54}">
      <dgm:prSet/>
      <dgm:spPr/>
      <dgm:t>
        <a:bodyPr/>
        <a:lstStyle/>
        <a:p>
          <a:endParaRPr lang="nl-BE"/>
        </a:p>
      </dgm:t>
    </dgm:pt>
    <dgm:pt modelId="{B571785E-1B01-4730-B980-AE07B00F6F9E}" type="sibTrans" cxnId="{247DFED1-F99D-4FF6-BCD6-F17E5843AF54}">
      <dgm:prSet/>
      <dgm:spPr/>
      <dgm:t>
        <a:bodyPr/>
        <a:lstStyle/>
        <a:p>
          <a:endParaRPr lang="nl-BE"/>
        </a:p>
      </dgm:t>
    </dgm:pt>
    <dgm:pt modelId="{258E8AB2-C056-42C3-A6D4-158B90DB72A7}" type="pres">
      <dgm:prSet presAssocID="{63F41714-2DFB-4469-8636-67773DFE848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97468580-391A-46C0-B0CF-DF358DB699B1}" type="pres">
      <dgm:prSet presAssocID="{63F41714-2DFB-4469-8636-67773DFE8486}" presName="comp1" presStyleCnt="0"/>
      <dgm:spPr/>
    </dgm:pt>
    <dgm:pt modelId="{D7246C59-7D8A-4151-971F-5DAB4743972B}" type="pres">
      <dgm:prSet presAssocID="{63F41714-2DFB-4469-8636-67773DFE8486}" presName="circle1" presStyleLbl="node1" presStyleIdx="0" presStyleCnt="3"/>
      <dgm:spPr/>
      <dgm:t>
        <a:bodyPr/>
        <a:lstStyle/>
        <a:p>
          <a:endParaRPr lang="fr-BE"/>
        </a:p>
      </dgm:t>
    </dgm:pt>
    <dgm:pt modelId="{B3DE94C7-A3D8-447D-A721-69479146E9DE}" type="pres">
      <dgm:prSet presAssocID="{63F41714-2DFB-4469-8636-67773DFE8486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16ED4ECA-9B57-4BB9-8EAE-62DE69CBFFBF}" type="pres">
      <dgm:prSet presAssocID="{63F41714-2DFB-4469-8636-67773DFE8486}" presName="comp2" presStyleCnt="0"/>
      <dgm:spPr/>
    </dgm:pt>
    <dgm:pt modelId="{F20DF4A8-2CB6-431A-9E96-E42EAB19D556}" type="pres">
      <dgm:prSet presAssocID="{63F41714-2DFB-4469-8636-67773DFE8486}" presName="circle2" presStyleLbl="node1" presStyleIdx="1" presStyleCnt="3"/>
      <dgm:spPr/>
      <dgm:t>
        <a:bodyPr/>
        <a:lstStyle/>
        <a:p>
          <a:endParaRPr lang="en-GB"/>
        </a:p>
      </dgm:t>
    </dgm:pt>
    <dgm:pt modelId="{88D3628A-54B7-4D2F-B60B-321FA05E494F}" type="pres">
      <dgm:prSet presAssocID="{63F41714-2DFB-4469-8636-67773DFE8486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EEA8EA-33C1-4224-8CE0-4AFB6FE4FDFD}" type="pres">
      <dgm:prSet presAssocID="{63F41714-2DFB-4469-8636-67773DFE8486}" presName="comp3" presStyleCnt="0"/>
      <dgm:spPr/>
    </dgm:pt>
    <dgm:pt modelId="{CDE2AEAA-5E71-4004-8C1F-52D9C4D86BFE}" type="pres">
      <dgm:prSet presAssocID="{63F41714-2DFB-4469-8636-67773DFE8486}" presName="circle3" presStyleLbl="node1" presStyleIdx="2" presStyleCnt="3"/>
      <dgm:spPr/>
      <dgm:t>
        <a:bodyPr/>
        <a:lstStyle/>
        <a:p>
          <a:endParaRPr lang="fr-BE"/>
        </a:p>
      </dgm:t>
    </dgm:pt>
    <dgm:pt modelId="{3E49D8CD-69A8-430D-9473-C43CDD6556DA}" type="pres">
      <dgm:prSet presAssocID="{63F41714-2DFB-4469-8636-67773DFE8486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78FD700F-0AD6-4CB5-81E6-8BFEE5A46892}" type="presOf" srcId="{114407E9-8FD2-44E3-8725-657A618CB892}" destId="{CDE2AEAA-5E71-4004-8C1F-52D9C4D86BFE}" srcOrd="0" destOrd="0" presId="urn:microsoft.com/office/officeart/2005/8/layout/venn2"/>
    <dgm:cxn modelId="{E5DE3E4E-210E-46C0-8D6E-1596996D87C4}" type="presOf" srcId="{4F67A1F9-2A02-4801-83F3-383770EF5B0F}" destId="{F20DF4A8-2CB6-431A-9E96-E42EAB19D556}" srcOrd="0" destOrd="0" presId="urn:microsoft.com/office/officeart/2005/8/layout/venn2"/>
    <dgm:cxn modelId="{44B7A9B2-34FB-442F-A906-C4EFCC9E4AA2}" type="presOf" srcId="{110D4DBF-BFD4-4173-AC78-274392DC38A5}" destId="{B3DE94C7-A3D8-447D-A721-69479146E9DE}" srcOrd="1" destOrd="0" presId="urn:microsoft.com/office/officeart/2005/8/layout/venn2"/>
    <dgm:cxn modelId="{2CF13889-BB3A-4DC7-BE97-3361D1615815}" type="presOf" srcId="{4F67A1F9-2A02-4801-83F3-383770EF5B0F}" destId="{88D3628A-54B7-4D2F-B60B-321FA05E494F}" srcOrd="1" destOrd="0" presId="urn:microsoft.com/office/officeart/2005/8/layout/venn2"/>
    <dgm:cxn modelId="{6253C055-F099-47A6-A79E-07EB7D1E5B06}" srcId="{63F41714-2DFB-4469-8636-67773DFE8486}" destId="{110D4DBF-BFD4-4173-AC78-274392DC38A5}" srcOrd="0" destOrd="0" parTransId="{33D26B0D-4C08-4F27-9DF9-43462121981C}" sibTransId="{77470654-0C6A-4EDE-94A0-371E05B09B15}"/>
    <dgm:cxn modelId="{247DFED1-F99D-4FF6-BCD6-F17E5843AF54}" srcId="{63F41714-2DFB-4469-8636-67773DFE8486}" destId="{114407E9-8FD2-44E3-8725-657A618CB892}" srcOrd="2" destOrd="0" parTransId="{D5566665-ADD3-4D5F-BB65-FB19C7356DBB}" sibTransId="{B571785E-1B01-4730-B980-AE07B00F6F9E}"/>
    <dgm:cxn modelId="{9F3B46DE-7C78-4FEA-A212-254ECFFDE436}" type="presOf" srcId="{110D4DBF-BFD4-4173-AC78-274392DC38A5}" destId="{D7246C59-7D8A-4151-971F-5DAB4743972B}" srcOrd="0" destOrd="0" presId="urn:microsoft.com/office/officeart/2005/8/layout/venn2"/>
    <dgm:cxn modelId="{333B4F7A-344B-4092-91F6-688DD8652FB9}" srcId="{63F41714-2DFB-4469-8636-67773DFE8486}" destId="{4F67A1F9-2A02-4801-83F3-383770EF5B0F}" srcOrd="1" destOrd="0" parTransId="{11F76A31-2DD9-48F8-A284-E43F53E677D3}" sibTransId="{D69DE930-A3C3-4353-8BDB-13EE1AD21D3D}"/>
    <dgm:cxn modelId="{5E3D3E1E-60D4-4399-A020-1FBFB530E94C}" type="presOf" srcId="{63F41714-2DFB-4469-8636-67773DFE8486}" destId="{258E8AB2-C056-42C3-A6D4-158B90DB72A7}" srcOrd="0" destOrd="0" presId="urn:microsoft.com/office/officeart/2005/8/layout/venn2"/>
    <dgm:cxn modelId="{7F8C442D-D5EE-4C4D-99C8-7AF469CC0B7F}" type="presOf" srcId="{114407E9-8FD2-44E3-8725-657A618CB892}" destId="{3E49D8CD-69A8-430D-9473-C43CDD6556DA}" srcOrd="1" destOrd="0" presId="urn:microsoft.com/office/officeart/2005/8/layout/venn2"/>
    <dgm:cxn modelId="{9FE1AC33-18B2-4B9A-998F-AE9317C6FF6B}" type="presParOf" srcId="{258E8AB2-C056-42C3-A6D4-158B90DB72A7}" destId="{97468580-391A-46C0-B0CF-DF358DB699B1}" srcOrd="0" destOrd="0" presId="urn:microsoft.com/office/officeart/2005/8/layout/venn2"/>
    <dgm:cxn modelId="{1ABB05A8-6344-4413-A1A7-510C1E84B917}" type="presParOf" srcId="{97468580-391A-46C0-B0CF-DF358DB699B1}" destId="{D7246C59-7D8A-4151-971F-5DAB4743972B}" srcOrd="0" destOrd="0" presId="urn:microsoft.com/office/officeart/2005/8/layout/venn2"/>
    <dgm:cxn modelId="{B626AC91-E1CA-43AD-936B-9BA931407EE9}" type="presParOf" srcId="{97468580-391A-46C0-B0CF-DF358DB699B1}" destId="{B3DE94C7-A3D8-447D-A721-69479146E9DE}" srcOrd="1" destOrd="0" presId="urn:microsoft.com/office/officeart/2005/8/layout/venn2"/>
    <dgm:cxn modelId="{C1C0CAF4-092D-4FD7-8E1E-53079AC36E08}" type="presParOf" srcId="{258E8AB2-C056-42C3-A6D4-158B90DB72A7}" destId="{16ED4ECA-9B57-4BB9-8EAE-62DE69CBFFBF}" srcOrd="1" destOrd="0" presId="urn:microsoft.com/office/officeart/2005/8/layout/venn2"/>
    <dgm:cxn modelId="{5F2C3C44-FF8A-4354-A0C7-2DF861694AD2}" type="presParOf" srcId="{16ED4ECA-9B57-4BB9-8EAE-62DE69CBFFBF}" destId="{F20DF4A8-2CB6-431A-9E96-E42EAB19D556}" srcOrd="0" destOrd="0" presId="urn:microsoft.com/office/officeart/2005/8/layout/venn2"/>
    <dgm:cxn modelId="{10824D62-A775-482D-8B8E-387C044D94D8}" type="presParOf" srcId="{16ED4ECA-9B57-4BB9-8EAE-62DE69CBFFBF}" destId="{88D3628A-54B7-4D2F-B60B-321FA05E494F}" srcOrd="1" destOrd="0" presId="urn:microsoft.com/office/officeart/2005/8/layout/venn2"/>
    <dgm:cxn modelId="{09CC4517-9EC1-4D11-8B06-C8DEF1B1BB7B}" type="presParOf" srcId="{258E8AB2-C056-42C3-A6D4-158B90DB72A7}" destId="{36EEA8EA-33C1-4224-8CE0-4AFB6FE4FDFD}" srcOrd="2" destOrd="0" presId="urn:microsoft.com/office/officeart/2005/8/layout/venn2"/>
    <dgm:cxn modelId="{29D1EBC4-B33C-4860-A741-91467242FE05}" type="presParOf" srcId="{36EEA8EA-33C1-4224-8CE0-4AFB6FE4FDFD}" destId="{CDE2AEAA-5E71-4004-8C1F-52D9C4D86BFE}" srcOrd="0" destOrd="0" presId="urn:microsoft.com/office/officeart/2005/8/layout/venn2"/>
    <dgm:cxn modelId="{A8EB115C-9388-4073-BC7F-127C875ADE54}" type="presParOf" srcId="{36EEA8EA-33C1-4224-8CE0-4AFB6FE4FDFD}" destId="{3E49D8CD-69A8-430D-9473-C43CDD6556D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C03E8-A3D6-4B94-AC45-7AD725C3EB9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EF907C4-A796-43ED-8E47-2BE43F5B7E28}">
      <dgm:prSet phldrT="[Text]"/>
      <dgm:spPr/>
      <dgm:t>
        <a:bodyPr/>
        <a:lstStyle/>
        <a:p>
          <a:r>
            <a:rPr lang="nl-BE" dirty="0" smtClean="0"/>
            <a:t>Ch. 1: Portfolio weights and returns</a:t>
          </a:r>
          <a:endParaRPr lang="nl-BE" dirty="0"/>
        </a:p>
      </dgm:t>
    </dgm:pt>
    <dgm:pt modelId="{01EF2F6F-805B-4335-82F8-30AE7D1A8E22}" type="parTrans" cxnId="{E6AA8756-19CD-46E1-B177-AF5A1A211898}">
      <dgm:prSet/>
      <dgm:spPr/>
      <dgm:t>
        <a:bodyPr/>
        <a:lstStyle/>
        <a:p>
          <a:endParaRPr lang="nl-BE"/>
        </a:p>
      </dgm:t>
    </dgm:pt>
    <dgm:pt modelId="{4D8421E5-02AF-4618-8B68-52EABA3EA650}" type="sibTrans" cxnId="{E6AA8756-19CD-46E1-B177-AF5A1A211898}">
      <dgm:prSet/>
      <dgm:spPr/>
      <dgm:t>
        <a:bodyPr/>
        <a:lstStyle/>
        <a:p>
          <a:endParaRPr lang="nl-BE"/>
        </a:p>
      </dgm:t>
    </dgm:pt>
    <dgm:pt modelId="{E99E27EB-3E8B-4FC6-91EE-175F47A230DE}">
      <dgm:prSet phldrT="[Text]"/>
      <dgm:spPr/>
      <dgm:t>
        <a:bodyPr/>
        <a:lstStyle/>
        <a:p>
          <a:r>
            <a:rPr lang="nl-BE" dirty="0" smtClean="0"/>
            <a:t>Ch. 2:</a:t>
          </a:r>
        </a:p>
        <a:p>
          <a:r>
            <a:rPr lang="nl-BE" dirty="0" smtClean="0"/>
            <a:t>Portfolio performance evaluation</a:t>
          </a:r>
          <a:endParaRPr lang="nl-BE" dirty="0"/>
        </a:p>
      </dgm:t>
    </dgm:pt>
    <dgm:pt modelId="{4920E662-FD95-46F7-A475-E8F23C82F1CD}" type="parTrans" cxnId="{A05C8EFA-7B2D-4EAD-B81B-FAC3178ED685}">
      <dgm:prSet/>
      <dgm:spPr/>
      <dgm:t>
        <a:bodyPr/>
        <a:lstStyle/>
        <a:p>
          <a:endParaRPr lang="nl-BE"/>
        </a:p>
      </dgm:t>
    </dgm:pt>
    <dgm:pt modelId="{AB1DA40A-7F12-43EE-930E-FC2149994D97}" type="sibTrans" cxnId="{A05C8EFA-7B2D-4EAD-B81B-FAC3178ED685}">
      <dgm:prSet/>
      <dgm:spPr/>
      <dgm:t>
        <a:bodyPr/>
        <a:lstStyle/>
        <a:p>
          <a:endParaRPr lang="nl-BE"/>
        </a:p>
      </dgm:t>
    </dgm:pt>
    <dgm:pt modelId="{DF0676FC-F73A-4E40-A864-F72C4740D021}">
      <dgm:prSet phldrT="[Text]"/>
      <dgm:spPr/>
      <dgm:t>
        <a:bodyPr/>
        <a:lstStyle/>
        <a:p>
          <a:r>
            <a:rPr lang="nl-BE" dirty="0" smtClean="0"/>
            <a:t>Ch. 3:</a:t>
          </a:r>
        </a:p>
        <a:p>
          <a:r>
            <a:rPr lang="nl-BE" dirty="0" smtClean="0"/>
            <a:t>Drivers of performance</a:t>
          </a:r>
          <a:endParaRPr lang="nl-BE" dirty="0"/>
        </a:p>
      </dgm:t>
    </dgm:pt>
    <dgm:pt modelId="{93F6CEEF-DFAD-42CE-9941-6D1C9D3F73F7}" type="parTrans" cxnId="{37968703-2FA0-4E5D-A961-5BEB7BAA12DB}">
      <dgm:prSet/>
      <dgm:spPr/>
      <dgm:t>
        <a:bodyPr/>
        <a:lstStyle/>
        <a:p>
          <a:endParaRPr lang="nl-BE"/>
        </a:p>
      </dgm:t>
    </dgm:pt>
    <dgm:pt modelId="{516480F4-5DEB-4A6B-89ED-86969818D9A6}" type="sibTrans" cxnId="{37968703-2FA0-4E5D-A961-5BEB7BAA12DB}">
      <dgm:prSet/>
      <dgm:spPr/>
      <dgm:t>
        <a:bodyPr/>
        <a:lstStyle/>
        <a:p>
          <a:endParaRPr lang="nl-BE"/>
        </a:p>
      </dgm:t>
    </dgm:pt>
    <dgm:pt modelId="{F6629FA7-DB18-455A-B2BF-19773923F705}">
      <dgm:prSet phldrT="[Text]"/>
      <dgm:spPr/>
      <dgm:t>
        <a:bodyPr/>
        <a:lstStyle/>
        <a:p>
          <a:r>
            <a:rPr lang="nl-BE" dirty="0" smtClean="0"/>
            <a:t>Ch. 4: Portfolio optimization</a:t>
          </a:r>
          <a:endParaRPr lang="nl-BE" dirty="0"/>
        </a:p>
      </dgm:t>
    </dgm:pt>
    <dgm:pt modelId="{F5D33DE4-451D-40DE-BA1A-A9DAB4E1A229}" type="parTrans" cxnId="{C2BFE305-C199-4C11-906C-B4B0103DC395}">
      <dgm:prSet/>
      <dgm:spPr/>
      <dgm:t>
        <a:bodyPr/>
        <a:lstStyle/>
        <a:p>
          <a:endParaRPr lang="nl-BE"/>
        </a:p>
      </dgm:t>
    </dgm:pt>
    <dgm:pt modelId="{03DB6993-9FD6-4AA6-ABD1-04F9B5E7B874}" type="sibTrans" cxnId="{C2BFE305-C199-4C11-906C-B4B0103DC395}">
      <dgm:prSet/>
      <dgm:spPr/>
      <dgm:t>
        <a:bodyPr/>
        <a:lstStyle/>
        <a:p>
          <a:endParaRPr lang="nl-BE"/>
        </a:p>
      </dgm:t>
    </dgm:pt>
    <dgm:pt modelId="{32AD6C6C-25BA-48B8-B9A7-EDE43B3E68C7}" type="pres">
      <dgm:prSet presAssocID="{486C03E8-A3D6-4B94-AC45-7AD725C3EB9F}" presName="CompostProcess" presStyleCnt="0">
        <dgm:presLayoutVars>
          <dgm:dir/>
          <dgm:resizeHandles val="exact"/>
        </dgm:presLayoutVars>
      </dgm:prSet>
      <dgm:spPr/>
    </dgm:pt>
    <dgm:pt modelId="{9C52FD0B-4AC5-40EE-9153-C7724E761D18}" type="pres">
      <dgm:prSet presAssocID="{486C03E8-A3D6-4B94-AC45-7AD725C3EB9F}" presName="arrow" presStyleLbl="bgShp" presStyleIdx="0" presStyleCnt="1" custLinFactNeighborX="-21895" custLinFactNeighborY="-3220"/>
      <dgm:spPr/>
    </dgm:pt>
    <dgm:pt modelId="{86046D01-F61E-4AAD-9D10-0CCA6958CB9D}" type="pres">
      <dgm:prSet presAssocID="{486C03E8-A3D6-4B94-AC45-7AD725C3EB9F}" presName="linearProcess" presStyleCnt="0"/>
      <dgm:spPr/>
    </dgm:pt>
    <dgm:pt modelId="{7812C6CE-0A1D-43CA-9003-DFA342E3303F}" type="pres">
      <dgm:prSet presAssocID="{4EF907C4-A796-43ED-8E47-2BE43F5B7E2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D60BBF36-DD23-4A1A-85A9-42C2D1962776}" type="pres">
      <dgm:prSet presAssocID="{4D8421E5-02AF-4618-8B68-52EABA3EA650}" presName="sibTrans" presStyleCnt="0"/>
      <dgm:spPr/>
    </dgm:pt>
    <dgm:pt modelId="{D72C31C5-05DC-42F4-A84D-1CF0A597483E}" type="pres">
      <dgm:prSet presAssocID="{E99E27EB-3E8B-4FC6-91EE-175F47A230D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36274544-7555-4C3D-A564-A603CB461D7E}" type="pres">
      <dgm:prSet presAssocID="{AB1DA40A-7F12-43EE-930E-FC2149994D97}" presName="sibTrans" presStyleCnt="0"/>
      <dgm:spPr/>
    </dgm:pt>
    <dgm:pt modelId="{1C0D8A43-3D82-4BB6-A8F9-3B1F0874F074}" type="pres">
      <dgm:prSet presAssocID="{DF0676FC-F73A-4E40-A864-F72C4740D02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09B6CAE9-65D8-4A15-B183-E11E0D68E1F9}" type="pres">
      <dgm:prSet presAssocID="{516480F4-5DEB-4A6B-89ED-86969818D9A6}" presName="sibTrans" presStyleCnt="0"/>
      <dgm:spPr/>
    </dgm:pt>
    <dgm:pt modelId="{B265EE27-C977-4DEC-B2B9-32ACBDD430E7}" type="pres">
      <dgm:prSet presAssocID="{F6629FA7-DB18-455A-B2BF-19773923F705}" presName="textNode" presStyleLbl="node1" presStyleIdx="3" presStyleCnt="4" custScaleX="98949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A05C8EFA-7B2D-4EAD-B81B-FAC3178ED685}" srcId="{486C03E8-A3D6-4B94-AC45-7AD725C3EB9F}" destId="{E99E27EB-3E8B-4FC6-91EE-175F47A230DE}" srcOrd="1" destOrd="0" parTransId="{4920E662-FD95-46F7-A475-E8F23C82F1CD}" sibTransId="{AB1DA40A-7F12-43EE-930E-FC2149994D97}"/>
    <dgm:cxn modelId="{C2BFE305-C199-4C11-906C-B4B0103DC395}" srcId="{486C03E8-A3D6-4B94-AC45-7AD725C3EB9F}" destId="{F6629FA7-DB18-455A-B2BF-19773923F705}" srcOrd="3" destOrd="0" parTransId="{F5D33DE4-451D-40DE-BA1A-A9DAB4E1A229}" sibTransId="{03DB6993-9FD6-4AA6-ABD1-04F9B5E7B874}"/>
    <dgm:cxn modelId="{9F00C9B3-8348-4A57-893D-8F65756ECCED}" type="presOf" srcId="{F6629FA7-DB18-455A-B2BF-19773923F705}" destId="{B265EE27-C977-4DEC-B2B9-32ACBDD430E7}" srcOrd="0" destOrd="0" presId="urn:microsoft.com/office/officeart/2005/8/layout/hProcess9"/>
    <dgm:cxn modelId="{7A4D470C-9276-48D9-996A-73BCC3C33A56}" type="presOf" srcId="{DF0676FC-F73A-4E40-A864-F72C4740D021}" destId="{1C0D8A43-3D82-4BB6-A8F9-3B1F0874F074}" srcOrd="0" destOrd="0" presId="urn:microsoft.com/office/officeart/2005/8/layout/hProcess9"/>
    <dgm:cxn modelId="{37968703-2FA0-4E5D-A961-5BEB7BAA12DB}" srcId="{486C03E8-A3D6-4B94-AC45-7AD725C3EB9F}" destId="{DF0676FC-F73A-4E40-A864-F72C4740D021}" srcOrd="2" destOrd="0" parTransId="{93F6CEEF-DFAD-42CE-9941-6D1C9D3F73F7}" sibTransId="{516480F4-5DEB-4A6B-89ED-86969818D9A6}"/>
    <dgm:cxn modelId="{493A4D67-EB00-4C1C-A4DD-EF42C8917E52}" type="presOf" srcId="{E99E27EB-3E8B-4FC6-91EE-175F47A230DE}" destId="{D72C31C5-05DC-42F4-A84D-1CF0A597483E}" srcOrd="0" destOrd="0" presId="urn:microsoft.com/office/officeart/2005/8/layout/hProcess9"/>
    <dgm:cxn modelId="{E6AA8756-19CD-46E1-B177-AF5A1A211898}" srcId="{486C03E8-A3D6-4B94-AC45-7AD725C3EB9F}" destId="{4EF907C4-A796-43ED-8E47-2BE43F5B7E28}" srcOrd="0" destOrd="0" parTransId="{01EF2F6F-805B-4335-82F8-30AE7D1A8E22}" sibTransId="{4D8421E5-02AF-4618-8B68-52EABA3EA650}"/>
    <dgm:cxn modelId="{87CFB3D6-C8F7-4423-B2AB-C3AEE3FB6CD2}" type="presOf" srcId="{486C03E8-A3D6-4B94-AC45-7AD725C3EB9F}" destId="{32AD6C6C-25BA-48B8-B9A7-EDE43B3E68C7}" srcOrd="0" destOrd="0" presId="urn:microsoft.com/office/officeart/2005/8/layout/hProcess9"/>
    <dgm:cxn modelId="{68E2BEDB-607B-44DD-B798-3909D3ACFB72}" type="presOf" srcId="{4EF907C4-A796-43ED-8E47-2BE43F5B7E28}" destId="{7812C6CE-0A1D-43CA-9003-DFA342E3303F}" srcOrd="0" destOrd="0" presId="urn:microsoft.com/office/officeart/2005/8/layout/hProcess9"/>
    <dgm:cxn modelId="{57510E13-F779-4738-8557-A332A21951E9}" type="presParOf" srcId="{32AD6C6C-25BA-48B8-B9A7-EDE43B3E68C7}" destId="{9C52FD0B-4AC5-40EE-9153-C7724E761D18}" srcOrd="0" destOrd="0" presId="urn:microsoft.com/office/officeart/2005/8/layout/hProcess9"/>
    <dgm:cxn modelId="{E95B8064-8051-452E-BED6-B78192EC26F3}" type="presParOf" srcId="{32AD6C6C-25BA-48B8-B9A7-EDE43B3E68C7}" destId="{86046D01-F61E-4AAD-9D10-0CCA6958CB9D}" srcOrd="1" destOrd="0" presId="urn:microsoft.com/office/officeart/2005/8/layout/hProcess9"/>
    <dgm:cxn modelId="{B6837E3A-21BD-4A14-929D-B54C36481B73}" type="presParOf" srcId="{86046D01-F61E-4AAD-9D10-0CCA6958CB9D}" destId="{7812C6CE-0A1D-43CA-9003-DFA342E3303F}" srcOrd="0" destOrd="0" presId="urn:microsoft.com/office/officeart/2005/8/layout/hProcess9"/>
    <dgm:cxn modelId="{EBC25696-DE3A-472A-B637-26B36139B0A6}" type="presParOf" srcId="{86046D01-F61E-4AAD-9D10-0CCA6958CB9D}" destId="{D60BBF36-DD23-4A1A-85A9-42C2D1962776}" srcOrd="1" destOrd="0" presId="urn:microsoft.com/office/officeart/2005/8/layout/hProcess9"/>
    <dgm:cxn modelId="{F57A8103-03BB-433B-9BA3-332F82CF4500}" type="presParOf" srcId="{86046D01-F61E-4AAD-9D10-0CCA6958CB9D}" destId="{D72C31C5-05DC-42F4-A84D-1CF0A597483E}" srcOrd="2" destOrd="0" presId="urn:microsoft.com/office/officeart/2005/8/layout/hProcess9"/>
    <dgm:cxn modelId="{9A333DE5-7AC5-44A8-9567-1D0E05256D07}" type="presParOf" srcId="{86046D01-F61E-4AAD-9D10-0CCA6958CB9D}" destId="{36274544-7555-4C3D-A564-A603CB461D7E}" srcOrd="3" destOrd="0" presId="urn:microsoft.com/office/officeart/2005/8/layout/hProcess9"/>
    <dgm:cxn modelId="{B395C177-12EA-4235-B434-FAF7F39D9350}" type="presParOf" srcId="{86046D01-F61E-4AAD-9D10-0CCA6958CB9D}" destId="{1C0D8A43-3D82-4BB6-A8F9-3B1F0874F074}" srcOrd="4" destOrd="0" presId="urn:microsoft.com/office/officeart/2005/8/layout/hProcess9"/>
    <dgm:cxn modelId="{FEEC5F03-BA85-408D-AC92-20E58743B0C8}" type="presParOf" srcId="{86046D01-F61E-4AAD-9D10-0CCA6958CB9D}" destId="{09B6CAE9-65D8-4A15-B183-E11E0D68E1F9}" srcOrd="5" destOrd="0" presId="urn:microsoft.com/office/officeart/2005/8/layout/hProcess9"/>
    <dgm:cxn modelId="{9C9BE255-77AC-4E93-876E-AF00E1C2E903}" type="presParOf" srcId="{86046D01-F61E-4AAD-9D10-0CCA6958CB9D}" destId="{B265EE27-C977-4DEC-B2B9-32ACBDD430E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6C59-7D8A-4151-971F-5DAB4743972B}">
      <dsp:nvSpPr>
        <dsp:cNvPr id="0" name=""/>
        <dsp:cNvSpPr/>
      </dsp:nvSpPr>
      <dsp:spPr>
        <a:xfrm>
          <a:off x="795461" y="0"/>
          <a:ext cx="6714877" cy="671487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>
              <a:solidFill>
                <a:schemeClr val="tx2"/>
              </a:solidFill>
            </a:rPr>
            <a:t>Screening based on liquidity  analysis</a:t>
          </a:r>
          <a:endParaRPr lang="en-GB" sz="1700" kern="1200" dirty="0">
            <a:solidFill>
              <a:schemeClr val="tx2"/>
            </a:solidFill>
          </a:endParaRPr>
        </a:p>
      </dsp:txBody>
      <dsp:txXfrm>
        <a:off x="2979475" y="335743"/>
        <a:ext cx="2346849" cy="1007231"/>
      </dsp:txXfrm>
    </dsp:sp>
    <dsp:sp modelId="{F20DF4A8-2CB6-431A-9E96-E42EAB19D556}">
      <dsp:nvSpPr>
        <dsp:cNvPr id="0" name=""/>
        <dsp:cNvSpPr/>
      </dsp:nvSpPr>
      <dsp:spPr>
        <a:xfrm>
          <a:off x="1634821" y="1678719"/>
          <a:ext cx="5036157" cy="5036157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Screening based on financial risk and performance analysis</a:t>
          </a:r>
          <a:endParaRPr lang="en-GB" sz="1700" kern="1200" dirty="0"/>
        </a:p>
      </dsp:txBody>
      <dsp:txXfrm>
        <a:off x="2979475" y="1993479"/>
        <a:ext cx="2346849" cy="944279"/>
      </dsp:txXfrm>
    </dsp:sp>
    <dsp:sp modelId="{CDE2AEAA-5E71-4004-8C1F-52D9C4D86BFE}">
      <dsp:nvSpPr>
        <dsp:cNvPr id="0" name=""/>
        <dsp:cNvSpPr/>
      </dsp:nvSpPr>
      <dsp:spPr>
        <a:xfrm>
          <a:off x="2474180" y="3357438"/>
          <a:ext cx="3357438" cy="3357438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Optimize portfolios under diversification constraints</a:t>
          </a:r>
          <a:endParaRPr lang="en-GB" sz="1700" kern="1200" dirty="0"/>
        </a:p>
      </dsp:txBody>
      <dsp:txXfrm>
        <a:off x="2965866" y="4196798"/>
        <a:ext cx="2374067" cy="1678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2FD0B-4AC5-40EE-9153-C7724E761D18}">
      <dsp:nvSpPr>
        <dsp:cNvPr id="0" name=""/>
        <dsp:cNvSpPr/>
      </dsp:nvSpPr>
      <dsp:spPr>
        <a:xfrm>
          <a:off x="0" y="0"/>
          <a:ext cx="10492740" cy="94657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2C6CE-0A1D-43CA-9003-DFA342E3303F}">
      <dsp:nvSpPr>
        <dsp:cNvPr id="0" name=""/>
        <dsp:cNvSpPr/>
      </dsp:nvSpPr>
      <dsp:spPr>
        <a:xfrm>
          <a:off x="19046" y="2839719"/>
          <a:ext cx="2930423" cy="3786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Ch. 1: Portfolio weights and returns</a:t>
          </a:r>
          <a:endParaRPr lang="nl-BE" sz="3300" kern="1200" dirty="0"/>
        </a:p>
      </dsp:txBody>
      <dsp:txXfrm>
        <a:off x="162097" y="2982770"/>
        <a:ext cx="2644321" cy="3500191"/>
      </dsp:txXfrm>
    </dsp:sp>
    <dsp:sp modelId="{D72C31C5-05DC-42F4-A84D-1CF0A597483E}">
      <dsp:nvSpPr>
        <dsp:cNvPr id="0" name=""/>
        <dsp:cNvSpPr/>
      </dsp:nvSpPr>
      <dsp:spPr>
        <a:xfrm>
          <a:off x="3154607" y="2839719"/>
          <a:ext cx="2930423" cy="3786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Ch. 2: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Portfolio performance evaluation</a:t>
          </a:r>
          <a:endParaRPr lang="nl-BE" sz="3300" kern="1200" dirty="0"/>
        </a:p>
      </dsp:txBody>
      <dsp:txXfrm>
        <a:off x="3297658" y="2982770"/>
        <a:ext cx="2644321" cy="3500191"/>
      </dsp:txXfrm>
    </dsp:sp>
    <dsp:sp modelId="{1C0D8A43-3D82-4BB6-A8F9-3B1F0874F074}">
      <dsp:nvSpPr>
        <dsp:cNvPr id="0" name=""/>
        <dsp:cNvSpPr/>
      </dsp:nvSpPr>
      <dsp:spPr>
        <a:xfrm>
          <a:off x="6290168" y="2839719"/>
          <a:ext cx="2930423" cy="3786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Ch. 3: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Drivers of performance</a:t>
          </a:r>
          <a:endParaRPr lang="nl-BE" sz="3300" kern="1200" dirty="0"/>
        </a:p>
      </dsp:txBody>
      <dsp:txXfrm>
        <a:off x="6433219" y="2982770"/>
        <a:ext cx="2644321" cy="3500191"/>
      </dsp:txXfrm>
    </dsp:sp>
    <dsp:sp modelId="{B265EE27-C977-4DEC-B2B9-32ACBDD430E7}">
      <dsp:nvSpPr>
        <dsp:cNvPr id="0" name=""/>
        <dsp:cNvSpPr/>
      </dsp:nvSpPr>
      <dsp:spPr>
        <a:xfrm>
          <a:off x="9425729" y="2839719"/>
          <a:ext cx="2899624" cy="3786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Ch. 4: Portfolio optimization</a:t>
          </a:r>
          <a:endParaRPr lang="nl-BE" sz="3300" kern="1200" dirty="0"/>
        </a:p>
      </dsp:txBody>
      <dsp:txXfrm>
        <a:off x="9567277" y="2981267"/>
        <a:ext cx="2616528" cy="350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7626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065" y="404010"/>
            <a:ext cx="13114870" cy="140264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4470400" y="6286500"/>
            <a:ext cx="15430500" cy="22733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8" name="Shape 18"/>
          <p:cNvSpPr/>
          <p:nvPr/>
        </p:nvSpPr>
        <p:spPr>
          <a:xfrm>
            <a:off x="7606180" y="2984500"/>
            <a:ext cx="917164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PORTFOLIO ANALYSIS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19" name="Shape 1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20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0912" y="478450"/>
            <a:ext cx="2162176" cy="231245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0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" name="Shape 41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Introduction to Portfolio Analysis</a:t>
              </a:r>
            </a:p>
          </p:txBody>
        </p:sp>
        <p:pic>
          <p:nvPicPr>
            <p:cNvPr id="42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155700" y="3403600"/>
            <a:ext cx="18211800" cy="9461500"/>
          </a:xfrm>
          <a:prstGeom prst="rect">
            <a:avLst/>
          </a:prstGeom>
        </p:spPr>
        <p:txBody>
          <a:bodyPr anchor="t"/>
          <a:lstStyle>
            <a:lvl1pPr marL="1244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21844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3276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43688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54610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53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55" name="pytho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08100" y="1447800"/>
            <a:ext cx="183007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" name="logo_text_white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6" name="r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10388"/>
            </a:lvl1pPr>
          </a:lstStyle>
          <a:p>
            <a:r>
              <a:t>Welcome To The Course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9539"/>
            </a:lvl1pPr>
          </a:lstStyle>
          <a:p>
            <a:r>
              <a:t>Is Investing Monkey-Business?</a:t>
            </a:r>
          </a:p>
        </p:txBody>
      </p:sp>
      <p:pic>
        <p:nvPicPr>
          <p:cNvPr id="69" name="image1.jpg" descr="You may not beat the market as an individual investor, but this guy - given enough time - may just do it. (Eric Isselee/Getty Images/iStockPhoto)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2457" y="3377907"/>
            <a:ext cx="14951985" cy="8416524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152400" y="13033481"/>
            <a:ext cx="6021078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indent="0" algn="l" defTabSz="584200">
              <a:spcBef>
                <a:spcPts val="4200"/>
              </a:spcBef>
              <a:buClr>
                <a:srgbClr val="2685A2"/>
              </a:buClr>
              <a:buFont typeface="Arial"/>
              <a:defRPr sz="3000" i="1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Source: Eric Isselee, Getty Images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Who am I?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Professor of </a:t>
            </a:r>
            <a:r>
              <a:rPr dirty="0" smtClean="0"/>
              <a:t>Finance</a:t>
            </a:r>
            <a:endParaRPr dirty="0"/>
          </a:p>
        </p:txBody>
      </p:sp>
      <p:pic>
        <p:nvPicPr>
          <p:cNvPr id="1028" name="Picture 4" descr="https://my.vub.ac.be/sites/default/files/nieuws/users/nbrigou/vu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56530"/>
            <a:ext cx="7391400" cy="259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youngprofessionalvacatures.nl/sites/default/files/styles/course_page_header-logo/public/Vrije-Universiteit-Amsterdam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0" y="4114800"/>
            <a:ext cx="8305800" cy="43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-media-cache-ak0.pinimg.com/736x/27/9c/d9/279cd974f6155abe16049f735e8bb9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10994"/>
            <a:ext cx="600075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vrouwenvannu.nl/sites/default/files/styles/blok_banner/public/media/klompen_6.jpg?itok=OZP9irj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0" y="8323570"/>
            <a:ext cx="5562600" cy="416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54200" y="12719167"/>
            <a:ext cx="685800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1800" dirty="0"/>
              <a:t>http://vrouwenvannu.nl/nieuw-amsterdamveenoord/hinky-bangma-op-klompen-door-amerika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0" y="12257501"/>
            <a:ext cx="569595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2400" dirty="0"/>
              <a:t>http://www.hln.be/hln/nl/9091/Time-out/article/detail/1807049/2014/03/07/Manneken-Pis-gekleed-in-nieuw-WK-shirt-Rode-Duivels.dhtml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482431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19720"/>
            <a:ext cx="12954000" cy="772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Who am I?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155700" y="3403600"/>
            <a:ext cx="21932900" cy="94615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Advisor </a:t>
            </a:r>
            <a:r>
              <a:rPr dirty="0"/>
              <a:t>to investment </a:t>
            </a:r>
            <a:r>
              <a:rPr dirty="0" smtClean="0"/>
              <a:t>companies</a:t>
            </a:r>
            <a:r>
              <a:rPr lang="nl-BE" dirty="0" smtClean="0"/>
              <a:t> about risk optimized investment: Winning by losing less.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2791158"/>
            <a:ext cx="3276600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2400" dirty="0"/>
              <a:t>http://www.finvex.com/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5600" y="8534400"/>
            <a:ext cx="1371600" cy="2590800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30" name="Picture 6" descr="http://www.finvex.com/img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61048"/>
            <a:ext cx="2701925" cy="33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/>
              <a:t>Carefully select diversified portfolios</a:t>
            </a:r>
          </a:p>
          <a:p>
            <a:pPr marL="1092200" lvl="1" indent="0">
              <a:buNone/>
            </a:pPr>
            <a:endParaRPr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78212"/>
              </p:ext>
            </p:extLst>
          </p:nvPr>
        </p:nvGraphicFramePr>
        <p:xfrm>
          <a:off x="5334000" y="5943600"/>
          <a:ext cx="8305800" cy="6714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Carefully select diversified portfolios</a:t>
            </a:r>
          </a:p>
          <a:p>
            <a:pPr lvl="1"/>
            <a:r>
              <a:rPr dirty="0"/>
              <a:t>Use </a:t>
            </a:r>
            <a:r>
              <a:rPr lang="nl-BE" dirty="0" smtClean="0"/>
              <a:t>b</a:t>
            </a:r>
            <a:r>
              <a:rPr dirty="0" err="1" smtClean="0"/>
              <a:t>acktesting</a:t>
            </a:r>
            <a:r>
              <a:rPr dirty="0" smtClean="0"/>
              <a:t> </a:t>
            </a:r>
            <a:r>
              <a:rPr dirty="0"/>
              <a:t>and online performance </a:t>
            </a:r>
            <a:r>
              <a:rPr dirty="0" smtClean="0"/>
              <a:t>monitoring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8236405"/>
            <a:ext cx="21564600" cy="2729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library(PerformanceAnalytics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data(edhec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table.AnnualizedReturns(edhec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)[,2:6]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Distressed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Securities Emerging Markets Equity Market Neutral Event Driven Fixed Income Arbitrage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Return         0.0975         0.0936           0.0739              0.0932            0.0507 </a:t>
            </a: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0.0636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0.1336           0.0312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0.0636 0.0491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Sharpe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=0%)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1.5342         0.7006           2.3700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1.4660 1.0323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5690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Carefully select diversified portfolios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Use </a:t>
            </a:r>
            <a:r>
              <a:rPr lang="nl-BE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dirty="0" err="1" smtClean="0">
                <a:solidFill>
                  <a:schemeClr val="bg1">
                    <a:lumMod val="85000"/>
                  </a:schemeClr>
                </a:solidFill>
              </a:rPr>
              <a:t>acktesting</a:t>
            </a:r>
            <a:r>
              <a:rPr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dirty="0">
                <a:solidFill>
                  <a:schemeClr val="bg1">
                    <a:lumMod val="85000"/>
                  </a:schemeClr>
                </a:solidFill>
              </a:rPr>
              <a:t>and online performance monitoring</a:t>
            </a:r>
          </a:p>
          <a:p>
            <a:r>
              <a:rPr dirty="0"/>
              <a:t>Learn this by doing at </a:t>
            </a:r>
            <a:r>
              <a:rPr dirty="0" err="1"/>
              <a:t>DataCamp</a:t>
            </a:r>
            <a:r>
              <a:rPr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8926487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Course Overview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40890137"/>
              </p:ext>
            </p:extLst>
          </p:nvPr>
        </p:nvGraphicFramePr>
        <p:xfrm>
          <a:off x="3581400" y="3962400"/>
          <a:ext cx="12344400" cy="946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5843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201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Welcome To The Course</vt:lpstr>
      <vt:lpstr>Is Investing Monkey-Business?</vt:lpstr>
      <vt:lpstr>Who am I?</vt:lpstr>
      <vt:lpstr>Who am I?</vt:lpstr>
      <vt:lpstr>Simple Tricks</vt:lpstr>
      <vt:lpstr>Simple Tricks</vt:lpstr>
      <vt:lpstr>Simple Tricks</vt:lpstr>
      <vt:lpstr>Course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Course</dc:title>
  <dc:creator>kboudt</dc:creator>
  <cp:lastModifiedBy>kboudt</cp:lastModifiedBy>
  <cp:revision>14</cp:revision>
  <dcterms:modified xsi:type="dcterms:W3CDTF">2016-05-26T14:34:23Z</dcterms:modified>
</cp:coreProperties>
</file>