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1" r:id="rId2"/>
    <p:sldId id="262" r:id="rId3"/>
    <p:sldId id="286" r:id="rId4"/>
    <p:sldId id="287" r:id="rId5"/>
    <p:sldId id="288" r:id="rId6"/>
    <p:sldId id="289" r:id="rId7"/>
    <p:sldId id="290" r:id="rId8"/>
    <p:sldId id="291" r:id="rId9"/>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88" autoAdjust="0"/>
  </p:normalViewPr>
  <p:slideViewPr>
    <p:cSldViewPr>
      <p:cViewPr varScale="1">
        <p:scale>
          <a:sx n="67" d="100"/>
          <a:sy n="67" d="100"/>
        </p:scale>
        <p:origin x="-20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6AE198-D8FD-4867-ADD7-E0A1C81D65DB}"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nl-BE"/>
        </a:p>
      </dgm:t>
    </dgm:pt>
    <dgm:pt modelId="{92DB32B9-DA46-4389-A0A7-294AABB6B5D2}">
      <dgm:prSet phldrT="[Text]" custT="1"/>
      <dgm:spPr/>
      <dgm:t>
        <a:bodyPr/>
        <a:lstStyle/>
        <a:p>
          <a:r>
            <a:rPr lang="nl-BE" sz="2800" b="1" dirty="0" smtClean="0">
              <a:solidFill>
                <a:srgbClr val="FF0000"/>
              </a:solidFill>
            </a:rPr>
            <a:t>Semideviation of portfolio returns</a:t>
          </a:r>
          <a:endParaRPr lang="nl-BE" sz="2800" b="1" dirty="0">
            <a:solidFill>
              <a:srgbClr val="FF0000"/>
            </a:solidFill>
          </a:endParaRPr>
        </a:p>
      </dgm:t>
    </dgm:pt>
    <dgm:pt modelId="{81CCF293-B2EA-4C21-80F4-9991A47C8E00}" type="parTrans" cxnId="{DBC466D7-967C-4587-9C4E-9F12FF9DD40A}">
      <dgm:prSet/>
      <dgm:spPr/>
      <dgm:t>
        <a:bodyPr/>
        <a:lstStyle/>
        <a:p>
          <a:endParaRPr lang="nl-BE"/>
        </a:p>
      </dgm:t>
    </dgm:pt>
    <dgm:pt modelId="{DEA1F3A2-19D5-4D91-818D-4F605AA36FB1}" type="sibTrans" cxnId="{DBC466D7-967C-4587-9C4E-9F12FF9DD40A}">
      <dgm:prSet/>
      <dgm:spPr/>
      <dgm:t>
        <a:bodyPr/>
        <a:lstStyle/>
        <a:p>
          <a:endParaRPr lang="nl-BE"/>
        </a:p>
      </dgm:t>
    </dgm:pt>
    <dgm:pt modelId="{3825CA65-1AA2-420C-B99C-31225813985C}">
      <dgm:prSet phldrT="[Text]" custT="1"/>
      <dgm:spPr/>
      <dgm:t>
        <a:bodyPr/>
        <a:lstStyle/>
        <a:p>
          <a:r>
            <a:rPr lang="nl-BE" sz="2400" b="1" dirty="0" smtClean="0">
              <a:solidFill>
                <a:srgbClr val="FF0000"/>
              </a:solidFill>
            </a:rPr>
            <a:t>Standard deviation of portfolio returns</a:t>
          </a:r>
        </a:p>
        <a:p>
          <a:endParaRPr lang="nl-BE" sz="2000" dirty="0" smtClean="0"/>
        </a:p>
        <a:p>
          <a:endParaRPr lang="nl-BE" sz="2000" dirty="0"/>
        </a:p>
      </dgm:t>
    </dgm:pt>
    <dgm:pt modelId="{9EC07C27-7AB0-47F5-B024-5975490B7D6C}" type="sibTrans" cxnId="{93C91010-D769-4B72-8224-19C03FB9B7A3}">
      <dgm:prSet/>
      <dgm:spPr/>
      <dgm:t>
        <a:bodyPr/>
        <a:lstStyle/>
        <a:p>
          <a:endParaRPr lang="nl-BE"/>
        </a:p>
      </dgm:t>
    </dgm:pt>
    <dgm:pt modelId="{A03E84D0-CB2C-4A93-9EA9-ABD7F6EC87A3}" type="parTrans" cxnId="{93C91010-D769-4B72-8224-19C03FB9B7A3}">
      <dgm:prSet/>
      <dgm:spPr/>
      <dgm:t>
        <a:bodyPr/>
        <a:lstStyle/>
        <a:p>
          <a:endParaRPr lang="nl-BE"/>
        </a:p>
      </dgm:t>
    </dgm:pt>
    <dgm:pt modelId="{11A88313-09FD-4602-BD58-6FA71DF69873}" type="pres">
      <dgm:prSet presAssocID="{5C6AE198-D8FD-4867-ADD7-E0A1C81D65DB}" presName="compositeShape" presStyleCnt="0">
        <dgm:presLayoutVars>
          <dgm:chMax val="2"/>
          <dgm:dir/>
          <dgm:resizeHandles val="exact"/>
        </dgm:presLayoutVars>
      </dgm:prSet>
      <dgm:spPr/>
    </dgm:pt>
    <dgm:pt modelId="{E0A10385-E768-4E28-8180-D93FF6016E42}" type="pres">
      <dgm:prSet presAssocID="{5C6AE198-D8FD-4867-ADD7-E0A1C81D65DB}" presName="divider" presStyleLbl="fgShp" presStyleIdx="0" presStyleCnt="1"/>
      <dgm:spPr/>
    </dgm:pt>
    <dgm:pt modelId="{BE63C613-F35E-4152-95DA-65B43A5A677F}" type="pres">
      <dgm:prSet presAssocID="{3825CA65-1AA2-420C-B99C-31225813985C}" presName="downArrow" presStyleLbl="node1" presStyleIdx="0" presStyleCnt="2" custLinFactX="-62727" custLinFactNeighborX="-100000" custLinFactNeighborY="29906"/>
      <dgm:spPr>
        <a:noFill/>
      </dgm:spPr>
    </dgm:pt>
    <dgm:pt modelId="{7EFC9678-3F4C-44A0-8C81-F5E515E32372}" type="pres">
      <dgm:prSet presAssocID="{3825CA65-1AA2-420C-B99C-31225813985C}" presName="downArrowText" presStyleLbl="revTx" presStyleIdx="0" presStyleCnt="2" custScaleY="6971" custLinFactX="-51791" custLinFactNeighborX="-100000" custLinFactNeighborY="45747">
        <dgm:presLayoutVars>
          <dgm:bulletEnabled val="1"/>
        </dgm:presLayoutVars>
      </dgm:prSet>
      <dgm:spPr/>
      <dgm:t>
        <a:bodyPr/>
        <a:lstStyle/>
        <a:p>
          <a:endParaRPr lang="nl-BE"/>
        </a:p>
      </dgm:t>
    </dgm:pt>
    <dgm:pt modelId="{3358DAA8-4222-424F-91C6-5D5C972CA443}" type="pres">
      <dgm:prSet presAssocID="{92DB32B9-DA46-4389-A0A7-294AABB6B5D2}" presName="upArrow" presStyleLbl="node1" presStyleIdx="1" presStyleCnt="2"/>
      <dgm:spPr>
        <a:noFill/>
      </dgm:spPr>
    </dgm:pt>
    <dgm:pt modelId="{12F7483F-5F16-4CEF-907E-19C79DAF146F}" type="pres">
      <dgm:prSet presAssocID="{92DB32B9-DA46-4389-A0A7-294AABB6B5D2}" presName="upArrowText" presStyleLbl="revTx" presStyleIdx="1" presStyleCnt="2" custLinFactX="74085" custLinFactNeighborX="100000" custLinFactNeighborY="-10119">
        <dgm:presLayoutVars>
          <dgm:bulletEnabled val="1"/>
        </dgm:presLayoutVars>
      </dgm:prSet>
      <dgm:spPr/>
      <dgm:t>
        <a:bodyPr/>
        <a:lstStyle/>
        <a:p>
          <a:endParaRPr lang="nl-BE"/>
        </a:p>
      </dgm:t>
    </dgm:pt>
  </dgm:ptLst>
  <dgm:cxnLst>
    <dgm:cxn modelId="{93C91010-D769-4B72-8224-19C03FB9B7A3}" srcId="{5C6AE198-D8FD-4867-ADD7-E0A1C81D65DB}" destId="{3825CA65-1AA2-420C-B99C-31225813985C}" srcOrd="0" destOrd="0" parTransId="{A03E84D0-CB2C-4A93-9EA9-ABD7F6EC87A3}" sibTransId="{9EC07C27-7AB0-47F5-B024-5975490B7D6C}"/>
    <dgm:cxn modelId="{DBC466D7-967C-4587-9C4E-9F12FF9DD40A}" srcId="{5C6AE198-D8FD-4867-ADD7-E0A1C81D65DB}" destId="{92DB32B9-DA46-4389-A0A7-294AABB6B5D2}" srcOrd="1" destOrd="0" parTransId="{81CCF293-B2EA-4C21-80F4-9991A47C8E00}" sibTransId="{DEA1F3A2-19D5-4D91-818D-4F605AA36FB1}"/>
    <dgm:cxn modelId="{80925CF9-0EDE-4BAC-A699-7B9F8B4D0172}" type="presOf" srcId="{5C6AE198-D8FD-4867-ADD7-E0A1C81D65DB}" destId="{11A88313-09FD-4602-BD58-6FA71DF69873}" srcOrd="0" destOrd="0" presId="urn:microsoft.com/office/officeart/2005/8/layout/arrow3"/>
    <dgm:cxn modelId="{9AB33B57-B218-42C4-A527-51E23E5D69E9}" type="presOf" srcId="{3825CA65-1AA2-420C-B99C-31225813985C}" destId="{7EFC9678-3F4C-44A0-8C81-F5E515E32372}" srcOrd="0" destOrd="0" presId="urn:microsoft.com/office/officeart/2005/8/layout/arrow3"/>
    <dgm:cxn modelId="{8DAEECD1-5A9B-448B-ABCF-9F05F39B983C}" type="presOf" srcId="{92DB32B9-DA46-4389-A0A7-294AABB6B5D2}" destId="{12F7483F-5F16-4CEF-907E-19C79DAF146F}" srcOrd="0" destOrd="0" presId="urn:microsoft.com/office/officeart/2005/8/layout/arrow3"/>
    <dgm:cxn modelId="{EE4B1A1B-1255-4E4F-B6E1-A3AB7E1CB876}" type="presParOf" srcId="{11A88313-09FD-4602-BD58-6FA71DF69873}" destId="{E0A10385-E768-4E28-8180-D93FF6016E42}" srcOrd="0" destOrd="0" presId="urn:microsoft.com/office/officeart/2005/8/layout/arrow3"/>
    <dgm:cxn modelId="{05179DAD-186F-41B7-A06E-370FE81FCA8B}" type="presParOf" srcId="{11A88313-09FD-4602-BD58-6FA71DF69873}" destId="{BE63C613-F35E-4152-95DA-65B43A5A677F}" srcOrd="1" destOrd="0" presId="urn:microsoft.com/office/officeart/2005/8/layout/arrow3"/>
    <dgm:cxn modelId="{3531EB64-64DB-4E0A-A550-DD56FFEE2CEF}" type="presParOf" srcId="{11A88313-09FD-4602-BD58-6FA71DF69873}" destId="{7EFC9678-3F4C-44A0-8C81-F5E515E32372}" srcOrd="2" destOrd="0" presId="urn:microsoft.com/office/officeart/2005/8/layout/arrow3"/>
    <dgm:cxn modelId="{2D8D6015-698A-440A-8872-EEDB76B73D74}" type="presParOf" srcId="{11A88313-09FD-4602-BD58-6FA71DF69873}" destId="{3358DAA8-4222-424F-91C6-5D5C972CA443}" srcOrd="3" destOrd="0" presId="urn:microsoft.com/office/officeart/2005/8/layout/arrow3"/>
    <dgm:cxn modelId="{DD4E9427-D3B7-42D3-A02C-E217168319B1}" type="presParOf" srcId="{11A88313-09FD-4602-BD58-6FA71DF69873}" destId="{12F7483F-5F16-4CEF-907E-19C79DAF146F}"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10385-E768-4E28-8180-D93FF6016E42}">
      <dsp:nvSpPr>
        <dsp:cNvPr id="0" name=""/>
        <dsp:cNvSpPr/>
      </dsp:nvSpPr>
      <dsp:spPr>
        <a:xfrm rot="21300000">
          <a:off x="22235" y="1590189"/>
          <a:ext cx="8551841" cy="883620"/>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63C613-F35E-4152-95DA-65B43A5A677F}">
      <dsp:nvSpPr>
        <dsp:cNvPr id="0" name=""/>
        <dsp:cNvSpPr/>
      </dsp:nvSpPr>
      <dsp:spPr>
        <a:xfrm>
          <a:off x="0" y="689351"/>
          <a:ext cx="2578893" cy="1625600"/>
        </a:xfrm>
        <a:prstGeom prst="downArrow">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FC9678-3F4C-44A0-8C81-F5E515E32372}">
      <dsp:nvSpPr>
        <dsp:cNvPr id="0" name=""/>
        <dsp:cNvSpPr/>
      </dsp:nvSpPr>
      <dsp:spPr>
        <a:xfrm>
          <a:off x="380548" y="1574793"/>
          <a:ext cx="2750819" cy="118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nl-BE" sz="2400" b="1" kern="1200" dirty="0" smtClean="0">
              <a:solidFill>
                <a:srgbClr val="FF0000"/>
              </a:solidFill>
            </a:rPr>
            <a:t>Standard deviation of portfolio returns</a:t>
          </a:r>
        </a:p>
        <a:p>
          <a:pPr lvl="0" algn="ctr" defTabSz="1066800">
            <a:lnSpc>
              <a:spcPct val="90000"/>
            </a:lnSpc>
            <a:spcBef>
              <a:spcPct val="0"/>
            </a:spcBef>
            <a:spcAft>
              <a:spcPct val="35000"/>
            </a:spcAft>
          </a:pPr>
          <a:endParaRPr lang="nl-BE" sz="2000" kern="1200" dirty="0" smtClean="0"/>
        </a:p>
        <a:p>
          <a:pPr lvl="0" algn="ctr" defTabSz="1066800">
            <a:lnSpc>
              <a:spcPct val="90000"/>
            </a:lnSpc>
            <a:spcBef>
              <a:spcPct val="0"/>
            </a:spcBef>
            <a:spcAft>
              <a:spcPct val="35000"/>
            </a:spcAft>
          </a:pPr>
          <a:endParaRPr lang="nl-BE" sz="2000" kern="1200" dirty="0"/>
        </a:p>
      </dsp:txBody>
      <dsp:txXfrm>
        <a:off x="380548" y="1574793"/>
        <a:ext cx="2750819" cy="118986"/>
      </dsp:txXfrm>
    </dsp:sp>
    <dsp:sp modelId="{3358DAA8-4222-424F-91C6-5D5C972CA443}">
      <dsp:nvSpPr>
        <dsp:cNvPr id="0" name=""/>
        <dsp:cNvSpPr/>
      </dsp:nvSpPr>
      <dsp:spPr>
        <a:xfrm>
          <a:off x="4985860" y="2235200"/>
          <a:ext cx="2578893" cy="1625600"/>
        </a:xfrm>
        <a:prstGeom prst="upArrow">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F7483F-5F16-4CEF-907E-19C79DAF146F}">
      <dsp:nvSpPr>
        <dsp:cNvPr id="0" name=""/>
        <dsp:cNvSpPr/>
      </dsp:nvSpPr>
      <dsp:spPr>
        <a:xfrm>
          <a:off x="5845492" y="2184400"/>
          <a:ext cx="2750819" cy="1706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nl-BE" sz="2800" b="1" kern="1200" dirty="0" smtClean="0">
              <a:solidFill>
                <a:srgbClr val="FF0000"/>
              </a:solidFill>
            </a:rPr>
            <a:t>Semideviation of portfolio returns</a:t>
          </a:r>
          <a:endParaRPr lang="nl-BE" sz="2800" b="1" kern="1200" dirty="0">
            <a:solidFill>
              <a:srgbClr val="FF0000"/>
            </a:solidFill>
          </a:endParaRPr>
        </a:p>
      </dsp:txBody>
      <dsp:txXfrm>
        <a:off x="5845492" y="2184400"/>
        <a:ext cx="2750819" cy="1706880"/>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B2D9DC-219A-4EA2-A020-7AAD3FFF6BC0}" type="datetimeFigureOut">
              <a:rPr lang="nl-BE" smtClean="0"/>
              <a:t>28/05/2016</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A40D6-BFE2-4A77-8141-36F9731C9D74}" type="slidenum">
              <a:rPr lang="nl-BE" smtClean="0"/>
              <a:t>‹#›</a:t>
            </a:fld>
            <a:endParaRPr lang="nl-BE"/>
          </a:p>
        </p:txBody>
      </p:sp>
    </p:spTree>
    <p:extLst>
      <p:ext uri="{BB962C8B-B14F-4D97-AF65-F5344CB8AC3E}">
        <p14:creationId xmlns:p14="http://schemas.microsoft.com/office/powerpoint/2010/main" val="2213172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to now, we have been using the portfolio volatility as our measure of risk. Loosely speaking, the underlying assumption is that the portfolio return has a normal distribution and thus that its density function is bell-shaped. It is symmetric such that gains are equally likely as losses of the same magnitude.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a:t>
            </a:fld>
            <a:endParaRPr lang="nl-BE"/>
          </a:p>
        </p:txBody>
      </p:sp>
    </p:spTree>
    <p:extLst>
      <p:ext uri="{BB962C8B-B14F-4D97-AF65-F5344CB8AC3E}">
        <p14:creationId xmlns:p14="http://schemas.microsoft.com/office/powerpoint/2010/main" val="952102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many financial assets, this assumption of a normal distribution is wrong. Their distribution tends to be skewed to left with tails that are fatter than those of a normal distribution. </a:t>
            </a:r>
          </a:p>
          <a:p>
            <a:r>
              <a:rPr lang="en-US" dirty="0" smtClean="0"/>
              <a:t>As a consequence, when zooming in on the left tail of the histogram of financial returns, we often find that there are more extreme negative returns happening than is possible under a normal distribution.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3</a:t>
            </a:fld>
            <a:endParaRPr lang="nl-BE"/>
          </a:p>
        </p:txBody>
      </p:sp>
    </p:spTree>
    <p:extLst>
      <p:ext uri="{BB962C8B-B14F-4D97-AF65-F5344CB8AC3E}">
        <p14:creationId xmlns:p14="http://schemas.microsoft.com/office/powerpoint/2010/main" val="2448723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When this happens, an investor is no longer satisfied with using only the standard deviation as the risk measure, but should be using also a downside risk measure that quantifies the risk of losing money. Such a downside risk measure focuses on the left side of the return distribution, instead of considering the complete distribution.</a:t>
            </a:r>
          </a:p>
          <a:p>
            <a:endParaRPr lang="en-US" dirty="0" smtClean="0"/>
          </a:p>
          <a:p>
            <a:r>
              <a:rPr lang="en-US" dirty="0" smtClean="0"/>
              <a:t>A straightforward way to turn the standard deviation into a downside risk measure is to remove the higher than average returns. We then obtain the so-called portfolio </a:t>
            </a:r>
            <a:r>
              <a:rPr lang="en-US" dirty="0" err="1" smtClean="0"/>
              <a:t>semideviation</a:t>
            </a:r>
            <a:r>
              <a:rPr lang="en-US" dirty="0" smtClean="0"/>
              <a:t>. </a:t>
            </a:r>
          </a:p>
          <a:p>
            <a:endParaRPr lang="en-US" dirty="0" smtClean="0"/>
          </a:p>
          <a:p>
            <a:r>
              <a:rPr lang="en-US" dirty="0" smtClean="0"/>
              <a:t>As can be seen on the slide, it is defined as the square root of the average variability of the lower than average returns around the mean.</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4</a:t>
            </a:fld>
            <a:endParaRPr lang="nl-BE"/>
          </a:p>
        </p:txBody>
      </p:sp>
    </p:spTree>
    <p:extLst>
      <p:ext uri="{BB962C8B-B14F-4D97-AF65-F5344CB8AC3E}">
        <p14:creationId xmlns:p14="http://schemas.microsoft.com/office/powerpoint/2010/main" val="488563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the </a:t>
            </a:r>
            <a:r>
              <a:rPr lang="en-US" dirty="0" err="1" smtClean="0"/>
              <a:t>semideviation</a:t>
            </a:r>
            <a:r>
              <a:rPr lang="en-US" dirty="0" smtClean="0"/>
              <a:t>, also the 5% portfolio value-at-risk and 5% expected shortfall are popular downside risk measures. They quantify the risk of the 5% most extreme losses. </a:t>
            </a:r>
          </a:p>
          <a:p>
            <a:endParaRPr lang="en-US" dirty="0" smtClean="0"/>
          </a:p>
          <a:p>
            <a:r>
              <a:rPr lang="en-US" dirty="0" smtClean="0"/>
              <a:t>To understand their definition, take a look again at the return distribution plot, where I indicate their value. </a:t>
            </a:r>
          </a:p>
          <a:p>
            <a:r>
              <a:rPr lang="en-US" dirty="0" smtClean="0"/>
              <a:t>The 5% value-at-risk is the return that is so extremely negative that there is only a 5% chance of observing a return that is even more negative. </a:t>
            </a:r>
          </a:p>
          <a:p>
            <a:endParaRPr lang="en-US" dirty="0" smtClean="0"/>
          </a:p>
          <a:p>
            <a:r>
              <a:rPr lang="en-US" dirty="0" smtClean="0"/>
              <a:t>But how severe are those 5% most extreme losses? This question is answered by computing the average value of the 5% most negative returns. This number is called the 5% expected shortfall.</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5</a:t>
            </a:fld>
            <a:endParaRPr lang="nl-BE"/>
          </a:p>
        </p:txBody>
      </p:sp>
    </p:spTree>
    <p:extLst>
      <p:ext uri="{BB962C8B-B14F-4D97-AF65-F5344CB8AC3E}">
        <p14:creationId xmlns:p14="http://schemas.microsoft.com/office/powerpoint/2010/main" val="1748867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terms of performance measures, we have thus seen the mean and volatility, as well as downside risk measures such as the </a:t>
            </a:r>
            <a:r>
              <a:rPr lang="en-US" dirty="0" err="1" smtClean="0"/>
              <a:t>semideviation</a:t>
            </a:r>
            <a:r>
              <a:rPr lang="en-US" dirty="0" smtClean="0"/>
              <a:t> and value at risk. </a:t>
            </a:r>
          </a:p>
          <a:p>
            <a:endParaRPr lang="en-US" dirty="0" smtClean="0"/>
          </a:p>
          <a:p>
            <a:r>
              <a:rPr lang="en-US" dirty="0" smtClean="0"/>
              <a:t>Typically, investors also report the skewness and excess kurtosis of their portfolio returns to indicate two types of non-normality in the return distribution, namely asymmetry and fat tails.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6</a:t>
            </a:fld>
            <a:endParaRPr lang="nl-BE"/>
          </a:p>
        </p:txBody>
      </p:sp>
    </p:spTree>
    <p:extLst>
      <p:ext uri="{BB962C8B-B14F-4D97-AF65-F5344CB8AC3E}">
        <p14:creationId xmlns:p14="http://schemas.microsoft.com/office/powerpoint/2010/main" val="598331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 skewness is designed such that it is approximately zero when the distribution is symmetric. </a:t>
            </a:r>
          </a:p>
          <a:p>
            <a:endParaRPr lang="en-US" dirty="0" smtClean="0"/>
          </a:p>
          <a:p>
            <a:r>
              <a:rPr lang="en-US" dirty="0" smtClean="0"/>
              <a:t>When the skewness is negative, it indicates that large negative returns occur more often than large positive returns. </a:t>
            </a:r>
          </a:p>
          <a:p>
            <a:r>
              <a:rPr lang="en-US" dirty="0" smtClean="0"/>
              <a:t>A negative skewness thus corresponds to a distribution with a long left tail.</a:t>
            </a:r>
          </a:p>
          <a:p>
            <a:endParaRPr lang="en-US" dirty="0" smtClean="0"/>
          </a:p>
          <a:p>
            <a:r>
              <a:rPr lang="en-US" dirty="0" smtClean="0"/>
              <a:t>The opposite is true in case of a positive skewness. Then large positive returns are more likely than large negative returns, and the distribution has a long tail to the right.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7</a:t>
            </a:fld>
            <a:endParaRPr lang="nl-BE"/>
          </a:p>
        </p:txBody>
      </p:sp>
    </p:spTree>
    <p:extLst>
      <p:ext uri="{BB962C8B-B14F-4D97-AF65-F5344CB8AC3E}">
        <p14:creationId xmlns:p14="http://schemas.microsoft.com/office/powerpoint/2010/main" val="88658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Besides skewness, also fat tails are a cause of non-normality. A distribution with fat tails is a distribution in which extremely large positive or negative returns occur more often than a normal distribution would predict. </a:t>
            </a:r>
          </a:p>
          <a:p>
            <a:endParaRPr lang="en-US" dirty="0" smtClean="0"/>
          </a:p>
          <a:p>
            <a:r>
              <a:rPr lang="en-US" dirty="0" smtClean="0"/>
              <a:t>A useful statistic to detect fat tails is the excess kurtosis. Its value is zero for the normal distribution. The larger the excess kurtosis, the fatter the tails are compared to the tails of a normal distribution.</a:t>
            </a:r>
          </a:p>
          <a:p>
            <a:endParaRPr lang="en-US" dirty="0" smtClean="0"/>
          </a:p>
          <a:p>
            <a:r>
              <a:rPr lang="en-US" dirty="0" smtClean="0"/>
              <a:t>***</a:t>
            </a:r>
          </a:p>
          <a:p>
            <a:endParaRPr lang="en-US" dirty="0" smtClean="0"/>
          </a:p>
          <a:p>
            <a:r>
              <a:rPr lang="en-US" dirty="0" smtClean="0"/>
              <a:t>Let’s do some exercises to get more insights about the non-normality of the S&amp;P 500 portfolio returns.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8</a:t>
            </a:fld>
            <a:endParaRPr lang="nl-BE"/>
          </a:p>
        </p:txBody>
      </p:sp>
    </p:spTree>
    <p:extLst>
      <p:ext uri="{BB962C8B-B14F-4D97-AF65-F5344CB8AC3E}">
        <p14:creationId xmlns:p14="http://schemas.microsoft.com/office/powerpoint/2010/main" val="270111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28/05/2016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201265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28/05/2016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919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28/05/2016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8547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28/05/2016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2605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DA73-FF55-4AFB-8A45-BCAA78D6E465}" type="datetimeFigureOut">
              <a:rPr lang="nl-BE" smtClean="0"/>
              <a:t>28/05/2016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6236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199DA73-FF55-4AFB-8A45-BCAA78D6E465}" type="datetimeFigureOut">
              <a:rPr lang="nl-BE" smtClean="0"/>
              <a:t>28/05/2016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7906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199DA73-FF55-4AFB-8A45-BCAA78D6E465}" type="datetimeFigureOut">
              <a:rPr lang="nl-BE" smtClean="0"/>
              <a:t>28/05/2016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884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199DA73-FF55-4AFB-8A45-BCAA78D6E465}" type="datetimeFigureOut">
              <a:rPr lang="nl-BE" smtClean="0"/>
              <a:t>28/05/2016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1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DA73-FF55-4AFB-8A45-BCAA78D6E465}" type="datetimeFigureOut">
              <a:rPr lang="nl-BE" smtClean="0"/>
              <a:t>28/05/2016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0035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28/05/2016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242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28/05/2016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12926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DA73-FF55-4AFB-8A45-BCAA78D6E465}" type="datetimeFigureOut">
              <a:rPr lang="nl-BE" smtClean="0"/>
              <a:t>28/05/2016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6E397-4EFA-4F20-B9E6-993E156A61DC}" type="slidenum">
              <a:rPr lang="nl-BE" smtClean="0"/>
              <a:t>‹#›</a:t>
            </a:fld>
            <a:endParaRPr lang="nl-BE"/>
          </a:p>
        </p:txBody>
      </p:sp>
    </p:spTree>
    <p:extLst>
      <p:ext uri="{BB962C8B-B14F-4D97-AF65-F5344CB8AC3E}">
        <p14:creationId xmlns:p14="http://schemas.microsoft.com/office/powerpoint/2010/main" val="57987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Video </a:t>
            </a:r>
            <a:r>
              <a:rPr lang="en-US" smtClean="0"/>
              <a:t>4:  </a:t>
            </a:r>
            <a:r>
              <a:rPr lang="en-US" dirty="0"/>
              <a:t>The non-normality of the return distribution </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99485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Volatility describes “normal” risk</a:t>
            </a:r>
            <a:endParaRPr lang="nl-BE" dirty="0"/>
          </a:p>
        </p:txBody>
      </p:sp>
      <p:sp>
        <p:nvSpPr>
          <p:cNvPr id="3" name="Content Placeholder 2"/>
          <p:cNvSpPr>
            <a:spLocks noGrp="1"/>
          </p:cNvSpPr>
          <p:nvPr>
            <p:ph idx="1"/>
          </p:nvPr>
        </p:nvSpPr>
        <p:spPr/>
        <p:txBody>
          <a:bodyPr/>
          <a:lstStyle/>
          <a:p>
            <a:endParaRPr lang="nl-BE"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6256338" cy="4753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9064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Non-normality of the return distribution</a:t>
            </a:r>
            <a:endParaRPr lang="nl-BE" dirty="0"/>
          </a:p>
        </p:txBody>
      </p:sp>
      <p:sp>
        <p:nvSpPr>
          <p:cNvPr id="3" name="Content Placeholder 2"/>
          <p:cNvSpPr>
            <a:spLocks noGrp="1"/>
          </p:cNvSpPr>
          <p:nvPr>
            <p:ph idx="1"/>
          </p:nvPr>
        </p:nvSpPr>
        <p:spPr/>
        <p:txBody>
          <a:bodyPr/>
          <a:lstStyle/>
          <a:p>
            <a:endParaRPr lang="nl-BE"/>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556" y="1866900"/>
            <a:ext cx="8263644" cy="3962400"/>
          </a:xfrm>
          <a:prstGeom prst="rect">
            <a:avLst/>
          </a:prstGeom>
          <a:noFill/>
        </p:spPr>
      </p:pic>
    </p:spTree>
    <p:extLst>
      <p:ext uri="{BB962C8B-B14F-4D97-AF65-F5344CB8AC3E}">
        <p14:creationId xmlns:p14="http://schemas.microsoft.com/office/powerpoint/2010/main" val="2946837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4191352446"/>
              </p:ext>
            </p:extLst>
          </p:nvPr>
        </p:nvGraphicFramePr>
        <p:xfrm>
          <a:off x="304800" y="1600200"/>
          <a:ext cx="859631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normAutofit/>
          </a:bodyPr>
          <a:lstStyle/>
          <a:p>
            <a:r>
              <a:rPr lang="nl-BE" dirty="0" smtClean="0"/>
              <a:t>The portfolio return semideviation</a:t>
            </a:r>
            <a:endParaRPr lang="nl-BE" dirty="0"/>
          </a:p>
        </p:txBody>
      </p:sp>
      <mc:AlternateContent xmlns:mc="http://schemas.openxmlformats.org/markup-compatibility/2006">
        <mc:Choice xmlns:a14="http://schemas.microsoft.com/office/drawing/2010/main" Requires="a14">
          <p:sp>
            <p:nvSpPr>
              <p:cNvPr id="8" name="TextBox 7"/>
              <p:cNvSpPr txBox="1"/>
              <p:nvPr/>
            </p:nvSpPr>
            <p:spPr>
              <a:xfrm>
                <a:off x="457198" y="4572000"/>
                <a:ext cx="5638801" cy="1464696"/>
              </a:xfrm>
              <a:prstGeom prst="rect">
                <a:avLst/>
              </a:prstGeom>
              <a:noFill/>
            </p:spPr>
            <p:txBody>
              <a:bodyPr wrap="square" rtlCol="0">
                <a:spAutoFit/>
              </a:bodyPr>
              <a:lstStyle/>
              <a:p>
                <a:r>
                  <a:rPr lang="nl-BE" i="1" dirty="0" smtClean="0">
                    <a:latin typeface="Cambria Math"/>
                  </a:rPr>
                  <a:t>Take </a:t>
                </a:r>
                <a:r>
                  <a:rPr lang="nl-BE" b="1" i="1" dirty="0" smtClean="0">
                    <a:latin typeface="Cambria Math"/>
                  </a:rPr>
                  <a:t>the subset </a:t>
                </a:r>
                <a:r>
                  <a:rPr lang="nl-BE" i="1" dirty="0" smtClean="0">
                    <a:latin typeface="Cambria Math"/>
                  </a:rPr>
                  <a:t>of returns below the mean and denote them </a:t>
                </a:r>
                <a14:m>
                  <m:oMath xmlns:m="http://schemas.openxmlformats.org/officeDocument/2006/math">
                    <m:sSubSup>
                      <m:sSubSupPr>
                        <m:ctrlPr>
                          <a:rPr lang="nl-BE" i="1">
                            <a:latin typeface="Cambria Math"/>
                          </a:rPr>
                        </m:ctrlPr>
                      </m:sSubSupPr>
                      <m:e>
                        <m:r>
                          <a:rPr lang="nl-BE" b="0" i="1" smtClean="0">
                            <a:latin typeface="Cambria Math"/>
                          </a:rPr>
                          <m:t>𝑍</m:t>
                        </m:r>
                      </m:e>
                      <m:sub>
                        <m:r>
                          <a:rPr lang="nl-BE" i="1">
                            <a:latin typeface="Cambria Math"/>
                          </a:rPr>
                          <m:t>1</m:t>
                        </m:r>
                      </m:sub>
                      <m:sup/>
                    </m:sSubSup>
                    <m:r>
                      <a:rPr lang="nl-BE" i="1">
                        <a:latin typeface="Cambria Math"/>
                      </a:rPr>
                      <m:t>,</m:t>
                    </m:r>
                    <m:sSubSup>
                      <m:sSubSupPr>
                        <m:ctrlPr>
                          <a:rPr lang="nl-BE" i="1">
                            <a:latin typeface="Cambria Math"/>
                          </a:rPr>
                        </m:ctrlPr>
                      </m:sSubSupPr>
                      <m:e>
                        <m:r>
                          <a:rPr lang="nl-BE" b="0" i="1" smtClean="0">
                            <a:latin typeface="Cambria Math"/>
                          </a:rPr>
                          <m:t>𝑍</m:t>
                        </m:r>
                      </m:e>
                      <m:sub>
                        <m:r>
                          <a:rPr lang="nl-BE" i="1">
                            <a:latin typeface="Cambria Math"/>
                          </a:rPr>
                          <m:t>2</m:t>
                        </m:r>
                      </m:sub>
                      <m:sup/>
                    </m:sSubSup>
                    <m:r>
                      <a:rPr lang="nl-BE" i="1">
                        <a:latin typeface="Cambria Math"/>
                      </a:rPr>
                      <m:t>,</m:t>
                    </m:r>
                    <m:r>
                      <a:rPr lang="nl-BE" i="1">
                        <a:latin typeface="Cambria Math"/>
                      </a:rPr>
                      <m:t>…,</m:t>
                    </m:r>
                  </m:oMath>
                </a14:m>
                <a:r>
                  <a:rPr lang="nl-BE" dirty="0"/>
                  <a:t> </a:t>
                </a:r>
                <a14:m>
                  <m:oMath xmlns:m="http://schemas.openxmlformats.org/officeDocument/2006/math">
                    <m:sSubSup>
                      <m:sSubSupPr>
                        <m:ctrlPr>
                          <a:rPr lang="nl-BE" i="1">
                            <a:latin typeface="Cambria Math"/>
                          </a:rPr>
                        </m:ctrlPr>
                      </m:sSubSupPr>
                      <m:e>
                        <m:r>
                          <a:rPr lang="nl-BE" b="0" i="1" smtClean="0">
                            <a:latin typeface="Cambria Math"/>
                          </a:rPr>
                          <m:t>𝑍</m:t>
                        </m:r>
                      </m:e>
                      <m:sub>
                        <m:r>
                          <a:rPr lang="nl-BE" b="0" i="1" smtClean="0">
                            <a:latin typeface="Cambria Math"/>
                          </a:rPr>
                          <m:t>𝑛</m:t>
                        </m:r>
                      </m:sub>
                      <m:sup/>
                    </m:sSubSup>
                  </m:oMath>
                </a14:m>
                <a:r>
                  <a:rPr lang="nl-BE" b="0" i="1" dirty="0" smtClean="0">
                    <a:latin typeface="Cambria Math"/>
                  </a:rPr>
                  <a:t> </a:t>
                </a:r>
              </a:p>
              <a:p>
                <a14:m>
                  <m:oMathPara xmlns:m="http://schemas.openxmlformats.org/officeDocument/2006/math">
                    <m:oMathParaPr>
                      <m:jc m:val="centerGroup"/>
                    </m:oMathParaPr>
                    <m:oMath xmlns:m="http://schemas.openxmlformats.org/officeDocument/2006/math">
                      <m:r>
                        <a:rPr lang="nl-BE" b="0" i="1" smtClean="0">
                          <a:latin typeface="Cambria Math"/>
                        </a:rPr>
                        <m:t>𝑆𝑒𝑚𝑖𝐷𝑒𝑣</m:t>
                      </m:r>
                      <m:r>
                        <a:rPr lang="nl-BE" b="0" i="1" smtClean="0">
                          <a:latin typeface="Cambria Math"/>
                        </a:rPr>
                        <m:t>=</m:t>
                      </m:r>
                      <m:rad>
                        <m:radPr>
                          <m:degHide m:val="on"/>
                          <m:ctrlPr>
                            <a:rPr lang="nl-BE" i="1" smtClean="0">
                              <a:latin typeface="Cambria Math"/>
                            </a:rPr>
                          </m:ctrlPr>
                        </m:radPr>
                        <m:deg/>
                        <m:e>
                          <m:f>
                            <m:fPr>
                              <m:ctrlPr>
                                <a:rPr lang="nl-BE" i="1">
                                  <a:latin typeface="Cambria Math"/>
                                </a:rPr>
                              </m:ctrlPr>
                            </m:fPr>
                            <m:num>
                              <m:sSubSup>
                                <m:sSubSupPr>
                                  <m:ctrlPr>
                                    <a:rPr lang="nl-BE" i="1">
                                      <a:latin typeface="Cambria Math"/>
                                    </a:rPr>
                                  </m:ctrlPr>
                                </m:sSubSupPr>
                                <m:e>
                                  <m:r>
                                    <a:rPr lang="nl-BE" i="1">
                                      <a:latin typeface="Cambria Math"/>
                                    </a:rPr>
                                    <m:t>(</m:t>
                                  </m:r>
                                  <m:r>
                                    <a:rPr lang="nl-BE" b="0" i="1" smtClean="0">
                                      <a:latin typeface="Cambria Math"/>
                                    </a:rPr>
                                    <m:t>𝑍</m:t>
                                  </m:r>
                                </m:e>
                                <m:sub>
                                  <m:r>
                                    <a:rPr lang="nl-BE" i="1">
                                      <a:latin typeface="Cambria Math"/>
                                    </a:rPr>
                                    <m:t>1</m:t>
                                  </m:r>
                                </m:sub>
                                <m:sup/>
                              </m:sSubSup>
                              <m:r>
                                <a:rPr lang="nl-BE" i="1">
                                  <a:latin typeface="Cambria Math"/>
                                </a:rPr>
                                <m:t>−</m:t>
                              </m:r>
                              <m:acc>
                                <m:accPr>
                                  <m:chr m:val="̂"/>
                                  <m:ctrlPr>
                                    <a:rPr lang="nl-BE" i="1">
                                      <a:latin typeface="Cambria Math"/>
                                    </a:rPr>
                                  </m:ctrlPr>
                                </m:accPr>
                                <m:e>
                                  <m:r>
                                    <m:rPr>
                                      <m:sty m:val="p"/>
                                    </m:rPr>
                                    <a:rPr lang="el-GR" i="1">
                                      <a:latin typeface="Cambria Math"/>
                                    </a:rPr>
                                    <m:t>μ</m:t>
                                  </m:r>
                                </m:e>
                              </m:acc>
                              <m:r>
                                <a:rPr lang="nl-BE" i="1">
                                  <a:latin typeface="Cambria Math"/>
                                </a:rPr>
                                <m:t>)</m:t>
                              </m:r>
                              <m:r>
                                <a:rPr lang="nl-BE" i="1" baseline="30000">
                                  <a:latin typeface="Cambria Math"/>
                                </a:rPr>
                                <m:t>2</m:t>
                              </m:r>
                              <m:r>
                                <a:rPr lang="nl-BE" i="1">
                                  <a:latin typeface="Cambria Math"/>
                                </a:rPr>
                                <m:t>+</m:t>
                              </m:r>
                              <m:sSubSup>
                                <m:sSubSupPr>
                                  <m:ctrlPr>
                                    <a:rPr lang="nl-BE" i="1">
                                      <a:latin typeface="Cambria Math"/>
                                    </a:rPr>
                                  </m:ctrlPr>
                                </m:sSubSupPr>
                                <m:e>
                                  <m:r>
                                    <a:rPr lang="nl-BE" i="1">
                                      <a:latin typeface="Cambria Math"/>
                                    </a:rPr>
                                    <m:t>(</m:t>
                                  </m:r>
                                  <m:r>
                                    <a:rPr lang="nl-BE" b="0" i="1" smtClean="0">
                                      <a:latin typeface="Cambria Math"/>
                                    </a:rPr>
                                    <m:t>𝑍</m:t>
                                  </m:r>
                                </m:e>
                                <m:sub>
                                  <m:r>
                                    <a:rPr lang="nl-BE" i="1">
                                      <a:latin typeface="Cambria Math"/>
                                    </a:rPr>
                                    <m:t>2</m:t>
                                  </m:r>
                                </m:sub>
                                <m:sup/>
                              </m:sSubSup>
                              <m:r>
                                <a:rPr lang="nl-BE" i="1">
                                  <a:latin typeface="Cambria Math"/>
                                </a:rPr>
                                <m:t>−</m:t>
                              </m:r>
                              <m:acc>
                                <m:accPr>
                                  <m:chr m:val="̂"/>
                                  <m:ctrlPr>
                                    <a:rPr lang="nl-BE" i="1">
                                      <a:latin typeface="Cambria Math"/>
                                    </a:rPr>
                                  </m:ctrlPr>
                                </m:accPr>
                                <m:e>
                                  <m:r>
                                    <m:rPr>
                                      <m:sty m:val="p"/>
                                    </m:rPr>
                                    <a:rPr lang="el-GR" i="1">
                                      <a:latin typeface="Cambria Math"/>
                                    </a:rPr>
                                    <m:t>μ</m:t>
                                  </m:r>
                                </m:e>
                              </m:acc>
                              <m:r>
                                <a:rPr lang="nl-BE" i="1">
                                  <a:latin typeface="Cambria Math"/>
                                </a:rPr>
                                <m:t>)</m:t>
                              </m:r>
                              <m:r>
                                <a:rPr lang="nl-BE" i="1" baseline="30000">
                                  <a:latin typeface="Cambria Math"/>
                                </a:rPr>
                                <m:t>2</m:t>
                              </m:r>
                              <m:r>
                                <a:rPr lang="nl-BE" i="1">
                                  <a:latin typeface="Cambria Math"/>
                                </a:rPr>
                                <m:t>+…</m:t>
                              </m:r>
                              <m:r>
                                <m:rPr>
                                  <m:nor/>
                                </m:rPr>
                                <a:rPr lang="nl-BE">
                                  <a:latin typeface="Cambria Math"/>
                                </a:rPr>
                                <m:t>+</m:t>
                              </m:r>
                              <m:r>
                                <m:rPr>
                                  <m:nor/>
                                </m:rPr>
                                <a:rPr lang="nl-BE" dirty="0"/>
                                <m:t> </m:t>
                              </m:r>
                              <m:r>
                                <a:rPr lang="nl-BE" i="1" dirty="0">
                                  <a:latin typeface="Cambria Math"/>
                                </a:rPr>
                                <m:t>(</m:t>
                              </m:r>
                              <m:sSubSup>
                                <m:sSubSupPr>
                                  <m:ctrlPr>
                                    <a:rPr lang="nl-BE" i="1">
                                      <a:latin typeface="Cambria Math"/>
                                    </a:rPr>
                                  </m:ctrlPr>
                                </m:sSubSupPr>
                                <m:e>
                                  <m:r>
                                    <a:rPr lang="nl-BE" b="0" i="1" smtClean="0">
                                      <a:latin typeface="Cambria Math"/>
                                    </a:rPr>
                                    <m:t>𝑍</m:t>
                                  </m:r>
                                </m:e>
                                <m:sub>
                                  <m:r>
                                    <a:rPr lang="nl-BE" b="0" i="1" smtClean="0">
                                      <a:latin typeface="Cambria Math"/>
                                    </a:rPr>
                                    <m:t>𝑛</m:t>
                                  </m:r>
                                </m:sub>
                                <m:sup/>
                              </m:sSubSup>
                              <m:r>
                                <a:rPr lang="nl-BE" i="1">
                                  <a:latin typeface="Cambria Math"/>
                                </a:rPr>
                                <m:t>−</m:t>
                              </m:r>
                              <m:acc>
                                <m:accPr>
                                  <m:chr m:val="̂"/>
                                  <m:ctrlPr>
                                    <a:rPr lang="nl-BE" i="1">
                                      <a:latin typeface="Cambria Math"/>
                                    </a:rPr>
                                  </m:ctrlPr>
                                </m:accPr>
                                <m:e>
                                  <m:r>
                                    <m:rPr>
                                      <m:sty m:val="p"/>
                                    </m:rPr>
                                    <a:rPr lang="el-GR" i="1">
                                      <a:latin typeface="Cambria Math"/>
                                    </a:rPr>
                                    <m:t>μ</m:t>
                                  </m:r>
                                </m:e>
                              </m:acc>
                              <m:r>
                                <a:rPr lang="nl-BE" i="1">
                                  <a:latin typeface="Cambria Math"/>
                                </a:rPr>
                                <m:t>)</m:t>
                              </m:r>
                              <m:r>
                                <a:rPr lang="nl-BE" i="1" baseline="30000">
                                  <a:latin typeface="Cambria Math"/>
                                </a:rPr>
                                <m:t>2</m:t>
                              </m:r>
                            </m:num>
                            <m:den>
                              <m:r>
                                <a:rPr lang="nl-BE" b="0" i="1" smtClean="0">
                                  <a:latin typeface="Cambria Math"/>
                                </a:rPr>
                                <m:t>𝑛</m:t>
                              </m:r>
                            </m:den>
                          </m:f>
                        </m:e>
                      </m:rad>
                    </m:oMath>
                  </m:oMathPara>
                </a14:m>
                <a:endParaRPr lang="nl-BE" dirty="0"/>
              </a:p>
            </p:txBody>
          </p:sp>
        </mc:Choice>
        <mc:Fallback>
          <p:sp>
            <p:nvSpPr>
              <p:cNvPr id="8" name="TextBox 7"/>
              <p:cNvSpPr txBox="1">
                <a:spLocks noRot="1" noChangeAspect="1" noMove="1" noResize="1" noEditPoints="1" noAdjustHandles="1" noChangeArrowheads="1" noChangeShapeType="1" noTextEdit="1"/>
              </p:cNvSpPr>
              <p:nvPr/>
            </p:nvSpPr>
            <p:spPr>
              <a:xfrm>
                <a:off x="457198" y="4572000"/>
                <a:ext cx="5638801" cy="1464696"/>
              </a:xfrm>
              <a:prstGeom prst="rect">
                <a:avLst/>
              </a:prstGeom>
              <a:blipFill rotWithShape="1">
                <a:blip r:embed="rId8"/>
                <a:stretch>
                  <a:fillRect l="-865" t="-2500"/>
                </a:stretch>
              </a:blipFill>
            </p:spPr>
            <p:txBody>
              <a:bodyPr/>
              <a:lstStyle/>
              <a:p>
                <a:r>
                  <a:rPr lang="nl-BE">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657600" y="2087437"/>
                <a:ext cx="5243512" cy="1187697"/>
              </a:xfrm>
              <a:prstGeom prst="rect">
                <a:avLst/>
              </a:prstGeom>
              <a:noFill/>
            </p:spPr>
            <p:txBody>
              <a:bodyPr wrap="square" rtlCol="0">
                <a:spAutoFit/>
              </a:bodyPr>
              <a:lstStyle/>
              <a:p>
                <a:r>
                  <a:rPr lang="nl-BE" i="1" dirty="0" smtClean="0">
                    <a:latin typeface="Cambria Math"/>
                  </a:rPr>
                  <a:t>Take the </a:t>
                </a:r>
                <a:r>
                  <a:rPr lang="nl-BE" b="1" i="1" dirty="0" smtClean="0">
                    <a:latin typeface="Cambria Math"/>
                  </a:rPr>
                  <a:t>full sample </a:t>
                </a:r>
                <a:r>
                  <a:rPr lang="nl-BE" i="1" dirty="0" smtClean="0">
                    <a:latin typeface="Cambria Math"/>
                  </a:rPr>
                  <a:t>of returns </a:t>
                </a:r>
                <a14:m>
                  <m:oMath xmlns:m="http://schemas.openxmlformats.org/officeDocument/2006/math">
                    <m:sSubSup>
                      <m:sSubSupPr>
                        <m:ctrlPr>
                          <a:rPr lang="nl-BE" i="1">
                            <a:latin typeface="Cambria Math"/>
                          </a:rPr>
                        </m:ctrlPr>
                      </m:sSubSupPr>
                      <m:e>
                        <m:r>
                          <a:rPr lang="nl-BE" i="1">
                            <a:latin typeface="Cambria Math"/>
                          </a:rPr>
                          <m:t>𝑅</m:t>
                        </m:r>
                      </m:e>
                      <m:sub>
                        <m:r>
                          <a:rPr lang="nl-BE" i="1">
                            <a:latin typeface="Cambria Math"/>
                          </a:rPr>
                          <m:t>1</m:t>
                        </m:r>
                      </m:sub>
                      <m:sup/>
                    </m:sSubSup>
                    <m:r>
                      <a:rPr lang="nl-BE" i="1">
                        <a:latin typeface="Cambria Math"/>
                      </a:rPr>
                      <m:t>,</m:t>
                    </m:r>
                    <m:sSubSup>
                      <m:sSubSupPr>
                        <m:ctrlPr>
                          <a:rPr lang="nl-BE" i="1">
                            <a:latin typeface="Cambria Math"/>
                          </a:rPr>
                        </m:ctrlPr>
                      </m:sSubSupPr>
                      <m:e>
                        <m:r>
                          <a:rPr lang="nl-BE" i="1">
                            <a:latin typeface="Cambria Math"/>
                          </a:rPr>
                          <m:t>𝑅</m:t>
                        </m:r>
                      </m:e>
                      <m:sub>
                        <m:r>
                          <a:rPr lang="nl-BE" i="1">
                            <a:latin typeface="Cambria Math"/>
                          </a:rPr>
                          <m:t>2</m:t>
                        </m:r>
                      </m:sub>
                      <m:sup/>
                    </m:sSubSup>
                    <m:r>
                      <a:rPr lang="nl-BE" i="1">
                        <a:latin typeface="Cambria Math"/>
                      </a:rPr>
                      <m:t>,</m:t>
                    </m:r>
                    <m:r>
                      <a:rPr lang="nl-BE" i="1">
                        <a:latin typeface="Cambria Math"/>
                      </a:rPr>
                      <m:t>…,</m:t>
                    </m:r>
                  </m:oMath>
                </a14:m>
                <a:r>
                  <a:rPr lang="nl-BE" dirty="0"/>
                  <a:t> </a:t>
                </a:r>
                <a14:m>
                  <m:oMath xmlns:m="http://schemas.openxmlformats.org/officeDocument/2006/math">
                    <m:sSubSup>
                      <m:sSubSupPr>
                        <m:ctrlPr>
                          <a:rPr lang="nl-BE" i="1">
                            <a:latin typeface="Cambria Math"/>
                          </a:rPr>
                        </m:ctrlPr>
                      </m:sSubSupPr>
                      <m:e>
                        <m:r>
                          <a:rPr lang="nl-BE" i="1">
                            <a:latin typeface="Cambria Math"/>
                          </a:rPr>
                          <m:t>𝑅</m:t>
                        </m:r>
                      </m:e>
                      <m:sub>
                        <m:r>
                          <a:rPr lang="nl-BE" i="1">
                            <a:latin typeface="Cambria Math"/>
                          </a:rPr>
                          <m:t>𝑇</m:t>
                        </m:r>
                      </m:sub>
                      <m:sup/>
                    </m:sSubSup>
                  </m:oMath>
                </a14:m>
                <a:endParaRPr lang="nl-BE" b="0" i="1" dirty="0" smtClean="0">
                  <a:latin typeface="Cambria Math"/>
                </a:endParaRPr>
              </a:p>
              <a:p>
                <a14:m>
                  <m:oMathPara xmlns:m="http://schemas.openxmlformats.org/officeDocument/2006/math">
                    <m:oMathParaPr>
                      <m:jc m:val="centerGroup"/>
                    </m:oMathParaPr>
                    <m:oMath xmlns:m="http://schemas.openxmlformats.org/officeDocument/2006/math">
                      <m:r>
                        <a:rPr lang="nl-BE" b="0" i="1" smtClean="0">
                          <a:latin typeface="Cambria Math"/>
                        </a:rPr>
                        <m:t>𝑆𝑡𝑑𝐷𝑒𝑣</m:t>
                      </m:r>
                      <m:r>
                        <a:rPr lang="nl-BE" b="0" i="1" smtClean="0">
                          <a:latin typeface="Cambria Math"/>
                        </a:rPr>
                        <m:t>=</m:t>
                      </m:r>
                      <m:rad>
                        <m:radPr>
                          <m:degHide m:val="on"/>
                          <m:ctrlPr>
                            <a:rPr lang="nl-BE" i="1" smtClean="0">
                              <a:latin typeface="Cambria Math"/>
                            </a:rPr>
                          </m:ctrlPr>
                        </m:radPr>
                        <m:deg/>
                        <m:e>
                          <m:f>
                            <m:fPr>
                              <m:ctrlPr>
                                <a:rPr lang="nl-BE" i="1">
                                  <a:latin typeface="Cambria Math"/>
                                </a:rPr>
                              </m:ctrlPr>
                            </m:fPr>
                            <m:num>
                              <m:sSubSup>
                                <m:sSubSupPr>
                                  <m:ctrlPr>
                                    <a:rPr lang="nl-BE" i="1">
                                      <a:latin typeface="Cambria Math"/>
                                    </a:rPr>
                                  </m:ctrlPr>
                                </m:sSubSupPr>
                                <m:e>
                                  <m:r>
                                    <a:rPr lang="nl-BE" i="1">
                                      <a:latin typeface="Cambria Math"/>
                                    </a:rPr>
                                    <m:t>(</m:t>
                                  </m:r>
                                  <m:r>
                                    <a:rPr lang="nl-BE" i="1">
                                      <a:latin typeface="Cambria Math"/>
                                    </a:rPr>
                                    <m:t>𝑅</m:t>
                                  </m:r>
                                </m:e>
                                <m:sub>
                                  <m:r>
                                    <a:rPr lang="nl-BE" i="1">
                                      <a:latin typeface="Cambria Math"/>
                                    </a:rPr>
                                    <m:t>1</m:t>
                                  </m:r>
                                </m:sub>
                                <m:sup/>
                              </m:sSubSup>
                              <m:r>
                                <a:rPr lang="nl-BE" i="1">
                                  <a:latin typeface="Cambria Math"/>
                                </a:rPr>
                                <m:t>−</m:t>
                              </m:r>
                              <m:acc>
                                <m:accPr>
                                  <m:chr m:val="̂"/>
                                  <m:ctrlPr>
                                    <a:rPr lang="nl-BE" i="1">
                                      <a:latin typeface="Cambria Math"/>
                                    </a:rPr>
                                  </m:ctrlPr>
                                </m:accPr>
                                <m:e>
                                  <m:r>
                                    <m:rPr>
                                      <m:sty m:val="p"/>
                                    </m:rPr>
                                    <a:rPr lang="el-GR" i="1">
                                      <a:latin typeface="Cambria Math"/>
                                    </a:rPr>
                                    <m:t>μ</m:t>
                                  </m:r>
                                </m:e>
                              </m:acc>
                              <m:r>
                                <a:rPr lang="nl-BE" i="1">
                                  <a:latin typeface="Cambria Math"/>
                                </a:rPr>
                                <m:t>)</m:t>
                              </m:r>
                              <m:r>
                                <a:rPr lang="nl-BE" i="1" baseline="30000">
                                  <a:latin typeface="Cambria Math"/>
                                </a:rPr>
                                <m:t>2</m:t>
                              </m:r>
                              <m:r>
                                <a:rPr lang="nl-BE" i="1">
                                  <a:latin typeface="Cambria Math"/>
                                </a:rPr>
                                <m:t>+</m:t>
                              </m:r>
                              <m:sSubSup>
                                <m:sSubSupPr>
                                  <m:ctrlPr>
                                    <a:rPr lang="nl-BE" i="1">
                                      <a:latin typeface="Cambria Math"/>
                                    </a:rPr>
                                  </m:ctrlPr>
                                </m:sSubSupPr>
                                <m:e>
                                  <m:r>
                                    <a:rPr lang="nl-BE" i="1">
                                      <a:latin typeface="Cambria Math"/>
                                    </a:rPr>
                                    <m:t>(</m:t>
                                  </m:r>
                                  <m:r>
                                    <a:rPr lang="nl-BE" i="1">
                                      <a:latin typeface="Cambria Math"/>
                                    </a:rPr>
                                    <m:t>𝑅</m:t>
                                  </m:r>
                                </m:e>
                                <m:sub>
                                  <m:r>
                                    <a:rPr lang="nl-BE" i="1">
                                      <a:latin typeface="Cambria Math"/>
                                    </a:rPr>
                                    <m:t>2</m:t>
                                  </m:r>
                                </m:sub>
                                <m:sup/>
                              </m:sSubSup>
                              <m:r>
                                <a:rPr lang="nl-BE" i="1">
                                  <a:latin typeface="Cambria Math"/>
                                </a:rPr>
                                <m:t>−</m:t>
                              </m:r>
                              <m:acc>
                                <m:accPr>
                                  <m:chr m:val="̂"/>
                                  <m:ctrlPr>
                                    <a:rPr lang="nl-BE" i="1">
                                      <a:latin typeface="Cambria Math"/>
                                    </a:rPr>
                                  </m:ctrlPr>
                                </m:accPr>
                                <m:e>
                                  <m:r>
                                    <m:rPr>
                                      <m:sty m:val="p"/>
                                    </m:rPr>
                                    <a:rPr lang="el-GR" i="1">
                                      <a:latin typeface="Cambria Math"/>
                                    </a:rPr>
                                    <m:t>μ</m:t>
                                  </m:r>
                                </m:e>
                              </m:acc>
                              <m:r>
                                <a:rPr lang="nl-BE" i="1">
                                  <a:latin typeface="Cambria Math"/>
                                </a:rPr>
                                <m:t>)</m:t>
                              </m:r>
                              <m:r>
                                <a:rPr lang="nl-BE" i="1" baseline="30000">
                                  <a:latin typeface="Cambria Math"/>
                                </a:rPr>
                                <m:t>2</m:t>
                              </m:r>
                              <m:r>
                                <a:rPr lang="nl-BE" i="1">
                                  <a:latin typeface="Cambria Math"/>
                                </a:rPr>
                                <m:t>+…</m:t>
                              </m:r>
                              <m:r>
                                <m:rPr>
                                  <m:nor/>
                                </m:rPr>
                                <a:rPr lang="nl-BE">
                                  <a:latin typeface="Cambria Math"/>
                                </a:rPr>
                                <m:t>+</m:t>
                              </m:r>
                              <m:r>
                                <m:rPr>
                                  <m:nor/>
                                </m:rPr>
                                <a:rPr lang="nl-BE" dirty="0"/>
                                <m:t> </m:t>
                              </m:r>
                              <m:r>
                                <a:rPr lang="nl-BE" i="1" dirty="0">
                                  <a:latin typeface="Cambria Math"/>
                                </a:rPr>
                                <m:t>(</m:t>
                              </m:r>
                              <m:sSubSup>
                                <m:sSubSupPr>
                                  <m:ctrlPr>
                                    <a:rPr lang="nl-BE" i="1">
                                      <a:latin typeface="Cambria Math"/>
                                    </a:rPr>
                                  </m:ctrlPr>
                                </m:sSubSupPr>
                                <m:e>
                                  <m:r>
                                    <a:rPr lang="nl-BE" i="1">
                                      <a:latin typeface="Cambria Math"/>
                                    </a:rPr>
                                    <m:t>𝑅</m:t>
                                  </m:r>
                                </m:e>
                                <m:sub>
                                  <m:r>
                                    <a:rPr lang="nl-BE" i="1">
                                      <a:latin typeface="Cambria Math"/>
                                    </a:rPr>
                                    <m:t>𝑇</m:t>
                                  </m:r>
                                </m:sub>
                                <m:sup/>
                              </m:sSubSup>
                              <m:r>
                                <a:rPr lang="nl-BE" i="1">
                                  <a:latin typeface="Cambria Math"/>
                                </a:rPr>
                                <m:t>−</m:t>
                              </m:r>
                              <m:acc>
                                <m:accPr>
                                  <m:chr m:val="̂"/>
                                  <m:ctrlPr>
                                    <a:rPr lang="nl-BE" i="1">
                                      <a:latin typeface="Cambria Math"/>
                                    </a:rPr>
                                  </m:ctrlPr>
                                </m:accPr>
                                <m:e>
                                  <m:r>
                                    <m:rPr>
                                      <m:sty m:val="p"/>
                                    </m:rPr>
                                    <a:rPr lang="el-GR" i="1">
                                      <a:latin typeface="Cambria Math"/>
                                    </a:rPr>
                                    <m:t>μ</m:t>
                                  </m:r>
                                </m:e>
                              </m:acc>
                              <m:r>
                                <a:rPr lang="nl-BE" i="1">
                                  <a:latin typeface="Cambria Math"/>
                                </a:rPr>
                                <m:t>)</m:t>
                              </m:r>
                              <m:r>
                                <a:rPr lang="nl-BE" i="1" baseline="30000">
                                  <a:latin typeface="Cambria Math"/>
                                </a:rPr>
                                <m:t>2</m:t>
                              </m:r>
                            </m:num>
                            <m:den>
                              <m:r>
                                <a:rPr lang="nl-BE" i="1">
                                  <a:latin typeface="Cambria Math"/>
                                </a:rPr>
                                <m:t>𝑇</m:t>
                              </m:r>
                              <m:r>
                                <a:rPr lang="nl-BE" i="1">
                                  <a:latin typeface="Cambria Math"/>
                                </a:rPr>
                                <m:t>−1</m:t>
                              </m:r>
                            </m:den>
                          </m:f>
                        </m:e>
                      </m:rad>
                    </m:oMath>
                  </m:oMathPara>
                </a14:m>
                <a:endParaRPr lang="nl-BE" dirty="0"/>
              </a:p>
            </p:txBody>
          </p:sp>
        </mc:Choice>
        <mc:Fallback>
          <p:sp>
            <p:nvSpPr>
              <p:cNvPr id="9" name="TextBox 8"/>
              <p:cNvSpPr txBox="1">
                <a:spLocks noRot="1" noChangeAspect="1" noMove="1" noResize="1" noEditPoints="1" noAdjustHandles="1" noChangeArrowheads="1" noChangeShapeType="1" noTextEdit="1"/>
              </p:cNvSpPr>
              <p:nvPr/>
            </p:nvSpPr>
            <p:spPr>
              <a:xfrm>
                <a:off x="3657600" y="2087437"/>
                <a:ext cx="5243512" cy="1187697"/>
              </a:xfrm>
              <a:prstGeom prst="rect">
                <a:avLst/>
              </a:prstGeom>
              <a:blipFill rotWithShape="1">
                <a:blip r:embed="rId9"/>
                <a:stretch>
                  <a:fillRect l="-930" t="-3590"/>
                </a:stretch>
              </a:blipFill>
            </p:spPr>
            <p:txBody>
              <a:bodyPr/>
              <a:lstStyle/>
              <a:p>
                <a:r>
                  <a:rPr lang="nl-BE">
                    <a:noFill/>
                  </a:rPr>
                  <a:t> </a:t>
                </a:r>
              </a:p>
            </p:txBody>
          </p:sp>
        </mc:Fallback>
      </mc:AlternateContent>
    </p:spTree>
    <p:extLst>
      <p:ext uri="{BB962C8B-B14F-4D97-AF65-F5344CB8AC3E}">
        <p14:creationId xmlns:p14="http://schemas.microsoft.com/office/powerpoint/2010/main" val="4239716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The portfolio return Value-at-Risk and Expected Shortfall</a:t>
            </a:r>
            <a:endParaRPr lang="nl-BE" dirty="0"/>
          </a:p>
        </p:txBody>
      </p:sp>
      <p:sp>
        <p:nvSpPr>
          <p:cNvPr id="3" name="Content Placeholder 2"/>
          <p:cNvSpPr>
            <a:spLocks noGrp="1"/>
          </p:cNvSpPr>
          <p:nvPr>
            <p:ph idx="1"/>
          </p:nvPr>
        </p:nvSpPr>
        <p:spPr/>
        <p:txBody>
          <a:bodyPr/>
          <a:lstStyle/>
          <a:p>
            <a:endParaRPr lang="nl-BE"/>
          </a:p>
        </p:txBody>
      </p:sp>
      <p:pic>
        <p:nvPicPr>
          <p:cNvPr id="2052" name="Picture 4" descr="092904_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5410200" cy="353827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524000" y="5029200"/>
            <a:ext cx="6934200" cy="1477328"/>
          </a:xfrm>
          <a:prstGeom prst="rect">
            <a:avLst/>
          </a:prstGeom>
          <a:noFill/>
        </p:spPr>
        <p:txBody>
          <a:bodyPr wrap="square" rtlCol="0">
            <a:spAutoFit/>
          </a:bodyPr>
          <a:lstStyle/>
          <a:p>
            <a:r>
              <a:rPr lang="nl-BE" dirty="0" smtClean="0">
                <a:solidFill>
                  <a:srgbClr val="FF0000"/>
                </a:solidFill>
              </a:rPr>
              <a:t>The 5% most extreme negative returns are between -4% and – 8%:</a:t>
            </a:r>
          </a:p>
          <a:p>
            <a:pPr marL="285750" indent="-285750">
              <a:buFontTx/>
              <a:buChar char="-"/>
            </a:pPr>
            <a:r>
              <a:rPr lang="nl-BE" dirty="0" smtClean="0">
                <a:solidFill>
                  <a:srgbClr val="FF0000"/>
                </a:solidFill>
              </a:rPr>
              <a:t>The 5% VaR is -4%: there is a 5% chance of an equally or more negative return</a:t>
            </a:r>
          </a:p>
          <a:p>
            <a:pPr marL="285750" indent="-285750">
              <a:buFontTx/>
              <a:buChar char="-"/>
            </a:pPr>
            <a:r>
              <a:rPr lang="nl-BE" dirty="0" smtClean="0">
                <a:solidFill>
                  <a:srgbClr val="FF0000"/>
                </a:solidFill>
              </a:rPr>
              <a:t>The 5% ES is around -5%: it is the average of all the </a:t>
            </a:r>
            <a:r>
              <a:rPr lang="nl-BE" dirty="0">
                <a:solidFill>
                  <a:srgbClr val="FF0000"/>
                </a:solidFill>
              </a:rPr>
              <a:t>5% most extreme negative returns </a:t>
            </a:r>
          </a:p>
        </p:txBody>
      </p:sp>
      <p:sp>
        <p:nvSpPr>
          <p:cNvPr id="14" name="TextBox 13"/>
          <p:cNvSpPr txBox="1"/>
          <p:nvPr/>
        </p:nvSpPr>
        <p:spPr>
          <a:xfrm>
            <a:off x="228600" y="6506528"/>
            <a:ext cx="7696200" cy="369332"/>
          </a:xfrm>
          <a:prstGeom prst="rect">
            <a:avLst/>
          </a:prstGeom>
          <a:noFill/>
        </p:spPr>
        <p:txBody>
          <a:bodyPr wrap="square" rtlCol="0">
            <a:spAutoFit/>
          </a:bodyPr>
          <a:lstStyle/>
          <a:p>
            <a:r>
              <a:rPr lang="nl-BE" dirty="0"/>
              <a:t>Source: http://www.investopedia.com/articles/04/092904.asp</a:t>
            </a:r>
          </a:p>
        </p:txBody>
      </p:sp>
    </p:spTree>
    <p:extLst>
      <p:ext uri="{BB962C8B-B14F-4D97-AF65-F5344CB8AC3E}">
        <p14:creationId xmlns:p14="http://schemas.microsoft.com/office/powerpoint/2010/main" val="335031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Shape of the distribution  </a:t>
            </a:r>
            <a:endParaRPr lang="nl-BE" dirty="0"/>
          </a:p>
        </p:txBody>
      </p:sp>
      <p:sp>
        <p:nvSpPr>
          <p:cNvPr id="3" name="Content Placeholder 2"/>
          <p:cNvSpPr>
            <a:spLocks noGrp="1"/>
          </p:cNvSpPr>
          <p:nvPr>
            <p:ph idx="1"/>
          </p:nvPr>
        </p:nvSpPr>
        <p:spPr/>
        <p:txBody>
          <a:bodyPr/>
          <a:lstStyle/>
          <a:p>
            <a:r>
              <a:rPr lang="nl-BE" dirty="0" smtClean="0"/>
              <a:t>Is it symmetric?</a:t>
            </a:r>
          </a:p>
          <a:p>
            <a:pPr marL="457200" lvl="1" indent="0">
              <a:buNone/>
            </a:pPr>
            <a:r>
              <a:rPr lang="nl-BE" dirty="0" smtClean="0">
                <a:sym typeface="Wingdings" panose="05000000000000000000" pitchFamily="2" charset="2"/>
              </a:rPr>
              <a:t> </a:t>
            </a:r>
            <a:r>
              <a:rPr lang="nl-BE" dirty="0" smtClean="0"/>
              <a:t>Check the skewness</a:t>
            </a:r>
          </a:p>
          <a:p>
            <a:pPr lvl="1"/>
            <a:endParaRPr lang="nl-BE" dirty="0"/>
          </a:p>
          <a:p>
            <a:r>
              <a:rPr lang="nl-BE" dirty="0" smtClean="0"/>
              <a:t>Are the tails fatter than those of the normal</a:t>
            </a:r>
          </a:p>
          <a:p>
            <a:pPr marL="457200" lvl="1" indent="0">
              <a:buNone/>
            </a:pPr>
            <a:r>
              <a:rPr lang="nl-BE" dirty="0" smtClean="0">
                <a:sym typeface="Wingdings" panose="05000000000000000000" pitchFamily="2" charset="2"/>
              </a:rPr>
              <a:t> </a:t>
            </a:r>
            <a:r>
              <a:rPr lang="nl-BE" dirty="0" smtClean="0"/>
              <a:t>Check the excess kurtosis</a:t>
            </a:r>
            <a:endParaRPr lang="nl-BE" dirty="0"/>
          </a:p>
        </p:txBody>
      </p:sp>
    </p:spTree>
    <p:extLst>
      <p:ext uri="{BB962C8B-B14F-4D97-AF65-F5344CB8AC3E}">
        <p14:creationId xmlns:p14="http://schemas.microsoft.com/office/powerpoint/2010/main" val="2237146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Skewness</a:t>
            </a:r>
            <a:endParaRPr lang="nl-BE"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4343400" cy="499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3276600" y="1690687"/>
            <a:ext cx="16002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tangle 12"/>
          <p:cNvSpPr/>
          <p:nvPr/>
        </p:nvSpPr>
        <p:spPr>
          <a:xfrm>
            <a:off x="3276600" y="3257550"/>
            <a:ext cx="16002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tangle 13"/>
          <p:cNvSpPr/>
          <p:nvPr/>
        </p:nvSpPr>
        <p:spPr>
          <a:xfrm>
            <a:off x="3276600" y="4724400"/>
            <a:ext cx="16002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TextBox 14"/>
          <p:cNvSpPr txBox="1"/>
          <p:nvPr/>
        </p:nvSpPr>
        <p:spPr>
          <a:xfrm>
            <a:off x="4076700" y="4748212"/>
            <a:ext cx="2552700" cy="1200329"/>
          </a:xfrm>
          <a:prstGeom prst="rect">
            <a:avLst/>
          </a:prstGeom>
          <a:noFill/>
        </p:spPr>
        <p:txBody>
          <a:bodyPr wrap="square" rtlCol="0">
            <a:spAutoFit/>
          </a:bodyPr>
          <a:lstStyle/>
          <a:p>
            <a:r>
              <a:rPr lang="nl-BE" dirty="0" smtClean="0">
                <a:solidFill>
                  <a:schemeClr val="accent1"/>
                </a:solidFill>
              </a:rPr>
              <a:t>Positive skewness: Large positive returns occur more often than large negative returns</a:t>
            </a:r>
            <a:endParaRPr lang="nl-BE" dirty="0">
              <a:solidFill>
                <a:schemeClr val="accent1"/>
              </a:solidFill>
            </a:endParaRPr>
          </a:p>
        </p:txBody>
      </p:sp>
      <p:sp>
        <p:nvSpPr>
          <p:cNvPr id="16" name="TextBox 15"/>
          <p:cNvSpPr txBox="1"/>
          <p:nvPr/>
        </p:nvSpPr>
        <p:spPr>
          <a:xfrm>
            <a:off x="4076700" y="3131999"/>
            <a:ext cx="2400300" cy="1200329"/>
          </a:xfrm>
          <a:prstGeom prst="rect">
            <a:avLst/>
          </a:prstGeom>
          <a:noFill/>
        </p:spPr>
        <p:txBody>
          <a:bodyPr wrap="square" rtlCol="0">
            <a:spAutoFit/>
          </a:bodyPr>
          <a:lstStyle/>
          <a:p>
            <a:r>
              <a:rPr lang="nl-BE" dirty="0" smtClean="0">
                <a:solidFill>
                  <a:srgbClr val="00B050"/>
                </a:solidFill>
              </a:rPr>
              <a:t>Negative skewness: Large  negative returns occur more often than large negative returns</a:t>
            </a:r>
            <a:endParaRPr lang="nl-BE" dirty="0">
              <a:solidFill>
                <a:srgbClr val="00B050"/>
              </a:solidFill>
            </a:endParaRPr>
          </a:p>
        </p:txBody>
      </p:sp>
      <p:sp>
        <p:nvSpPr>
          <p:cNvPr id="17" name="TextBox 16"/>
          <p:cNvSpPr txBox="1"/>
          <p:nvPr/>
        </p:nvSpPr>
        <p:spPr>
          <a:xfrm>
            <a:off x="4262437" y="1690687"/>
            <a:ext cx="2400300" cy="923330"/>
          </a:xfrm>
          <a:prstGeom prst="rect">
            <a:avLst/>
          </a:prstGeom>
          <a:noFill/>
        </p:spPr>
        <p:txBody>
          <a:bodyPr wrap="square" rtlCol="0">
            <a:spAutoFit/>
          </a:bodyPr>
          <a:lstStyle/>
          <a:p>
            <a:r>
              <a:rPr lang="nl-BE" dirty="0" smtClean="0">
                <a:solidFill>
                  <a:srgbClr val="FF0000"/>
                </a:solidFill>
              </a:rPr>
              <a:t>Zero skewness: The return distribution is symmetric</a:t>
            </a:r>
            <a:endParaRPr lang="nl-BE" dirty="0">
              <a:solidFill>
                <a:srgbClr val="FF0000"/>
              </a:solidFill>
            </a:endParaRPr>
          </a:p>
        </p:txBody>
      </p:sp>
    </p:spTree>
    <p:extLst>
      <p:ext uri="{BB962C8B-B14F-4D97-AF65-F5344CB8AC3E}">
        <p14:creationId xmlns:p14="http://schemas.microsoft.com/office/powerpoint/2010/main" val="4288529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Excess kurtosis</a:t>
            </a:r>
            <a:endParaRPr lang="nl-BE" dirty="0"/>
          </a:p>
        </p:txBody>
      </p:sp>
      <p:sp>
        <p:nvSpPr>
          <p:cNvPr id="3" name="Content Placeholder 2"/>
          <p:cNvSpPr>
            <a:spLocks noGrp="1"/>
          </p:cNvSpPr>
          <p:nvPr>
            <p:ph idx="1"/>
          </p:nvPr>
        </p:nvSpPr>
        <p:spPr/>
        <p:txBody>
          <a:bodyPr/>
          <a:lstStyle/>
          <a:p>
            <a:r>
              <a:rPr lang="nl-BE" dirty="0" smtClean="0"/>
              <a:t>The distribution is fat-tailed when the e</a:t>
            </a:r>
            <a:r>
              <a:rPr lang="nl-BE" dirty="0" smtClean="0"/>
              <a:t>xcess kurtosis &gt; 0 </a:t>
            </a:r>
            <a:endParaRPr lang="nl-BE"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667000"/>
            <a:ext cx="5095875"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09600" y="6172200"/>
            <a:ext cx="4724400" cy="369332"/>
          </a:xfrm>
          <a:prstGeom prst="rect">
            <a:avLst/>
          </a:prstGeom>
          <a:noFill/>
        </p:spPr>
        <p:txBody>
          <a:bodyPr wrap="square" rtlCol="0">
            <a:spAutoFit/>
          </a:bodyPr>
          <a:lstStyle/>
          <a:p>
            <a:r>
              <a:rPr lang="nl-BE" dirty="0"/>
              <a:t>Source: http://www.fattails.ca/distribution.html</a:t>
            </a:r>
          </a:p>
        </p:txBody>
      </p:sp>
    </p:spTree>
    <p:extLst>
      <p:ext uri="{BB962C8B-B14F-4D97-AF65-F5344CB8AC3E}">
        <p14:creationId xmlns:p14="http://schemas.microsoft.com/office/powerpoint/2010/main" val="2846152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1445</TotalTime>
  <Words>924</Words>
  <Application>Microsoft Office PowerPoint</Application>
  <PresentationFormat>On-screen Show (4:3)</PresentationFormat>
  <Paragraphs>68</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Video 4:  The non-normality of the return distribution </vt:lpstr>
      <vt:lpstr>Volatility describes “normal” risk</vt:lpstr>
      <vt:lpstr>Non-normality of the return distribution</vt:lpstr>
      <vt:lpstr>The portfolio return semideviation</vt:lpstr>
      <vt:lpstr>The portfolio return Value-at-Risk and Expected Shortfall</vt:lpstr>
      <vt:lpstr>Shape of the distribution  </vt:lpstr>
      <vt:lpstr>Skewness</vt:lpstr>
      <vt:lpstr>Excess kurtosis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Welcome to the course</dc:title>
  <dc:creator>kboudt</dc:creator>
  <cp:lastModifiedBy>kboudt</cp:lastModifiedBy>
  <cp:revision>118</cp:revision>
  <dcterms:created xsi:type="dcterms:W3CDTF">2016-04-25T07:41:23Z</dcterms:created>
  <dcterms:modified xsi:type="dcterms:W3CDTF">2016-05-28T13:56:50Z</dcterms:modified>
</cp:coreProperties>
</file>