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77" r:id="rId3"/>
    <p:sldId id="279" r:id="rId4"/>
    <p:sldId id="286" r:id="rId5"/>
    <p:sldId id="281" r:id="rId6"/>
    <p:sldId id="282" r:id="rId7"/>
    <p:sldId id="261" r:id="rId8"/>
    <p:sldId id="262" r:id="rId9"/>
    <p:sldId id="283" r:id="rId10"/>
    <p:sldId id="284" r:id="rId11"/>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770" autoAdjust="0"/>
  </p:normalViewPr>
  <p:slideViewPr>
    <p:cSldViewPr>
      <p:cViewPr varScale="1">
        <p:scale>
          <a:sx n="61" d="100"/>
          <a:sy n="61" d="100"/>
        </p:scale>
        <p:origin x="-221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nl-BE"/>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pieChart>
        <c:varyColors val="1"/>
        <c:ser>
          <c:idx val="0"/>
          <c:order val="0"/>
          <c:tx>
            <c:strRef>
              <c:f>Sheet1!$B$1</c:f>
              <c:strCache>
                <c:ptCount val="1"/>
                <c:pt idx="0">
                  <c:v>The risk budget showing the percentage of portfolio volatility risk caused by each asset</c:v>
                </c:pt>
              </c:strCache>
            </c:strRef>
          </c:tx>
          <c:cat>
            <c:strRef>
              <c:f>Sheet1!$A$2:$A$5</c:f>
              <c:strCache>
                <c:ptCount val="4"/>
                <c:pt idx="0">
                  <c:v>Asset 1</c:v>
                </c:pt>
                <c:pt idx="1">
                  <c:v>Asset 2</c:v>
                </c:pt>
                <c:pt idx="2">
                  <c:v>Asset 3</c:v>
                </c:pt>
                <c:pt idx="3">
                  <c:v>Asset 4</c:v>
                </c:pt>
              </c:strCache>
            </c:strRef>
          </c:cat>
          <c:val>
            <c:numRef>
              <c:f>Sheet1!$B$2:$B$5</c:f>
              <c:numCache>
                <c:formatCode>General</c:formatCode>
                <c:ptCount val="4"/>
                <c:pt idx="0">
                  <c:v>4</c:v>
                </c:pt>
                <c:pt idx="1">
                  <c:v>3.2</c:v>
                </c:pt>
                <c:pt idx="2">
                  <c:v>1.4</c:v>
                </c:pt>
                <c:pt idx="3">
                  <c:v>3</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nl-B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nl-BE"/>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pieChart>
        <c:varyColors val="1"/>
        <c:ser>
          <c:idx val="0"/>
          <c:order val="0"/>
          <c:tx>
            <c:strRef>
              <c:f>Sheet1!$B$1</c:f>
              <c:strCache>
                <c:ptCount val="1"/>
                <c:pt idx="0">
                  <c:v>The capital allocation budget showing the percentage of total capital invested in each asset</c:v>
                </c:pt>
              </c:strCache>
            </c:strRef>
          </c:tx>
          <c:cat>
            <c:strRef>
              <c:f>Sheet1!$A$2:$A$5</c:f>
              <c:strCache>
                <c:ptCount val="4"/>
                <c:pt idx="0">
                  <c:v>Asset 1</c:v>
                </c:pt>
                <c:pt idx="1">
                  <c:v>Asset 2</c:v>
                </c:pt>
                <c:pt idx="2">
                  <c:v>Asset 3</c:v>
                </c:pt>
                <c:pt idx="3">
                  <c:v>Asset 4</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77095958910308637"/>
          <c:y val="0.53747346144897779"/>
          <c:w val="0.22543850122183004"/>
          <c:h val="0.26101936759094146"/>
        </c:manualLayout>
      </c:layout>
      <c:overlay val="0"/>
    </c:legend>
    <c:plotVisOnly val="1"/>
    <c:dispBlanksAs val="gap"/>
    <c:showDLblsOverMax val="0"/>
  </c:chart>
  <c:txPr>
    <a:bodyPr/>
    <a:lstStyle/>
    <a:p>
      <a:pPr>
        <a:defRPr sz="1800"/>
      </a:pPr>
      <a:endParaRPr lang="nl-BE"/>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B92FEE-21E7-4FE0-8464-1650CD121518}"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nl-BE"/>
        </a:p>
      </dgm:t>
    </dgm:pt>
    <dgm:pt modelId="{B4789915-F8DE-4C37-BCB8-FE387CBC13AB}">
      <dgm:prSet phldrT="[Text]"/>
      <dgm:spPr/>
      <dgm:t>
        <a:bodyPr/>
        <a:lstStyle/>
        <a:p>
          <a:r>
            <a:rPr lang="nl-BE" dirty="0" smtClean="0"/>
            <a:t>Portfolio return</a:t>
          </a:r>
          <a:endParaRPr lang="nl-BE" dirty="0"/>
        </a:p>
      </dgm:t>
    </dgm:pt>
    <dgm:pt modelId="{D7294ADB-60C2-4654-A8C0-2B77AC837187}" type="parTrans" cxnId="{830178E7-169D-4D13-A3E3-B0D7C1F56851}">
      <dgm:prSet/>
      <dgm:spPr/>
      <dgm:t>
        <a:bodyPr/>
        <a:lstStyle/>
        <a:p>
          <a:endParaRPr lang="nl-BE"/>
        </a:p>
      </dgm:t>
    </dgm:pt>
    <dgm:pt modelId="{F27263A3-177D-4E53-99BB-070D0239034C}" type="sibTrans" cxnId="{830178E7-169D-4D13-A3E3-B0D7C1F56851}">
      <dgm:prSet/>
      <dgm:spPr/>
      <dgm:t>
        <a:bodyPr/>
        <a:lstStyle/>
        <a:p>
          <a:endParaRPr lang="nl-BE"/>
        </a:p>
      </dgm:t>
    </dgm:pt>
    <dgm:pt modelId="{05BCA560-FFAE-4E66-A578-971504666420}">
      <dgm:prSet phldrT="[Text]"/>
      <dgm:spPr/>
      <dgm:t>
        <a:bodyPr/>
        <a:lstStyle/>
        <a:p>
          <a:r>
            <a:rPr lang="nl-BE" dirty="0" smtClean="0"/>
            <a:t>Portfolio expected return</a:t>
          </a:r>
          <a:endParaRPr lang="nl-BE" dirty="0"/>
        </a:p>
      </dgm:t>
    </dgm:pt>
    <dgm:pt modelId="{E3EE8551-5B65-49E1-BFC0-817E60FAD9AA}" type="parTrans" cxnId="{7DA0A404-AABC-4285-A1D7-3A22597E32F2}">
      <dgm:prSet/>
      <dgm:spPr/>
      <dgm:t>
        <a:bodyPr/>
        <a:lstStyle/>
        <a:p>
          <a:endParaRPr lang="nl-BE"/>
        </a:p>
      </dgm:t>
    </dgm:pt>
    <dgm:pt modelId="{C715F3CD-94E0-4769-88FC-F081ADB359C2}" type="sibTrans" cxnId="{7DA0A404-AABC-4285-A1D7-3A22597E32F2}">
      <dgm:prSet/>
      <dgm:spPr/>
      <dgm:t>
        <a:bodyPr/>
        <a:lstStyle/>
        <a:p>
          <a:endParaRPr lang="nl-BE"/>
        </a:p>
      </dgm:t>
    </dgm:pt>
    <dgm:pt modelId="{242EDD00-8925-47AE-8F49-EA8238714A9D}">
      <dgm:prSet phldrT="[Text]"/>
      <dgm:spPr/>
      <dgm:t>
        <a:bodyPr/>
        <a:lstStyle/>
        <a:p>
          <a:r>
            <a:rPr lang="nl-BE" dirty="0" smtClean="0"/>
            <a:t>Portfolio variance</a:t>
          </a:r>
          <a:endParaRPr lang="nl-BE" dirty="0"/>
        </a:p>
      </dgm:t>
    </dgm:pt>
    <dgm:pt modelId="{E4DE2807-0A91-4007-8613-0F216F458A77}" type="sibTrans" cxnId="{1DC33A1C-A600-4A52-87F1-40C3EA20CA4F}">
      <dgm:prSet/>
      <dgm:spPr/>
      <dgm:t>
        <a:bodyPr/>
        <a:lstStyle/>
        <a:p>
          <a:endParaRPr lang="nl-BE"/>
        </a:p>
      </dgm:t>
    </dgm:pt>
    <dgm:pt modelId="{48B08ACE-8460-4C67-8EBC-AD77BC9B76A3}" type="parTrans" cxnId="{1DC33A1C-A600-4A52-87F1-40C3EA20CA4F}">
      <dgm:prSet/>
      <dgm:spPr/>
      <dgm:t>
        <a:bodyPr/>
        <a:lstStyle/>
        <a:p>
          <a:endParaRPr lang="nl-BE"/>
        </a:p>
      </dgm:t>
    </dgm:pt>
    <dgm:pt modelId="{30192A5F-0084-4714-AF28-A42C650C7393}" type="pres">
      <dgm:prSet presAssocID="{78B92FEE-21E7-4FE0-8464-1650CD121518}" presName="Name0" presStyleCnt="0">
        <dgm:presLayoutVars>
          <dgm:chMax/>
          <dgm:chPref/>
          <dgm:dir/>
        </dgm:presLayoutVars>
      </dgm:prSet>
      <dgm:spPr/>
      <dgm:t>
        <a:bodyPr/>
        <a:lstStyle/>
        <a:p>
          <a:endParaRPr lang="nl-BE"/>
        </a:p>
      </dgm:t>
    </dgm:pt>
    <dgm:pt modelId="{25EC9A54-ED2F-468C-A03A-55A8E613F2FC}" type="pres">
      <dgm:prSet presAssocID="{B4789915-F8DE-4C37-BCB8-FE387CBC13AB}" presName="parenttextcomposite" presStyleCnt="0"/>
      <dgm:spPr/>
    </dgm:pt>
    <dgm:pt modelId="{506C760E-5F3E-468D-900A-7378EBCAAD59}" type="pres">
      <dgm:prSet presAssocID="{B4789915-F8DE-4C37-BCB8-FE387CBC13AB}" presName="parenttext" presStyleLbl="revTx" presStyleIdx="0" presStyleCnt="3" custLinFactY="-74667" custLinFactNeighborX="505" custLinFactNeighborY="-100000">
        <dgm:presLayoutVars>
          <dgm:chMax/>
          <dgm:chPref val="2"/>
          <dgm:bulletEnabled val="1"/>
        </dgm:presLayoutVars>
      </dgm:prSet>
      <dgm:spPr/>
      <dgm:t>
        <a:bodyPr/>
        <a:lstStyle/>
        <a:p>
          <a:endParaRPr lang="nl-BE"/>
        </a:p>
      </dgm:t>
    </dgm:pt>
    <dgm:pt modelId="{442B0CDA-BE79-437C-8104-104738858153}" type="pres">
      <dgm:prSet presAssocID="{B4789915-F8DE-4C37-BCB8-FE387CBC13AB}" presName="parallelogramComposite" presStyleCnt="0"/>
      <dgm:spPr/>
    </dgm:pt>
    <dgm:pt modelId="{D3EB4024-6EC6-49AD-9C5B-5FE70EF8B166}" type="pres">
      <dgm:prSet presAssocID="{B4789915-F8DE-4C37-BCB8-FE387CBC13AB}" presName="parallelogram1" presStyleLbl="alignNode1" presStyleIdx="0" presStyleCnt="21" custLinFactY="-360000" custLinFactNeighborY="-400000"/>
      <dgm:spPr/>
    </dgm:pt>
    <dgm:pt modelId="{C01E8002-5933-4E29-9F7C-4339F7305711}" type="pres">
      <dgm:prSet presAssocID="{B4789915-F8DE-4C37-BCB8-FE387CBC13AB}" presName="parallelogram2" presStyleLbl="alignNode1" presStyleIdx="1" presStyleCnt="21" custLinFactY="-360000" custLinFactNeighborY="-400000"/>
      <dgm:spPr/>
    </dgm:pt>
    <dgm:pt modelId="{B70285E4-416B-4CED-AAD2-35A4F1BD8C4E}" type="pres">
      <dgm:prSet presAssocID="{B4789915-F8DE-4C37-BCB8-FE387CBC13AB}" presName="parallelogram3" presStyleLbl="alignNode1" presStyleIdx="2" presStyleCnt="21" custLinFactY="-360000" custLinFactNeighborY="-400000"/>
      <dgm:spPr/>
    </dgm:pt>
    <dgm:pt modelId="{C02D6374-82FB-41FC-AFEC-5C8E1CBBFE3C}" type="pres">
      <dgm:prSet presAssocID="{B4789915-F8DE-4C37-BCB8-FE387CBC13AB}" presName="parallelogram4" presStyleLbl="alignNode1" presStyleIdx="3" presStyleCnt="21" custLinFactY="-360000" custLinFactNeighborY="-400000"/>
      <dgm:spPr/>
    </dgm:pt>
    <dgm:pt modelId="{E5806FAF-8045-4DF0-A7FA-2EA2FE6EA6C4}" type="pres">
      <dgm:prSet presAssocID="{B4789915-F8DE-4C37-BCB8-FE387CBC13AB}" presName="parallelogram5" presStyleLbl="alignNode1" presStyleIdx="4" presStyleCnt="21" custLinFactY="-360000" custLinFactNeighborY="-400000"/>
      <dgm:spPr/>
    </dgm:pt>
    <dgm:pt modelId="{38B844B2-A690-4523-809B-5DF684761A4B}" type="pres">
      <dgm:prSet presAssocID="{B4789915-F8DE-4C37-BCB8-FE387CBC13AB}" presName="parallelogram6" presStyleLbl="alignNode1" presStyleIdx="5" presStyleCnt="21" custLinFactY="-360000" custLinFactNeighborY="-400000"/>
      <dgm:spPr/>
    </dgm:pt>
    <dgm:pt modelId="{13982F01-6D7C-4B4B-B03E-F90B2FC1B847}" type="pres">
      <dgm:prSet presAssocID="{B4789915-F8DE-4C37-BCB8-FE387CBC13AB}" presName="parallelogram7" presStyleLbl="alignNode1" presStyleIdx="6" presStyleCnt="21" custLinFactY="-360000" custLinFactNeighborY="-400000"/>
      <dgm:spPr/>
    </dgm:pt>
    <dgm:pt modelId="{30FD3B3F-26DD-4DA8-BDE7-CD9821FFC6E2}" type="pres">
      <dgm:prSet presAssocID="{F27263A3-177D-4E53-99BB-070D0239034C}" presName="sibTrans" presStyleCnt="0"/>
      <dgm:spPr/>
    </dgm:pt>
    <dgm:pt modelId="{E5FA5C3E-0A5F-4C8F-BE99-0D89271117EE}" type="pres">
      <dgm:prSet presAssocID="{05BCA560-FFAE-4E66-A578-971504666420}" presName="parenttextcomposite" presStyleCnt="0"/>
      <dgm:spPr/>
    </dgm:pt>
    <dgm:pt modelId="{4DD33A21-4C0D-49E0-80C2-81553C372453}" type="pres">
      <dgm:prSet presAssocID="{05BCA560-FFAE-4E66-A578-971504666420}" presName="parenttext" presStyleLbl="revTx" presStyleIdx="1" presStyleCnt="3" custLinFactY="-2593" custLinFactNeighborY="-100000">
        <dgm:presLayoutVars>
          <dgm:chMax/>
          <dgm:chPref val="2"/>
          <dgm:bulletEnabled val="1"/>
        </dgm:presLayoutVars>
      </dgm:prSet>
      <dgm:spPr/>
      <dgm:t>
        <a:bodyPr/>
        <a:lstStyle/>
        <a:p>
          <a:endParaRPr lang="nl-BE"/>
        </a:p>
      </dgm:t>
    </dgm:pt>
    <dgm:pt modelId="{87D9E605-351D-4755-8386-7162CFE9AFA0}" type="pres">
      <dgm:prSet presAssocID="{05BCA560-FFAE-4E66-A578-971504666420}" presName="parallelogramComposite" presStyleCnt="0"/>
      <dgm:spPr/>
    </dgm:pt>
    <dgm:pt modelId="{9015811D-393B-4CB2-82E2-E7C0D8F262F7}" type="pres">
      <dgm:prSet presAssocID="{05BCA560-FFAE-4E66-A578-971504666420}" presName="parallelogram1" presStyleLbl="alignNode1" presStyleIdx="7" presStyleCnt="21" custLinFactY="-210609" custLinFactNeighborY="-300000"/>
      <dgm:spPr/>
    </dgm:pt>
    <dgm:pt modelId="{A1659C83-0640-4C51-B6F9-9BE18CFDF511}" type="pres">
      <dgm:prSet presAssocID="{05BCA560-FFAE-4E66-A578-971504666420}" presName="parallelogram2" presStyleLbl="alignNode1" presStyleIdx="8" presStyleCnt="21" custLinFactY="-210609" custLinFactNeighborY="-300000"/>
      <dgm:spPr/>
    </dgm:pt>
    <dgm:pt modelId="{52265704-1144-4D86-BA31-8362E04C0C4D}" type="pres">
      <dgm:prSet presAssocID="{05BCA560-FFAE-4E66-A578-971504666420}" presName="parallelogram3" presStyleLbl="alignNode1" presStyleIdx="9" presStyleCnt="21" custLinFactY="-210609" custLinFactNeighborY="-300000"/>
      <dgm:spPr/>
    </dgm:pt>
    <dgm:pt modelId="{9A9E989B-BBB4-4D49-B1E1-C7531F495FF8}" type="pres">
      <dgm:prSet presAssocID="{05BCA560-FFAE-4E66-A578-971504666420}" presName="parallelogram4" presStyleLbl="alignNode1" presStyleIdx="10" presStyleCnt="21" custLinFactY="-210609" custLinFactNeighborY="-300000"/>
      <dgm:spPr/>
    </dgm:pt>
    <dgm:pt modelId="{58087F7A-4C65-4A51-8678-FB275D126405}" type="pres">
      <dgm:prSet presAssocID="{05BCA560-FFAE-4E66-A578-971504666420}" presName="parallelogram5" presStyleLbl="alignNode1" presStyleIdx="11" presStyleCnt="21" custLinFactY="-210609" custLinFactNeighborY="-300000"/>
      <dgm:spPr/>
    </dgm:pt>
    <dgm:pt modelId="{D9310AD5-B69D-4721-B22D-8352EFD59880}" type="pres">
      <dgm:prSet presAssocID="{05BCA560-FFAE-4E66-A578-971504666420}" presName="parallelogram6" presStyleLbl="alignNode1" presStyleIdx="12" presStyleCnt="21" custLinFactY="-210609" custLinFactNeighborY="-300000"/>
      <dgm:spPr/>
    </dgm:pt>
    <dgm:pt modelId="{E3437614-0179-4C6D-9325-325E47CD3CD6}" type="pres">
      <dgm:prSet presAssocID="{05BCA560-FFAE-4E66-A578-971504666420}" presName="parallelogram7" presStyleLbl="alignNode1" presStyleIdx="13" presStyleCnt="21" custLinFactY="-210609" custLinFactNeighborY="-300000"/>
      <dgm:spPr/>
    </dgm:pt>
    <dgm:pt modelId="{090EC146-99A3-46D6-A45A-F480372C9EDB}" type="pres">
      <dgm:prSet presAssocID="{C715F3CD-94E0-4769-88FC-F081ADB359C2}" presName="sibTrans" presStyleCnt="0"/>
      <dgm:spPr/>
    </dgm:pt>
    <dgm:pt modelId="{5B98E272-A199-4B01-8AC2-A83F03B0C67B}" type="pres">
      <dgm:prSet presAssocID="{242EDD00-8925-47AE-8F49-EA8238714A9D}" presName="parenttextcomposite" presStyleCnt="0"/>
      <dgm:spPr/>
    </dgm:pt>
    <dgm:pt modelId="{785764EF-F30E-4A5A-926E-A9DE01247841}" type="pres">
      <dgm:prSet presAssocID="{242EDD00-8925-47AE-8F49-EA8238714A9D}" presName="parenttext" presStyleLbl="revTx" presStyleIdx="2" presStyleCnt="3" custLinFactNeighborY="-30518">
        <dgm:presLayoutVars>
          <dgm:chMax/>
          <dgm:chPref val="2"/>
          <dgm:bulletEnabled val="1"/>
        </dgm:presLayoutVars>
      </dgm:prSet>
      <dgm:spPr/>
      <dgm:t>
        <a:bodyPr/>
        <a:lstStyle/>
        <a:p>
          <a:endParaRPr lang="nl-BE"/>
        </a:p>
      </dgm:t>
    </dgm:pt>
    <dgm:pt modelId="{6526384E-F3EE-417A-8DD7-2CD520423361}" type="pres">
      <dgm:prSet presAssocID="{242EDD00-8925-47AE-8F49-EA8238714A9D}" presName="parallelogramComposite" presStyleCnt="0"/>
      <dgm:spPr/>
    </dgm:pt>
    <dgm:pt modelId="{AA1A30F5-53BA-45B4-AB28-2F44561B71C8}" type="pres">
      <dgm:prSet presAssocID="{242EDD00-8925-47AE-8F49-EA8238714A9D}" presName="parallelogram1" presStyleLbl="alignNode1" presStyleIdx="14" presStyleCnt="21" custLinFactY="-24848" custLinFactNeighborY="-100000"/>
      <dgm:spPr/>
    </dgm:pt>
    <dgm:pt modelId="{6D306E64-DD44-4697-A665-65A071059216}" type="pres">
      <dgm:prSet presAssocID="{242EDD00-8925-47AE-8F49-EA8238714A9D}" presName="parallelogram2" presStyleLbl="alignNode1" presStyleIdx="15" presStyleCnt="21" custLinFactY="-24848" custLinFactNeighborY="-100000"/>
      <dgm:spPr/>
    </dgm:pt>
    <dgm:pt modelId="{E20570D1-FC26-4149-B411-5C8F33654BFF}" type="pres">
      <dgm:prSet presAssocID="{242EDD00-8925-47AE-8F49-EA8238714A9D}" presName="parallelogram3" presStyleLbl="alignNode1" presStyleIdx="16" presStyleCnt="21" custLinFactY="-24848" custLinFactNeighborY="-100000"/>
      <dgm:spPr/>
    </dgm:pt>
    <dgm:pt modelId="{D59A9AE5-AAE2-4B54-8DB1-6C53E8D6E46C}" type="pres">
      <dgm:prSet presAssocID="{242EDD00-8925-47AE-8F49-EA8238714A9D}" presName="parallelogram4" presStyleLbl="alignNode1" presStyleIdx="17" presStyleCnt="21" custLinFactY="-24848" custLinFactNeighborY="-100000"/>
      <dgm:spPr/>
    </dgm:pt>
    <dgm:pt modelId="{AF5DF422-FED1-4123-B958-F59842D14B6D}" type="pres">
      <dgm:prSet presAssocID="{242EDD00-8925-47AE-8F49-EA8238714A9D}" presName="parallelogram5" presStyleLbl="alignNode1" presStyleIdx="18" presStyleCnt="21" custLinFactY="-24848" custLinFactNeighborY="-100000"/>
      <dgm:spPr/>
    </dgm:pt>
    <dgm:pt modelId="{3DB3C8D2-6E9A-433F-B4AE-991E03C640B3}" type="pres">
      <dgm:prSet presAssocID="{242EDD00-8925-47AE-8F49-EA8238714A9D}" presName="parallelogram6" presStyleLbl="alignNode1" presStyleIdx="19" presStyleCnt="21" custLinFactY="-24848" custLinFactNeighborY="-100000"/>
      <dgm:spPr/>
    </dgm:pt>
    <dgm:pt modelId="{88CAF9FE-1193-470A-A58F-7E77D86DD3B0}" type="pres">
      <dgm:prSet presAssocID="{242EDD00-8925-47AE-8F49-EA8238714A9D}" presName="parallelogram7" presStyleLbl="alignNode1" presStyleIdx="20" presStyleCnt="21" custLinFactY="-24848" custLinFactNeighborY="-100000"/>
      <dgm:spPr/>
    </dgm:pt>
  </dgm:ptLst>
  <dgm:cxnLst>
    <dgm:cxn modelId="{66A51FDA-1D95-4B5B-BB98-E878F938B2AF}" type="presOf" srcId="{78B92FEE-21E7-4FE0-8464-1650CD121518}" destId="{30192A5F-0084-4714-AF28-A42C650C7393}" srcOrd="0" destOrd="0" presId="urn:microsoft.com/office/officeart/2008/layout/VerticalAccentList"/>
    <dgm:cxn modelId="{9214A94F-E6FB-4318-A208-37154CDC4B87}" type="presOf" srcId="{05BCA560-FFAE-4E66-A578-971504666420}" destId="{4DD33A21-4C0D-49E0-80C2-81553C372453}" srcOrd="0" destOrd="0" presId="urn:microsoft.com/office/officeart/2008/layout/VerticalAccentList"/>
    <dgm:cxn modelId="{858A203E-70CB-45DF-B68F-E27EAC1F284D}" type="presOf" srcId="{242EDD00-8925-47AE-8F49-EA8238714A9D}" destId="{785764EF-F30E-4A5A-926E-A9DE01247841}" srcOrd="0" destOrd="0" presId="urn:microsoft.com/office/officeart/2008/layout/VerticalAccentList"/>
    <dgm:cxn modelId="{7DA0A404-AABC-4285-A1D7-3A22597E32F2}" srcId="{78B92FEE-21E7-4FE0-8464-1650CD121518}" destId="{05BCA560-FFAE-4E66-A578-971504666420}" srcOrd="1" destOrd="0" parTransId="{E3EE8551-5B65-49E1-BFC0-817E60FAD9AA}" sibTransId="{C715F3CD-94E0-4769-88FC-F081ADB359C2}"/>
    <dgm:cxn modelId="{830178E7-169D-4D13-A3E3-B0D7C1F56851}" srcId="{78B92FEE-21E7-4FE0-8464-1650CD121518}" destId="{B4789915-F8DE-4C37-BCB8-FE387CBC13AB}" srcOrd="0" destOrd="0" parTransId="{D7294ADB-60C2-4654-A8C0-2B77AC837187}" sibTransId="{F27263A3-177D-4E53-99BB-070D0239034C}"/>
    <dgm:cxn modelId="{1DC33A1C-A600-4A52-87F1-40C3EA20CA4F}" srcId="{78B92FEE-21E7-4FE0-8464-1650CD121518}" destId="{242EDD00-8925-47AE-8F49-EA8238714A9D}" srcOrd="2" destOrd="0" parTransId="{48B08ACE-8460-4C67-8EBC-AD77BC9B76A3}" sibTransId="{E4DE2807-0A91-4007-8613-0F216F458A77}"/>
    <dgm:cxn modelId="{83734EB1-7F69-4DFD-8C42-65C91D918C66}" type="presOf" srcId="{B4789915-F8DE-4C37-BCB8-FE387CBC13AB}" destId="{506C760E-5F3E-468D-900A-7378EBCAAD59}" srcOrd="0" destOrd="0" presId="urn:microsoft.com/office/officeart/2008/layout/VerticalAccentList"/>
    <dgm:cxn modelId="{0393313E-A4A0-4AFB-B420-AEBCCA7CD704}" type="presParOf" srcId="{30192A5F-0084-4714-AF28-A42C650C7393}" destId="{25EC9A54-ED2F-468C-A03A-55A8E613F2FC}" srcOrd="0" destOrd="0" presId="urn:microsoft.com/office/officeart/2008/layout/VerticalAccentList"/>
    <dgm:cxn modelId="{4EDC9F7C-4AE3-41FE-8997-D762581EA6BC}" type="presParOf" srcId="{25EC9A54-ED2F-468C-A03A-55A8E613F2FC}" destId="{506C760E-5F3E-468D-900A-7378EBCAAD59}" srcOrd="0" destOrd="0" presId="urn:microsoft.com/office/officeart/2008/layout/VerticalAccentList"/>
    <dgm:cxn modelId="{68EF0EC8-C1C5-41DF-8ABD-2C7CAC06BD96}" type="presParOf" srcId="{30192A5F-0084-4714-AF28-A42C650C7393}" destId="{442B0CDA-BE79-437C-8104-104738858153}" srcOrd="1" destOrd="0" presId="urn:microsoft.com/office/officeart/2008/layout/VerticalAccentList"/>
    <dgm:cxn modelId="{37F44EF1-A6E5-4271-BAAB-975158F4A786}" type="presParOf" srcId="{442B0CDA-BE79-437C-8104-104738858153}" destId="{D3EB4024-6EC6-49AD-9C5B-5FE70EF8B166}" srcOrd="0" destOrd="0" presId="urn:microsoft.com/office/officeart/2008/layout/VerticalAccentList"/>
    <dgm:cxn modelId="{094ABFE2-9BDB-4054-9970-233E54ED3797}" type="presParOf" srcId="{442B0CDA-BE79-437C-8104-104738858153}" destId="{C01E8002-5933-4E29-9F7C-4339F7305711}" srcOrd="1" destOrd="0" presId="urn:microsoft.com/office/officeart/2008/layout/VerticalAccentList"/>
    <dgm:cxn modelId="{2059330B-80B1-4D57-AEF6-3AB503CF5FED}" type="presParOf" srcId="{442B0CDA-BE79-437C-8104-104738858153}" destId="{B70285E4-416B-4CED-AAD2-35A4F1BD8C4E}" srcOrd="2" destOrd="0" presId="urn:microsoft.com/office/officeart/2008/layout/VerticalAccentList"/>
    <dgm:cxn modelId="{762193B7-95EA-45A2-97E1-8262127B3D56}" type="presParOf" srcId="{442B0CDA-BE79-437C-8104-104738858153}" destId="{C02D6374-82FB-41FC-AFEC-5C8E1CBBFE3C}" srcOrd="3" destOrd="0" presId="urn:microsoft.com/office/officeart/2008/layout/VerticalAccentList"/>
    <dgm:cxn modelId="{7ABDE38A-5C34-4B8D-9347-FFB105150CD3}" type="presParOf" srcId="{442B0CDA-BE79-437C-8104-104738858153}" destId="{E5806FAF-8045-4DF0-A7FA-2EA2FE6EA6C4}" srcOrd="4" destOrd="0" presId="urn:microsoft.com/office/officeart/2008/layout/VerticalAccentList"/>
    <dgm:cxn modelId="{40A39E56-414C-47BD-9406-1305FE702C52}" type="presParOf" srcId="{442B0CDA-BE79-437C-8104-104738858153}" destId="{38B844B2-A690-4523-809B-5DF684761A4B}" srcOrd="5" destOrd="0" presId="urn:microsoft.com/office/officeart/2008/layout/VerticalAccentList"/>
    <dgm:cxn modelId="{BC7DD24D-626E-44D1-AF0A-5EE17C39807E}" type="presParOf" srcId="{442B0CDA-BE79-437C-8104-104738858153}" destId="{13982F01-6D7C-4B4B-B03E-F90B2FC1B847}" srcOrd="6" destOrd="0" presId="urn:microsoft.com/office/officeart/2008/layout/VerticalAccentList"/>
    <dgm:cxn modelId="{A8B89124-83D6-48C1-88C4-9B8360E30F83}" type="presParOf" srcId="{30192A5F-0084-4714-AF28-A42C650C7393}" destId="{30FD3B3F-26DD-4DA8-BDE7-CD9821FFC6E2}" srcOrd="2" destOrd="0" presId="urn:microsoft.com/office/officeart/2008/layout/VerticalAccentList"/>
    <dgm:cxn modelId="{3B7AB099-EBA3-4834-85A5-EF27B62BE64A}" type="presParOf" srcId="{30192A5F-0084-4714-AF28-A42C650C7393}" destId="{E5FA5C3E-0A5F-4C8F-BE99-0D89271117EE}" srcOrd="3" destOrd="0" presId="urn:microsoft.com/office/officeart/2008/layout/VerticalAccentList"/>
    <dgm:cxn modelId="{A8EAE248-02E5-4275-BE63-4FCDE08699D0}" type="presParOf" srcId="{E5FA5C3E-0A5F-4C8F-BE99-0D89271117EE}" destId="{4DD33A21-4C0D-49E0-80C2-81553C372453}" srcOrd="0" destOrd="0" presId="urn:microsoft.com/office/officeart/2008/layout/VerticalAccentList"/>
    <dgm:cxn modelId="{FEA17A07-6845-4611-980B-83C5047A8D6A}" type="presParOf" srcId="{30192A5F-0084-4714-AF28-A42C650C7393}" destId="{87D9E605-351D-4755-8386-7162CFE9AFA0}" srcOrd="4" destOrd="0" presId="urn:microsoft.com/office/officeart/2008/layout/VerticalAccentList"/>
    <dgm:cxn modelId="{0B7574D3-41F1-4EA8-BCFD-B435C976E1C3}" type="presParOf" srcId="{87D9E605-351D-4755-8386-7162CFE9AFA0}" destId="{9015811D-393B-4CB2-82E2-E7C0D8F262F7}" srcOrd="0" destOrd="0" presId="urn:microsoft.com/office/officeart/2008/layout/VerticalAccentList"/>
    <dgm:cxn modelId="{404F7881-37F3-46BB-B589-49AEBBD72599}" type="presParOf" srcId="{87D9E605-351D-4755-8386-7162CFE9AFA0}" destId="{A1659C83-0640-4C51-B6F9-9BE18CFDF511}" srcOrd="1" destOrd="0" presId="urn:microsoft.com/office/officeart/2008/layout/VerticalAccentList"/>
    <dgm:cxn modelId="{1DA539EF-E3F5-4AC4-9ECC-214348CA0FE5}" type="presParOf" srcId="{87D9E605-351D-4755-8386-7162CFE9AFA0}" destId="{52265704-1144-4D86-BA31-8362E04C0C4D}" srcOrd="2" destOrd="0" presId="urn:microsoft.com/office/officeart/2008/layout/VerticalAccentList"/>
    <dgm:cxn modelId="{F75E3701-8831-44E2-8745-BCE1DFA654EA}" type="presParOf" srcId="{87D9E605-351D-4755-8386-7162CFE9AFA0}" destId="{9A9E989B-BBB4-4D49-B1E1-C7531F495FF8}" srcOrd="3" destOrd="0" presId="urn:microsoft.com/office/officeart/2008/layout/VerticalAccentList"/>
    <dgm:cxn modelId="{83A81B29-8EA0-4AA5-9493-91D635A32730}" type="presParOf" srcId="{87D9E605-351D-4755-8386-7162CFE9AFA0}" destId="{58087F7A-4C65-4A51-8678-FB275D126405}" srcOrd="4" destOrd="0" presId="urn:microsoft.com/office/officeart/2008/layout/VerticalAccentList"/>
    <dgm:cxn modelId="{25260A49-4A4E-4C56-A2DB-CFE26F074C65}" type="presParOf" srcId="{87D9E605-351D-4755-8386-7162CFE9AFA0}" destId="{D9310AD5-B69D-4721-B22D-8352EFD59880}" srcOrd="5" destOrd="0" presId="urn:microsoft.com/office/officeart/2008/layout/VerticalAccentList"/>
    <dgm:cxn modelId="{B7D0B2B7-982A-4AD9-AF00-3B4583A5DACD}" type="presParOf" srcId="{87D9E605-351D-4755-8386-7162CFE9AFA0}" destId="{E3437614-0179-4C6D-9325-325E47CD3CD6}" srcOrd="6" destOrd="0" presId="urn:microsoft.com/office/officeart/2008/layout/VerticalAccentList"/>
    <dgm:cxn modelId="{77B60C34-F4A3-41E6-8B77-BD4AA5058043}" type="presParOf" srcId="{30192A5F-0084-4714-AF28-A42C650C7393}" destId="{090EC146-99A3-46D6-A45A-F480372C9EDB}" srcOrd="5" destOrd="0" presId="urn:microsoft.com/office/officeart/2008/layout/VerticalAccentList"/>
    <dgm:cxn modelId="{26AF4153-1FC8-4A45-8E00-D08E2F70BF2C}" type="presParOf" srcId="{30192A5F-0084-4714-AF28-A42C650C7393}" destId="{5B98E272-A199-4B01-8AC2-A83F03B0C67B}" srcOrd="6" destOrd="0" presId="urn:microsoft.com/office/officeart/2008/layout/VerticalAccentList"/>
    <dgm:cxn modelId="{7F39A878-7E2E-4774-A255-BA7D99DECE27}" type="presParOf" srcId="{5B98E272-A199-4B01-8AC2-A83F03B0C67B}" destId="{785764EF-F30E-4A5A-926E-A9DE01247841}" srcOrd="0" destOrd="0" presId="urn:microsoft.com/office/officeart/2008/layout/VerticalAccentList"/>
    <dgm:cxn modelId="{69C33708-7597-4E40-93D5-5F1C36092124}" type="presParOf" srcId="{30192A5F-0084-4714-AF28-A42C650C7393}" destId="{6526384E-F3EE-417A-8DD7-2CD520423361}" srcOrd="7" destOrd="0" presId="urn:microsoft.com/office/officeart/2008/layout/VerticalAccentList"/>
    <dgm:cxn modelId="{8A5966ED-2914-400C-BC60-87223539EBED}" type="presParOf" srcId="{6526384E-F3EE-417A-8DD7-2CD520423361}" destId="{AA1A30F5-53BA-45B4-AB28-2F44561B71C8}" srcOrd="0" destOrd="0" presId="urn:microsoft.com/office/officeart/2008/layout/VerticalAccentList"/>
    <dgm:cxn modelId="{51A79F60-809E-4111-8F4C-A3703C8A05F8}" type="presParOf" srcId="{6526384E-F3EE-417A-8DD7-2CD520423361}" destId="{6D306E64-DD44-4697-A665-65A071059216}" srcOrd="1" destOrd="0" presId="urn:microsoft.com/office/officeart/2008/layout/VerticalAccentList"/>
    <dgm:cxn modelId="{D28D3B93-616C-457B-B897-677EA675F874}" type="presParOf" srcId="{6526384E-F3EE-417A-8DD7-2CD520423361}" destId="{E20570D1-FC26-4149-B411-5C8F33654BFF}" srcOrd="2" destOrd="0" presId="urn:microsoft.com/office/officeart/2008/layout/VerticalAccentList"/>
    <dgm:cxn modelId="{A00D6E51-99D1-461E-8D90-45AA0CF8E4E5}" type="presParOf" srcId="{6526384E-F3EE-417A-8DD7-2CD520423361}" destId="{D59A9AE5-AAE2-4B54-8DB1-6C53E8D6E46C}" srcOrd="3" destOrd="0" presId="urn:microsoft.com/office/officeart/2008/layout/VerticalAccentList"/>
    <dgm:cxn modelId="{02F14D01-2F9D-40D9-9DCD-D9E8A4C930A4}" type="presParOf" srcId="{6526384E-F3EE-417A-8DD7-2CD520423361}" destId="{AF5DF422-FED1-4123-B958-F59842D14B6D}" srcOrd="4" destOrd="0" presId="urn:microsoft.com/office/officeart/2008/layout/VerticalAccentList"/>
    <dgm:cxn modelId="{84F2B3AC-DBD7-47F7-84E8-195D4393433F}" type="presParOf" srcId="{6526384E-F3EE-417A-8DD7-2CD520423361}" destId="{3DB3C8D2-6E9A-433F-B4AE-991E03C640B3}" srcOrd="5" destOrd="0" presId="urn:microsoft.com/office/officeart/2008/layout/VerticalAccentList"/>
    <dgm:cxn modelId="{AF58603A-DEC7-4995-8431-57A8FBB4E791}" type="presParOf" srcId="{6526384E-F3EE-417A-8DD7-2CD520423361}" destId="{88CAF9FE-1193-470A-A58F-7E77D86DD3B0}"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B92FEE-21E7-4FE0-8464-1650CD121518}"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nl-BE"/>
        </a:p>
      </dgm:t>
    </dgm:pt>
    <dgm:pt modelId="{B4789915-F8DE-4C37-BCB8-FE387CBC13AB}">
      <dgm:prSet phldrT="[Text]"/>
      <dgm:spPr/>
      <dgm:t>
        <a:bodyPr/>
        <a:lstStyle/>
        <a:p>
          <a:r>
            <a:rPr lang="nl-BE" dirty="0" smtClean="0"/>
            <a:t>Portfolio return</a:t>
          </a:r>
          <a:endParaRPr lang="nl-BE" dirty="0"/>
        </a:p>
      </dgm:t>
    </dgm:pt>
    <dgm:pt modelId="{D7294ADB-60C2-4654-A8C0-2B77AC837187}" type="parTrans" cxnId="{830178E7-169D-4D13-A3E3-B0D7C1F56851}">
      <dgm:prSet/>
      <dgm:spPr/>
      <dgm:t>
        <a:bodyPr/>
        <a:lstStyle/>
        <a:p>
          <a:endParaRPr lang="nl-BE"/>
        </a:p>
      </dgm:t>
    </dgm:pt>
    <dgm:pt modelId="{F27263A3-177D-4E53-99BB-070D0239034C}" type="sibTrans" cxnId="{830178E7-169D-4D13-A3E3-B0D7C1F56851}">
      <dgm:prSet/>
      <dgm:spPr/>
      <dgm:t>
        <a:bodyPr/>
        <a:lstStyle/>
        <a:p>
          <a:endParaRPr lang="nl-BE"/>
        </a:p>
      </dgm:t>
    </dgm:pt>
    <dgm:pt modelId="{05BCA560-FFAE-4E66-A578-971504666420}">
      <dgm:prSet phldrT="[Text]"/>
      <dgm:spPr/>
      <dgm:t>
        <a:bodyPr/>
        <a:lstStyle/>
        <a:p>
          <a:r>
            <a:rPr lang="nl-BE" dirty="0" smtClean="0"/>
            <a:t>Portfolio expected return</a:t>
          </a:r>
          <a:endParaRPr lang="nl-BE" dirty="0"/>
        </a:p>
      </dgm:t>
    </dgm:pt>
    <dgm:pt modelId="{E3EE8551-5B65-49E1-BFC0-817E60FAD9AA}" type="parTrans" cxnId="{7DA0A404-AABC-4285-A1D7-3A22597E32F2}">
      <dgm:prSet/>
      <dgm:spPr/>
      <dgm:t>
        <a:bodyPr/>
        <a:lstStyle/>
        <a:p>
          <a:endParaRPr lang="nl-BE"/>
        </a:p>
      </dgm:t>
    </dgm:pt>
    <dgm:pt modelId="{C715F3CD-94E0-4769-88FC-F081ADB359C2}" type="sibTrans" cxnId="{7DA0A404-AABC-4285-A1D7-3A22597E32F2}">
      <dgm:prSet/>
      <dgm:spPr/>
      <dgm:t>
        <a:bodyPr/>
        <a:lstStyle/>
        <a:p>
          <a:endParaRPr lang="nl-BE"/>
        </a:p>
      </dgm:t>
    </dgm:pt>
    <dgm:pt modelId="{242EDD00-8925-47AE-8F49-EA8238714A9D}">
      <dgm:prSet phldrT="[Text]"/>
      <dgm:spPr/>
      <dgm:t>
        <a:bodyPr/>
        <a:lstStyle/>
        <a:p>
          <a:r>
            <a:rPr lang="nl-BE" dirty="0" smtClean="0"/>
            <a:t>Portfolio variance</a:t>
          </a:r>
          <a:endParaRPr lang="nl-BE" dirty="0"/>
        </a:p>
      </dgm:t>
    </dgm:pt>
    <dgm:pt modelId="{E4DE2807-0A91-4007-8613-0F216F458A77}" type="sibTrans" cxnId="{1DC33A1C-A600-4A52-87F1-40C3EA20CA4F}">
      <dgm:prSet/>
      <dgm:spPr/>
      <dgm:t>
        <a:bodyPr/>
        <a:lstStyle/>
        <a:p>
          <a:endParaRPr lang="nl-BE"/>
        </a:p>
      </dgm:t>
    </dgm:pt>
    <dgm:pt modelId="{48B08ACE-8460-4C67-8EBC-AD77BC9B76A3}" type="parTrans" cxnId="{1DC33A1C-A600-4A52-87F1-40C3EA20CA4F}">
      <dgm:prSet/>
      <dgm:spPr/>
      <dgm:t>
        <a:bodyPr/>
        <a:lstStyle/>
        <a:p>
          <a:endParaRPr lang="nl-BE"/>
        </a:p>
      </dgm:t>
    </dgm:pt>
    <dgm:pt modelId="{30192A5F-0084-4714-AF28-A42C650C7393}" type="pres">
      <dgm:prSet presAssocID="{78B92FEE-21E7-4FE0-8464-1650CD121518}" presName="Name0" presStyleCnt="0">
        <dgm:presLayoutVars>
          <dgm:chMax/>
          <dgm:chPref/>
          <dgm:dir/>
        </dgm:presLayoutVars>
      </dgm:prSet>
      <dgm:spPr/>
      <dgm:t>
        <a:bodyPr/>
        <a:lstStyle/>
        <a:p>
          <a:endParaRPr lang="nl-BE"/>
        </a:p>
      </dgm:t>
    </dgm:pt>
    <dgm:pt modelId="{25EC9A54-ED2F-468C-A03A-55A8E613F2FC}" type="pres">
      <dgm:prSet presAssocID="{B4789915-F8DE-4C37-BCB8-FE387CBC13AB}" presName="parenttextcomposite" presStyleCnt="0"/>
      <dgm:spPr/>
    </dgm:pt>
    <dgm:pt modelId="{506C760E-5F3E-468D-900A-7378EBCAAD59}" type="pres">
      <dgm:prSet presAssocID="{B4789915-F8DE-4C37-BCB8-FE387CBC13AB}" presName="parenttext" presStyleLbl="revTx" presStyleIdx="0" presStyleCnt="3" custLinFactY="-74667" custLinFactNeighborX="505" custLinFactNeighborY="-100000">
        <dgm:presLayoutVars>
          <dgm:chMax/>
          <dgm:chPref val="2"/>
          <dgm:bulletEnabled val="1"/>
        </dgm:presLayoutVars>
      </dgm:prSet>
      <dgm:spPr/>
      <dgm:t>
        <a:bodyPr/>
        <a:lstStyle/>
        <a:p>
          <a:endParaRPr lang="nl-BE"/>
        </a:p>
      </dgm:t>
    </dgm:pt>
    <dgm:pt modelId="{442B0CDA-BE79-437C-8104-104738858153}" type="pres">
      <dgm:prSet presAssocID="{B4789915-F8DE-4C37-BCB8-FE387CBC13AB}" presName="parallelogramComposite" presStyleCnt="0"/>
      <dgm:spPr/>
    </dgm:pt>
    <dgm:pt modelId="{D3EB4024-6EC6-49AD-9C5B-5FE70EF8B166}" type="pres">
      <dgm:prSet presAssocID="{B4789915-F8DE-4C37-BCB8-FE387CBC13AB}" presName="parallelogram1" presStyleLbl="alignNode1" presStyleIdx="0" presStyleCnt="21" custLinFactY="-360000" custLinFactNeighborY="-400000"/>
      <dgm:spPr/>
    </dgm:pt>
    <dgm:pt modelId="{C01E8002-5933-4E29-9F7C-4339F7305711}" type="pres">
      <dgm:prSet presAssocID="{B4789915-F8DE-4C37-BCB8-FE387CBC13AB}" presName="parallelogram2" presStyleLbl="alignNode1" presStyleIdx="1" presStyleCnt="21" custLinFactY="-360000" custLinFactNeighborY="-400000"/>
      <dgm:spPr/>
    </dgm:pt>
    <dgm:pt modelId="{B70285E4-416B-4CED-AAD2-35A4F1BD8C4E}" type="pres">
      <dgm:prSet presAssocID="{B4789915-F8DE-4C37-BCB8-FE387CBC13AB}" presName="parallelogram3" presStyleLbl="alignNode1" presStyleIdx="2" presStyleCnt="21" custLinFactY="-360000" custLinFactNeighborY="-400000"/>
      <dgm:spPr/>
    </dgm:pt>
    <dgm:pt modelId="{C02D6374-82FB-41FC-AFEC-5C8E1CBBFE3C}" type="pres">
      <dgm:prSet presAssocID="{B4789915-F8DE-4C37-BCB8-FE387CBC13AB}" presName="parallelogram4" presStyleLbl="alignNode1" presStyleIdx="3" presStyleCnt="21" custLinFactY="-360000" custLinFactNeighborY="-400000"/>
      <dgm:spPr/>
    </dgm:pt>
    <dgm:pt modelId="{E5806FAF-8045-4DF0-A7FA-2EA2FE6EA6C4}" type="pres">
      <dgm:prSet presAssocID="{B4789915-F8DE-4C37-BCB8-FE387CBC13AB}" presName="parallelogram5" presStyleLbl="alignNode1" presStyleIdx="4" presStyleCnt="21" custLinFactY="-360000" custLinFactNeighborY="-400000"/>
      <dgm:spPr/>
    </dgm:pt>
    <dgm:pt modelId="{38B844B2-A690-4523-809B-5DF684761A4B}" type="pres">
      <dgm:prSet presAssocID="{B4789915-F8DE-4C37-BCB8-FE387CBC13AB}" presName="parallelogram6" presStyleLbl="alignNode1" presStyleIdx="5" presStyleCnt="21" custLinFactY="-360000" custLinFactNeighborY="-400000"/>
      <dgm:spPr/>
    </dgm:pt>
    <dgm:pt modelId="{13982F01-6D7C-4B4B-B03E-F90B2FC1B847}" type="pres">
      <dgm:prSet presAssocID="{B4789915-F8DE-4C37-BCB8-FE387CBC13AB}" presName="parallelogram7" presStyleLbl="alignNode1" presStyleIdx="6" presStyleCnt="21" custLinFactY="-360000" custLinFactNeighborY="-400000"/>
      <dgm:spPr/>
    </dgm:pt>
    <dgm:pt modelId="{30FD3B3F-26DD-4DA8-BDE7-CD9821FFC6E2}" type="pres">
      <dgm:prSet presAssocID="{F27263A3-177D-4E53-99BB-070D0239034C}" presName="sibTrans" presStyleCnt="0"/>
      <dgm:spPr/>
    </dgm:pt>
    <dgm:pt modelId="{E5FA5C3E-0A5F-4C8F-BE99-0D89271117EE}" type="pres">
      <dgm:prSet presAssocID="{05BCA560-FFAE-4E66-A578-971504666420}" presName="parenttextcomposite" presStyleCnt="0"/>
      <dgm:spPr/>
    </dgm:pt>
    <dgm:pt modelId="{4DD33A21-4C0D-49E0-80C2-81553C372453}" type="pres">
      <dgm:prSet presAssocID="{05BCA560-FFAE-4E66-A578-971504666420}" presName="parenttext" presStyleLbl="revTx" presStyleIdx="1" presStyleCnt="3" custLinFactY="-2593" custLinFactNeighborY="-100000">
        <dgm:presLayoutVars>
          <dgm:chMax/>
          <dgm:chPref val="2"/>
          <dgm:bulletEnabled val="1"/>
        </dgm:presLayoutVars>
      </dgm:prSet>
      <dgm:spPr/>
      <dgm:t>
        <a:bodyPr/>
        <a:lstStyle/>
        <a:p>
          <a:endParaRPr lang="nl-BE"/>
        </a:p>
      </dgm:t>
    </dgm:pt>
    <dgm:pt modelId="{87D9E605-351D-4755-8386-7162CFE9AFA0}" type="pres">
      <dgm:prSet presAssocID="{05BCA560-FFAE-4E66-A578-971504666420}" presName="parallelogramComposite" presStyleCnt="0"/>
      <dgm:spPr/>
    </dgm:pt>
    <dgm:pt modelId="{9015811D-393B-4CB2-82E2-E7C0D8F262F7}" type="pres">
      <dgm:prSet presAssocID="{05BCA560-FFAE-4E66-A578-971504666420}" presName="parallelogram1" presStyleLbl="alignNode1" presStyleIdx="7" presStyleCnt="21" custLinFactY="-210609" custLinFactNeighborY="-300000"/>
      <dgm:spPr/>
    </dgm:pt>
    <dgm:pt modelId="{A1659C83-0640-4C51-B6F9-9BE18CFDF511}" type="pres">
      <dgm:prSet presAssocID="{05BCA560-FFAE-4E66-A578-971504666420}" presName="parallelogram2" presStyleLbl="alignNode1" presStyleIdx="8" presStyleCnt="21" custLinFactY="-210609" custLinFactNeighborY="-300000"/>
      <dgm:spPr/>
    </dgm:pt>
    <dgm:pt modelId="{52265704-1144-4D86-BA31-8362E04C0C4D}" type="pres">
      <dgm:prSet presAssocID="{05BCA560-FFAE-4E66-A578-971504666420}" presName="parallelogram3" presStyleLbl="alignNode1" presStyleIdx="9" presStyleCnt="21" custLinFactY="-210609" custLinFactNeighborY="-300000"/>
      <dgm:spPr/>
    </dgm:pt>
    <dgm:pt modelId="{9A9E989B-BBB4-4D49-B1E1-C7531F495FF8}" type="pres">
      <dgm:prSet presAssocID="{05BCA560-FFAE-4E66-A578-971504666420}" presName="parallelogram4" presStyleLbl="alignNode1" presStyleIdx="10" presStyleCnt="21" custLinFactY="-210609" custLinFactNeighborY="-300000"/>
      <dgm:spPr/>
    </dgm:pt>
    <dgm:pt modelId="{58087F7A-4C65-4A51-8678-FB275D126405}" type="pres">
      <dgm:prSet presAssocID="{05BCA560-FFAE-4E66-A578-971504666420}" presName="parallelogram5" presStyleLbl="alignNode1" presStyleIdx="11" presStyleCnt="21" custLinFactY="-210609" custLinFactNeighborY="-300000"/>
      <dgm:spPr/>
    </dgm:pt>
    <dgm:pt modelId="{D9310AD5-B69D-4721-B22D-8352EFD59880}" type="pres">
      <dgm:prSet presAssocID="{05BCA560-FFAE-4E66-A578-971504666420}" presName="parallelogram6" presStyleLbl="alignNode1" presStyleIdx="12" presStyleCnt="21" custLinFactY="-210609" custLinFactNeighborY="-300000"/>
      <dgm:spPr/>
    </dgm:pt>
    <dgm:pt modelId="{E3437614-0179-4C6D-9325-325E47CD3CD6}" type="pres">
      <dgm:prSet presAssocID="{05BCA560-FFAE-4E66-A578-971504666420}" presName="parallelogram7" presStyleLbl="alignNode1" presStyleIdx="13" presStyleCnt="21" custLinFactY="-210609" custLinFactNeighborY="-300000"/>
      <dgm:spPr/>
    </dgm:pt>
    <dgm:pt modelId="{090EC146-99A3-46D6-A45A-F480372C9EDB}" type="pres">
      <dgm:prSet presAssocID="{C715F3CD-94E0-4769-88FC-F081ADB359C2}" presName="sibTrans" presStyleCnt="0"/>
      <dgm:spPr/>
    </dgm:pt>
    <dgm:pt modelId="{5B98E272-A199-4B01-8AC2-A83F03B0C67B}" type="pres">
      <dgm:prSet presAssocID="{242EDD00-8925-47AE-8F49-EA8238714A9D}" presName="parenttextcomposite" presStyleCnt="0"/>
      <dgm:spPr/>
    </dgm:pt>
    <dgm:pt modelId="{785764EF-F30E-4A5A-926E-A9DE01247841}" type="pres">
      <dgm:prSet presAssocID="{242EDD00-8925-47AE-8F49-EA8238714A9D}" presName="parenttext" presStyleLbl="revTx" presStyleIdx="2" presStyleCnt="3" custLinFactNeighborY="-30518">
        <dgm:presLayoutVars>
          <dgm:chMax/>
          <dgm:chPref val="2"/>
          <dgm:bulletEnabled val="1"/>
        </dgm:presLayoutVars>
      </dgm:prSet>
      <dgm:spPr/>
      <dgm:t>
        <a:bodyPr/>
        <a:lstStyle/>
        <a:p>
          <a:endParaRPr lang="nl-BE"/>
        </a:p>
      </dgm:t>
    </dgm:pt>
    <dgm:pt modelId="{6526384E-F3EE-417A-8DD7-2CD520423361}" type="pres">
      <dgm:prSet presAssocID="{242EDD00-8925-47AE-8F49-EA8238714A9D}" presName="parallelogramComposite" presStyleCnt="0"/>
      <dgm:spPr/>
    </dgm:pt>
    <dgm:pt modelId="{AA1A30F5-53BA-45B4-AB28-2F44561B71C8}" type="pres">
      <dgm:prSet presAssocID="{242EDD00-8925-47AE-8F49-EA8238714A9D}" presName="parallelogram1" presStyleLbl="alignNode1" presStyleIdx="14" presStyleCnt="21" custLinFactY="-24848" custLinFactNeighborY="-100000"/>
      <dgm:spPr/>
    </dgm:pt>
    <dgm:pt modelId="{6D306E64-DD44-4697-A665-65A071059216}" type="pres">
      <dgm:prSet presAssocID="{242EDD00-8925-47AE-8F49-EA8238714A9D}" presName="parallelogram2" presStyleLbl="alignNode1" presStyleIdx="15" presStyleCnt="21" custLinFactY="-24848" custLinFactNeighborY="-100000"/>
      <dgm:spPr/>
    </dgm:pt>
    <dgm:pt modelId="{E20570D1-FC26-4149-B411-5C8F33654BFF}" type="pres">
      <dgm:prSet presAssocID="{242EDD00-8925-47AE-8F49-EA8238714A9D}" presName="parallelogram3" presStyleLbl="alignNode1" presStyleIdx="16" presStyleCnt="21" custLinFactY="-24848" custLinFactNeighborY="-100000"/>
      <dgm:spPr/>
    </dgm:pt>
    <dgm:pt modelId="{D59A9AE5-AAE2-4B54-8DB1-6C53E8D6E46C}" type="pres">
      <dgm:prSet presAssocID="{242EDD00-8925-47AE-8F49-EA8238714A9D}" presName="parallelogram4" presStyleLbl="alignNode1" presStyleIdx="17" presStyleCnt="21" custLinFactY="-24848" custLinFactNeighborY="-100000"/>
      <dgm:spPr/>
    </dgm:pt>
    <dgm:pt modelId="{AF5DF422-FED1-4123-B958-F59842D14B6D}" type="pres">
      <dgm:prSet presAssocID="{242EDD00-8925-47AE-8F49-EA8238714A9D}" presName="parallelogram5" presStyleLbl="alignNode1" presStyleIdx="18" presStyleCnt="21" custLinFactY="-24848" custLinFactNeighborY="-100000"/>
      <dgm:spPr/>
    </dgm:pt>
    <dgm:pt modelId="{3DB3C8D2-6E9A-433F-B4AE-991E03C640B3}" type="pres">
      <dgm:prSet presAssocID="{242EDD00-8925-47AE-8F49-EA8238714A9D}" presName="parallelogram6" presStyleLbl="alignNode1" presStyleIdx="19" presStyleCnt="21" custLinFactY="-24848" custLinFactNeighborY="-100000"/>
      <dgm:spPr/>
    </dgm:pt>
    <dgm:pt modelId="{88CAF9FE-1193-470A-A58F-7E77D86DD3B0}" type="pres">
      <dgm:prSet presAssocID="{242EDD00-8925-47AE-8F49-EA8238714A9D}" presName="parallelogram7" presStyleLbl="alignNode1" presStyleIdx="20" presStyleCnt="21" custLinFactY="-24848" custLinFactNeighborY="-100000"/>
      <dgm:spPr/>
    </dgm:pt>
  </dgm:ptLst>
  <dgm:cxnLst>
    <dgm:cxn modelId="{18E64732-964A-433F-B48E-7D2F21AEF93C}" type="presOf" srcId="{B4789915-F8DE-4C37-BCB8-FE387CBC13AB}" destId="{506C760E-5F3E-468D-900A-7378EBCAAD59}" srcOrd="0" destOrd="0" presId="urn:microsoft.com/office/officeart/2008/layout/VerticalAccentList"/>
    <dgm:cxn modelId="{7DA0A404-AABC-4285-A1D7-3A22597E32F2}" srcId="{78B92FEE-21E7-4FE0-8464-1650CD121518}" destId="{05BCA560-FFAE-4E66-A578-971504666420}" srcOrd="1" destOrd="0" parTransId="{E3EE8551-5B65-49E1-BFC0-817E60FAD9AA}" sibTransId="{C715F3CD-94E0-4769-88FC-F081ADB359C2}"/>
    <dgm:cxn modelId="{1DC33A1C-A600-4A52-87F1-40C3EA20CA4F}" srcId="{78B92FEE-21E7-4FE0-8464-1650CD121518}" destId="{242EDD00-8925-47AE-8F49-EA8238714A9D}" srcOrd="2" destOrd="0" parTransId="{48B08ACE-8460-4C67-8EBC-AD77BC9B76A3}" sibTransId="{E4DE2807-0A91-4007-8613-0F216F458A77}"/>
    <dgm:cxn modelId="{62BED9D2-DF97-4E58-B52C-5B924FC76CF0}" type="presOf" srcId="{78B92FEE-21E7-4FE0-8464-1650CD121518}" destId="{30192A5F-0084-4714-AF28-A42C650C7393}" srcOrd="0" destOrd="0" presId="urn:microsoft.com/office/officeart/2008/layout/VerticalAccentList"/>
    <dgm:cxn modelId="{7E9A55C5-6F4B-48E1-8415-A86A8404412C}" type="presOf" srcId="{05BCA560-FFAE-4E66-A578-971504666420}" destId="{4DD33A21-4C0D-49E0-80C2-81553C372453}" srcOrd="0" destOrd="0" presId="urn:microsoft.com/office/officeart/2008/layout/VerticalAccentList"/>
    <dgm:cxn modelId="{4D44A594-8CAB-4D0A-9706-D9DFCC306C6B}" type="presOf" srcId="{242EDD00-8925-47AE-8F49-EA8238714A9D}" destId="{785764EF-F30E-4A5A-926E-A9DE01247841}" srcOrd="0" destOrd="0" presId="urn:microsoft.com/office/officeart/2008/layout/VerticalAccentList"/>
    <dgm:cxn modelId="{830178E7-169D-4D13-A3E3-B0D7C1F56851}" srcId="{78B92FEE-21E7-4FE0-8464-1650CD121518}" destId="{B4789915-F8DE-4C37-BCB8-FE387CBC13AB}" srcOrd="0" destOrd="0" parTransId="{D7294ADB-60C2-4654-A8C0-2B77AC837187}" sibTransId="{F27263A3-177D-4E53-99BB-070D0239034C}"/>
    <dgm:cxn modelId="{F7D58F8B-C329-455E-9A1A-9713E8034697}" type="presParOf" srcId="{30192A5F-0084-4714-AF28-A42C650C7393}" destId="{25EC9A54-ED2F-468C-A03A-55A8E613F2FC}" srcOrd="0" destOrd="0" presId="urn:microsoft.com/office/officeart/2008/layout/VerticalAccentList"/>
    <dgm:cxn modelId="{24C419CE-6CBE-4EFC-930F-AB340B2E137A}" type="presParOf" srcId="{25EC9A54-ED2F-468C-A03A-55A8E613F2FC}" destId="{506C760E-5F3E-468D-900A-7378EBCAAD59}" srcOrd="0" destOrd="0" presId="urn:microsoft.com/office/officeart/2008/layout/VerticalAccentList"/>
    <dgm:cxn modelId="{D3DC8818-41CF-4FC8-BEFA-44A9D55BCDB6}" type="presParOf" srcId="{30192A5F-0084-4714-AF28-A42C650C7393}" destId="{442B0CDA-BE79-437C-8104-104738858153}" srcOrd="1" destOrd="0" presId="urn:microsoft.com/office/officeart/2008/layout/VerticalAccentList"/>
    <dgm:cxn modelId="{52367DAF-5370-4FB4-8563-073A8F931245}" type="presParOf" srcId="{442B0CDA-BE79-437C-8104-104738858153}" destId="{D3EB4024-6EC6-49AD-9C5B-5FE70EF8B166}" srcOrd="0" destOrd="0" presId="urn:microsoft.com/office/officeart/2008/layout/VerticalAccentList"/>
    <dgm:cxn modelId="{18B7FF98-A843-4A98-AF15-9E7D5A157707}" type="presParOf" srcId="{442B0CDA-BE79-437C-8104-104738858153}" destId="{C01E8002-5933-4E29-9F7C-4339F7305711}" srcOrd="1" destOrd="0" presId="urn:microsoft.com/office/officeart/2008/layout/VerticalAccentList"/>
    <dgm:cxn modelId="{260560FD-03E2-4243-823C-DBE134CD5EAD}" type="presParOf" srcId="{442B0CDA-BE79-437C-8104-104738858153}" destId="{B70285E4-416B-4CED-AAD2-35A4F1BD8C4E}" srcOrd="2" destOrd="0" presId="urn:microsoft.com/office/officeart/2008/layout/VerticalAccentList"/>
    <dgm:cxn modelId="{5B4A8C0F-E3EF-437A-A6BC-C9A3EF06B91C}" type="presParOf" srcId="{442B0CDA-BE79-437C-8104-104738858153}" destId="{C02D6374-82FB-41FC-AFEC-5C8E1CBBFE3C}" srcOrd="3" destOrd="0" presId="urn:microsoft.com/office/officeart/2008/layout/VerticalAccentList"/>
    <dgm:cxn modelId="{E5039AB5-4E79-41A0-91BC-CFCADD7B9058}" type="presParOf" srcId="{442B0CDA-BE79-437C-8104-104738858153}" destId="{E5806FAF-8045-4DF0-A7FA-2EA2FE6EA6C4}" srcOrd="4" destOrd="0" presId="urn:microsoft.com/office/officeart/2008/layout/VerticalAccentList"/>
    <dgm:cxn modelId="{0C8B14FD-75B2-466D-948C-3024298BCD42}" type="presParOf" srcId="{442B0CDA-BE79-437C-8104-104738858153}" destId="{38B844B2-A690-4523-809B-5DF684761A4B}" srcOrd="5" destOrd="0" presId="urn:microsoft.com/office/officeart/2008/layout/VerticalAccentList"/>
    <dgm:cxn modelId="{4DB0F603-4C6D-4137-9EF1-9A0728CEABEE}" type="presParOf" srcId="{442B0CDA-BE79-437C-8104-104738858153}" destId="{13982F01-6D7C-4B4B-B03E-F90B2FC1B847}" srcOrd="6" destOrd="0" presId="urn:microsoft.com/office/officeart/2008/layout/VerticalAccentList"/>
    <dgm:cxn modelId="{84C9C9A0-C574-4341-9AEA-35BEB3ADFC3F}" type="presParOf" srcId="{30192A5F-0084-4714-AF28-A42C650C7393}" destId="{30FD3B3F-26DD-4DA8-BDE7-CD9821FFC6E2}" srcOrd="2" destOrd="0" presId="urn:microsoft.com/office/officeart/2008/layout/VerticalAccentList"/>
    <dgm:cxn modelId="{A71B38EB-D048-4E80-A462-DD2E7B85A175}" type="presParOf" srcId="{30192A5F-0084-4714-AF28-A42C650C7393}" destId="{E5FA5C3E-0A5F-4C8F-BE99-0D89271117EE}" srcOrd="3" destOrd="0" presId="urn:microsoft.com/office/officeart/2008/layout/VerticalAccentList"/>
    <dgm:cxn modelId="{1CFEF2EB-10F3-4AA7-85AD-7B1DA545A2BA}" type="presParOf" srcId="{E5FA5C3E-0A5F-4C8F-BE99-0D89271117EE}" destId="{4DD33A21-4C0D-49E0-80C2-81553C372453}" srcOrd="0" destOrd="0" presId="urn:microsoft.com/office/officeart/2008/layout/VerticalAccentList"/>
    <dgm:cxn modelId="{EC9BEC6D-84FD-41F1-88B2-306D5C124BD0}" type="presParOf" srcId="{30192A5F-0084-4714-AF28-A42C650C7393}" destId="{87D9E605-351D-4755-8386-7162CFE9AFA0}" srcOrd="4" destOrd="0" presId="urn:microsoft.com/office/officeart/2008/layout/VerticalAccentList"/>
    <dgm:cxn modelId="{BEF0D6FF-A265-434B-8727-6E7BD8A3DA53}" type="presParOf" srcId="{87D9E605-351D-4755-8386-7162CFE9AFA0}" destId="{9015811D-393B-4CB2-82E2-E7C0D8F262F7}" srcOrd="0" destOrd="0" presId="urn:microsoft.com/office/officeart/2008/layout/VerticalAccentList"/>
    <dgm:cxn modelId="{3F850587-FB1B-49B4-9D4A-437E345FC13F}" type="presParOf" srcId="{87D9E605-351D-4755-8386-7162CFE9AFA0}" destId="{A1659C83-0640-4C51-B6F9-9BE18CFDF511}" srcOrd="1" destOrd="0" presId="urn:microsoft.com/office/officeart/2008/layout/VerticalAccentList"/>
    <dgm:cxn modelId="{3719A22A-5E68-4B76-851B-6803822D023A}" type="presParOf" srcId="{87D9E605-351D-4755-8386-7162CFE9AFA0}" destId="{52265704-1144-4D86-BA31-8362E04C0C4D}" srcOrd="2" destOrd="0" presId="urn:microsoft.com/office/officeart/2008/layout/VerticalAccentList"/>
    <dgm:cxn modelId="{BC3E29B4-8327-428F-AF66-AA8E5FE20F61}" type="presParOf" srcId="{87D9E605-351D-4755-8386-7162CFE9AFA0}" destId="{9A9E989B-BBB4-4D49-B1E1-C7531F495FF8}" srcOrd="3" destOrd="0" presId="urn:microsoft.com/office/officeart/2008/layout/VerticalAccentList"/>
    <dgm:cxn modelId="{7DF12AEA-E23C-4445-995E-66F50AE80232}" type="presParOf" srcId="{87D9E605-351D-4755-8386-7162CFE9AFA0}" destId="{58087F7A-4C65-4A51-8678-FB275D126405}" srcOrd="4" destOrd="0" presId="urn:microsoft.com/office/officeart/2008/layout/VerticalAccentList"/>
    <dgm:cxn modelId="{3C7F922C-F62D-4246-9CC8-A2CAA4C6A1E1}" type="presParOf" srcId="{87D9E605-351D-4755-8386-7162CFE9AFA0}" destId="{D9310AD5-B69D-4721-B22D-8352EFD59880}" srcOrd="5" destOrd="0" presId="urn:microsoft.com/office/officeart/2008/layout/VerticalAccentList"/>
    <dgm:cxn modelId="{5E698A35-40E3-4047-8722-CDBB21452226}" type="presParOf" srcId="{87D9E605-351D-4755-8386-7162CFE9AFA0}" destId="{E3437614-0179-4C6D-9325-325E47CD3CD6}" srcOrd="6" destOrd="0" presId="urn:microsoft.com/office/officeart/2008/layout/VerticalAccentList"/>
    <dgm:cxn modelId="{93CB04BC-4474-44CA-8623-63BF0DB51E81}" type="presParOf" srcId="{30192A5F-0084-4714-AF28-A42C650C7393}" destId="{090EC146-99A3-46D6-A45A-F480372C9EDB}" srcOrd="5" destOrd="0" presId="urn:microsoft.com/office/officeart/2008/layout/VerticalAccentList"/>
    <dgm:cxn modelId="{0271F4B2-267A-4DBC-A59E-D682248D2465}" type="presParOf" srcId="{30192A5F-0084-4714-AF28-A42C650C7393}" destId="{5B98E272-A199-4B01-8AC2-A83F03B0C67B}" srcOrd="6" destOrd="0" presId="urn:microsoft.com/office/officeart/2008/layout/VerticalAccentList"/>
    <dgm:cxn modelId="{42A49137-65B9-4CB7-8CD3-808F329457B7}" type="presParOf" srcId="{5B98E272-A199-4B01-8AC2-A83F03B0C67B}" destId="{785764EF-F30E-4A5A-926E-A9DE01247841}" srcOrd="0" destOrd="0" presId="urn:microsoft.com/office/officeart/2008/layout/VerticalAccentList"/>
    <dgm:cxn modelId="{AB6359CA-0904-43BD-8FA7-C4897AF82AE0}" type="presParOf" srcId="{30192A5F-0084-4714-AF28-A42C650C7393}" destId="{6526384E-F3EE-417A-8DD7-2CD520423361}" srcOrd="7" destOrd="0" presId="urn:microsoft.com/office/officeart/2008/layout/VerticalAccentList"/>
    <dgm:cxn modelId="{BDB3EF3A-C6BB-4607-A3D1-21094566D22D}" type="presParOf" srcId="{6526384E-F3EE-417A-8DD7-2CD520423361}" destId="{AA1A30F5-53BA-45B4-AB28-2F44561B71C8}" srcOrd="0" destOrd="0" presId="urn:microsoft.com/office/officeart/2008/layout/VerticalAccentList"/>
    <dgm:cxn modelId="{83E787E5-771A-438D-92AC-FBF3F685CDEC}" type="presParOf" srcId="{6526384E-F3EE-417A-8DD7-2CD520423361}" destId="{6D306E64-DD44-4697-A665-65A071059216}" srcOrd="1" destOrd="0" presId="urn:microsoft.com/office/officeart/2008/layout/VerticalAccentList"/>
    <dgm:cxn modelId="{A8FCE754-4D2A-4C2B-84D1-AF4479F64E2C}" type="presParOf" srcId="{6526384E-F3EE-417A-8DD7-2CD520423361}" destId="{E20570D1-FC26-4149-B411-5C8F33654BFF}" srcOrd="2" destOrd="0" presId="urn:microsoft.com/office/officeart/2008/layout/VerticalAccentList"/>
    <dgm:cxn modelId="{15061146-BB1C-474E-B626-23F2D09C7B91}" type="presParOf" srcId="{6526384E-F3EE-417A-8DD7-2CD520423361}" destId="{D59A9AE5-AAE2-4B54-8DB1-6C53E8D6E46C}" srcOrd="3" destOrd="0" presId="urn:microsoft.com/office/officeart/2008/layout/VerticalAccentList"/>
    <dgm:cxn modelId="{F1C43A17-863B-4FF6-AE9C-DBA8BF64C640}" type="presParOf" srcId="{6526384E-F3EE-417A-8DD7-2CD520423361}" destId="{AF5DF422-FED1-4123-B958-F59842D14B6D}" srcOrd="4" destOrd="0" presId="urn:microsoft.com/office/officeart/2008/layout/VerticalAccentList"/>
    <dgm:cxn modelId="{75F8E8BE-598E-483E-B61C-A0BBFC7E799B}" type="presParOf" srcId="{6526384E-F3EE-417A-8DD7-2CD520423361}" destId="{3DB3C8D2-6E9A-433F-B4AE-991E03C640B3}" srcOrd="5" destOrd="0" presId="urn:microsoft.com/office/officeart/2008/layout/VerticalAccentList"/>
    <dgm:cxn modelId="{A5F66767-4236-4042-A0C9-362D16AB0270}" type="presParOf" srcId="{6526384E-F3EE-417A-8DD7-2CD520423361}" destId="{88CAF9FE-1193-470A-A58F-7E77D86DD3B0}"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5B46ED-E565-4A8C-9C12-6145A8637ED3}" type="doc">
      <dgm:prSet loTypeId="urn:microsoft.com/office/officeart/2005/8/layout/arrow6" loCatId="relationship" qsTypeId="urn:microsoft.com/office/officeart/2005/8/quickstyle/simple1" qsCatId="simple" csTypeId="urn:microsoft.com/office/officeart/2005/8/colors/accent1_2" csCatId="accent1" phldr="1"/>
      <dgm:spPr/>
      <dgm:t>
        <a:bodyPr/>
        <a:lstStyle/>
        <a:p>
          <a:endParaRPr lang="nl-BE"/>
        </a:p>
      </dgm:t>
    </dgm:pt>
    <dgm:pt modelId="{70D893F2-64F3-49C3-9E73-F8398440579A}">
      <dgm:prSet phldrT="[Text]"/>
      <dgm:spPr/>
      <dgm:t>
        <a:bodyPr/>
        <a:lstStyle/>
        <a:p>
          <a:r>
            <a:rPr lang="nl-BE" dirty="0" smtClean="0"/>
            <a:t>Relatively more risky assets: </a:t>
          </a:r>
        </a:p>
        <a:p>
          <a:r>
            <a:rPr lang="nl-BE" dirty="0" smtClean="0"/>
            <a:t>%RC</a:t>
          </a:r>
          <a:r>
            <a:rPr lang="nl-BE" baseline="-25000" dirty="0" smtClean="0"/>
            <a:t>i</a:t>
          </a:r>
          <a:r>
            <a:rPr lang="nl-BE" dirty="0" smtClean="0"/>
            <a:t>&gt;w</a:t>
          </a:r>
          <a:r>
            <a:rPr lang="nl-BE" baseline="-25000" dirty="0" smtClean="0"/>
            <a:t>i</a:t>
          </a:r>
          <a:endParaRPr lang="nl-BE" baseline="-25000" dirty="0"/>
        </a:p>
      </dgm:t>
    </dgm:pt>
    <dgm:pt modelId="{498238AA-F953-4637-8B33-5E7408AAC2F6}" type="parTrans" cxnId="{966DA0DF-FFEF-4972-9CAC-75F9A51BD0AA}">
      <dgm:prSet/>
      <dgm:spPr/>
      <dgm:t>
        <a:bodyPr/>
        <a:lstStyle/>
        <a:p>
          <a:endParaRPr lang="nl-BE"/>
        </a:p>
      </dgm:t>
    </dgm:pt>
    <dgm:pt modelId="{752D1AAB-45B0-4D7F-855C-B7A76ECB2D5B}" type="sibTrans" cxnId="{966DA0DF-FFEF-4972-9CAC-75F9A51BD0AA}">
      <dgm:prSet/>
      <dgm:spPr/>
      <dgm:t>
        <a:bodyPr/>
        <a:lstStyle/>
        <a:p>
          <a:endParaRPr lang="nl-BE"/>
        </a:p>
      </dgm:t>
    </dgm:pt>
    <dgm:pt modelId="{54F52074-D3C6-4244-A56A-C5A4182EE1F4}">
      <dgm:prSet phldrT="[Text]"/>
      <dgm:spPr/>
      <dgm:t>
        <a:bodyPr/>
        <a:lstStyle/>
        <a:p>
          <a:r>
            <a:rPr lang="nl-BE" dirty="0" smtClean="0"/>
            <a:t>Relatively less      risky assets: </a:t>
          </a:r>
        </a:p>
        <a:p>
          <a:r>
            <a:rPr lang="nl-BE" dirty="0" smtClean="0"/>
            <a:t>%RC</a:t>
          </a:r>
          <a:r>
            <a:rPr lang="nl-BE" baseline="-25000" dirty="0" smtClean="0"/>
            <a:t>i</a:t>
          </a:r>
          <a:r>
            <a:rPr lang="nl-BE" dirty="0" smtClean="0"/>
            <a:t>&lt;w</a:t>
          </a:r>
          <a:r>
            <a:rPr lang="nl-BE" baseline="-25000" dirty="0" smtClean="0"/>
            <a:t>i</a:t>
          </a:r>
          <a:endParaRPr lang="nl-BE" baseline="-25000" dirty="0"/>
        </a:p>
      </dgm:t>
    </dgm:pt>
    <dgm:pt modelId="{63CA3D6F-59B9-4E3C-99F1-5EA394AB1F26}" type="parTrans" cxnId="{9B27A215-8628-4DA1-95BE-BE6068B59DB2}">
      <dgm:prSet/>
      <dgm:spPr/>
      <dgm:t>
        <a:bodyPr/>
        <a:lstStyle/>
        <a:p>
          <a:endParaRPr lang="nl-BE"/>
        </a:p>
      </dgm:t>
    </dgm:pt>
    <dgm:pt modelId="{B9FE1F47-8457-4432-84DE-43167FBA0ECE}" type="sibTrans" cxnId="{9B27A215-8628-4DA1-95BE-BE6068B59DB2}">
      <dgm:prSet/>
      <dgm:spPr/>
      <dgm:t>
        <a:bodyPr/>
        <a:lstStyle/>
        <a:p>
          <a:endParaRPr lang="nl-BE"/>
        </a:p>
      </dgm:t>
    </dgm:pt>
    <dgm:pt modelId="{EC4C84C4-AB06-4295-BC0A-0A3F1B5B14F0}" type="pres">
      <dgm:prSet presAssocID="{EC5B46ED-E565-4A8C-9C12-6145A8637ED3}" presName="compositeShape" presStyleCnt="0">
        <dgm:presLayoutVars>
          <dgm:chMax val="2"/>
          <dgm:dir/>
          <dgm:resizeHandles val="exact"/>
        </dgm:presLayoutVars>
      </dgm:prSet>
      <dgm:spPr/>
    </dgm:pt>
    <dgm:pt modelId="{15AEE6E5-8E97-4CB4-AF03-B836C6FBE03F}" type="pres">
      <dgm:prSet presAssocID="{EC5B46ED-E565-4A8C-9C12-6145A8637ED3}" presName="ribbon" presStyleLbl="node1" presStyleIdx="0" presStyleCnt="1"/>
      <dgm:spPr/>
    </dgm:pt>
    <dgm:pt modelId="{100ABA2C-10DA-4669-8A1F-A28BE3F469A6}" type="pres">
      <dgm:prSet presAssocID="{EC5B46ED-E565-4A8C-9C12-6145A8637ED3}" presName="leftArrowText" presStyleLbl="node1" presStyleIdx="0" presStyleCnt="1">
        <dgm:presLayoutVars>
          <dgm:chMax val="0"/>
          <dgm:bulletEnabled val="1"/>
        </dgm:presLayoutVars>
      </dgm:prSet>
      <dgm:spPr/>
      <dgm:t>
        <a:bodyPr/>
        <a:lstStyle/>
        <a:p>
          <a:endParaRPr lang="nl-BE"/>
        </a:p>
      </dgm:t>
    </dgm:pt>
    <dgm:pt modelId="{823999FC-2CF2-4C2F-A5AC-49E9BB6B926F}" type="pres">
      <dgm:prSet presAssocID="{EC5B46ED-E565-4A8C-9C12-6145A8637ED3}" presName="rightArrowText" presStyleLbl="node1" presStyleIdx="0" presStyleCnt="1">
        <dgm:presLayoutVars>
          <dgm:chMax val="0"/>
          <dgm:bulletEnabled val="1"/>
        </dgm:presLayoutVars>
      </dgm:prSet>
      <dgm:spPr/>
      <dgm:t>
        <a:bodyPr/>
        <a:lstStyle/>
        <a:p>
          <a:endParaRPr lang="nl-BE"/>
        </a:p>
      </dgm:t>
    </dgm:pt>
  </dgm:ptLst>
  <dgm:cxnLst>
    <dgm:cxn modelId="{5DB9C3A4-CF52-4B48-995E-605FE1459AD7}" type="presOf" srcId="{EC5B46ED-E565-4A8C-9C12-6145A8637ED3}" destId="{EC4C84C4-AB06-4295-BC0A-0A3F1B5B14F0}" srcOrd="0" destOrd="0" presId="urn:microsoft.com/office/officeart/2005/8/layout/arrow6"/>
    <dgm:cxn modelId="{A62237F8-DE7A-4F6A-8334-10CBAAAE138A}" type="presOf" srcId="{54F52074-D3C6-4244-A56A-C5A4182EE1F4}" destId="{823999FC-2CF2-4C2F-A5AC-49E9BB6B926F}" srcOrd="0" destOrd="0" presId="urn:microsoft.com/office/officeart/2005/8/layout/arrow6"/>
    <dgm:cxn modelId="{966DA0DF-FFEF-4972-9CAC-75F9A51BD0AA}" srcId="{EC5B46ED-E565-4A8C-9C12-6145A8637ED3}" destId="{70D893F2-64F3-49C3-9E73-F8398440579A}" srcOrd="0" destOrd="0" parTransId="{498238AA-F953-4637-8B33-5E7408AAC2F6}" sibTransId="{752D1AAB-45B0-4D7F-855C-B7A76ECB2D5B}"/>
    <dgm:cxn modelId="{AB8D720E-4AC6-4584-B78C-F13AD60BA7CB}" type="presOf" srcId="{70D893F2-64F3-49C3-9E73-F8398440579A}" destId="{100ABA2C-10DA-4669-8A1F-A28BE3F469A6}" srcOrd="0" destOrd="0" presId="urn:microsoft.com/office/officeart/2005/8/layout/arrow6"/>
    <dgm:cxn modelId="{9B27A215-8628-4DA1-95BE-BE6068B59DB2}" srcId="{EC5B46ED-E565-4A8C-9C12-6145A8637ED3}" destId="{54F52074-D3C6-4244-A56A-C5A4182EE1F4}" srcOrd="1" destOrd="0" parTransId="{63CA3D6F-59B9-4E3C-99F1-5EA394AB1F26}" sibTransId="{B9FE1F47-8457-4432-84DE-43167FBA0ECE}"/>
    <dgm:cxn modelId="{0933AFDB-2ECC-4B67-8CBF-D8974FFDE50D}" type="presParOf" srcId="{EC4C84C4-AB06-4295-BC0A-0A3F1B5B14F0}" destId="{15AEE6E5-8E97-4CB4-AF03-B836C6FBE03F}" srcOrd="0" destOrd="0" presId="urn:microsoft.com/office/officeart/2005/8/layout/arrow6"/>
    <dgm:cxn modelId="{C9D85278-35E3-41B4-95C7-9875EA0A181D}" type="presParOf" srcId="{EC4C84C4-AB06-4295-BC0A-0A3F1B5B14F0}" destId="{100ABA2C-10DA-4669-8A1F-A28BE3F469A6}" srcOrd="1" destOrd="0" presId="urn:microsoft.com/office/officeart/2005/8/layout/arrow6"/>
    <dgm:cxn modelId="{5A8F2F83-69DD-4FE4-AB73-8D3E6625B13B}" type="presParOf" srcId="{EC4C84C4-AB06-4295-BC0A-0A3F1B5B14F0}" destId="{823999FC-2CF2-4C2F-A5AC-49E9BB6B926F}"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6C760E-5F3E-468D-900A-7378EBCAAD59}">
      <dsp:nvSpPr>
        <dsp:cNvPr id="0" name=""/>
        <dsp:cNvSpPr/>
      </dsp:nvSpPr>
      <dsp:spPr>
        <a:xfrm>
          <a:off x="457196" y="0"/>
          <a:ext cx="7543800" cy="685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b" anchorCtr="0">
          <a:noAutofit/>
        </a:bodyPr>
        <a:lstStyle/>
        <a:p>
          <a:pPr lvl="0" algn="l" defTabSz="1377950">
            <a:lnSpc>
              <a:spcPct val="90000"/>
            </a:lnSpc>
            <a:spcBef>
              <a:spcPct val="0"/>
            </a:spcBef>
            <a:spcAft>
              <a:spcPct val="35000"/>
            </a:spcAft>
          </a:pPr>
          <a:r>
            <a:rPr lang="nl-BE" sz="3100" kern="1200" dirty="0" smtClean="0"/>
            <a:t>Portfolio return</a:t>
          </a:r>
          <a:endParaRPr lang="nl-BE" sz="3100" kern="1200" dirty="0"/>
        </a:p>
      </dsp:txBody>
      <dsp:txXfrm>
        <a:off x="457196" y="0"/>
        <a:ext cx="7543800" cy="685800"/>
      </dsp:txXfrm>
    </dsp:sp>
    <dsp:sp modelId="{D3EB4024-6EC6-49AD-9C5B-5FE70EF8B166}">
      <dsp:nvSpPr>
        <dsp:cNvPr id="0" name=""/>
        <dsp:cNvSpPr/>
      </dsp:nvSpPr>
      <dsp:spPr>
        <a:xfrm>
          <a:off x="419099" y="533399"/>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1E8002-5933-4E29-9F7C-4339F7305711}">
      <dsp:nvSpPr>
        <dsp:cNvPr id="0" name=""/>
        <dsp:cNvSpPr/>
      </dsp:nvSpPr>
      <dsp:spPr>
        <a:xfrm>
          <a:off x="1483614" y="533399"/>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0285E4-416B-4CED-AAD2-35A4F1BD8C4E}">
      <dsp:nvSpPr>
        <dsp:cNvPr id="0" name=""/>
        <dsp:cNvSpPr/>
      </dsp:nvSpPr>
      <dsp:spPr>
        <a:xfrm>
          <a:off x="2548128" y="533399"/>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2D6374-82FB-41FC-AFEC-5C8E1CBBFE3C}">
      <dsp:nvSpPr>
        <dsp:cNvPr id="0" name=""/>
        <dsp:cNvSpPr/>
      </dsp:nvSpPr>
      <dsp:spPr>
        <a:xfrm>
          <a:off x="3612642" y="533399"/>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806FAF-8045-4DF0-A7FA-2EA2FE6EA6C4}">
      <dsp:nvSpPr>
        <dsp:cNvPr id="0" name=""/>
        <dsp:cNvSpPr/>
      </dsp:nvSpPr>
      <dsp:spPr>
        <a:xfrm>
          <a:off x="4677156" y="533399"/>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B844B2-A690-4523-809B-5DF684761A4B}">
      <dsp:nvSpPr>
        <dsp:cNvPr id="0" name=""/>
        <dsp:cNvSpPr/>
      </dsp:nvSpPr>
      <dsp:spPr>
        <a:xfrm>
          <a:off x="5741670" y="533399"/>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982F01-6D7C-4B4B-B03E-F90B2FC1B847}">
      <dsp:nvSpPr>
        <dsp:cNvPr id="0" name=""/>
        <dsp:cNvSpPr/>
      </dsp:nvSpPr>
      <dsp:spPr>
        <a:xfrm>
          <a:off x="6806184" y="533399"/>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D33A21-4C0D-49E0-80C2-81553C372453}">
      <dsp:nvSpPr>
        <dsp:cNvPr id="0" name=""/>
        <dsp:cNvSpPr/>
      </dsp:nvSpPr>
      <dsp:spPr>
        <a:xfrm>
          <a:off x="419099" y="1371597"/>
          <a:ext cx="7543800" cy="685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b" anchorCtr="0">
          <a:noAutofit/>
        </a:bodyPr>
        <a:lstStyle/>
        <a:p>
          <a:pPr lvl="0" algn="l" defTabSz="1377950">
            <a:lnSpc>
              <a:spcPct val="90000"/>
            </a:lnSpc>
            <a:spcBef>
              <a:spcPct val="0"/>
            </a:spcBef>
            <a:spcAft>
              <a:spcPct val="35000"/>
            </a:spcAft>
          </a:pPr>
          <a:r>
            <a:rPr lang="nl-BE" sz="3100" kern="1200" dirty="0" smtClean="0"/>
            <a:t>Portfolio expected return</a:t>
          </a:r>
          <a:endParaRPr lang="nl-BE" sz="3100" kern="1200" dirty="0"/>
        </a:p>
      </dsp:txBody>
      <dsp:txXfrm>
        <a:off x="419099" y="1371597"/>
        <a:ext cx="7543800" cy="685800"/>
      </dsp:txXfrm>
    </dsp:sp>
    <dsp:sp modelId="{9015811D-393B-4CB2-82E2-E7C0D8F262F7}">
      <dsp:nvSpPr>
        <dsp:cNvPr id="0" name=""/>
        <dsp:cNvSpPr/>
      </dsp:nvSpPr>
      <dsp:spPr>
        <a:xfrm>
          <a:off x="419099" y="1904995"/>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659C83-0640-4C51-B6F9-9BE18CFDF511}">
      <dsp:nvSpPr>
        <dsp:cNvPr id="0" name=""/>
        <dsp:cNvSpPr/>
      </dsp:nvSpPr>
      <dsp:spPr>
        <a:xfrm>
          <a:off x="1483614" y="1904995"/>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265704-1144-4D86-BA31-8362E04C0C4D}">
      <dsp:nvSpPr>
        <dsp:cNvPr id="0" name=""/>
        <dsp:cNvSpPr/>
      </dsp:nvSpPr>
      <dsp:spPr>
        <a:xfrm>
          <a:off x="2548128" y="1904995"/>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9E989B-BBB4-4D49-B1E1-C7531F495FF8}">
      <dsp:nvSpPr>
        <dsp:cNvPr id="0" name=""/>
        <dsp:cNvSpPr/>
      </dsp:nvSpPr>
      <dsp:spPr>
        <a:xfrm>
          <a:off x="3612642" y="1904995"/>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087F7A-4C65-4A51-8678-FB275D126405}">
      <dsp:nvSpPr>
        <dsp:cNvPr id="0" name=""/>
        <dsp:cNvSpPr/>
      </dsp:nvSpPr>
      <dsp:spPr>
        <a:xfrm>
          <a:off x="4677156" y="1904995"/>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310AD5-B69D-4721-B22D-8352EFD59880}">
      <dsp:nvSpPr>
        <dsp:cNvPr id="0" name=""/>
        <dsp:cNvSpPr/>
      </dsp:nvSpPr>
      <dsp:spPr>
        <a:xfrm>
          <a:off x="5741670" y="1904995"/>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437614-0179-4C6D-9325-325E47CD3CD6}">
      <dsp:nvSpPr>
        <dsp:cNvPr id="0" name=""/>
        <dsp:cNvSpPr/>
      </dsp:nvSpPr>
      <dsp:spPr>
        <a:xfrm>
          <a:off x="6806184" y="1904995"/>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5764EF-F30E-4A5A-926E-A9DE01247841}">
      <dsp:nvSpPr>
        <dsp:cNvPr id="0" name=""/>
        <dsp:cNvSpPr/>
      </dsp:nvSpPr>
      <dsp:spPr>
        <a:xfrm>
          <a:off x="419099" y="2819403"/>
          <a:ext cx="7543800" cy="685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b" anchorCtr="0">
          <a:noAutofit/>
        </a:bodyPr>
        <a:lstStyle/>
        <a:p>
          <a:pPr lvl="0" algn="l" defTabSz="1377950">
            <a:lnSpc>
              <a:spcPct val="90000"/>
            </a:lnSpc>
            <a:spcBef>
              <a:spcPct val="0"/>
            </a:spcBef>
            <a:spcAft>
              <a:spcPct val="35000"/>
            </a:spcAft>
          </a:pPr>
          <a:r>
            <a:rPr lang="nl-BE" sz="3100" kern="1200" dirty="0" smtClean="0"/>
            <a:t>Portfolio variance</a:t>
          </a:r>
          <a:endParaRPr lang="nl-BE" sz="3100" kern="1200" dirty="0"/>
        </a:p>
      </dsp:txBody>
      <dsp:txXfrm>
        <a:off x="419099" y="2819403"/>
        <a:ext cx="7543800" cy="685800"/>
      </dsp:txXfrm>
    </dsp:sp>
    <dsp:sp modelId="{AA1A30F5-53BA-45B4-AB28-2F44561B71C8}">
      <dsp:nvSpPr>
        <dsp:cNvPr id="0" name=""/>
        <dsp:cNvSpPr/>
      </dsp:nvSpPr>
      <dsp:spPr>
        <a:xfrm>
          <a:off x="419099" y="3505200"/>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306E64-DD44-4697-A665-65A071059216}">
      <dsp:nvSpPr>
        <dsp:cNvPr id="0" name=""/>
        <dsp:cNvSpPr/>
      </dsp:nvSpPr>
      <dsp:spPr>
        <a:xfrm>
          <a:off x="1483614" y="3505200"/>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0570D1-FC26-4149-B411-5C8F33654BFF}">
      <dsp:nvSpPr>
        <dsp:cNvPr id="0" name=""/>
        <dsp:cNvSpPr/>
      </dsp:nvSpPr>
      <dsp:spPr>
        <a:xfrm>
          <a:off x="2548128" y="3505200"/>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9A9AE5-AAE2-4B54-8DB1-6C53E8D6E46C}">
      <dsp:nvSpPr>
        <dsp:cNvPr id="0" name=""/>
        <dsp:cNvSpPr/>
      </dsp:nvSpPr>
      <dsp:spPr>
        <a:xfrm>
          <a:off x="3612642" y="3505200"/>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5DF422-FED1-4123-B958-F59842D14B6D}">
      <dsp:nvSpPr>
        <dsp:cNvPr id="0" name=""/>
        <dsp:cNvSpPr/>
      </dsp:nvSpPr>
      <dsp:spPr>
        <a:xfrm>
          <a:off x="4677156" y="3505200"/>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B3C8D2-6E9A-433F-B4AE-991E03C640B3}">
      <dsp:nvSpPr>
        <dsp:cNvPr id="0" name=""/>
        <dsp:cNvSpPr/>
      </dsp:nvSpPr>
      <dsp:spPr>
        <a:xfrm>
          <a:off x="5741670" y="3505200"/>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CAF9FE-1193-470A-A58F-7E77D86DD3B0}">
      <dsp:nvSpPr>
        <dsp:cNvPr id="0" name=""/>
        <dsp:cNvSpPr/>
      </dsp:nvSpPr>
      <dsp:spPr>
        <a:xfrm>
          <a:off x="6806184" y="3505200"/>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6C760E-5F3E-468D-900A-7378EBCAAD59}">
      <dsp:nvSpPr>
        <dsp:cNvPr id="0" name=""/>
        <dsp:cNvSpPr/>
      </dsp:nvSpPr>
      <dsp:spPr>
        <a:xfrm>
          <a:off x="457196" y="0"/>
          <a:ext cx="7543800" cy="685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b" anchorCtr="0">
          <a:noAutofit/>
        </a:bodyPr>
        <a:lstStyle/>
        <a:p>
          <a:pPr lvl="0" algn="l" defTabSz="1377950">
            <a:lnSpc>
              <a:spcPct val="90000"/>
            </a:lnSpc>
            <a:spcBef>
              <a:spcPct val="0"/>
            </a:spcBef>
            <a:spcAft>
              <a:spcPct val="35000"/>
            </a:spcAft>
          </a:pPr>
          <a:r>
            <a:rPr lang="nl-BE" sz="3100" kern="1200" dirty="0" smtClean="0"/>
            <a:t>Portfolio return</a:t>
          </a:r>
          <a:endParaRPr lang="nl-BE" sz="3100" kern="1200" dirty="0"/>
        </a:p>
      </dsp:txBody>
      <dsp:txXfrm>
        <a:off x="457196" y="0"/>
        <a:ext cx="7543800" cy="685800"/>
      </dsp:txXfrm>
    </dsp:sp>
    <dsp:sp modelId="{D3EB4024-6EC6-49AD-9C5B-5FE70EF8B166}">
      <dsp:nvSpPr>
        <dsp:cNvPr id="0" name=""/>
        <dsp:cNvSpPr/>
      </dsp:nvSpPr>
      <dsp:spPr>
        <a:xfrm>
          <a:off x="419099" y="533399"/>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1E8002-5933-4E29-9F7C-4339F7305711}">
      <dsp:nvSpPr>
        <dsp:cNvPr id="0" name=""/>
        <dsp:cNvSpPr/>
      </dsp:nvSpPr>
      <dsp:spPr>
        <a:xfrm>
          <a:off x="1483614" y="533399"/>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0285E4-416B-4CED-AAD2-35A4F1BD8C4E}">
      <dsp:nvSpPr>
        <dsp:cNvPr id="0" name=""/>
        <dsp:cNvSpPr/>
      </dsp:nvSpPr>
      <dsp:spPr>
        <a:xfrm>
          <a:off x="2548128" y="533399"/>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2D6374-82FB-41FC-AFEC-5C8E1CBBFE3C}">
      <dsp:nvSpPr>
        <dsp:cNvPr id="0" name=""/>
        <dsp:cNvSpPr/>
      </dsp:nvSpPr>
      <dsp:spPr>
        <a:xfrm>
          <a:off x="3612642" y="533399"/>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806FAF-8045-4DF0-A7FA-2EA2FE6EA6C4}">
      <dsp:nvSpPr>
        <dsp:cNvPr id="0" name=""/>
        <dsp:cNvSpPr/>
      </dsp:nvSpPr>
      <dsp:spPr>
        <a:xfrm>
          <a:off x="4677156" y="533399"/>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B844B2-A690-4523-809B-5DF684761A4B}">
      <dsp:nvSpPr>
        <dsp:cNvPr id="0" name=""/>
        <dsp:cNvSpPr/>
      </dsp:nvSpPr>
      <dsp:spPr>
        <a:xfrm>
          <a:off x="5741670" y="533399"/>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982F01-6D7C-4B4B-B03E-F90B2FC1B847}">
      <dsp:nvSpPr>
        <dsp:cNvPr id="0" name=""/>
        <dsp:cNvSpPr/>
      </dsp:nvSpPr>
      <dsp:spPr>
        <a:xfrm>
          <a:off x="6806184" y="533399"/>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D33A21-4C0D-49E0-80C2-81553C372453}">
      <dsp:nvSpPr>
        <dsp:cNvPr id="0" name=""/>
        <dsp:cNvSpPr/>
      </dsp:nvSpPr>
      <dsp:spPr>
        <a:xfrm>
          <a:off x="419099" y="1371597"/>
          <a:ext cx="7543800" cy="685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b" anchorCtr="0">
          <a:noAutofit/>
        </a:bodyPr>
        <a:lstStyle/>
        <a:p>
          <a:pPr lvl="0" algn="l" defTabSz="1377950">
            <a:lnSpc>
              <a:spcPct val="90000"/>
            </a:lnSpc>
            <a:spcBef>
              <a:spcPct val="0"/>
            </a:spcBef>
            <a:spcAft>
              <a:spcPct val="35000"/>
            </a:spcAft>
          </a:pPr>
          <a:r>
            <a:rPr lang="nl-BE" sz="3100" kern="1200" dirty="0" smtClean="0"/>
            <a:t>Portfolio expected return</a:t>
          </a:r>
          <a:endParaRPr lang="nl-BE" sz="3100" kern="1200" dirty="0"/>
        </a:p>
      </dsp:txBody>
      <dsp:txXfrm>
        <a:off x="419099" y="1371597"/>
        <a:ext cx="7543800" cy="685800"/>
      </dsp:txXfrm>
    </dsp:sp>
    <dsp:sp modelId="{9015811D-393B-4CB2-82E2-E7C0D8F262F7}">
      <dsp:nvSpPr>
        <dsp:cNvPr id="0" name=""/>
        <dsp:cNvSpPr/>
      </dsp:nvSpPr>
      <dsp:spPr>
        <a:xfrm>
          <a:off x="419099" y="1904995"/>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659C83-0640-4C51-B6F9-9BE18CFDF511}">
      <dsp:nvSpPr>
        <dsp:cNvPr id="0" name=""/>
        <dsp:cNvSpPr/>
      </dsp:nvSpPr>
      <dsp:spPr>
        <a:xfrm>
          <a:off x="1483614" y="1904995"/>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265704-1144-4D86-BA31-8362E04C0C4D}">
      <dsp:nvSpPr>
        <dsp:cNvPr id="0" name=""/>
        <dsp:cNvSpPr/>
      </dsp:nvSpPr>
      <dsp:spPr>
        <a:xfrm>
          <a:off x="2548128" y="1904995"/>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9E989B-BBB4-4D49-B1E1-C7531F495FF8}">
      <dsp:nvSpPr>
        <dsp:cNvPr id="0" name=""/>
        <dsp:cNvSpPr/>
      </dsp:nvSpPr>
      <dsp:spPr>
        <a:xfrm>
          <a:off x="3612642" y="1904995"/>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087F7A-4C65-4A51-8678-FB275D126405}">
      <dsp:nvSpPr>
        <dsp:cNvPr id="0" name=""/>
        <dsp:cNvSpPr/>
      </dsp:nvSpPr>
      <dsp:spPr>
        <a:xfrm>
          <a:off x="4677156" y="1904995"/>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310AD5-B69D-4721-B22D-8352EFD59880}">
      <dsp:nvSpPr>
        <dsp:cNvPr id="0" name=""/>
        <dsp:cNvSpPr/>
      </dsp:nvSpPr>
      <dsp:spPr>
        <a:xfrm>
          <a:off x="5741670" y="1904995"/>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437614-0179-4C6D-9325-325E47CD3CD6}">
      <dsp:nvSpPr>
        <dsp:cNvPr id="0" name=""/>
        <dsp:cNvSpPr/>
      </dsp:nvSpPr>
      <dsp:spPr>
        <a:xfrm>
          <a:off x="6806184" y="1904995"/>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5764EF-F30E-4A5A-926E-A9DE01247841}">
      <dsp:nvSpPr>
        <dsp:cNvPr id="0" name=""/>
        <dsp:cNvSpPr/>
      </dsp:nvSpPr>
      <dsp:spPr>
        <a:xfrm>
          <a:off x="419099" y="2819403"/>
          <a:ext cx="7543800" cy="685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b" anchorCtr="0">
          <a:noAutofit/>
        </a:bodyPr>
        <a:lstStyle/>
        <a:p>
          <a:pPr lvl="0" algn="l" defTabSz="1377950">
            <a:lnSpc>
              <a:spcPct val="90000"/>
            </a:lnSpc>
            <a:spcBef>
              <a:spcPct val="0"/>
            </a:spcBef>
            <a:spcAft>
              <a:spcPct val="35000"/>
            </a:spcAft>
          </a:pPr>
          <a:r>
            <a:rPr lang="nl-BE" sz="3100" kern="1200" dirty="0" smtClean="0"/>
            <a:t>Portfolio variance</a:t>
          </a:r>
          <a:endParaRPr lang="nl-BE" sz="3100" kern="1200" dirty="0"/>
        </a:p>
      </dsp:txBody>
      <dsp:txXfrm>
        <a:off x="419099" y="2819403"/>
        <a:ext cx="7543800" cy="685800"/>
      </dsp:txXfrm>
    </dsp:sp>
    <dsp:sp modelId="{AA1A30F5-53BA-45B4-AB28-2F44561B71C8}">
      <dsp:nvSpPr>
        <dsp:cNvPr id="0" name=""/>
        <dsp:cNvSpPr/>
      </dsp:nvSpPr>
      <dsp:spPr>
        <a:xfrm>
          <a:off x="419099" y="3505200"/>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306E64-DD44-4697-A665-65A071059216}">
      <dsp:nvSpPr>
        <dsp:cNvPr id="0" name=""/>
        <dsp:cNvSpPr/>
      </dsp:nvSpPr>
      <dsp:spPr>
        <a:xfrm>
          <a:off x="1483614" y="3505200"/>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0570D1-FC26-4149-B411-5C8F33654BFF}">
      <dsp:nvSpPr>
        <dsp:cNvPr id="0" name=""/>
        <dsp:cNvSpPr/>
      </dsp:nvSpPr>
      <dsp:spPr>
        <a:xfrm>
          <a:off x="2548128" y="3505200"/>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9A9AE5-AAE2-4B54-8DB1-6C53E8D6E46C}">
      <dsp:nvSpPr>
        <dsp:cNvPr id="0" name=""/>
        <dsp:cNvSpPr/>
      </dsp:nvSpPr>
      <dsp:spPr>
        <a:xfrm>
          <a:off x="3612642" y="3505200"/>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5DF422-FED1-4123-B958-F59842D14B6D}">
      <dsp:nvSpPr>
        <dsp:cNvPr id="0" name=""/>
        <dsp:cNvSpPr/>
      </dsp:nvSpPr>
      <dsp:spPr>
        <a:xfrm>
          <a:off x="4677156" y="3505200"/>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B3C8D2-6E9A-433F-B4AE-991E03C640B3}">
      <dsp:nvSpPr>
        <dsp:cNvPr id="0" name=""/>
        <dsp:cNvSpPr/>
      </dsp:nvSpPr>
      <dsp:spPr>
        <a:xfrm>
          <a:off x="5741670" y="3505200"/>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CAF9FE-1193-470A-A58F-7E77D86DD3B0}">
      <dsp:nvSpPr>
        <dsp:cNvPr id="0" name=""/>
        <dsp:cNvSpPr/>
      </dsp:nvSpPr>
      <dsp:spPr>
        <a:xfrm>
          <a:off x="6806184" y="3505200"/>
          <a:ext cx="1005840" cy="167640"/>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AEE6E5-8E97-4CB4-AF03-B836C6FBE03F}">
      <dsp:nvSpPr>
        <dsp:cNvPr id="0" name=""/>
        <dsp:cNvSpPr/>
      </dsp:nvSpPr>
      <dsp:spPr>
        <a:xfrm>
          <a:off x="876299" y="0"/>
          <a:ext cx="6477000" cy="2590800"/>
        </a:xfrm>
        <a:prstGeom prst="leftRightRibb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0ABA2C-10DA-4669-8A1F-A28BE3F469A6}">
      <dsp:nvSpPr>
        <dsp:cNvPr id="0" name=""/>
        <dsp:cNvSpPr/>
      </dsp:nvSpPr>
      <dsp:spPr>
        <a:xfrm>
          <a:off x="1653539" y="453389"/>
          <a:ext cx="2137410" cy="126949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1788" rIns="0" bIns="87630" numCol="1" spcCol="1270" anchor="ctr" anchorCtr="0">
          <a:noAutofit/>
        </a:bodyPr>
        <a:lstStyle/>
        <a:p>
          <a:pPr lvl="0" algn="ctr" defTabSz="1022350">
            <a:lnSpc>
              <a:spcPct val="90000"/>
            </a:lnSpc>
            <a:spcBef>
              <a:spcPct val="0"/>
            </a:spcBef>
            <a:spcAft>
              <a:spcPct val="35000"/>
            </a:spcAft>
          </a:pPr>
          <a:r>
            <a:rPr lang="nl-BE" sz="2300" kern="1200" dirty="0" smtClean="0"/>
            <a:t>Relatively more risky assets: </a:t>
          </a:r>
        </a:p>
        <a:p>
          <a:pPr lvl="0" algn="ctr" defTabSz="1022350">
            <a:lnSpc>
              <a:spcPct val="90000"/>
            </a:lnSpc>
            <a:spcBef>
              <a:spcPct val="0"/>
            </a:spcBef>
            <a:spcAft>
              <a:spcPct val="35000"/>
            </a:spcAft>
          </a:pPr>
          <a:r>
            <a:rPr lang="nl-BE" sz="2300" kern="1200" dirty="0" smtClean="0"/>
            <a:t>%RC</a:t>
          </a:r>
          <a:r>
            <a:rPr lang="nl-BE" sz="2300" kern="1200" baseline="-25000" dirty="0" smtClean="0"/>
            <a:t>i</a:t>
          </a:r>
          <a:r>
            <a:rPr lang="nl-BE" sz="2300" kern="1200" dirty="0" smtClean="0"/>
            <a:t>&gt;w</a:t>
          </a:r>
          <a:r>
            <a:rPr lang="nl-BE" sz="2300" kern="1200" baseline="-25000" dirty="0" smtClean="0"/>
            <a:t>i</a:t>
          </a:r>
          <a:endParaRPr lang="nl-BE" sz="2300" kern="1200" baseline="-25000" dirty="0"/>
        </a:p>
      </dsp:txBody>
      <dsp:txXfrm>
        <a:off x="1653539" y="453389"/>
        <a:ext cx="2137410" cy="1269492"/>
      </dsp:txXfrm>
    </dsp:sp>
    <dsp:sp modelId="{823999FC-2CF2-4C2F-A5AC-49E9BB6B926F}">
      <dsp:nvSpPr>
        <dsp:cNvPr id="0" name=""/>
        <dsp:cNvSpPr/>
      </dsp:nvSpPr>
      <dsp:spPr>
        <a:xfrm>
          <a:off x="4114800" y="867918"/>
          <a:ext cx="2526030" cy="126949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1788" rIns="0" bIns="87630" numCol="1" spcCol="1270" anchor="ctr" anchorCtr="0">
          <a:noAutofit/>
        </a:bodyPr>
        <a:lstStyle/>
        <a:p>
          <a:pPr lvl="0" algn="ctr" defTabSz="1022350">
            <a:lnSpc>
              <a:spcPct val="90000"/>
            </a:lnSpc>
            <a:spcBef>
              <a:spcPct val="0"/>
            </a:spcBef>
            <a:spcAft>
              <a:spcPct val="35000"/>
            </a:spcAft>
          </a:pPr>
          <a:r>
            <a:rPr lang="nl-BE" sz="2300" kern="1200" dirty="0" smtClean="0"/>
            <a:t>Relatively less      risky assets: </a:t>
          </a:r>
        </a:p>
        <a:p>
          <a:pPr lvl="0" algn="ctr" defTabSz="1022350">
            <a:lnSpc>
              <a:spcPct val="90000"/>
            </a:lnSpc>
            <a:spcBef>
              <a:spcPct val="0"/>
            </a:spcBef>
            <a:spcAft>
              <a:spcPct val="35000"/>
            </a:spcAft>
          </a:pPr>
          <a:r>
            <a:rPr lang="nl-BE" sz="2300" kern="1200" dirty="0" smtClean="0"/>
            <a:t>%RC</a:t>
          </a:r>
          <a:r>
            <a:rPr lang="nl-BE" sz="2300" kern="1200" baseline="-25000" dirty="0" smtClean="0"/>
            <a:t>i</a:t>
          </a:r>
          <a:r>
            <a:rPr lang="nl-BE" sz="2300" kern="1200" dirty="0" smtClean="0"/>
            <a:t>&lt;w</a:t>
          </a:r>
          <a:r>
            <a:rPr lang="nl-BE" sz="2300" kern="1200" baseline="-25000" dirty="0" smtClean="0"/>
            <a:t>i</a:t>
          </a:r>
          <a:endParaRPr lang="nl-BE" sz="2300" kern="1200" baseline="-25000" dirty="0"/>
        </a:p>
      </dsp:txBody>
      <dsp:txXfrm>
        <a:off x="4114800" y="867918"/>
        <a:ext cx="2526030" cy="1269492"/>
      </dsp:txXfrm>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26C69F-0E90-41FB-85CF-06FB888AAB57}" type="datetimeFigureOut">
              <a:rPr lang="nl-BE" smtClean="0"/>
              <a:t>29/05/2016</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5BD3C1-7D90-44E0-B5D3-05D591EC1AAD}" type="slidenum">
              <a:rPr lang="nl-BE" smtClean="0"/>
              <a:t>‹#›</a:t>
            </a:fld>
            <a:endParaRPr lang="nl-BE"/>
          </a:p>
        </p:txBody>
      </p:sp>
    </p:spTree>
    <p:extLst>
      <p:ext uri="{BB962C8B-B14F-4D97-AF65-F5344CB8AC3E}">
        <p14:creationId xmlns:p14="http://schemas.microsoft.com/office/powerpoint/2010/main" val="3827617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just seen the drivers of portfolio mean and variance in the case of a portfolio with two assets. In this video I show you how those results can be extended to the general case of N assets, where N can be any number of assets. </a:t>
            </a:r>
          </a:p>
          <a:p>
            <a:endParaRPr lang="en-US" dirty="0" smtClean="0"/>
          </a:p>
          <a:p>
            <a:r>
              <a:rPr lang="en-US" dirty="0" smtClean="0"/>
              <a:t>When working with many assets, we just have to be careful about the many variables that come into play. I will show you how the use of matrices in R will help you in keeping the data analysis well organized. </a:t>
            </a:r>
          </a:p>
          <a:p>
            <a:endParaRPr lang="en-US" dirty="0" smtClean="0"/>
          </a:p>
          <a:p>
            <a:r>
              <a:rPr lang="en-US" dirty="0" smtClean="0"/>
              <a:t>***</a:t>
            </a:r>
          </a:p>
          <a:p>
            <a:endParaRPr lang="en-US" dirty="0" smtClean="0"/>
          </a:p>
          <a:p>
            <a:r>
              <a:rPr lang="en-US" dirty="0" smtClean="0"/>
              <a:t>The first matrix that we use is the matrix of portfolio weights.</a:t>
            </a:r>
          </a:p>
          <a:p>
            <a:r>
              <a:rPr lang="en-US" dirty="0" smtClean="0"/>
              <a:t>We have N assets and thus N portfolio weights: w1, w2, up to </a:t>
            </a:r>
            <a:r>
              <a:rPr lang="en-US" dirty="0" err="1" smtClean="0"/>
              <a:t>wN</a:t>
            </a:r>
            <a:r>
              <a:rPr lang="en-US" dirty="0" smtClean="0"/>
              <a:t>. We will stack them into a column-matrix of dimension N times 1 and call this the matrix w.</a:t>
            </a:r>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1</a:t>
            </a:fld>
            <a:endParaRPr lang="nl-BE"/>
          </a:p>
        </p:txBody>
      </p:sp>
    </p:spTree>
    <p:extLst>
      <p:ext uri="{BB962C8B-B14F-4D97-AF65-F5344CB8AC3E}">
        <p14:creationId xmlns:p14="http://schemas.microsoft.com/office/powerpoint/2010/main" val="1025638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The risk contributions add up to the total portfolio volatility. </a:t>
            </a:r>
          </a:p>
          <a:p>
            <a:endParaRPr lang="en-US" dirty="0" smtClean="0"/>
          </a:p>
          <a:p>
            <a:r>
              <a:rPr lang="en-US" dirty="0" smtClean="0"/>
              <a:t>In order to have an estimate of the percentage risk caused by each of the N portfolio positions, we will take the risk contribution of that position and divide it by the total portfolio risk. This ratio is called the percentage risk contribution.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now play the who did it game in the case of our asset allocation problem. Because investing in stocks is more risky than investing in bonds, you will see that the percentage risk contributions of the position in stocks is much larger than its portfolio weight, while for bonds, it is the opposite. </a:t>
            </a:r>
            <a:endParaRPr lang="nl-BE" dirty="0" smtClean="0"/>
          </a:p>
          <a:p>
            <a:endParaRPr lang="en-US" dirty="0" smtClean="0"/>
          </a:p>
          <a:p>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10</a:t>
            </a:fld>
            <a:endParaRPr lang="nl-BE"/>
          </a:p>
        </p:txBody>
      </p:sp>
    </p:spTree>
    <p:extLst>
      <p:ext uri="{BB962C8B-B14F-4D97-AF65-F5344CB8AC3E}">
        <p14:creationId xmlns:p14="http://schemas.microsoft.com/office/powerpoint/2010/main" val="3884347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just seen the drivers of portfolio mean and variance in the case of a portfolio with two assets. In this video I show you how those results can be extended to the general case of N assets, where N can be any number of assets. </a:t>
            </a:r>
          </a:p>
          <a:p>
            <a:endParaRPr lang="en-US" dirty="0" smtClean="0"/>
          </a:p>
          <a:p>
            <a:r>
              <a:rPr lang="en-US" dirty="0" smtClean="0"/>
              <a:t>When working with many assets, we just have to be careful about the many variables that come into play. I will show you how the use of matrices in R will help you in keeping the data analysis well organized. </a:t>
            </a:r>
          </a:p>
          <a:p>
            <a:endParaRPr lang="en-US" dirty="0" smtClean="0"/>
          </a:p>
          <a:p>
            <a:r>
              <a:rPr lang="en-US" dirty="0" smtClean="0"/>
              <a:t>***</a:t>
            </a:r>
          </a:p>
          <a:p>
            <a:endParaRPr lang="en-US" dirty="0" smtClean="0"/>
          </a:p>
          <a:p>
            <a:r>
              <a:rPr lang="en-US" dirty="0" smtClean="0"/>
              <a:t>The first matrix that we use is the matrix of portfolio weights.</a:t>
            </a:r>
          </a:p>
          <a:p>
            <a:r>
              <a:rPr lang="en-US" dirty="0" smtClean="0"/>
              <a:t>We have N assets and thus N portfolio weights: w1, w2, up to </a:t>
            </a:r>
            <a:r>
              <a:rPr lang="en-US" dirty="0" err="1" smtClean="0"/>
              <a:t>wN</a:t>
            </a:r>
            <a:r>
              <a:rPr lang="en-US" dirty="0" smtClean="0"/>
              <a:t>. We will stack them into a column-matrix of dimension N times 1 and call this the matrix w.</a:t>
            </a:r>
          </a:p>
          <a:p>
            <a:endParaRPr lang="en-US" dirty="0" smtClean="0"/>
          </a:p>
          <a:p>
            <a:r>
              <a:rPr lang="en-US" dirty="0" smtClean="0"/>
              <a:t>The next matrix we use is the matrix of asset returns.</a:t>
            </a:r>
          </a:p>
          <a:p>
            <a:endParaRPr lang="en-US" dirty="0" smtClean="0"/>
          </a:p>
          <a:p>
            <a:r>
              <a:rPr lang="en-US" dirty="0" smtClean="0"/>
              <a:t>For each of the assets, we have a return, that we denote as R1, R2 up to RN. Again these returns can be stacked into a column-matrix of dimension N times 1, that I call R.</a:t>
            </a:r>
          </a:p>
          <a:p>
            <a:endParaRPr lang="en-US" dirty="0" smtClean="0"/>
          </a:p>
          <a:p>
            <a:r>
              <a:rPr lang="en-US" dirty="0" smtClean="0"/>
              <a:t>***</a:t>
            </a:r>
          </a:p>
          <a:p>
            <a:endParaRPr lang="en-US" dirty="0" smtClean="0"/>
          </a:p>
          <a:p>
            <a:r>
              <a:rPr lang="en-US" dirty="0" smtClean="0"/>
              <a:t>For each asset, we also have an expected return. I will denote them as </a:t>
            </a:r>
            <a:r>
              <a:rPr lang="en-US" dirty="0" err="1" smtClean="0"/>
              <a:t>mu_i</a:t>
            </a:r>
            <a:r>
              <a:rPr lang="en-US" dirty="0" smtClean="0"/>
              <a:t>. </a:t>
            </a:r>
          </a:p>
          <a:p>
            <a:r>
              <a:rPr lang="en-US" dirty="0" smtClean="0"/>
              <a:t>So mu_1 is the expected return of asset 1, mu_2 is the expected return of asset 2, and so on.   Stacking the N expected returns into the column matrix mu gives us the matrix of expected returns mu. </a:t>
            </a:r>
          </a:p>
          <a:p>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2</a:t>
            </a:fld>
            <a:endParaRPr lang="nl-BE"/>
          </a:p>
        </p:txBody>
      </p:sp>
    </p:spTree>
    <p:extLst>
      <p:ext uri="{BB962C8B-B14F-4D97-AF65-F5344CB8AC3E}">
        <p14:creationId xmlns:p14="http://schemas.microsoft.com/office/powerpoint/2010/main" val="2365057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 but not least, there is the covariance matrix.</a:t>
            </a:r>
          </a:p>
          <a:p>
            <a:endParaRPr lang="en-US" dirty="0" smtClean="0"/>
          </a:p>
          <a:p>
            <a:r>
              <a:rPr lang="en-US" dirty="0" smtClean="0"/>
              <a:t>For each of the assets, we have the variance of their return, which I denote by sigma square i.</a:t>
            </a:r>
          </a:p>
          <a:p>
            <a:endParaRPr lang="en-US" dirty="0" smtClean="0"/>
          </a:p>
          <a:p>
            <a:r>
              <a:rPr lang="en-US" dirty="0" smtClean="0"/>
              <a:t>For each pair of asset returns i and j, we have a covariance, which i denote by </a:t>
            </a:r>
            <a:r>
              <a:rPr lang="en-US" dirty="0" err="1" smtClean="0"/>
              <a:t>sigma_ij</a:t>
            </a:r>
            <a:r>
              <a:rPr lang="en-US" dirty="0" smtClean="0"/>
              <a:t>. </a:t>
            </a:r>
          </a:p>
          <a:p>
            <a:endParaRPr lang="en-US" dirty="0" smtClean="0"/>
          </a:p>
          <a:p>
            <a:r>
              <a:rPr lang="en-US" dirty="0" smtClean="0"/>
              <a:t>We have thus N variances and for each pair of assets, we have a covariance. In order to handle all those variances and </a:t>
            </a:r>
            <a:r>
              <a:rPr lang="en-US" dirty="0" err="1" smtClean="0"/>
              <a:t>covariances</a:t>
            </a:r>
            <a:r>
              <a:rPr lang="en-US" dirty="0" smtClean="0"/>
              <a:t>, it is useful to put them together into the so-called covariance matrix.  </a:t>
            </a:r>
          </a:p>
          <a:p>
            <a:r>
              <a:rPr lang="en-US" dirty="0" smtClean="0"/>
              <a:t>This is a square matrix with N rows and N columns. The elements on the diagonal are the variances of each of the returns. Outside of the diagonal are the </a:t>
            </a:r>
            <a:r>
              <a:rPr lang="en-US" dirty="0" err="1" smtClean="0"/>
              <a:t>covariances</a:t>
            </a:r>
            <a:r>
              <a:rPr lang="en-US" dirty="0" smtClean="0"/>
              <a:t>. For example in row 2, column 1 we have the covariance between asset return 2 and asset return 1. </a:t>
            </a:r>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3</a:t>
            </a:fld>
            <a:endParaRPr lang="nl-BE"/>
          </a:p>
        </p:txBody>
      </p:sp>
    </p:spTree>
    <p:extLst>
      <p:ext uri="{BB962C8B-B14F-4D97-AF65-F5344CB8AC3E}">
        <p14:creationId xmlns:p14="http://schemas.microsoft.com/office/powerpoint/2010/main" val="235154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aim of this video is to show you the drivers of the mean and variance of portfolio in the general case of N assets. The question to answer is thus how all these expected returns, variances and </a:t>
            </a:r>
            <a:r>
              <a:rPr lang="en-US" dirty="0" err="1" smtClean="0"/>
              <a:t>covariances</a:t>
            </a:r>
            <a:r>
              <a:rPr lang="en-US" dirty="0" smtClean="0"/>
              <a:t> affect the portfolio mean and variance. </a:t>
            </a:r>
          </a:p>
          <a:p>
            <a:r>
              <a:rPr lang="en-US" dirty="0" smtClean="0"/>
              <a:t>I show you this in the table on the slide. It shows in the first column the results for the case of two assets, and in the next column how it generalizes to the case of N assets. </a:t>
            </a:r>
          </a:p>
          <a:p>
            <a:r>
              <a:rPr lang="en-US" dirty="0" smtClean="0"/>
              <a:t> </a:t>
            </a:r>
          </a:p>
          <a:p>
            <a:r>
              <a:rPr lang="en-US" dirty="0" smtClean="0"/>
              <a:t>We see that in the general case, the portfolio return is the weighted average of the returns of all N assets.</a:t>
            </a:r>
          </a:p>
          <a:p>
            <a:endParaRPr lang="en-US" dirty="0" smtClean="0"/>
          </a:p>
          <a:p>
            <a:r>
              <a:rPr lang="en-US" dirty="0" smtClean="0"/>
              <a:t>It follows that the expected portfolio return is the weighted average of the expected returns of all N assets.</a:t>
            </a:r>
          </a:p>
          <a:p>
            <a:endParaRPr lang="en-US" dirty="0" smtClean="0"/>
          </a:p>
          <a:p>
            <a:r>
              <a:rPr lang="en-US" dirty="0" smtClean="0"/>
              <a:t>Finally, we have that the variance of the portfolio return is the sum of the squared weights times the variance of all N assets, plus, for each pair of assets, the product between their weights and their covariance. </a:t>
            </a:r>
          </a:p>
          <a:p>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4</a:t>
            </a:fld>
            <a:endParaRPr lang="nl-BE"/>
          </a:p>
        </p:txBody>
      </p:sp>
    </p:spTree>
    <p:extLst>
      <p:ext uri="{BB962C8B-B14F-4D97-AF65-F5344CB8AC3E}">
        <p14:creationId xmlns:p14="http://schemas.microsoft.com/office/powerpoint/2010/main" val="3334444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 large number of terms in each expression. These can be avoided by using matrix notation. </a:t>
            </a:r>
          </a:p>
          <a:p>
            <a:r>
              <a:rPr lang="en-US" dirty="0" smtClean="0"/>
              <a:t>Remember that we have four matrices: the weights w, the returns R, the expected returns mu and the covariance matrix sigma. </a:t>
            </a:r>
          </a:p>
          <a:p>
            <a:endParaRPr lang="en-US" dirty="0" smtClean="0"/>
          </a:p>
          <a:p>
            <a:r>
              <a:rPr lang="en-US" dirty="0" smtClean="0"/>
              <a:t>I will also be using the transpose of the N times 1 column-matrix of weights. This is the 1 times N row-matrix of weights. </a:t>
            </a:r>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5</a:t>
            </a:fld>
            <a:endParaRPr lang="nl-BE"/>
          </a:p>
        </p:txBody>
      </p:sp>
    </p:spTree>
    <p:extLst>
      <p:ext uri="{BB962C8B-B14F-4D97-AF65-F5344CB8AC3E}">
        <p14:creationId xmlns:p14="http://schemas.microsoft.com/office/powerpoint/2010/main" val="3887409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then have the following results: the portfolio return equals the transpose of the portfolio weights and the matrix of returns.</a:t>
            </a:r>
          </a:p>
          <a:p>
            <a:endParaRPr lang="en-US" dirty="0" smtClean="0"/>
          </a:p>
          <a:p>
            <a:r>
              <a:rPr lang="en-US" dirty="0" smtClean="0"/>
              <a:t>It follows that the expected portfolio return is the transpose of the weights times the matrix of expected returns.</a:t>
            </a:r>
          </a:p>
          <a:p>
            <a:endParaRPr lang="en-US" dirty="0" smtClean="0"/>
          </a:p>
          <a:p>
            <a:r>
              <a:rPr lang="en-US" dirty="0" smtClean="0"/>
              <a:t>Finally, one can show that the variance of the portfolio return equals the number you obtain by computing the product of the transpose of the weights times the covariance matrix times the weights again.</a:t>
            </a:r>
          </a:p>
          <a:p>
            <a:endParaRPr lang="en-US" dirty="0" smtClean="0"/>
          </a:p>
          <a:p>
            <a:r>
              <a:rPr lang="en-US" dirty="0" smtClean="0"/>
              <a:t>***</a:t>
            </a:r>
          </a:p>
          <a:p>
            <a:endParaRPr lang="en-US" dirty="0" smtClean="0"/>
          </a:p>
          <a:p>
            <a:r>
              <a:rPr lang="en-US" dirty="0" smtClean="0"/>
              <a:t>If this is new to you, these results may seem daunting, but you will see in the exercises that using the matrices simplifies a lot the data management when analyzing large portfolios in R.</a:t>
            </a:r>
          </a:p>
          <a:p>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6</a:t>
            </a:fld>
            <a:endParaRPr lang="nl-BE"/>
          </a:p>
        </p:txBody>
      </p:sp>
    </p:spTree>
    <p:extLst>
      <p:ext uri="{BB962C8B-B14F-4D97-AF65-F5344CB8AC3E}">
        <p14:creationId xmlns:p14="http://schemas.microsoft.com/office/powerpoint/2010/main" val="3187669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7</a:t>
            </a:fld>
            <a:endParaRPr lang="nl-BE"/>
          </a:p>
        </p:txBody>
      </p:sp>
    </p:spTree>
    <p:extLst>
      <p:ext uri="{BB962C8B-B14F-4D97-AF65-F5344CB8AC3E}">
        <p14:creationId xmlns:p14="http://schemas.microsoft.com/office/powerpoint/2010/main" val="3000033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end this chapter with a who did it game, called risk budgeting. It tries to answer the question about how much of the portfolio risk is caused by each of the individual portfolio positions. </a:t>
            </a:r>
          </a:p>
          <a:p>
            <a:endParaRPr lang="en-US" dirty="0" smtClean="0"/>
          </a:p>
          <a:p>
            <a:r>
              <a:rPr lang="en-US" dirty="0" smtClean="0"/>
              <a:t>This is not just for fun, but it is now common practice for portfolio managers to identify the sources of portfolio risk and to avoid that the portfolio risk is too concentrated in a few assets. </a:t>
            </a:r>
          </a:p>
          <a:p>
            <a:endParaRPr lang="en-US" dirty="0" smtClean="0"/>
          </a:p>
          <a:p>
            <a:r>
              <a:rPr lang="en-US" dirty="0" smtClean="0"/>
              <a:t>***</a:t>
            </a:r>
          </a:p>
          <a:p>
            <a:endParaRPr lang="en-US" dirty="0" smtClean="0"/>
          </a:p>
          <a:p>
            <a:r>
              <a:rPr lang="en-US" dirty="0" smtClean="0"/>
              <a:t>This slide visualizes what we will be doing. It shows on the left an example of a capital allocation budget saying how much of the wealth is invested in each asset. </a:t>
            </a:r>
          </a:p>
          <a:p>
            <a:r>
              <a:rPr lang="en-US" dirty="0" smtClean="0"/>
              <a:t>On the right it shows how much of the portfolio volatility risk is caused by each of those assets. The figure on the right is called the risk budget. </a:t>
            </a:r>
          </a:p>
          <a:p>
            <a:endParaRPr lang="en-US" dirty="0" smtClean="0"/>
          </a:p>
          <a:p>
            <a:r>
              <a:rPr lang="en-US" dirty="0" smtClean="0"/>
              <a:t>As you can see, the capital allocation and the risk allocation can be very different. The reason is that the portfolio volatility does not only depend on the weights, but also on the assets' volatilities and their correlations.</a:t>
            </a:r>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8</a:t>
            </a:fld>
            <a:endParaRPr lang="nl-BE"/>
          </a:p>
        </p:txBody>
      </p:sp>
    </p:spTree>
    <p:extLst>
      <p:ext uri="{BB962C8B-B14F-4D97-AF65-F5344CB8AC3E}">
        <p14:creationId xmlns:p14="http://schemas.microsoft.com/office/powerpoint/2010/main" val="869013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practically, how do we obtain such a risk budget? </a:t>
            </a:r>
          </a:p>
          <a:p>
            <a:endParaRPr lang="en-US" dirty="0" smtClean="0"/>
          </a:p>
          <a:p>
            <a:r>
              <a:rPr lang="en-US" dirty="0" smtClean="0"/>
              <a:t>The first step in constructing the risk budget is to rewrite the portfolio volatility as the sum of the volatility risk contributions of the N portfolio positions. </a:t>
            </a:r>
          </a:p>
          <a:p>
            <a:endParaRPr lang="en-US" dirty="0" smtClean="0"/>
          </a:p>
          <a:p>
            <a:r>
              <a:rPr lang="en-US" dirty="0" smtClean="0"/>
              <a:t>I show the corresponding mathematical formula on the slide, but in the exercises we will see the functions that implement this in practice. </a:t>
            </a:r>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9</a:t>
            </a:fld>
            <a:endParaRPr lang="nl-BE"/>
          </a:p>
        </p:txBody>
      </p:sp>
    </p:spTree>
    <p:extLst>
      <p:ext uri="{BB962C8B-B14F-4D97-AF65-F5344CB8AC3E}">
        <p14:creationId xmlns:p14="http://schemas.microsoft.com/office/powerpoint/2010/main" val="1971107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29/05/2016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2012657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29/05/2016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91933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29/05/2016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854731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29/05/2016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26052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99DA73-FF55-4AFB-8A45-BCAA78D6E465}" type="datetimeFigureOut">
              <a:rPr lang="nl-BE" smtClean="0"/>
              <a:t>29/05/2016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62366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F199DA73-FF55-4AFB-8A45-BCAA78D6E465}" type="datetimeFigureOut">
              <a:rPr lang="nl-BE" smtClean="0"/>
              <a:t>29/05/2016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790684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F199DA73-FF55-4AFB-8A45-BCAA78D6E465}" type="datetimeFigureOut">
              <a:rPr lang="nl-BE" smtClean="0"/>
              <a:t>29/05/2016</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88468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F199DA73-FF55-4AFB-8A45-BCAA78D6E465}" type="datetimeFigureOut">
              <a:rPr lang="nl-BE" smtClean="0"/>
              <a:t>29/05/2016</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3713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9DA73-FF55-4AFB-8A45-BCAA78D6E465}" type="datetimeFigureOut">
              <a:rPr lang="nl-BE" smtClean="0"/>
              <a:t>29/05/2016</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003543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9DA73-FF55-4AFB-8A45-BCAA78D6E465}" type="datetimeFigureOut">
              <a:rPr lang="nl-BE" smtClean="0"/>
              <a:t>29/05/2016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3724218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9DA73-FF55-4AFB-8A45-BCAA78D6E465}" type="datetimeFigureOut">
              <a:rPr lang="nl-BE" smtClean="0"/>
              <a:t>29/05/2016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1292604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9DA73-FF55-4AFB-8A45-BCAA78D6E465}" type="datetimeFigureOut">
              <a:rPr lang="nl-BE" smtClean="0"/>
              <a:t>29/05/2016</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96E397-4EFA-4F20-B9E6-993E156A61DC}" type="slidenum">
              <a:rPr lang="nl-BE" smtClean="0"/>
              <a:t>‹#›</a:t>
            </a:fld>
            <a:endParaRPr lang="nl-BE"/>
          </a:p>
        </p:txBody>
      </p:sp>
    </p:spTree>
    <p:extLst>
      <p:ext uri="{BB962C8B-B14F-4D97-AF65-F5344CB8AC3E}">
        <p14:creationId xmlns:p14="http://schemas.microsoft.com/office/powerpoint/2010/main" val="579874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 Id="rId9" Type="http://schemas.openxmlformats.org/officeDocument/2006/relationships/image" Target="../media/image3.w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wmf"/><Relationship Id="rId4"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Video </a:t>
            </a:r>
            <a:r>
              <a:rPr lang="en-US" dirty="0" smtClean="0"/>
              <a:t>2</a:t>
            </a:r>
            <a:r>
              <a:rPr lang="en-US" smtClean="0"/>
              <a:t>: </a:t>
            </a:r>
            <a:r>
              <a:rPr lang="en-US"/>
              <a:t>The general case using matrix notation</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3341379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The percentage risk contribution</a:t>
            </a:r>
            <a:endParaRPr lang="nl-BE" dirty="0"/>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1154201137"/>
              </p:ext>
            </p:extLst>
          </p:nvPr>
        </p:nvGraphicFramePr>
        <p:xfrm>
          <a:off x="519193" y="3352800"/>
          <a:ext cx="8229600" cy="259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mc:Choice xmlns:a14="http://schemas.microsoft.com/office/drawing/2010/main" Requires="a14">
          <p:sp>
            <p:nvSpPr>
              <p:cNvPr id="11" name="Rectangle 10"/>
              <p:cNvSpPr/>
              <p:nvPr/>
            </p:nvSpPr>
            <p:spPr>
              <a:xfrm>
                <a:off x="1066800" y="1977803"/>
                <a:ext cx="6858000" cy="755207"/>
              </a:xfrm>
              <a:prstGeom prst="rect">
                <a:avLst/>
              </a:prstGeom>
            </p:spPr>
            <p:txBody>
              <a:bodyPr wrap="square">
                <a:spAutoFit/>
              </a:bodyPr>
              <a:lstStyle/>
              <a:p>
                <a14:m>
                  <m:oMath xmlns:m="http://schemas.openxmlformats.org/officeDocument/2006/math">
                    <m:sSubSup>
                      <m:sSubSupPr>
                        <m:ctrlPr>
                          <a:rPr lang="nl-BE" sz="2800" i="1" smtClean="0">
                            <a:solidFill>
                              <a:srgbClr val="FF0000"/>
                            </a:solidFill>
                            <a:latin typeface="Cambria Math"/>
                          </a:rPr>
                        </m:ctrlPr>
                      </m:sSubSupPr>
                      <m:e>
                        <m:r>
                          <a:rPr lang="nl-BE" sz="2800" b="0" i="1" smtClean="0">
                            <a:solidFill>
                              <a:srgbClr val="FF0000"/>
                            </a:solidFill>
                            <a:latin typeface="Cambria Math"/>
                          </a:rPr>
                          <m:t>%</m:t>
                        </m:r>
                        <m:r>
                          <a:rPr lang="nl-BE" sz="2800" i="1">
                            <a:solidFill>
                              <a:srgbClr val="FF0000"/>
                            </a:solidFill>
                            <a:latin typeface="Cambria Math"/>
                          </a:rPr>
                          <m:t>𝑅𝐶</m:t>
                        </m:r>
                      </m:e>
                      <m:sub>
                        <m:r>
                          <a:rPr lang="nl-BE" sz="2800" i="1">
                            <a:solidFill>
                              <a:srgbClr val="FF0000"/>
                            </a:solidFill>
                            <a:latin typeface="Cambria Math"/>
                          </a:rPr>
                          <m:t>𝑖</m:t>
                        </m:r>
                      </m:sub>
                      <m:sup/>
                    </m:sSubSup>
                  </m:oMath>
                </a14:m>
                <a:r>
                  <a:rPr lang="nl-BE" sz="2800" dirty="0">
                    <a:solidFill>
                      <a:srgbClr val="FF0000"/>
                    </a:solidFill>
                  </a:rPr>
                  <a:t>=</a:t>
                </a:r>
                <a14:m>
                  <m:oMath xmlns:m="http://schemas.openxmlformats.org/officeDocument/2006/math">
                    <m:f>
                      <m:fPr>
                        <m:ctrlPr>
                          <a:rPr lang="nl-BE" sz="2800" i="1" dirty="0">
                            <a:solidFill>
                              <a:srgbClr val="FF0000"/>
                            </a:solidFill>
                            <a:latin typeface="Cambria Math"/>
                          </a:rPr>
                        </m:ctrlPr>
                      </m:fPr>
                      <m:num>
                        <m:r>
                          <a:rPr lang="nl-BE" sz="2800" b="0" i="1" dirty="0" smtClean="0">
                            <a:solidFill>
                              <a:srgbClr val="FF0000"/>
                            </a:solidFill>
                            <a:latin typeface="Cambria Math"/>
                          </a:rPr>
                          <m:t>𝑅𝐶</m:t>
                        </m:r>
                        <m:r>
                          <a:rPr lang="nl-BE" sz="2800" b="0" i="1" baseline="-25000" dirty="0" smtClean="0">
                            <a:solidFill>
                              <a:srgbClr val="FF0000"/>
                            </a:solidFill>
                            <a:latin typeface="Cambria Math"/>
                          </a:rPr>
                          <m:t>𝑖</m:t>
                        </m:r>
                      </m:num>
                      <m:den>
                        <m:r>
                          <a:rPr lang="nl-BE" sz="2800" b="0" i="1" dirty="0" smtClean="0">
                            <a:solidFill>
                              <a:srgbClr val="FF0000"/>
                            </a:solidFill>
                            <a:latin typeface="Cambria Math"/>
                          </a:rPr>
                          <m:t>𝑝𝑜𝑟𝑡𝑓𝑜𝑙𝑖𝑜</m:t>
                        </m:r>
                        <m:r>
                          <a:rPr lang="nl-BE" sz="2800" b="0" i="1" dirty="0" smtClean="0">
                            <a:solidFill>
                              <a:srgbClr val="FF0000"/>
                            </a:solidFill>
                            <a:latin typeface="Cambria Math"/>
                          </a:rPr>
                          <m:t> </m:t>
                        </m:r>
                        <m:r>
                          <a:rPr lang="nl-BE" sz="2800" b="0" i="1" dirty="0" smtClean="0">
                            <a:solidFill>
                              <a:srgbClr val="FF0000"/>
                            </a:solidFill>
                            <a:latin typeface="Cambria Math"/>
                          </a:rPr>
                          <m:t>𝑣𝑜𝑙𝑎𝑡𝑖𝑙𝑖𝑡𝑦</m:t>
                        </m:r>
                      </m:den>
                    </m:f>
                  </m:oMath>
                </a14:m>
                <a:r>
                  <a:rPr lang="nl-BE" sz="2800" dirty="0" smtClean="0">
                    <a:solidFill>
                      <a:srgbClr val="FF0000"/>
                    </a:solidFill>
                  </a:rPr>
                  <a:t>  with: </a:t>
                </a:r>
                <a14:m>
                  <m:oMath xmlns:m="http://schemas.openxmlformats.org/officeDocument/2006/math">
                    <m:nary>
                      <m:naryPr>
                        <m:chr m:val="∑"/>
                        <m:ctrlPr>
                          <a:rPr lang="nl-BE" sz="2800" i="1">
                            <a:latin typeface="Cambria Math"/>
                          </a:rPr>
                        </m:ctrlPr>
                      </m:naryPr>
                      <m:sub>
                        <m:r>
                          <m:rPr>
                            <m:brk m:alnAt="23"/>
                          </m:rPr>
                          <a:rPr lang="nl-BE" sz="2800" i="1">
                            <a:latin typeface="Cambria Math"/>
                          </a:rPr>
                          <m:t>𝑖</m:t>
                        </m:r>
                        <m:r>
                          <a:rPr lang="nl-BE" sz="2800" i="1">
                            <a:latin typeface="Cambria Math"/>
                          </a:rPr>
                          <m:t>=1</m:t>
                        </m:r>
                      </m:sub>
                      <m:sup>
                        <m:r>
                          <a:rPr lang="nl-BE" sz="2800" i="1">
                            <a:latin typeface="Cambria Math"/>
                          </a:rPr>
                          <m:t>𝑁</m:t>
                        </m:r>
                      </m:sup>
                      <m:e>
                        <m:sSubSup>
                          <m:sSubSupPr>
                            <m:ctrlPr>
                              <a:rPr lang="nl-BE" sz="2800" i="1">
                                <a:latin typeface="Cambria Math"/>
                              </a:rPr>
                            </m:ctrlPr>
                          </m:sSubSupPr>
                          <m:e>
                            <m:r>
                              <a:rPr lang="nl-BE" sz="2800" i="1">
                                <a:latin typeface="Cambria Math"/>
                              </a:rPr>
                              <m:t>%</m:t>
                            </m:r>
                            <m:r>
                              <a:rPr lang="nl-BE" sz="2800" i="1">
                                <a:latin typeface="Cambria Math"/>
                              </a:rPr>
                              <m:t>𝑅𝐶</m:t>
                            </m:r>
                          </m:e>
                          <m:sub>
                            <m:r>
                              <a:rPr lang="nl-BE" sz="2800" i="1">
                                <a:latin typeface="Cambria Math"/>
                              </a:rPr>
                              <m:t>𝑖</m:t>
                            </m:r>
                          </m:sub>
                          <m:sup/>
                        </m:sSubSup>
                      </m:e>
                    </m:nary>
                    <m:r>
                      <a:rPr lang="nl-BE" sz="2800" i="1">
                        <a:latin typeface="Cambria Math"/>
                      </a:rPr>
                      <m:t> </m:t>
                    </m:r>
                  </m:oMath>
                </a14:m>
                <a:r>
                  <a:rPr lang="nl-BE" sz="2800" dirty="0" smtClean="0">
                    <a:solidFill>
                      <a:srgbClr val="FF0000"/>
                    </a:solidFill>
                  </a:rPr>
                  <a:t>= 1 </a:t>
                </a:r>
                <a:endParaRPr lang="nl-BE" sz="2800" dirty="0"/>
              </a:p>
            </p:txBody>
          </p:sp>
        </mc:Choice>
        <mc:Fallback>
          <p:sp>
            <p:nvSpPr>
              <p:cNvPr id="11" name="Rectangle 10"/>
              <p:cNvSpPr>
                <a:spLocks noRot="1" noChangeAspect="1" noMove="1" noResize="1" noEditPoints="1" noAdjustHandles="1" noChangeArrowheads="1" noChangeShapeType="1" noTextEdit="1"/>
              </p:cNvSpPr>
              <p:nvPr/>
            </p:nvSpPr>
            <p:spPr>
              <a:xfrm>
                <a:off x="1066800" y="1977803"/>
                <a:ext cx="6858000" cy="755207"/>
              </a:xfrm>
              <a:prstGeom prst="rect">
                <a:avLst/>
              </a:prstGeom>
              <a:blipFill rotWithShape="1">
                <a:blip r:embed="rId8"/>
                <a:stretch>
                  <a:fillRect r="-2133" b="-4032"/>
                </a:stretch>
              </a:blipFill>
            </p:spPr>
            <p:txBody>
              <a:bodyPr/>
              <a:lstStyle/>
              <a:p>
                <a:r>
                  <a:rPr lang="nl-BE">
                    <a:noFill/>
                  </a:rPr>
                  <a:t> </a:t>
                </a:r>
              </a:p>
            </p:txBody>
          </p:sp>
        </mc:Fallback>
      </mc:AlternateContent>
    </p:spTree>
    <p:extLst>
      <p:ext uri="{BB962C8B-B14F-4D97-AF65-F5344CB8AC3E}">
        <p14:creationId xmlns:p14="http://schemas.microsoft.com/office/powerpoint/2010/main" val="1815912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The variables at stake for N assets:</a:t>
            </a:r>
            <a:endParaRPr lang="nl-BE" dirty="0"/>
          </a:p>
        </p:txBody>
      </p:sp>
      <p:sp>
        <p:nvSpPr>
          <p:cNvPr id="3" name="Content Placeholder 2"/>
          <p:cNvSpPr>
            <a:spLocks noGrp="1"/>
          </p:cNvSpPr>
          <p:nvPr>
            <p:ph idx="1"/>
          </p:nvPr>
        </p:nvSpPr>
        <p:spPr>
          <a:xfrm>
            <a:off x="457200" y="1600200"/>
            <a:ext cx="4343400" cy="4525963"/>
          </a:xfrm>
        </p:spPr>
        <p:txBody>
          <a:bodyPr>
            <a:normAutofit fontScale="85000" lnSpcReduction="10000"/>
          </a:bodyPr>
          <a:lstStyle/>
          <a:p>
            <a:r>
              <a:rPr lang="nl-BE" dirty="0"/>
              <a:t>w</a:t>
            </a:r>
            <a:r>
              <a:rPr lang="nl-BE" dirty="0" smtClean="0"/>
              <a:t>: The Nx1 column-matrix of portfolio weights</a:t>
            </a:r>
          </a:p>
          <a:p>
            <a:endParaRPr lang="nl-BE" dirty="0"/>
          </a:p>
          <a:p>
            <a:endParaRPr lang="nl-BE" dirty="0"/>
          </a:p>
          <a:p>
            <a:r>
              <a:rPr lang="nl-BE" dirty="0" smtClean="0"/>
              <a:t>R: The </a:t>
            </a:r>
            <a:r>
              <a:rPr lang="nl-BE" dirty="0"/>
              <a:t>Nx1 column-matrix of </a:t>
            </a:r>
            <a:r>
              <a:rPr lang="nl-BE" dirty="0" smtClean="0"/>
              <a:t>asset returns</a:t>
            </a:r>
          </a:p>
          <a:p>
            <a:endParaRPr lang="nl-BE" dirty="0"/>
          </a:p>
          <a:p>
            <a:endParaRPr lang="nl-BE" dirty="0" smtClean="0"/>
          </a:p>
          <a:p>
            <a:r>
              <a:rPr lang="el-GR" dirty="0" smtClean="0"/>
              <a:t>μ</a:t>
            </a:r>
            <a:r>
              <a:rPr lang="nl-BE" dirty="0" smtClean="0"/>
              <a:t>: The </a:t>
            </a:r>
            <a:r>
              <a:rPr lang="nl-BE" dirty="0"/>
              <a:t>Nx1 column-matrix of </a:t>
            </a:r>
            <a:r>
              <a:rPr lang="nl-BE" dirty="0" smtClean="0"/>
              <a:t>expected </a:t>
            </a:r>
            <a:r>
              <a:rPr lang="nl-BE" dirty="0"/>
              <a:t>returns</a:t>
            </a:r>
          </a:p>
          <a:p>
            <a:endParaRPr lang="nl-BE" dirty="0"/>
          </a:p>
          <a:p>
            <a:endParaRPr lang="nl-BE" dirty="0" smtClean="0"/>
          </a:p>
          <a:p>
            <a:endParaRPr lang="nl-BE" dirty="0"/>
          </a:p>
        </p:txBody>
      </p:sp>
      <p:graphicFrame>
        <p:nvGraphicFramePr>
          <p:cNvPr id="4" name="Object 3"/>
          <p:cNvGraphicFramePr>
            <a:graphicFrameLocks noChangeAspect="1"/>
          </p:cNvGraphicFramePr>
          <p:nvPr>
            <p:extLst>
              <p:ext uri="{D42A27DB-BD31-4B8C-83A1-F6EECF244321}">
                <p14:modId xmlns:p14="http://schemas.microsoft.com/office/powerpoint/2010/main" val="2854712346"/>
              </p:ext>
            </p:extLst>
          </p:nvPr>
        </p:nvGraphicFramePr>
        <p:xfrm>
          <a:off x="5181600" y="1600200"/>
          <a:ext cx="1066800" cy="1611313"/>
        </p:xfrm>
        <a:graphic>
          <a:graphicData uri="http://schemas.openxmlformats.org/presentationml/2006/ole">
            <mc:AlternateContent xmlns:mc="http://schemas.openxmlformats.org/markup-compatibility/2006">
              <mc:Choice xmlns:v="urn:schemas-microsoft-com:vml" Requires="v">
                <p:oleObj spid="_x0000_s7229" name="Equation" r:id="rId4" imgW="622030" imgH="939392" progId="Equation.3">
                  <p:embed/>
                </p:oleObj>
              </mc:Choice>
              <mc:Fallback>
                <p:oleObj name="Equation" r:id="rId4" imgW="622030" imgH="939392"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1600200"/>
                        <a:ext cx="1066800" cy="161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065354287"/>
              </p:ext>
            </p:extLst>
          </p:nvPr>
        </p:nvGraphicFramePr>
        <p:xfrm>
          <a:off x="5137150" y="3373438"/>
          <a:ext cx="1111250" cy="1611312"/>
        </p:xfrm>
        <a:graphic>
          <a:graphicData uri="http://schemas.openxmlformats.org/presentationml/2006/ole">
            <mc:AlternateContent xmlns:mc="http://schemas.openxmlformats.org/markup-compatibility/2006">
              <mc:Choice xmlns:v="urn:schemas-microsoft-com:vml" Requires="v">
                <p:oleObj spid="_x0000_s7230" name="Equation" r:id="rId6" imgW="647640" imgH="939600" progId="Equation.3">
                  <p:embed/>
                </p:oleObj>
              </mc:Choice>
              <mc:Fallback>
                <p:oleObj name="Equation" r:id="rId6" imgW="647640" imgH="939600" progId="Equation.3">
                  <p:embed/>
                  <p:pic>
                    <p:nvPicPr>
                      <p:cNvPr id="0" name="Object 5"/>
                      <p:cNvPicPr>
                        <a:picLocks noChangeAspect="1" noChangeArrowheads="1"/>
                      </p:cNvPicPr>
                      <p:nvPr/>
                    </p:nvPicPr>
                    <p:blipFill>
                      <a:blip r:embed="rId7"/>
                      <a:srcRect/>
                      <a:stretch>
                        <a:fillRect/>
                      </a:stretch>
                    </p:blipFill>
                    <p:spPr bwMode="auto">
                      <a:xfrm>
                        <a:off x="5137150" y="3373438"/>
                        <a:ext cx="1111250" cy="161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452405120"/>
              </p:ext>
            </p:extLst>
          </p:nvPr>
        </p:nvGraphicFramePr>
        <p:xfrm>
          <a:off x="5202238" y="5029200"/>
          <a:ext cx="1068387" cy="1611313"/>
        </p:xfrm>
        <a:graphic>
          <a:graphicData uri="http://schemas.openxmlformats.org/presentationml/2006/ole">
            <mc:AlternateContent xmlns:mc="http://schemas.openxmlformats.org/markup-compatibility/2006">
              <mc:Choice xmlns:v="urn:schemas-microsoft-com:vml" Requires="v">
                <p:oleObj spid="_x0000_s7231" name="Equation" r:id="rId8" imgW="622080" imgH="939600" progId="Equation.3">
                  <p:embed/>
                </p:oleObj>
              </mc:Choice>
              <mc:Fallback>
                <p:oleObj name="Equation" r:id="rId8" imgW="622080" imgH="939600" progId="Equation.3">
                  <p:embed/>
                  <p:pic>
                    <p:nvPicPr>
                      <p:cNvPr id="0" name="Object 4"/>
                      <p:cNvPicPr>
                        <a:picLocks noChangeAspect="1" noChangeArrowheads="1"/>
                      </p:cNvPicPr>
                      <p:nvPr/>
                    </p:nvPicPr>
                    <p:blipFill>
                      <a:blip r:embed="rId9"/>
                      <a:srcRect/>
                      <a:stretch>
                        <a:fillRect/>
                      </a:stretch>
                    </p:blipFill>
                    <p:spPr bwMode="auto">
                      <a:xfrm>
                        <a:off x="5202238" y="5029200"/>
                        <a:ext cx="1068387" cy="161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82806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The variables at stake for N assets:</a:t>
            </a:r>
          </a:p>
        </p:txBody>
      </p:sp>
      <p:sp>
        <p:nvSpPr>
          <p:cNvPr id="3" name="Content Placeholder 2"/>
          <p:cNvSpPr>
            <a:spLocks noGrp="1"/>
          </p:cNvSpPr>
          <p:nvPr>
            <p:ph idx="1"/>
          </p:nvPr>
        </p:nvSpPr>
        <p:spPr/>
        <p:txBody>
          <a:bodyPr/>
          <a:lstStyle/>
          <a:p>
            <a:r>
              <a:rPr lang="el-GR" dirty="0" smtClean="0"/>
              <a:t>Σ</a:t>
            </a:r>
            <a:r>
              <a:rPr lang="nl-BE" dirty="0" smtClean="0"/>
              <a:t>: </a:t>
            </a:r>
            <a:r>
              <a:rPr lang="nl-BE" dirty="0"/>
              <a:t>The </a:t>
            </a:r>
            <a:r>
              <a:rPr lang="nl-BE" dirty="0" smtClean="0"/>
              <a:t>NxN covariance matrix of the N asset returns</a:t>
            </a:r>
            <a:endParaRPr lang="nl-BE" dirty="0"/>
          </a:p>
          <a:p>
            <a:endParaRPr lang="nl-BE" dirty="0"/>
          </a:p>
        </p:txBody>
      </p:sp>
      <p:graphicFrame>
        <p:nvGraphicFramePr>
          <p:cNvPr id="4" name="Object 3"/>
          <p:cNvGraphicFramePr>
            <a:graphicFrameLocks noChangeAspect="1"/>
          </p:cNvGraphicFramePr>
          <p:nvPr>
            <p:extLst>
              <p:ext uri="{D42A27DB-BD31-4B8C-83A1-F6EECF244321}">
                <p14:modId xmlns:p14="http://schemas.microsoft.com/office/powerpoint/2010/main" val="1063042630"/>
              </p:ext>
            </p:extLst>
          </p:nvPr>
        </p:nvGraphicFramePr>
        <p:xfrm>
          <a:off x="704618" y="2723520"/>
          <a:ext cx="5707062" cy="3200400"/>
        </p:xfrm>
        <a:graphic>
          <a:graphicData uri="http://schemas.openxmlformats.org/presentationml/2006/ole">
            <mc:AlternateContent xmlns:mc="http://schemas.openxmlformats.org/markup-compatibility/2006">
              <mc:Choice xmlns:v="urn:schemas-microsoft-com:vml" Requires="v">
                <p:oleObj spid="_x0000_s8210" name="Equation" r:id="rId4" imgW="1676160" imgH="939600" progId="Equation.3">
                  <p:embed/>
                </p:oleObj>
              </mc:Choice>
              <mc:Fallback>
                <p:oleObj name="Equation" r:id="rId4" imgW="1676160" imgH="939600" progId="Equation.3">
                  <p:embed/>
                  <p:pic>
                    <p:nvPicPr>
                      <p:cNvPr id="0" name="Object 6"/>
                      <p:cNvPicPr>
                        <a:picLocks noChangeAspect="1" noChangeArrowheads="1"/>
                      </p:cNvPicPr>
                      <p:nvPr/>
                    </p:nvPicPr>
                    <p:blipFill>
                      <a:blip r:embed="rId5"/>
                      <a:srcRect/>
                      <a:stretch>
                        <a:fillRect/>
                      </a:stretch>
                    </p:blipFill>
                    <p:spPr bwMode="auto">
                      <a:xfrm>
                        <a:off x="704618" y="2723520"/>
                        <a:ext cx="5707062" cy="3200400"/>
                      </a:xfrm>
                      <a:prstGeom prst="rect">
                        <a:avLst/>
                      </a:prstGeom>
                      <a:noFill/>
                      <a:ln>
                        <a:noFill/>
                      </a:ln>
                    </p:spPr>
                  </p:pic>
                </p:oleObj>
              </mc:Fallback>
            </mc:AlternateContent>
          </a:graphicData>
        </a:graphic>
      </p:graphicFrame>
      <p:sp>
        <p:nvSpPr>
          <p:cNvPr id="5" name="Rounded Rectangle 4"/>
          <p:cNvSpPr/>
          <p:nvPr/>
        </p:nvSpPr>
        <p:spPr>
          <a:xfrm rot="2073209">
            <a:off x="1389886" y="3880885"/>
            <a:ext cx="5232108" cy="88567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TextBox 5"/>
          <p:cNvSpPr txBox="1"/>
          <p:nvPr/>
        </p:nvSpPr>
        <p:spPr>
          <a:xfrm>
            <a:off x="6411680" y="5410200"/>
            <a:ext cx="2046520" cy="646331"/>
          </a:xfrm>
          <a:prstGeom prst="rect">
            <a:avLst/>
          </a:prstGeom>
          <a:noFill/>
        </p:spPr>
        <p:txBody>
          <a:bodyPr wrap="square" rtlCol="0">
            <a:spAutoFit/>
          </a:bodyPr>
          <a:lstStyle/>
          <a:p>
            <a:r>
              <a:rPr lang="nl-BE" dirty="0" smtClean="0">
                <a:solidFill>
                  <a:schemeClr val="tx2"/>
                </a:solidFill>
              </a:rPr>
              <a:t>Variances on the diagonal</a:t>
            </a:r>
            <a:endParaRPr lang="nl-BE" dirty="0">
              <a:solidFill>
                <a:schemeClr val="tx2"/>
              </a:solidFill>
            </a:endParaRPr>
          </a:p>
        </p:txBody>
      </p:sp>
      <p:sp>
        <p:nvSpPr>
          <p:cNvPr id="7" name="Right Triangle 6"/>
          <p:cNvSpPr/>
          <p:nvPr/>
        </p:nvSpPr>
        <p:spPr>
          <a:xfrm>
            <a:off x="1828800" y="3542456"/>
            <a:ext cx="3429000" cy="2324944"/>
          </a:xfrm>
          <a:prstGeom prst="r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ight Triangle 7"/>
          <p:cNvSpPr/>
          <p:nvPr/>
        </p:nvSpPr>
        <p:spPr>
          <a:xfrm rot="10800000">
            <a:off x="2743200" y="2819400"/>
            <a:ext cx="3429000" cy="2324944"/>
          </a:xfrm>
          <a:prstGeom prst="r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TextBox 8"/>
          <p:cNvSpPr txBox="1"/>
          <p:nvPr/>
        </p:nvSpPr>
        <p:spPr>
          <a:xfrm>
            <a:off x="6858000" y="2819400"/>
            <a:ext cx="1447800" cy="923330"/>
          </a:xfrm>
          <a:prstGeom prst="rect">
            <a:avLst/>
          </a:prstGeom>
          <a:noFill/>
        </p:spPr>
        <p:txBody>
          <a:bodyPr wrap="square" rtlCol="0">
            <a:spAutoFit/>
          </a:bodyPr>
          <a:lstStyle/>
          <a:p>
            <a:r>
              <a:rPr lang="nl-BE" dirty="0" smtClean="0">
                <a:solidFill>
                  <a:srgbClr val="FF0000"/>
                </a:solidFill>
              </a:rPr>
              <a:t>Covariances outside the diagonal</a:t>
            </a:r>
            <a:endParaRPr lang="nl-BE" dirty="0">
              <a:solidFill>
                <a:srgbClr val="FF0000"/>
              </a:solidFill>
            </a:endParaRPr>
          </a:p>
        </p:txBody>
      </p:sp>
    </p:spTree>
    <p:extLst>
      <p:ext uri="{BB962C8B-B14F-4D97-AF65-F5344CB8AC3E}">
        <p14:creationId xmlns:p14="http://schemas.microsoft.com/office/powerpoint/2010/main" val="1365582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Generalizing from 2 to N assets</a:t>
            </a:r>
            <a:endParaRPr lang="nl-BE" dirty="0"/>
          </a:p>
        </p:txBody>
      </p:sp>
      <p:graphicFrame>
        <p:nvGraphicFramePr>
          <p:cNvPr id="11" name="Diagram 10"/>
          <p:cNvGraphicFramePr/>
          <p:nvPr>
            <p:extLst>
              <p:ext uri="{D42A27DB-BD31-4B8C-83A1-F6EECF244321}">
                <p14:modId xmlns:p14="http://schemas.microsoft.com/office/powerpoint/2010/main" val="2095874061"/>
              </p:ext>
            </p:extLst>
          </p:nvPr>
        </p:nvGraphicFramePr>
        <p:xfrm>
          <a:off x="228600" y="1371600"/>
          <a:ext cx="8382000" cy="500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545598096"/>
              </p:ext>
            </p:extLst>
          </p:nvPr>
        </p:nvGraphicFramePr>
        <p:xfrm>
          <a:off x="685800" y="2438400"/>
          <a:ext cx="8153400" cy="370840"/>
        </p:xfrm>
        <a:graphic>
          <a:graphicData uri="http://schemas.openxmlformats.org/drawingml/2006/table">
            <a:tbl>
              <a:tblPr firstRow="1" bandRow="1">
                <a:tableStyleId>{5940675A-B579-460E-94D1-54222C63F5DA}</a:tableStyleId>
              </a:tblPr>
              <a:tblGrid>
                <a:gridCol w="2895600"/>
                <a:gridCol w="5257800"/>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smtClean="0"/>
                        <a:t>w</a:t>
                      </a:r>
                      <a:r>
                        <a:rPr lang="nl-BE" baseline="-25000" dirty="0" smtClean="0"/>
                        <a:t>1</a:t>
                      </a:r>
                      <a:r>
                        <a:rPr lang="nl-BE" dirty="0" smtClean="0"/>
                        <a:t>*R</a:t>
                      </a:r>
                      <a:r>
                        <a:rPr lang="nl-BE" baseline="-25000" dirty="0" smtClean="0"/>
                        <a:t>1</a:t>
                      </a:r>
                      <a:r>
                        <a:rPr lang="nl-BE" dirty="0" smtClean="0"/>
                        <a:t>+ w</a:t>
                      </a:r>
                      <a:r>
                        <a:rPr lang="nl-BE" baseline="-25000" dirty="0" smtClean="0"/>
                        <a:t>2</a:t>
                      </a:r>
                      <a:r>
                        <a:rPr lang="nl-BE" dirty="0" smtClean="0"/>
                        <a:t>*R</a:t>
                      </a:r>
                      <a:r>
                        <a:rPr lang="nl-BE" baseline="-25000" dirty="0" smtClean="0"/>
                        <a:t>2</a:t>
                      </a:r>
                      <a:r>
                        <a:rPr lang="nl-BE" dirty="0" smtClean="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smtClean="0">
                          <a:solidFill>
                            <a:srgbClr val="FF0000"/>
                          </a:solidFill>
                        </a:rPr>
                        <a:t>w</a:t>
                      </a:r>
                      <a:r>
                        <a:rPr lang="nl-BE" baseline="-25000" dirty="0" smtClean="0">
                          <a:solidFill>
                            <a:srgbClr val="FF0000"/>
                          </a:solidFill>
                        </a:rPr>
                        <a:t>1</a:t>
                      </a:r>
                      <a:r>
                        <a:rPr lang="nl-BE" dirty="0" smtClean="0">
                          <a:solidFill>
                            <a:srgbClr val="FF0000"/>
                          </a:solidFill>
                        </a:rPr>
                        <a:t>*R</a:t>
                      </a:r>
                      <a:r>
                        <a:rPr lang="nl-BE" baseline="-25000" dirty="0" smtClean="0">
                          <a:solidFill>
                            <a:srgbClr val="FF0000"/>
                          </a:solidFill>
                        </a:rPr>
                        <a:t>1</a:t>
                      </a:r>
                      <a:r>
                        <a:rPr lang="nl-BE" dirty="0" smtClean="0">
                          <a:solidFill>
                            <a:srgbClr val="FF0000"/>
                          </a:solidFill>
                        </a:rPr>
                        <a:t>+…+ w</a:t>
                      </a:r>
                      <a:r>
                        <a:rPr lang="nl-BE" baseline="-25000" dirty="0" smtClean="0">
                          <a:solidFill>
                            <a:srgbClr val="FF0000"/>
                          </a:solidFill>
                        </a:rPr>
                        <a:t>N</a:t>
                      </a:r>
                      <a:r>
                        <a:rPr lang="nl-BE" dirty="0" smtClean="0">
                          <a:solidFill>
                            <a:srgbClr val="FF0000"/>
                          </a:solidFill>
                        </a:rPr>
                        <a:t>*R</a:t>
                      </a:r>
                      <a:r>
                        <a:rPr lang="nl-BE" baseline="-25000" dirty="0" smtClean="0">
                          <a:solidFill>
                            <a:srgbClr val="FF0000"/>
                          </a:solidFill>
                        </a:rPr>
                        <a:t>N</a:t>
                      </a:r>
                      <a:r>
                        <a:rPr lang="nl-BE" dirty="0" smtClean="0">
                          <a:solidFill>
                            <a:srgbClr val="FF0000"/>
                          </a:solidFill>
                        </a:rPr>
                        <a:t>  </a:t>
                      </a:r>
                      <a:r>
                        <a:rPr lang="nl-BE" dirty="0" smtClean="0">
                          <a:solidFill>
                            <a:srgbClr val="FF0000"/>
                          </a:solidFill>
                          <a:sym typeface="Wingdings" panose="05000000000000000000" pitchFamily="2" charset="2"/>
                        </a:rPr>
                        <a:t> </a:t>
                      </a:r>
                      <a:endParaRPr lang="nl-BE" dirty="0" smtClean="0">
                        <a:solidFill>
                          <a:srgbClr val="FF0000"/>
                        </a:solidFill>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7143003"/>
              </p:ext>
            </p:extLst>
          </p:nvPr>
        </p:nvGraphicFramePr>
        <p:xfrm>
          <a:off x="685800" y="3810000"/>
          <a:ext cx="8153400" cy="370840"/>
        </p:xfrm>
        <a:graphic>
          <a:graphicData uri="http://schemas.openxmlformats.org/drawingml/2006/table">
            <a:tbl>
              <a:tblPr firstRow="1" bandRow="1">
                <a:tableStyleId>{5940675A-B579-460E-94D1-54222C63F5DA}</a:tableStyleId>
              </a:tblPr>
              <a:tblGrid>
                <a:gridCol w="2895600"/>
                <a:gridCol w="5257800"/>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smtClean="0"/>
                        <a:t>w</a:t>
                      </a:r>
                      <a:r>
                        <a:rPr lang="nl-BE" baseline="-25000" dirty="0" smtClean="0"/>
                        <a:t>1</a:t>
                      </a:r>
                      <a:r>
                        <a:rPr lang="nl-BE" dirty="0" smtClean="0"/>
                        <a:t>*</a:t>
                      </a:r>
                      <a:r>
                        <a:rPr lang="el-GR" dirty="0" smtClean="0"/>
                        <a:t>μ</a:t>
                      </a:r>
                      <a:r>
                        <a:rPr lang="nl-BE" baseline="-25000" dirty="0" smtClean="0"/>
                        <a:t>1</a:t>
                      </a:r>
                      <a:r>
                        <a:rPr lang="nl-BE" dirty="0" smtClean="0"/>
                        <a:t>+ w</a:t>
                      </a:r>
                      <a:r>
                        <a:rPr lang="nl-BE" baseline="-25000" dirty="0" smtClean="0"/>
                        <a:t>2</a:t>
                      </a:r>
                      <a:r>
                        <a:rPr lang="nl-BE" dirty="0" smtClean="0"/>
                        <a:t>*</a:t>
                      </a:r>
                      <a:r>
                        <a:rPr lang="el-GR" dirty="0" smtClean="0"/>
                        <a:t>μ</a:t>
                      </a:r>
                      <a:r>
                        <a:rPr lang="nl-BE" baseline="-25000" dirty="0" smtClean="0"/>
                        <a:t>2</a:t>
                      </a:r>
                      <a:endParaRPr lang="nl-BE"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smtClean="0">
                          <a:solidFill>
                            <a:srgbClr val="FF0000"/>
                          </a:solidFill>
                        </a:rPr>
                        <a:t>w</a:t>
                      </a:r>
                      <a:r>
                        <a:rPr lang="nl-BE" baseline="-25000" dirty="0" smtClean="0">
                          <a:solidFill>
                            <a:srgbClr val="FF0000"/>
                          </a:solidFill>
                        </a:rPr>
                        <a:t>1</a:t>
                      </a:r>
                      <a:r>
                        <a:rPr lang="nl-BE" dirty="0" smtClean="0">
                          <a:solidFill>
                            <a:srgbClr val="FF0000"/>
                          </a:solidFill>
                        </a:rPr>
                        <a:t>*</a:t>
                      </a:r>
                      <a:r>
                        <a:rPr lang="el-GR" dirty="0" smtClean="0">
                          <a:solidFill>
                            <a:srgbClr val="FF0000"/>
                          </a:solidFill>
                        </a:rPr>
                        <a:t>μ</a:t>
                      </a:r>
                      <a:r>
                        <a:rPr lang="nl-BE" baseline="-25000" dirty="0" smtClean="0">
                          <a:solidFill>
                            <a:srgbClr val="FF0000"/>
                          </a:solidFill>
                        </a:rPr>
                        <a:t>1</a:t>
                      </a:r>
                      <a:r>
                        <a:rPr lang="nl-BE" dirty="0" smtClean="0">
                          <a:solidFill>
                            <a:srgbClr val="FF0000"/>
                          </a:solidFill>
                        </a:rPr>
                        <a:t>+…+ w</a:t>
                      </a:r>
                      <a:r>
                        <a:rPr lang="nl-BE" baseline="-25000" dirty="0" smtClean="0">
                          <a:solidFill>
                            <a:srgbClr val="FF0000"/>
                          </a:solidFill>
                        </a:rPr>
                        <a:t>N</a:t>
                      </a:r>
                      <a:r>
                        <a:rPr lang="nl-BE" dirty="0" smtClean="0">
                          <a:solidFill>
                            <a:srgbClr val="FF0000"/>
                          </a:solidFill>
                        </a:rPr>
                        <a:t>*</a:t>
                      </a:r>
                      <a:r>
                        <a:rPr lang="el-GR" dirty="0" smtClean="0">
                          <a:solidFill>
                            <a:srgbClr val="FF0000"/>
                          </a:solidFill>
                        </a:rPr>
                        <a:t>μ</a:t>
                      </a:r>
                      <a:r>
                        <a:rPr lang="nl-BE" baseline="-25000" dirty="0" smtClean="0">
                          <a:solidFill>
                            <a:srgbClr val="FF0000"/>
                          </a:solidFill>
                        </a:rPr>
                        <a:t>N</a:t>
                      </a:r>
                      <a:r>
                        <a:rPr lang="nl-BE" dirty="0" smtClean="0">
                          <a:solidFill>
                            <a:srgbClr val="FF0000"/>
                          </a:solidFill>
                        </a:rPr>
                        <a:t>  </a:t>
                      </a:r>
                      <a:r>
                        <a:rPr lang="nl-BE" dirty="0" smtClean="0">
                          <a:solidFill>
                            <a:srgbClr val="FF0000"/>
                          </a:solidFill>
                          <a:sym typeface="Wingdings" panose="05000000000000000000" pitchFamily="2" charset="2"/>
                        </a:rPr>
                        <a:t> </a:t>
                      </a:r>
                      <a:endParaRPr lang="nl-BE" dirty="0" smtClean="0">
                        <a:solidFill>
                          <a:srgbClr val="FF0000"/>
                        </a:solidFill>
                      </a:endParaRPr>
                    </a:p>
                  </a:txBody>
                  <a:tcPr/>
                </a:tc>
              </a:tr>
            </a:tbl>
          </a:graphicData>
        </a:graphic>
      </p:graphicFrame>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747563452"/>
                  </p:ext>
                </p:extLst>
              </p:nvPr>
            </p:nvGraphicFramePr>
            <p:xfrm>
              <a:off x="609600" y="5410200"/>
              <a:ext cx="8153400" cy="1192530"/>
            </p:xfrm>
            <a:graphic>
              <a:graphicData uri="http://schemas.openxmlformats.org/drawingml/2006/table">
                <a:tbl>
                  <a:tblPr firstRow="1" bandRow="1">
                    <a:tableStyleId>{5940675A-B579-460E-94D1-54222C63F5DA}</a:tableStyleId>
                  </a:tblPr>
                  <a:tblGrid>
                    <a:gridCol w="2895600"/>
                    <a:gridCol w="5257800"/>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Sup>
                                <m:sSubSupPr>
                                  <m:ctrlPr>
                                    <a:rPr lang="nl-BE" b="0" i="1" smtClean="0">
                                      <a:latin typeface="Cambria Math"/>
                                    </a:rPr>
                                  </m:ctrlPr>
                                </m:sSubSupPr>
                                <m:e>
                                  <m:r>
                                    <a:rPr lang="nl-BE" b="0" i="1" smtClean="0">
                                      <a:latin typeface="Cambria Math"/>
                                    </a:rPr>
                                    <m:t>𝑤</m:t>
                                  </m:r>
                                </m:e>
                                <m:sub>
                                  <m:r>
                                    <a:rPr lang="nl-BE" b="0" i="1" smtClean="0">
                                      <a:latin typeface="Cambria Math"/>
                                    </a:rPr>
                                    <m:t>1</m:t>
                                  </m:r>
                                </m:sub>
                                <m:sup>
                                  <m:r>
                                    <a:rPr lang="nl-BE" b="0" i="1" smtClean="0">
                                      <a:latin typeface="Cambria Math"/>
                                    </a:rPr>
                                    <m:t>2</m:t>
                                  </m:r>
                                </m:sup>
                              </m:sSubSup>
                              <m:r>
                                <a:rPr lang="nl-BE" b="0" i="1" smtClean="0">
                                  <a:latin typeface="Cambria Math"/>
                                </a:rPr>
                                <m:t>∗</m:t>
                              </m:r>
                              <m:r>
                                <a:rPr lang="nl-BE" b="0" i="1" smtClean="0">
                                  <a:latin typeface="Cambria Math"/>
                                </a:rPr>
                                <m:t>𝑣𝑎𝑟</m:t>
                              </m:r>
                              <m:d>
                                <m:dPr>
                                  <m:ctrlPr>
                                    <a:rPr lang="nl-BE" b="0" i="1" smtClean="0">
                                      <a:latin typeface="Cambria Math"/>
                                    </a:rPr>
                                  </m:ctrlPr>
                                </m:dPr>
                                <m:e>
                                  <m:r>
                                    <a:rPr lang="nl-BE" b="0" i="1" smtClean="0">
                                      <a:latin typeface="Cambria Math"/>
                                    </a:rPr>
                                    <m:t>𝑅</m:t>
                                  </m:r>
                                  <m:r>
                                    <a:rPr lang="nl-BE" b="0" i="1" baseline="-25000" smtClean="0">
                                      <a:latin typeface="Cambria Math"/>
                                    </a:rPr>
                                    <m:t>1</m:t>
                                  </m:r>
                                </m:e>
                              </m:d>
                              <m:r>
                                <a:rPr lang="nl-BE" b="0" i="1" smtClean="0">
                                  <a:latin typeface="Cambria Math"/>
                                </a:rPr>
                                <m:t>+</m:t>
                              </m:r>
                              <m:sSubSup>
                                <m:sSubSupPr>
                                  <m:ctrlPr>
                                    <a:rPr lang="nl-BE" i="1">
                                      <a:latin typeface="Cambria Math"/>
                                    </a:rPr>
                                  </m:ctrlPr>
                                </m:sSubSupPr>
                                <m:e>
                                  <m:r>
                                    <a:rPr lang="nl-BE" i="1">
                                      <a:latin typeface="Cambria Math"/>
                                    </a:rPr>
                                    <m:t>𝑤</m:t>
                                  </m:r>
                                </m:e>
                                <m:sub>
                                  <m:r>
                                    <a:rPr lang="nl-BE" b="0" i="1" smtClean="0">
                                      <a:latin typeface="Cambria Math"/>
                                    </a:rPr>
                                    <m:t>2</m:t>
                                  </m:r>
                                </m:sub>
                                <m:sup>
                                  <m:r>
                                    <a:rPr lang="nl-BE" i="1">
                                      <a:latin typeface="Cambria Math"/>
                                    </a:rPr>
                                    <m:t>2</m:t>
                                  </m:r>
                                </m:sup>
                              </m:sSubSup>
                              <m:r>
                                <a:rPr lang="nl-BE" i="1">
                                  <a:latin typeface="Cambria Math"/>
                                </a:rPr>
                                <m:t>∗</m:t>
                              </m:r>
                              <m:r>
                                <a:rPr lang="nl-BE" i="1">
                                  <a:latin typeface="Cambria Math"/>
                                </a:rPr>
                                <m:t>𝑣𝑎𝑟</m:t>
                              </m:r>
                              <m:d>
                                <m:dPr>
                                  <m:ctrlPr>
                                    <a:rPr lang="nl-BE" i="1">
                                      <a:latin typeface="Cambria Math"/>
                                    </a:rPr>
                                  </m:ctrlPr>
                                </m:dPr>
                                <m:e>
                                  <m:r>
                                    <a:rPr lang="nl-BE" i="1">
                                      <a:latin typeface="Cambria Math"/>
                                    </a:rPr>
                                    <m:t>𝑅</m:t>
                                  </m:r>
                                  <m:r>
                                    <a:rPr lang="nl-BE" b="0" i="1" baseline="-25000" smtClean="0">
                                      <a:latin typeface="Cambria Math"/>
                                    </a:rPr>
                                    <m:t>2</m:t>
                                  </m:r>
                                </m:e>
                              </m:d>
                              <m:r>
                                <a:rPr lang="nl-BE" i="1" smtClean="0">
                                  <a:latin typeface="Cambria Math"/>
                                </a:rPr>
                                <m:t>+</m:t>
                              </m:r>
                            </m:oMath>
                          </a14:m>
                          <a:r>
                            <a:rPr lang="nl-BE" b="0" dirty="0" smtClean="0"/>
                            <a:t> </a:t>
                          </a:r>
                          <a14:m>
                            <m:oMath xmlns:m="http://schemas.openxmlformats.org/officeDocument/2006/math">
                              <m:r>
                                <a:rPr lang="nl-BE" b="0" i="1" smtClean="0">
                                  <a:latin typeface="Cambria Math"/>
                                </a:rPr>
                                <m:t>2∗</m:t>
                              </m:r>
                              <m:r>
                                <m:rPr>
                                  <m:nor/>
                                </m:rPr>
                                <a:rPr lang="nl-BE" dirty="0"/>
                                <m:t>w</m:t>
                              </m:r>
                              <m:r>
                                <m:rPr>
                                  <m:nor/>
                                </m:rPr>
                                <a:rPr lang="nl-BE" baseline="-25000" dirty="0"/>
                                <m:t>1</m:t>
                              </m:r>
                              <m:r>
                                <a:rPr lang="nl-BE" b="1" i="1" dirty="0">
                                  <a:latin typeface="Cambria Math"/>
                                </a:rPr>
                                <m:t>∗</m:t>
                              </m:r>
                              <m:r>
                                <m:rPr>
                                  <m:nor/>
                                </m:rPr>
                                <a:rPr lang="nl-BE" dirty="0"/>
                                <m:t>w</m:t>
                              </m:r>
                              <m:r>
                                <m:rPr>
                                  <m:nor/>
                                </m:rPr>
                                <a:rPr lang="nl-BE" b="0" i="0" baseline="-25000" dirty="0" smtClean="0"/>
                                <m:t>2</m:t>
                              </m:r>
                              <m:r>
                                <a:rPr lang="nl-BE" b="1" i="1" dirty="0" smtClean="0">
                                  <a:latin typeface="Cambria Math"/>
                                </a:rPr>
                                <m:t>∗</m:t>
                              </m:r>
                              <m:r>
                                <a:rPr lang="nl-BE" b="0" i="1" smtClean="0">
                                  <a:solidFill>
                                    <a:schemeClr val="tx1"/>
                                  </a:solidFill>
                                  <a:latin typeface="Cambria Math"/>
                                </a:rPr>
                                <m:t>𝑐𝑜𝑣</m:t>
                              </m:r>
                              <m:r>
                                <a:rPr lang="nl-BE" b="1" i="1" smtClean="0">
                                  <a:solidFill>
                                    <a:schemeClr val="tx1"/>
                                  </a:solidFill>
                                  <a:latin typeface="Cambria Math"/>
                                </a:rPr>
                                <m:t>(</m:t>
                              </m:r>
                              <m:r>
                                <a:rPr lang="nl-BE" i="1">
                                  <a:latin typeface="Cambria Math"/>
                                </a:rPr>
                                <m:t>𝑅</m:t>
                              </m:r>
                              <m:r>
                                <a:rPr lang="nl-BE" i="1" baseline="-25000">
                                  <a:latin typeface="Cambria Math"/>
                                </a:rPr>
                                <m:t>1</m:t>
                              </m:r>
                              <m:r>
                                <a:rPr lang="nl-BE" b="1" i="1" smtClean="0">
                                  <a:solidFill>
                                    <a:schemeClr val="tx1"/>
                                  </a:solidFill>
                                  <a:latin typeface="Cambria Math"/>
                                </a:rPr>
                                <m:t>,</m:t>
                              </m:r>
                              <m:r>
                                <a:rPr lang="nl-BE" i="1">
                                  <a:latin typeface="Cambria Math"/>
                                </a:rPr>
                                <m:t>𝑅</m:t>
                              </m:r>
                              <m:r>
                                <a:rPr lang="nl-BE" i="1" baseline="-25000">
                                  <a:latin typeface="Cambria Math"/>
                                </a:rPr>
                                <m:t>2</m:t>
                              </m:r>
                              <m:r>
                                <a:rPr lang="nl-BE" b="1" i="1" smtClean="0">
                                  <a:solidFill>
                                    <a:schemeClr val="tx1"/>
                                  </a:solidFill>
                                  <a:latin typeface="Cambria Math"/>
                                </a:rPr>
                                <m:t>)</m:t>
                              </m:r>
                            </m:oMath>
                          </a14:m>
                          <a:r>
                            <a:rPr lang="nl-BE" dirty="0" smtClean="0"/>
                            <a:t>] </a:t>
                          </a:r>
                          <a:endParaRPr lang="nl-B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Sup>
                                <m:sSubSupPr>
                                  <m:ctrlPr>
                                    <a:rPr lang="nl-BE" b="0" i="1" smtClean="0">
                                      <a:latin typeface="Cambria Math"/>
                                    </a:rPr>
                                  </m:ctrlPr>
                                </m:sSubSupPr>
                                <m:e>
                                  <m:r>
                                    <a:rPr lang="nl-BE" b="0" i="1" smtClean="0">
                                      <a:latin typeface="Cambria Math"/>
                                    </a:rPr>
                                    <m:t>𝑤</m:t>
                                  </m:r>
                                </m:e>
                                <m:sub>
                                  <m:r>
                                    <a:rPr lang="nl-BE" b="0" i="1" smtClean="0">
                                      <a:latin typeface="Cambria Math"/>
                                    </a:rPr>
                                    <m:t>1</m:t>
                                  </m:r>
                                </m:sub>
                                <m:sup>
                                  <m:r>
                                    <a:rPr lang="nl-BE" b="0" i="1" smtClean="0">
                                      <a:latin typeface="Cambria Math"/>
                                    </a:rPr>
                                    <m:t>2</m:t>
                                  </m:r>
                                </m:sup>
                              </m:sSubSup>
                              <m:r>
                                <a:rPr lang="nl-BE" b="0" i="1" smtClean="0">
                                  <a:latin typeface="Cambria Math"/>
                                </a:rPr>
                                <m:t>∗</m:t>
                              </m:r>
                              <m:r>
                                <a:rPr lang="nl-BE" b="0" i="1" smtClean="0">
                                  <a:latin typeface="Cambria Math"/>
                                </a:rPr>
                                <m:t>𝑣𝑎𝑟</m:t>
                              </m:r>
                              <m:d>
                                <m:dPr>
                                  <m:ctrlPr>
                                    <a:rPr lang="nl-BE" b="0" i="1" smtClean="0">
                                      <a:latin typeface="Cambria Math"/>
                                    </a:rPr>
                                  </m:ctrlPr>
                                </m:dPr>
                                <m:e>
                                  <m:r>
                                    <a:rPr lang="nl-BE" b="0" i="1" smtClean="0">
                                      <a:latin typeface="Cambria Math"/>
                                    </a:rPr>
                                    <m:t>𝑅</m:t>
                                  </m:r>
                                  <m:r>
                                    <a:rPr lang="nl-BE" b="0" i="1" baseline="-25000" smtClean="0">
                                      <a:latin typeface="Cambria Math"/>
                                    </a:rPr>
                                    <m:t>1</m:t>
                                  </m:r>
                                </m:e>
                              </m:d>
                              <m:r>
                                <a:rPr lang="nl-BE" b="0" i="1" smtClean="0">
                                  <a:latin typeface="Cambria Math"/>
                                </a:rPr>
                                <m:t>+…+</m:t>
                              </m:r>
                              <m:sSubSup>
                                <m:sSubSupPr>
                                  <m:ctrlPr>
                                    <a:rPr lang="nl-BE" i="1">
                                      <a:latin typeface="Cambria Math"/>
                                    </a:rPr>
                                  </m:ctrlPr>
                                </m:sSubSupPr>
                                <m:e>
                                  <m:r>
                                    <a:rPr lang="nl-BE" i="1">
                                      <a:latin typeface="Cambria Math"/>
                                    </a:rPr>
                                    <m:t>𝑤</m:t>
                                  </m:r>
                                </m:e>
                                <m:sub>
                                  <m:r>
                                    <a:rPr lang="nl-BE" b="0" i="1" smtClean="0">
                                      <a:latin typeface="Cambria Math"/>
                                    </a:rPr>
                                    <m:t>𝑁</m:t>
                                  </m:r>
                                </m:sub>
                                <m:sup>
                                  <m:r>
                                    <a:rPr lang="nl-BE" i="1">
                                      <a:latin typeface="Cambria Math"/>
                                    </a:rPr>
                                    <m:t>2</m:t>
                                  </m:r>
                                </m:sup>
                              </m:sSubSup>
                              <m:r>
                                <a:rPr lang="nl-BE" i="1">
                                  <a:latin typeface="Cambria Math"/>
                                </a:rPr>
                                <m:t>∗</m:t>
                              </m:r>
                              <m:r>
                                <a:rPr lang="nl-BE" i="1">
                                  <a:latin typeface="Cambria Math"/>
                                </a:rPr>
                                <m:t>𝑣𝑎𝑟</m:t>
                              </m:r>
                              <m:d>
                                <m:dPr>
                                  <m:ctrlPr>
                                    <a:rPr lang="nl-BE" i="1">
                                      <a:latin typeface="Cambria Math"/>
                                    </a:rPr>
                                  </m:ctrlPr>
                                </m:dPr>
                                <m:e>
                                  <m:r>
                                    <a:rPr lang="nl-BE" i="1">
                                      <a:latin typeface="Cambria Math"/>
                                    </a:rPr>
                                    <m:t>𝑅</m:t>
                                  </m:r>
                                  <m:r>
                                    <a:rPr lang="nl-BE" b="0" i="1" baseline="-25000" smtClean="0">
                                      <a:latin typeface="Cambria Math"/>
                                    </a:rPr>
                                    <m:t>𝑁</m:t>
                                  </m:r>
                                </m:e>
                              </m:d>
                              <m:r>
                                <a:rPr lang="nl-BE" i="1" smtClean="0">
                                  <a:latin typeface="Cambria Math"/>
                                </a:rPr>
                                <m:t>+</m:t>
                              </m:r>
                            </m:oMath>
                          </a14:m>
                          <a:r>
                            <a:rPr lang="nl-BE" b="0" dirty="0" smtClean="0"/>
                            <a:t> </a:t>
                          </a:r>
                          <a14:m>
                            <m:oMath xmlns:m="http://schemas.openxmlformats.org/officeDocument/2006/math">
                              <m:r>
                                <a:rPr lang="nl-BE" b="0" i="1" smtClean="0">
                                  <a:latin typeface="Cambria Math"/>
                                </a:rPr>
                                <m:t>2∗</m:t>
                              </m:r>
                              <m:r>
                                <m:rPr>
                                  <m:nor/>
                                </m:rPr>
                                <a:rPr lang="nl-BE" dirty="0"/>
                                <m:t>w</m:t>
                              </m:r>
                              <m:r>
                                <m:rPr>
                                  <m:nor/>
                                </m:rPr>
                                <a:rPr lang="nl-BE" baseline="-25000" dirty="0"/>
                                <m:t>1</m:t>
                              </m:r>
                              <m:r>
                                <a:rPr lang="nl-BE" b="1" i="1" dirty="0">
                                  <a:latin typeface="Cambria Math"/>
                                </a:rPr>
                                <m:t>∗</m:t>
                              </m:r>
                              <m:r>
                                <m:rPr>
                                  <m:nor/>
                                </m:rPr>
                                <a:rPr lang="nl-BE" dirty="0"/>
                                <m:t>w</m:t>
                              </m:r>
                              <m:r>
                                <m:rPr>
                                  <m:nor/>
                                </m:rPr>
                                <a:rPr lang="nl-BE" b="0" i="0" baseline="-25000" dirty="0" smtClean="0"/>
                                <m:t>2</m:t>
                              </m:r>
                              <m:r>
                                <a:rPr lang="nl-BE" b="1" i="1" dirty="0" smtClean="0">
                                  <a:latin typeface="Cambria Math"/>
                                </a:rPr>
                                <m:t>∗</m:t>
                              </m:r>
                              <m:r>
                                <a:rPr lang="nl-BE" b="0" i="1" smtClean="0">
                                  <a:solidFill>
                                    <a:schemeClr val="tx1"/>
                                  </a:solidFill>
                                  <a:latin typeface="Cambria Math"/>
                                </a:rPr>
                                <m:t>𝑐𝑜𝑣</m:t>
                              </m:r>
                              <m:r>
                                <a:rPr lang="nl-BE" b="1" i="1" smtClean="0">
                                  <a:solidFill>
                                    <a:schemeClr val="tx1"/>
                                  </a:solidFill>
                                  <a:latin typeface="Cambria Math"/>
                                </a:rPr>
                                <m:t>(</m:t>
                              </m:r>
                              <m:r>
                                <a:rPr lang="nl-BE" i="1">
                                  <a:latin typeface="Cambria Math"/>
                                </a:rPr>
                                <m:t>𝑅</m:t>
                              </m:r>
                              <m:r>
                                <a:rPr lang="nl-BE" i="1" baseline="-25000">
                                  <a:latin typeface="Cambria Math"/>
                                </a:rPr>
                                <m:t>1</m:t>
                              </m:r>
                              <m:r>
                                <a:rPr lang="nl-BE" b="1" i="1" smtClean="0">
                                  <a:solidFill>
                                    <a:schemeClr val="tx1"/>
                                  </a:solidFill>
                                  <a:latin typeface="Cambria Math"/>
                                </a:rPr>
                                <m:t>,</m:t>
                              </m:r>
                              <m:r>
                                <a:rPr lang="nl-BE" i="1">
                                  <a:latin typeface="Cambria Math"/>
                                </a:rPr>
                                <m:t>𝑅</m:t>
                              </m:r>
                              <m:r>
                                <a:rPr lang="nl-BE" i="1" baseline="-25000">
                                  <a:latin typeface="Cambria Math"/>
                                </a:rPr>
                                <m:t>2</m:t>
                              </m:r>
                              <m:r>
                                <a:rPr lang="nl-BE" b="1" i="1" smtClean="0">
                                  <a:solidFill>
                                    <a:schemeClr val="tx1"/>
                                  </a:solidFill>
                                  <a:latin typeface="Cambria Math"/>
                                </a:rPr>
                                <m:t>)</m:t>
                              </m:r>
                            </m:oMath>
                          </a14:m>
                          <a:r>
                            <a:rPr lang="nl-BE" dirty="0" smtClean="0"/>
                            <a:t>] +…+</a:t>
                          </a:r>
                          <a14:m>
                            <m:oMath xmlns:m="http://schemas.openxmlformats.org/officeDocument/2006/math">
                              <m:r>
                                <a:rPr lang="nl-BE" b="0" i="1" smtClean="0">
                                  <a:latin typeface="Cambria Math"/>
                                </a:rPr>
                                <m:t>2∗</m:t>
                              </m:r>
                              <m:r>
                                <m:rPr>
                                  <m:nor/>
                                </m:rPr>
                                <a:rPr lang="nl-BE" dirty="0"/>
                                <m:t>w</m:t>
                              </m:r>
                              <m:r>
                                <m:rPr>
                                  <m:nor/>
                                </m:rPr>
                                <a:rPr lang="nl-BE" baseline="-25000" dirty="0"/>
                                <m:t>1</m:t>
                              </m:r>
                              <m:r>
                                <a:rPr lang="nl-BE" b="1" i="1" dirty="0">
                                  <a:latin typeface="Cambria Math"/>
                                </a:rPr>
                                <m:t>∗</m:t>
                              </m:r>
                              <m:r>
                                <m:rPr>
                                  <m:nor/>
                                </m:rPr>
                                <a:rPr lang="nl-BE" dirty="0"/>
                                <m:t>w</m:t>
                              </m:r>
                              <m:r>
                                <m:rPr>
                                  <m:nor/>
                                </m:rPr>
                                <a:rPr lang="nl-BE" b="0" i="0" baseline="-25000" dirty="0" smtClean="0"/>
                                <m:t>N</m:t>
                              </m:r>
                              <m:r>
                                <a:rPr lang="nl-BE" b="1" i="1" dirty="0" smtClean="0">
                                  <a:latin typeface="Cambria Math"/>
                                </a:rPr>
                                <m:t>∗</m:t>
                              </m:r>
                              <m:r>
                                <a:rPr lang="nl-BE" b="0" i="1" smtClean="0">
                                  <a:solidFill>
                                    <a:schemeClr val="tx1"/>
                                  </a:solidFill>
                                  <a:latin typeface="Cambria Math"/>
                                </a:rPr>
                                <m:t>𝑐𝑜𝑣</m:t>
                              </m:r>
                              <m:r>
                                <a:rPr lang="nl-BE" b="1" i="1" smtClean="0">
                                  <a:solidFill>
                                    <a:schemeClr val="tx1"/>
                                  </a:solidFill>
                                  <a:latin typeface="Cambria Math"/>
                                </a:rPr>
                                <m:t>(</m:t>
                              </m:r>
                              <m:r>
                                <a:rPr lang="nl-BE" i="1">
                                  <a:latin typeface="Cambria Math"/>
                                </a:rPr>
                                <m:t>𝑅</m:t>
                              </m:r>
                              <m:r>
                                <a:rPr lang="nl-BE" i="1" baseline="-25000">
                                  <a:latin typeface="Cambria Math"/>
                                </a:rPr>
                                <m:t>1</m:t>
                              </m:r>
                              <m:r>
                                <a:rPr lang="nl-BE" b="1" i="1" smtClean="0">
                                  <a:solidFill>
                                    <a:schemeClr val="tx1"/>
                                  </a:solidFill>
                                  <a:latin typeface="Cambria Math"/>
                                </a:rPr>
                                <m:t>,</m:t>
                              </m:r>
                              <m:r>
                                <a:rPr lang="nl-BE" i="1">
                                  <a:latin typeface="Cambria Math"/>
                                </a:rPr>
                                <m:t>𝑅</m:t>
                              </m:r>
                              <m:r>
                                <a:rPr lang="nl-BE" b="1" i="1" baseline="-25000" smtClean="0">
                                  <a:latin typeface="Cambria Math"/>
                                </a:rPr>
                                <m:t>𝑵</m:t>
                              </m:r>
                              <m:r>
                                <a:rPr lang="nl-BE" b="1" i="1" smtClean="0">
                                  <a:solidFill>
                                    <a:schemeClr val="tx1"/>
                                  </a:solidFill>
                                  <a:latin typeface="Cambria Math"/>
                                </a:rPr>
                                <m:t>)</m:t>
                              </m:r>
                            </m:oMath>
                          </a14:m>
                          <a:r>
                            <a:rPr lang="nl-BE" dirty="0" smtClean="0"/>
                            <a:t>]+ </a:t>
                          </a:r>
                          <a14:m>
                            <m:oMath xmlns:m="http://schemas.openxmlformats.org/officeDocument/2006/math">
                              <m:r>
                                <a:rPr lang="nl-BE" b="0" i="1" smtClean="0">
                                  <a:latin typeface="Cambria Math"/>
                                </a:rPr>
                                <m:t>2∗</m:t>
                              </m:r>
                              <m:r>
                                <m:rPr>
                                  <m:nor/>
                                </m:rPr>
                                <a:rPr lang="nl-BE" dirty="0"/>
                                <m:t>w</m:t>
                              </m:r>
                              <m:r>
                                <m:rPr>
                                  <m:nor/>
                                </m:rPr>
                                <a:rPr lang="nl-BE" b="0" i="0" baseline="-25000" dirty="0" smtClean="0"/>
                                <m:t>2</m:t>
                              </m:r>
                              <m:r>
                                <a:rPr lang="nl-BE" b="1" i="1" dirty="0">
                                  <a:latin typeface="Cambria Math"/>
                                </a:rPr>
                                <m:t>∗</m:t>
                              </m:r>
                              <m:r>
                                <m:rPr>
                                  <m:nor/>
                                </m:rPr>
                                <a:rPr lang="nl-BE" dirty="0"/>
                                <m:t>w</m:t>
                              </m:r>
                              <m:r>
                                <m:rPr>
                                  <m:nor/>
                                </m:rPr>
                                <a:rPr lang="nl-BE" b="0" i="0" baseline="-25000" dirty="0" smtClean="0"/>
                                <m:t>3</m:t>
                              </m:r>
                              <m:r>
                                <a:rPr lang="nl-BE" b="1" i="1" dirty="0" smtClean="0">
                                  <a:latin typeface="Cambria Math"/>
                                </a:rPr>
                                <m:t>∗</m:t>
                              </m:r>
                              <m:r>
                                <a:rPr lang="nl-BE" b="0" i="1" smtClean="0">
                                  <a:solidFill>
                                    <a:schemeClr val="tx1"/>
                                  </a:solidFill>
                                  <a:latin typeface="Cambria Math"/>
                                </a:rPr>
                                <m:t>𝑐𝑜𝑣</m:t>
                              </m:r>
                              <m:r>
                                <a:rPr lang="nl-BE" b="1" i="1" smtClean="0">
                                  <a:solidFill>
                                    <a:schemeClr val="tx1"/>
                                  </a:solidFill>
                                  <a:latin typeface="Cambria Math"/>
                                </a:rPr>
                                <m:t>(</m:t>
                              </m:r>
                              <m:r>
                                <a:rPr lang="nl-BE" i="1">
                                  <a:latin typeface="Cambria Math"/>
                                </a:rPr>
                                <m:t>𝑅</m:t>
                              </m:r>
                              <m:r>
                                <a:rPr lang="nl-BE" b="0" i="1" baseline="-25000" smtClean="0">
                                  <a:latin typeface="Cambria Math"/>
                                </a:rPr>
                                <m:t>2</m:t>
                              </m:r>
                              <m:r>
                                <a:rPr lang="nl-BE" b="1" i="1" smtClean="0">
                                  <a:solidFill>
                                    <a:schemeClr val="tx1"/>
                                  </a:solidFill>
                                  <a:latin typeface="Cambria Math"/>
                                </a:rPr>
                                <m:t>,</m:t>
                              </m:r>
                              <m:r>
                                <a:rPr lang="nl-BE" i="1">
                                  <a:latin typeface="Cambria Math"/>
                                </a:rPr>
                                <m:t>𝑅</m:t>
                              </m:r>
                              <m:r>
                                <a:rPr lang="nl-BE" b="0" i="1" baseline="-25000" smtClean="0">
                                  <a:latin typeface="Cambria Math"/>
                                </a:rPr>
                                <m:t>3</m:t>
                              </m:r>
                              <m:r>
                                <a:rPr lang="nl-BE" b="1" i="1" smtClean="0">
                                  <a:solidFill>
                                    <a:schemeClr val="tx1"/>
                                  </a:solidFill>
                                  <a:latin typeface="Cambria Math"/>
                                </a:rPr>
                                <m:t>)</m:t>
                              </m:r>
                            </m:oMath>
                          </a14:m>
                          <a:r>
                            <a:rPr lang="nl-BE" dirty="0" smtClean="0"/>
                            <a:t>] +…+</a:t>
                          </a:r>
                          <a14:m>
                            <m:oMath xmlns:m="http://schemas.openxmlformats.org/officeDocument/2006/math">
                              <m:r>
                                <a:rPr lang="nl-BE" b="0" i="1" smtClean="0">
                                  <a:latin typeface="Cambria Math"/>
                                </a:rPr>
                                <m:t>2∗</m:t>
                              </m:r>
                              <m:r>
                                <m:rPr>
                                  <m:nor/>
                                </m:rPr>
                                <a:rPr lang="nl-BE" dirty="0"/>
                                <m:t>w</m:t>
                              </m:r>
                              <m:r>
                                <m:rPr>
                                  <m:nor/>
                                </m:rPr>
                                <a:rPr lang="nl-BE" b="0" i="0" baseline="-25000" dirty="0" smtClean="0"/>
                                <m:t>2</m:t>
                              </m:r>
                              <m:r>
                                <a:rPr lang="nl-BE" b="1" i="1" dirty="0">
                                  <a:latin typeface="Cambria Math"/>
                                </a:rPr>
                                <m:t>∗</m:t>
                              </m:r>
                              <m:r>
                                <m:rPr>
                                  <m:nor/>
                                </m:rPr>
                                <a:rPr lang="nl-BE" dirty="0"/>
                                <m:t>w</m:t>
                              </m:r>
                              <m:r>
                                <m:rPr>
                                  <m:nor/>
                                </m:rPr>
                                <a:rPr lang="nl-BE" b="0" i="0" baseline="-25000" dirty="0" smtClean="0"/>
                                <m:t>N</m:t>
                              </m:r>
                              <m:r>
                                <a:rPr lang="nl-BE" b="1" i="1" dirty="0" smtClean="0">
                                  <a:latin typeface="Cambria Math"/>
                                </a:rPr>
                                <m:t>∗</m:t>
                              </m:r>
                              <m:r>
                                <a:rPr lang="nl-BE" b="0" i="1" smtClean="0">
                                  <a:solidFill>
                                    <a:schemeClr val="tx1"/>
                                  </a:solidFill>
                                  <a:latin typeface="Cambria Math"/>
                                </a:rPr>
                                <m:t>𝑐𝑜𝑣</m:t>
                              </m:r>
                              <m:r>
                                <a:rPr lang="nl-BE" b="1" i="1" smtClean="0">
                                  <a:solidFill>
                                    <a:schemeClr val="tx1"/>
                                  </a:solidFill>
                                  <a:latin typeface="Cambria Math"/>
                                </a:rPr>
                                <m:t>(</m:t>
                              </m:r>
                              <m:r>
                                <a:rPr lang="nl-BE" i="1">
                                  <a:latin typeface="Cambria Math"/>
                                </a:rPr>
                                <m:t>𝑅</m:t>
                              </m:r>
                              <m:r>
                                <a:rPr lang="nl-BE" b="0" i="1" baseline="-25000" smtClean="0">
                                  <a:latin typeface="Cambria Math"/>
                                </a:rPr>
                                <m:t>2</m:t>
                              </m:r>
                              <m:r>
                                <a:rPr lang="nl-BE" b="1" i="1" smtClean="0">
                                  <a:solidFill>
                                    <a:schemeClr val="tx1"/>
                                  </a:solidFill>
                                  <a:latin typeface="Cambria Math"/>
                                </a:rPr>
                                <m:t>,</m:t>
                              </m:r>
                              <m:r>
                                <a:rPr lang="nl-BE" i="1">
                                  <a:latin typeface="Cambria Math"/>
                                </a:rPr>
                                <m:t>𝑅</m:t>
                              </m:r>
                              <m:r>
                                <a:rPr lang="nl-BE" b="0" i="1" baseline="-25000" smtClean="0">
                                  <a:latin typeface="Cambria Math"/>
                                </a:rPr>
                                <m:t>𝑁</m:t>
                              </m:r>
                              <m:r>
                                <a:rPr lang="nl-BE" b="1" i="1" smtClean="0">
                                  <a:solidFill>
                                    <a:schemeClr val="tx1"/>
                                  </a:solidFill>
                                  <a:latin typeface="Cambria Math"/>
                                </a:rPr>
                                <m:t>)</m:t>
                              </m:r>
                            </m:oMath>
                          </a14:m>
                          <a:r>
                            <a:rPr lang="nl-BE" dirty="0" smtClean="0"/>
                            <a:t>]+…+</a:t>
                          </a:r>
                          <a14:m>
                            <m:oMath xmlns:m="http://schemas.openxmlformats.org/officeDocument/2006/math">
                              <m:r>
                                <a:rPr lang="nl-BE" b="0" i="1" smtClean="0">
                                  <a:latin typeface="Cambria Math"/>
                                </a:rPr>
                                <m:t>2∗</m:t>
                              </m:r>
                              <m:r>
                                <m:rPr>
                                  <m:nor/>
                                </m:rPr>
                                <a:rPr lang="nl-BE" dirty="0"/>
                                <m:t>w</m:t>
                              </m:r>
                              <m:r>
                                <m:rPr>
                                  <m:nor/>
                                </m:rPr>
                                <a:rPr lang="nl-BE" b="0" i="0" baseline="-25000" dirty="0" smtClean="0"/>
                                <m:t>N</m:t>
                              </m:r>
                              <m:r>
                                <m:rPr>
                                  <m:nor/>
                                </m:rPr>
                                <a:rPr lang="nl-BE" b="0" i="0" baseline="-25000" dirty="0" smtClean="0"/>
                                <m:t>−1</m:t>
                              </m:r>
                              <m:r>
                                <a:rPr lang="nl-BE" b="1" i="1" dirty="0">
                                  <a:latin typeface="Cambria Math"/>
                                </a:rPr>
                                <m:t>∗</m:t>
                              </m:r>
                              <m:r>
                                <m:rPr>
                                  <m:nor/>
                                </m:rPr>
                                <a:rPr lang="nl-BE" dirty="0"/>
                                <m:t>w</m:t>
                              </m:r>
                              <m:r>
                                <m:rPr>
                                  <m:nor/>
                                </m:rPr>
                                <a:rPr lang="nl-BE" b="0" i="0" baseline="-25000" dirty="0" smtClean="0"/>
                                <m:t>N</m:t>
                              </m:r>
                              <m:r>
                                <a:rPr lang="nl-BE" b="1" i="1" dirty="0" smtClean="0">
                                  <a:latin typeface="Cambria Math"/>
                                </a:rPr>
                                <m:t>∗</m:t>
                              </m:r>
                              <m:r>
                                <a:rPr lang="nl-BE" b="0" i="1" smtClean="0">
                                  <a:solidFill>
                                    <a:schemeClr val="tx1"/>
                                  </a:solidFill>
                                  <a:latin typeface="Cambria Math"/>
                                </a:rPr>
                                <m:t>𝑐𝑜𝑣</m:t>
                              </m:r>
                              <m:r>
                                <a:rPr lang="nl-BE" b="1" i="1" smtClean="0">
                                  <a:solidFill>
                                    <a:schemeClr val="tx1"/>
                                  </a:solidFill>
                                  <a:latin typeface="Cambria Math"/>
                                </a:rPr>
                                <m:t>(</m:t>
                              </m:r>
                              <m:r>
                                <a:rPr lang="nl-BE" i="1">
                                  <a:latin typeface="Cambria Math"/>
                                </a:rPr>
                                <m:t>𝑅</m:t>
                              </m:r>
                              <m:r>
                                <a:rPr lang="nl-BE" b="1" i="1" baseline="-25000" smtClean="0">
                                  <a:latin typeface="Cambria Math"/>
                                </a:rPr>
                                <m:t>𝑵</m:t>
                              </m:r>
                              <m:r>
                                <a:rPr lang="nl-BE" b="1" i="1" baseline="-25000" smtClean="0">
                                  <a:latin typeface="Cambria Math"/>
                                </a:rPr>
                                <m:t>−</m:t>
                              </m:r>
                              <m:r>
                                <a:rPr lang="nl-BE" b="1" i="1" baseline="-25000" smtClean="0">
                                  <a:latin typeface="Cambria Math"/>
                                </a:rPr>
                                <m:t>𝟏</m:t>
                              </m:r>
                              <m:r>
                                <a:rPr lang="nl-BE" b="1" i="1" smtClean="0">
                                  <a:solidFill>
                                    <a:schemeClr val="tx1"/>
                                  </a:solidFill>
                                  <a:latin typeface="Cambria Math"/>
                                </a:rPr>
                                <m:t>,</m:t>
                              </m:r>
                              <m:r>
                                <a:rPr lang="nl-BE" i="1">
                                  <a:latin typeface="Cambria Math"/>
                                </a:rPr>
                                <m:t>𝑅</m:t>
                              </m:r>
                              <m:r>
                                <a:rPr lang="nl-BE" b="0" i="1" baseline="-25000" smtClean="0">
                                  <a:latin typeface="Cambria Math"/>
                                </a:rPr>
                                <m:t>𝑁</m:t>
                              </m:r>
                              <m:r>
                                <a:rPr lang="nl-BE" b="1" i="1" smtClean="0">
                                  <a:solidFill>
                                    <a:schemeClr val="tx1"/>
                                  </a:solidFill>
                                  <a:latin typeface="Cambria Math"/>
                                </a:rPr>
                                <m:t>)</m:t>
                              </m:r>
                            </m:oMath>
                          </a14:m>
                          <a:r>
                            <a:rPr lang="nl-BE" dirty="0" smtClean="0"/>
                            <a:t>] </a:t>
                          </a:r>
                          <a:endParaRPr lang="nl-BE" dirty="0"/>
                        </a:p>
                      </a:txBody>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747563452"/>
                  </p:ext>
                </p:extLst>
              </p:nvPr>
            </p:nvGraphicFramePr>
            <p:xfrm>
              <a:off x="609600" y="5410200"/>
              <a:ext cx="8153400" cy="1192530"/>
            </p:xfrm>
            <a:graphic>
              <a:graphicData uri="http://schemas.openxmlformats.org/drawingml/2006/table">
                <a:tbl>
                  <a:tblPr firstRow="1" bandRow="1">
                    <a:tableStyleId>{5940675A-B579-460E-94D1-54222C63F5DA}</a:tableStyleId>
                  </a:tblPr>
                  <a:tblGrid>
                    <a:gridCol w="2895600"/>
                    <a:gridCol w="5257800"/>
                  </a:tblGrid>
                  <a:tr h="1192530">
                    <a:tc>
                      <a:txBody>
                        <a:bodyPr/>
                        <a:lstStyle/>
                        <a:p>
                          <a:endParaRPr lang="nl-BE"/>
                        </a:p>
                      </a:txBody>
                      <a:tcPr>
                        <a:blipFill rotWithShape="1">
                          <a:blip r:embed="rId8"/>
                          <a:stretch>
                            <a:fillRect t="-513" r="-181684" b="-8205"/>
                          </a:stretch>
                        </a:blipFill>
                      </a:tcPr>
                    </a:tc>
                    <a:tc>
                      <a:txBody>
                        <a:bodyPr/>
                        <a:lstStyle/>
                        <a:p>
                          <a:endParaRPr lang="nl-BE"/>
                        </a:p>
                      </a:txBody>
                      <a:tcPr>
                        <a:blipFill rotWithShape="1">
                          <a:blip r:embed="rId8"/>
                          <a:stretch>
                            <a:fillRect l="-55041" t="-513" b="-8205"/>
                          </a:stretch>
                        </a:blipFill>
                      </a:tcPr>
                    </a:tc>
                  </a:tr>
                </a:tbl>
              </a:graphicData>
            </a:graphic>
          </p:graphicFrame>
        </mc:Fallback>
      </mc:AlternateContent>
    </p:spTree>
    <p:extLst>
      <p:ext uri="{BB962C8B-B14F-4D97-AF65-F5344CB8AC3E}">
        <p14:creationId xmlns:p14="http://schemas.microsoft.com/office/powerpoint/2010/main" val="289540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Matrices simplify the notation</a:t>
            </a:r>
            <a:endParaRPr lang="nl-BE" dirty="0"/>
          </a:p>
        </p:txBody>
      </p:sp>
      <p:sp>
        <p:nvSpPr>
          <p:cNvPr id="3" name="Content Placeholder 2"/>
          <p:cNvSpPr>
            <a:spLocks noGrp="1"/>
          </p:cNvSpPr>
          <p:nvPr>
            <p:ph idx="1"/>
          </p:nvPr>
        </p:nvSpPr>
        <p:spPr/>
        <p:txBody>
          <a:bodyPr/>
          <a:lstStyle/>
          <a:p>
            <a:endParaRPr lang="nl-BE"/>
          </a:p>
        </p:txBody>
      </p:sp>
      <p:graphicFrame>
        <p:nvGraphicFramePr>
          <p:cNvPr id="4" name="Object 3"/>
          <p:cNvGraphicFramePr>
            <a:graphicFrameLocks noChangeAspect="1"/>
          </p:cNvGraphicFramePr>
          <p:nvPr>
            <p:extLst>
              <p:ext uri="{D42A27DB-BD31-4B8C-83A1-F6EECF244321}">
                <p14:modId xmlns:p14="http://schemas.microsoft.com/office/powerpoint/2010/main" val="825069471"/>
              </p:ext>
            </p:extLst>
          </p:nvPr>
        </p:nvGraphicFramePr>
        <p:xfrm>
          <a:off x="2133600" y="2057400"/>
          <a:ext cx="1066800" cy="1611313"/>
        </p:xfrm>
        <a:graphic>
          <a:graphicData uri="http://schemas.openxmlformats.org/presentationml/2006/ole">
            <mc:AlternateContent xmlns:mc="http://schemas.openxmlformats.org/markup-compatibility/2006">
              <mc:Choice xmlns:v="urn:schemas-microsoft-com:vml" Requires="v">
                <p:oleObj spid="_x0000_s9243" name="Equation" r:id="rId4" imgW="622030" imgH="939392" progId="Equation.3">
                  <p:embed/>
                </p:oleObj>
              </mc:Choice>
              <mc:Fallback>
                <p:oleObj name="Equation" r:id="rId4" imgW="622030" imgH="939392"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057400"/>
                        <a:ext cx="1066800" cy="161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734453050"/>
              </p:ext>
            </p:extLst>
          </p:nvPr>
        </p:nvGraphicFramePr>
        <p:xfrm>
          <a:off x="2057400" y="4800600"/>
          <a:ext cx="2635250" cy="414337"/>
        </p:xfrm>
        <a:graphic>
          <a:graphicData uri="http://schemas.openxmlformats.org/presentationml/2006/ole">
            <mc:AlternateContent xmlns:mc="http://schemas.openxmlformats.org/markup-compatibility/2006">
              <mc:Choice xmlns:v="urn:schemas-microsoft-com:vml" Requires="v">
                <p:oleObj spid="_x0000_s9244" name="Equation" r:id="rId6" imgW="1536480" imgH="241200" progId="Equation.3">
                  <p:embed/>
                </p:oleObj>
              </mc:Choice>
              <mc:Fallback>
                <p:oleObj name="Equation" r:id="rId6" imgW="1536480" imgH="241200" progId="Equation.3">
                  <p:embed/>
                  <p:pic>
                    <p:nvPicPr>
                      <p:cNvPr id="0" name="Object 3"/>
                      <p:cNvPicPr>
                        <a:picLocks noChangeAspect="1" noChangeArrowheads="1"/>
                      </p:cNvPicPr>
                      <p:nvPr/>
                    </p:nvPicPr>
                    <p:blipFill>
                      <a:blip r:embed="rId7"/>
                      <a:srcRect/>
                      <a:stretch>
                        <a:fillRect/>
                      </a:stretch>
                    </p:blipFill>
                    <p:spPr bwMode="auto">
                      <a:xfrm>
                        <a:off x="2057400" y="4800600"/>
                        <a:ext cx="2635250"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00755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Matrices simplify the notation</a:t>
            </a:r>
            <a:endParaRPr lang="nl-BE" dirty="0"/>
          </a:p>
        </p:txBody>
      </p:sp>
      <p:graphicFrame>
        <p:nvGraphicFramePr>
          <p:cNvPr id="4" name="Diagram 3"/>
          <p:cNvGraphicFramePr/>
          <p:nvPr>
            <p:extLst>
              <p:ext uri="{D42A27DB-BD31-4B8C-83A1-F6EECF244321}">
                <p14:modId xmlns:p14="http://schemas.microsoft.com/office/powerpoint/2010/main" val="728534214"/>
              </p:ext>
            </p:extLst>
          </p:nvPr>
        </p:nvGraphicFramePr>
        <p:xfrm>
          <a:off x="228600" y="1371600"/>
          <a:ext cx="8382000" cy="500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28604040"/>
              </p:ext>
            </p:extLst>
          </p:nvPr>
        </p:nvGraphicFramePr>
        <p:xfrm>
          <a:off x="685800" y="2438400"/>
          <a:ext cx="8153400" cy="370840"/>
        </p:xfrm>
        <a:graphic>
          <a:graphicData uri="http://schemas.openxmlformats.org/drawingml/2006/table">
            <a:tbl>
              <a:tblPr firstRow="1" bandRow="1">
                <a:tableStyleId>{5940675A-B579-460E-94D1-54222C63F5DA}</a:tableStyleId>
              </a:tblPr>
              <a:tblGrid>
                <a:gridCol w="5181600"/>
                <a:gridCol w="2971800"/>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smtClean="0">
                          <a:solidFill>
                            <a:srgbClr val="FF0000"/>
                          </a:solidFill>
                        </a:rPr>
                        <a:t>w</a:t>
                      </a:r>
                      <a:r>
                        <a:rPr lang="nl-BE" baseline="-25000" dirty="0" smtClean="0">
                          <a:solidFill>
                            <a:srgbClr val="FF0000"/>
                          </a:solidFill>
                        </a:rPr>
                        <a:t>1</a:t>
                      </a:r>
                      <a:r>
                        <a:rPr lang="nl-BE" dirty="0" smtClean="0">
                          <a:solidFill>
                            <a:srgbClr val="FF0000"/>
                          </a:solidFill>
                        </a:rPr>
                        <a:t>*R</a:t>
                      </a:r>
                      <a:r>
                        <a:rPr lang="nl-BE" baseline="-25000" dirty="0" smtClean="0">
                          <a:solidFill>
                            <a:srgbClr val="FF0000"/>
                          </a:solidFill>
                        </a:rPr>
                        <a:t>1</a:t>
                      </a:r>
                      <a:r>
                        <a:rPr lang="nl-BE" dirty="0" smtClean="0">
                          <a:solidFill>
                            <a:srgbClr val="FF0000"/>
                          </a:solidFill>
                        </a:rPr>
                        <a:t>+…+ w</a:t>
                      </a:r>
                      <a:r>
                        <a:rPr lang="nl-BE" baseline="-25000" dirty="0" smtClean="0">
                          <a:solidFill>
                            <a:srgbClr val="FF0000"/>
                          </a:solidFill>
                        </a:rPr>
                        <a:t>N</a:t>
                      </a:r>
                      <a:r>
                        <a:rPr lang="nl-BE" dirty="0" smtClean="0">
                          <a:solidFill>
                            <a:srgbClr val="FF0000"/>
                          </a:solidFill>
                        </a:rPr>
                        <a:t>*R</a:t>
                      </a:r>
                      <a:r>
                        <a:rPr lang="nl-BE" baseline="-25000" dirty="0" smtClean="0">
                          <a:solidFill>
                            <a:srgbClr val="FF0000"/>
                          </a:solidFill>
                        </a:rPr>
                        <a:t>N</a:t>
                      </a:r>
                      <a:r>
                        <a:rPr lang="nl-BE" dirty="0" smtClean="0">
                          <a:solidFill>
                            <a:srgbClr val="FF0000"/>
                          </a:solidFill>
                        </a:rPr>
                        <a:t>  </a:t>
                      </a:r>
                      <a:r>
                        <a:rPr lang="nl-BE" dirty="0" smtClean="0">
                          <a:solidFill>
                            <a:srgbClr val="FF0000"/>
                          </a:solidFill>
                          <a:sym typeface="Wingdings" panose="05000000000000000000" pitchFamily="2" charset="2"/>
                        </a:rPr>
                        <a:t> </a:t>
                      </a:r>
                      <a:endParaRPr lang="nl-BE" dirty="0" smtClean="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smtClean="0">
                          <a:solidFill>
                            <a:srgbClr val="FF0000"/>
                          </a:solidFill>
                        </a:rPr>
                        <a:t>w’R</a:t>
                      </a: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80947053"/>
              </p:ext>
            </p:extLst>
          </p:nvPr>
        </p:nvGraphicFramePr>
        <p:xfrm>
          <a:off x="685800" y="3810000"/>
          <a:ext cx="8153400" cy="370840"/>
        </p:xfrm>
        <a:graphic>
          <a:graphicData uri="http://schemas.openxmlformats.org/drawingml/2006/table">
            <a:tbl>
              <a:tblPr firstRow="1" bandRow="1">
                <a:tableStyleId>{5940675A-B579-460E-94D1-54222C63F5DA}</a:tableStyleId>
              </a:tblPr>
              <a:tblGrid>
                <a:gridCol w="5181600"/>
                <a:gridCol w="2971800"/>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smtClean="0">
                          <a:solidFill>
                            <a:srgbClr val="FF0000"/>
                          </a:solidFill>
                        </a:rPr>
                        <a:t>w</a:t>
                      </a:r>
                      <a:r>
                        <a:rPr lang="nl-BE" baseline="-25000" dirty="0" smtClean="0">
                          <a:solidFill>
                            <a:srgbClr val="FF0000"/>
                          </a:solidFill>
                        </a:rPr>
                        <a:t>1</a:t>
                      </a:r>
                      <a:r>
                        <a:rPr lang="nl-BE" dirty="0" smtClean="0">
                          <a:solidFill>
                            <a:srgbClr val="FF0000"/>
                          </a:solidFill>
                        </a:rPr>
                        <a:t>*E[R</a:t>
                      </a:r>
                      <a:r>
                        <a:rPr lang="nl-BE" baseline="-25000" dirty="0" smtClean="0">
                          <a:solidFill>
                            <a:srgbClr val="FF0000"/>
                          </a:solidFill>
                        </a:rPr>
                        <a:t>1</a:t>
                      </a:r>
                      <a:r>
                        <a:rPr lang="nl-BE" dirty="0" smtClean="0">
                          <a:solidFill>
                            <a:srgbClr val="FF0000"/>
                          </a:solidFill>
                        </a:rPr>
                        <a:t>]+…+ w</a:t>
                      </a:r>
                      <a:r>
                        <a:rPr lang="nl-BE" baseline="-25000" dirty="0" smtClean="0">
                          <a:solidFill>
                            <a:srgbClr val="FF0000"/>
                          </a:solidFill>
                        </a:rPr>
                        <a:t>N</a:t>
                      </a:r>
                      <a:r>
                        <a:rPr lang="nl-BE" dirty="0" smtClean="0">
                          <a:solidFill>
                            <a:srgbClr val="FF0000"/>
                          </a:solidFill>
                        </a:rPr>
                        <a:t>*E[R</a:t>
                      </a:r>
                      <a:r>
                        <a:rPr lang="nl-BE" baseline="-25000" dirty="0" smtClean="0">
                          <a:solidFill>
                            <a:srgbClr val="FF0000"/>
                          </a:solidFill>
                        </a:rPr>
                        <a:t>N</a:t>
                      </a:r>
                      <a:r>
                        <a:rPr lang="nl-BE" dirty="0" smtClean="0">
                          <a:solidFill>
                            <a:srgbClr val="FF0000"/>
                          </a:solidFill>
                        </a:rPr>
                        <a:t>]  </a:t>
                      </a:r>
                      <a:r>
                        <a:rPr lang="nl-BE" dirty="0" smtClean="0">
                          <a:solidFill>
                            <a:srgbClr val="FF0000"/>
                          </a:solidFill>
                          <a:sym typeface="Wingdings" panose="05000000000000000000" pitchFamily="2" charset="2"/>
                        </a:rPr>
                        <a:t> </a:t>
                      </a:r>
                      <a:endParaRPr lang="nl-BE"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smtClean="0">
                          <a:solidFill>
                            <a:srgbClr val="FF0000"/>
                          </a:solidFill>
                        </a:rPr>
                        <a:t>w'</a:t>
                      </a:r>
                      <a:r>
                        <a:rPr lang="el-GR" dirty="0" smtClean="0">
                          <a:solidFill>
                            <a:srgbClr val="FF0000"/>
                          </a:solidFill>
                        </a:rPr>
                        <a:t>μ</a:t>
                      </a:r>
                      <a:endParaRPr lang="nl-BE" dirty="0" smtClean="0"/>
                    </a:p>
                  </a:txBody>
                  <a:tcPr/>
                </a:tc>
              </a:tr>
            </a:tbl>
          </a:graphicData>
        </a:graphic>
      </p:graphicFrame>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1088909072"/>
                  </p:ext>
                </p:extLst>
              </p:nvPr>
            </p:nvGraphicFramePr>
            <p:xfrm>
              <a:off x="609600" y="5410200"/>
              <a:ext cx="8153400" cy="1192530"/>
            </p:xfrm>
            <a:graphic>
              <a:graphicData uri="http://schemas.openxmlformats.org/drawingml/2006/table">
                <a:tbl>
                  <a:tblPr firstRow="1" bandRow="1">
                    <a:tableStyleId>{5940675A-B579-460E-94D1-54222C63F5DA}</a:tableStyleId>
                  </a:tblPr>
                  <a:tblGrid>
                    <a:gridCol w="5181600"/>
                    <a:gridCol w="2971800"/>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Sup>
                                <m:sSubSupPr>
                                  <m:ctrlPr>
                                    <a:rPr lang="nl-BE" b="0" i="1" smtClean="0">
                                      <a:latin typeface="Cambria Math"/>
                                    </a:rPr>
                                  </m:ctrlPr>
                                </m:sSubSupPr>
                                <m:e>
                                  <m:r>
                                    <a:rPr lang="nl-BE" b="0" i="1" smtClean="0">
                                      <a:latin typeface="Cambria Math"/>
                                    </a:rPr>
                                    <m:t>𝑤</m:t>
                                  </m:r>
                                </m:e>
                                <m:sub>
                                  <m:r>
                                    <a:rPr lang="nl-BE" b="0" i="1" smtClean="0">
                                      <a:latin typeface="Cambria Math"/>
                                    </a:rPr>
                                    <m:t>1</m:t>
                                  </m:r>
                                </m:sub>
                                <m:sup>
                                  <m:r>
                                    <a:rPr lang="nl-BE" b="0" i="1" smtClean="0">
                                      <a:latin typeface="Cambria Math"/>
                                    </a:rPr>
                                    <m:t>2</m:t>
                                  </m:r>
                                </m:sup>
                              </m:sSubSup>
                              <m:r>
                                <a:rPr lang="nl-BE" b="0" i="1" smtClean="0">
                                  <a:latin typeface="Cambria Math"/>
                                </a:rPr>
                                <m:t>∗</m:t>
                              </m:r>
                              <m:r>
                                <a:rPr lang="nl-BE" b="0" i="1" smtClean="0">
                                  <a:latin typeface="Cambria Math"/>
                                </a:rPr>
                                <m:t>𝑣𝑎𝑟</m:t>
                              </m:r>
                              <m:d>
                                <m:dPr>
                                  <m:ctrlPr>
                                    <a:rPr lang="nl-BE" b="0" i="1" smtClean="0">
                                      <a:latin typeface="Cambria Math"/>
                                    </a:rPr>
                                  </m:ctrlPr>
                                </m:dPr>
                                <m:e>
                                  <m:r>
                                    <a:rPr lang="nl-BE" b="0" i="1" smtClean="0">
                                      <a:latin typeface="Cambria Math"/>
                                    </a:rPr>
                                    <m:t>𝑅</m:t>
                                  </m:r>
                                  <m:r>
                                    <a:rPr lang="nl-BE" b="0" i="1" baseline="-25000" smtClean="0">
                                      <a:latin typeface="Cambria Math"/>
                                    </a:rPr>
                                    <m:t>1</m:t>
                                  </m:r>
                                </m:e>
                              </m:d>
                              <m:r>
                                <a:rPr lang="nl-BE" b="0" i="1" smtClean="0">
                                  <a:latin typeface="Cambria Math"/>
                                </a:rPr>
                                <m:t>+…+</m:t>
                              </m:r>
                              <m:sSubSup>
                                <m:sSubSupPr>
                                  <m:ctrlPr>
                                    <a:rPr lang="nl-BE" i="1">
                                      <a:latin typeface="Cambria Math"/>
                                    </a:rPr>
                                  </m:ctrlPr>
                                </m:sSubSupPr>
                                <m:e>
                                  <m:r>
                                    <a:rPr lang="nl-BE" i="1">
                                      <a:latin typeface="Cambria Math"/>
                                    </a:rPr>
                                    <m:t>𝑤</m:t>
                                  </m:r>
                                </m:e>
                                <m:sub>
                                  <m:r>
                                    <a:rPr lang="nl-BE" b="0" i="1" smtClean="0">
                                      <a:latin typeface="Cambria Math"/>
                                    </a:rPr>
                                    <m:t>𝑁</m:t>
                                  </m:r>
                                </m:sub>
                                <m:sup>
                                  <m:r>
                                    <a:rPr lang="nl-BE" i="1">
                                      <a:latin typeface="Cambria Math"/>
                                    </a:rPr>
                                    <m:t>2</m:t>
                                  </m:r>
                                </m:sup>
                              </m:sSubSup>
                              <m:r>
                                <a:rPr lang="nl-BE" i="1">
                                  <a:latin typeface="Cambria Math"/>
                                </a:rPr>
                                <m:t>∗</m:t>
                              </m:r>
                              <m:r>
                                <a:rPr lang="nl-BE" i="1">
                                  <a:latin typeface="Cambria Math"/>
                                </a:rPr>
                                <m:t>𝑣𝑎𝑟</m:t>
                              </m:r>
                              <m:d>
                                <m:dPr>
                                  <m:ctrlPr>
                                    <a:rPr lang="nl-BE" i="1">
                                      <a:latin typeface="Cambria Math"/>
                                    </a:rPr>
                                  </m:ctrlPr>
                                </m:dPr>
                                <m:e>
                                  <m:r>
                                    <a:rPr lang="nl-BE" i="1">
                                      <a:latin typeface="Cambria Math"/>
                                    </a:rPr>
                                    <m:t>𝑅</m:t>
                                  </m:r>
                                  <m:r>
                                    <a:rPr lang="nl-BE" b="0" i="1" baseline="-25000" smtClean="0">
                                      <a:latin typeface="Cambria Math"/>
                                    </a:rPr>
                                    <m:t>𝑁</m:t>
                                  </m:r>
                                </m:e>
                              </m:d>
                              <m:r>
                                <a:rPr lang="nl-BE" i="1" smtClean="0">
                                  <a:latin typeface="Cambria Math"/>
                                </a:rPr>
                                <m:t>+</m:t>
                              </m:r>
                            </m:oMath>
                          </a14:m>
                          <a:r>
                            <a:rPr lang="nl-BE" b="0" dirty="0" smtClean="0"/>
                            <a:t> </a:t>
                          </a:r>
                          <a14:m>
                            <m:oMath xmlns:m="http://schemas.openxmlformats.org/officeDocument/2006/math">
                              <m:r>
                                <a:rPr lang="nl-BE" b="0" i="1" smtClean="0">
                                  <a:latin typeface="Cambria Math"/>
                                </a:rPr>
                                <m:t>2∗</m:t>
                              </m:r>
                              <m:r>
                                <m:rPr>
                                  <m:nor/>
                                </m:rPr>
                                <a:rPr lang="nl-BE" dirty="0"/>
                                <m:t>w</m:t>
                              </m:r>
                              <m:r>
                                <m:rPr>
                                  <m:nor/>
                                </m:rPr>
                                <a:rPr lang="nl-BE" baseline="-25000" dirty="0"/>
                                <m:t>1</m:t>
                              </m:r>
                              <m:r>
                                <a:rPr lang="nl-BE" b="1" i="1" dirty="0">
                                  <a:latin typeface="Cambria Math"/>
                                </a:rPr>
                                <m:t>∗</m:t>
                              </m:r>
                              <m:r>
                                <m:rPr>
                                  <m:nor/>
                                </m:rPr>
                                <a:rPr lang="nl-BE" dirty="0"/>
                                <m:t>w</m:t>
                              </m:r>
                              <m:r>
                                <m:rPr>
                                  <m:nor/>
                                </m:rPr>
                                <a:rPr lang="nl-BE" b="0" i="0" baseline="-25000" dirty="0" smtClean="0"/>
                                <m:t>2</m:t>
                              </m:r>
                              <m:r>
                                <a:rPr lang="nl-BE" b="1" i="1" dirty="0" smtClean="0">
                                  <a:latin typeface="Cambria Math"/>
                                </a:rPr>
                                <m:t>∗</m:t>
                              </m:r>
                              <m:r>
                                <a:rPr lang="nl-BE" b="0" i="1" smtClean="0">
                                  <a:solidFill>
                                    <a:schemeClr val="tx1"/>
                                  </a:solidFill>
                                  <a:latin typeface="Cambria Math"/>
                                </a:rPr>
                                <m:t>𝑐𝑜𝑣</m:t>
                              </m:r>
                              <m:r>
                                <a:rPr lang="nl-BE" b="1" i="1" smtClean="0">
                                  <a:solidFill>
                                    <a:schemeClr val="tx1"/>
                                  </a:solidFill>
                                  <a:latin typeface="Cambria Math"/>
                                </a:rPr>
                                <m:t>(</m:t>
                              </m:r>
                              <m:r>
                                <a:rPr lang="nl-BE" i="1">
                                  <a:latin typeface="Cambria Math"/>
                                </a:rPr>
                                <m:t>𝑅</m:t>
                              </m:r>
                              <m:r>
                                <a:rPr lang="nl-BE" i="1" baseline="-25000">
                                  <a:latin typeface="Cambria Math"/>
                                </a:rPr>
                                <m:t>1</m:t>
                              </m:r>
                              <m:r>
                                <a:rPr lang="nl-BE" b="1" i="1" smtClean="0">
                                  <a:solidFill>
                                    <a:schemeClr val="tx1"/>
                                  </a:solidFill>
                                  <a:latin typeface="Cambria Math"/>
                                </a:rPr>
                                <m:t>,</m:t>
                              </m:r>
                              <m:r>
                                <a:rPr lang="nl-BE" i="1">
                                  <a:latin typeface="Cambria Math"/>
                                </a:rPr>
                                <m:t>𝑅</m:t>
                              </m:r>
                              <m:r>
                                <a:rPr lang="nl-BE" i="1" baseline="-25000">
                                  <a:latin typeface="Cambria Math"/>
                                </a:rPr>
                                <m:t>2</m:t>
                              </m:r>
                              <m:r>
                                <a:rPr lang="nl-BE" b="1" i="1" smtClean="0">
                                  <a:solidFill>
                                    <a:schemeClr val="tx1"/>
                                  </a:solidFill>
                                  <a:latin typeface="Cambria Math"/>
                                </a:rPr>
                                <m:t>)</m:t>
                              </m:r>
                            </m:oMath>
                          </a14:m>
                          <a:r>
                            <a:rPr lang="nl-BE" dirty="0" smtClean="0"/>
                            <a:t>] +…+</a:t>
                          </a:r>
                          <a14:m>
                            <m:oMath xmlns:m="http://schemas.openxmlformats.org/officeDocument/2006/math">
                              <m:r>
                                <a:rPr lang="nl-BE" b="0" i="1" smtClean="0">
                                  <a:latin typeface="Cambria Math"/>
                                </a:rPr>
                                <m:t>2∗</m:t>
                              </m:r>
                              <m:r>
                                <m:rPr>
                                  <m:nor/>
                                </m:rPr>
                                <a:rPr lang="nl-BE" dirty="0"/>
                                <m:t>w</m:t>
                              </m:r>
                              <m:r>
                                <m:rPr>
                                  <m:nor/>
                                </m:rPr>
                                <a:rPr lang="nl-BE" baseline="-25000" dirty="0"/>
                                <m:t>1</m:t>
                              </m:r>
                              <m:r>
                                <a:rPr lang="nl-BE" b="1" i="1" dirty="0">
                                  <a:latin typeface="Cambria Math"/>
                                </a:rPr>
                                <m:t>∗</m:t>
                              </m:r>
                              <m:r>
                                <m:rPr>
                                  <m:nor/>
                                </m:rPr>
                                <a:rPr lang="nl-BE" dirty="0"/>
                                <m:t>w</m:t>
                              </m:r>
                              <m:r>
                                <m:rPr>
                                  <m:nor/>
                                </m:rPr>
                                <a:rPr lang="nl-BE" b="0" i="0" baseline="-25000" dirty="0" smtClean="0"/>
                                <m:t>N</m:t>
                              </m:r>
                              <m:r>
                                <a:rPr lang="nl-BE" b="1" i="1" dirty="0" smtClean="0">
                                  <a:latin typeface="Cambria Math"/>
                                </a:rPr>
                                <m:t>∗</m:t>
                              </m:r>
                              <m:r>
                                <a:rPr lang="nl-BE" b="0" i="1" smtClean="0">
                                  <a:solidFill>
                                    <a:schemeClr val="tx1"/>
                                  </a:solidFill>
                                  <a:latin typeface="Cambria Math"/>
                                </a:rPr>
                                <m:t>𝑐𝑜𝑣</m:t>
                              </m:r>
                              <m:r>
                                <a:rPr lang="nl-BE" b="1" i="1" smtClean="0">
                                  <a:solidFill>
                                    <a:schemeClr val="tx1"/>
                                  </a:solidFill>
                                  <a:latin typeface="Cambria Math"/>
                                </a:rPr>
                                <m:t>(</m:t>
                              </m:r>
                              <m:r>
                                <a:rPr lang="nl-BE" i="1">
                                  <a:latin typeface="Cambria Math"/>
                                </a:rPr>
                                <m:t>𝑅</m:t>
                              </m:r>
                              <m:r>
                                <a:rPr lang="nl-BE" i="1" baseline="-25000">
                                  <a:latin typeface="Cambria Math"/>
                                </a:rPr>
                                <m:t>1</m:t>
                              </m:r>
                              <m:r>
                                <a:rPr lang="nl-BE" b="1" i="1" smtClean="0">
                                  <a:solidFill>
                                    <a:schemeClr val="tx1"/>
                                  </a:solidFill>
                                  <a:latin typeface="Cambria Math"/>
                                </a:rPr>
                                <m:t>,</m:t>
                              </m:r>
                              <m:r>
                                <a:rPr lang="nl-BE" i="1">
                                  <a:latin typeface="Cambria Math"/>
                                </a:rPr>
                                <m:t>𝑅</m:t>
                              </m:r>
                              <m:r>
                                <a:rPr lang="nl-BE" b="1" i="1" baseline="-25000" smtClean="0">
                                  <a:latin typeface="Cambria Math"/>
                                </a:rPr>
                                <m:t>𝑵</m:t>
                              </m:r>
                              <m:r>
                                <a:rPr lang="nl-BE" b="1" i="1" smtClean="0">
                                  <a:solidFill>
                                    <a:schemeClr val="tx1"/>
                                  </a:solidFill>
                                  <a:latin typeface="Cambria Math"/>
                                </a:rPr>
                                <m:t>)</m:t>
                              </m:r>
                            </m:oMath>
                          </a14:m>
                          <a:r>
                            <a:rPr lang="nl-BE" dirty="0" smtClean="0"/>
                            <a:t>]+ </a:t>
                          </a:r>
                          <a14:m>
                            <m:oMath xmlns:m="http://schemas.openxmlformats.org/officeDocument/2006/math">
                              <m:r>
                                <a:rPr lang="nl-BE" b="0" i="1" smtClean="0">
                                  <a:latin typeface="Cambria Math"/>
                                </a:rPr>
                                <m:t>2∗</m:t>
                              </m:r>
                              <m:r>
                                <m:rPr>
                                  <m:nor/>
                                </m:rPr>
                                <a:rPr lang="nl-BE" dirty="0"/>
                                <m:t>w</m:t>
                              </m:r>
                              <m:r>
                                <m:rPr>
                                  <m:nor/>
                                </m:rPr>
                                <a:rPr lang="nl-BE" b="0" i="0" baseline="-25000" dirty="0" smtClean="0"/>
                                <m:t>2</m:t>
                              </m:r>
                              <m:r>
                                <a:rPr lang="nl-BE" b="1" i="1" dirty="0">
                                  <a:latin typeface="Cambria Math"/>
                                </a:rPr>
                                <m:t>∗</m:t>
                              </m:r>
                              <m:r>
                                <m:rPr>
                                  <m:nor/>
                                </m:rPr>
                                <a:rPr lang="nl-BE" dirty="0"/>
                                <m:t>w</m:t>
                              </m:r>
                              <m:r>
                                <m:rPr>
                                  <m:nor/>
                                </m:rPr>
                                <a:rPr lang="nl-BE" b="0" i="0" baseline="-25000" dirty="0" smtClean="0"/>
                                <m:t>3</m:t>
                              </m:r>
                              <m:r>
                                <a:rPr lang="nl-BE" b="1" i="1" dirty="0" smtClean="0">
                                  <a:latin typeface="Cambria Math"/>
                                </a:rPr>
                                <m:t>∗</m:t>
                              </m:r>
                              <m:r>
                                <a:rPr lang="nl-BE" b="0" i="1" smtClean="0">
                                  <a:solidFill>
                                    <a:schemeClr val="tx1"/>
                                  </a:solidFill>
                                  <a:latin typeface="Cambria Math"/>
                                </a:rPr>
                                <m:t>𝑐𝑜𝑣</m:t>
                              </m:r>
                              <m:r>
                                <a:rPr lang="nl-BE" b="1" i="1" smtClean="0">
                                  <a:solidFill>
                                    <a:schemeClr val="tx1"/>
                                  </a:solidFill>
                                  <a:latin typeface="Cambria Math"/>
                                </a:rPr>
                                <m:t>(</m:t>
                              </m:r>
                              <m:r>
                                <a:rPr lang="nl-BE" i="1">
                                  <a:latin typeface="Cambria Math"/>
                                </a:rPr>
                                <m:t>𝑅</m:t>
                              </m:r>
                              <m:r>
                                <a:rPr lang="nl-BE" b="0" i="1" baseline="-25000" smtClean="0">
                                  <a:latin typeface="Cambria Math"/>
                                </a:rPr>
                                <m:t>2</m:t>
                              </m:r>
                              <m:r>
                                <a:rPr lang="nl-BE" b="1" i="1" smtClean="0">
                                  <a:solidFill>
                                    <a:schemeClr val="tx1"/>
                                  </a:solidFill>
                                  <a:latin typeface="Cambria Math"/>
                                </a:rPr>
                                <m:t>,</m:t>
                              </m:r>
                              <m:r>
                                <a:rPr lang="nl-BE" i="1">
                                  <a:latin typeface="Cambria Math"/>
                                </a:rPr>
                                <m:t>𝑅</m:t>
                              </m:r>
                              <m:r>
                                <a:rPr lang="nl-BE" b="0" i="1" baseline="-25000" smtClean="0">
                                  <a:latin typeface="Cambria Math"/>
                                </a:rPr>
                                <m:t>3</m:t>
                              </m:r>
                              <m:r>
                                <a:rPr lang="nl-BE" b="1" i="1" smtClean="0">
                                  <a:solidFill>
                                    <a:schemeClr val="tx1"/>
                                  </a:solidFill>
                                  <a:latin typeface="Cambria Math"/>
                                </a:rPr>
                                <m:t>)</m:t>
                              </m:r>
                            </m:oMath>
                          </a14:m>
                          <a:r>
                            <a:rPr lang="nl-BE" dirty="0" smtClean="0"/>
                            <a:t>] +…+</a:t>
                          </a:r>
                          <a14:m>
                            <m:oMath xmlns:m="http://schemas.openxmlformats.org/officeDocument/2006/math">
                              <m:r>
                                <a:rPr lang="nl-BE" b="0" i="1" smtClean="0">
                                  <a:latin typeface="Cambria Math"/>
                                </a:rPr>
                                <m:t>2∗</m:t>
                              </m:r>
                              <m:r>
                                <m:rPr>
                                  <m:nor/>
                                </m:rPr>
                                <a:rPr lang="nl-BE" dirty="0"/>
                                <m:t>w</m:t>
                              </m:r>
                              <m:r>
                                <m:rPr>
                                  <m:nor/>
                                </m:rPr>
                                <a:rPr lang="nl-BE" b="0" i="0" baseline="-25000" dirty="0" smtClean="0"/>
                                <m:t>2</m:t>
                              </m:r>
                              <m:r>
                                <a:rPr lang="nl-BE" b="1" i="1" dirty="0">
                                  <a:latin typeface="Cambria Math"/>
                                </a:rPr>
                                <m:t>∗</m:t>
                              </m:r>
                              <m:r>
                                <m:rPr>
                                  <m:nor/>
                                </m:rPr>
                                <a:rPr lang="nl-BE" dirty="0"/>
                                <m:t>w</m:t>
                              </m:r>
                              <m:r>
                                <m:rPr>
                                  <m:nor/>
                                </m:rPr>
                                <a:rPr lang="nl-BE" b="0" i="0" baseline="-25000" dirty="0" smtClean="0"/>
                                <m:t>N</m:t>
                              </m:r>
                              <m:r>
                                <a:rPr lang="nl-BE" b="1" i="1" dirty="0" smtClean="0">
                                  <a:latin typeface="Cambria Math"/>
                                </a:rPr>
                                <m:t>∗</m:t>
                              </m:r>
                              <m:r>
                                <a:rPr lang="nl-BE" b="0" i="1" smtClean="0">
                                  <a:solidFill>
                                    <a:schemeClr val="tx1"/>
                                  </a:solidFill>
                                  <a:latin typeface="Cambria Math"/>
                                </a:rPr>
                                <m:t>𝑐𝑜𝑣</m:t>
                              </m:r>
                              <m:r>
                                <a:rPr lang="nl-BE" b="1" i="1" smtClean="0">
                                  <a:solidFill>
                                    <a:schemeClr val="tx1"/>
                                  </a:solidFill>
                                  <a:latin typeface="Cambria Math"/>
                                </a:rPr>
                                <m:t>(</m:t>
                              </m:r>
                              <m:r>
                                <a:rPr lang="nl-BE" i="1">
                                  <a:latin typeface="Cambria Math"/>
                                </a:rPr>
                                <m:t>𝑅</m:t>
                              </m:r>
                              <m:r>
                                <a:rPr lang="nl-BE" b="0" i="1" baseline="-25000" smtClean="0">
                                  <a:latin typeface="Cambria Math"/>
                                </a:rPr>
                                <m:t>2</m:t>
                              </m:r>
                              <m:r>
                                <a:rPr lang="nl-BE" b="1" i="1" smtClean="0">
                                  <a:solidFill>
                                    <a:schemeClr val="tx1"/>
                                  </a:solidFill>
                                  <a:latin typeface="Cambria Math"/>
                                </a:rPr>
                                <m:t>,</m:t>
                              </m:r>
                              <m:r>
                                <a:rPr lang="nl-BE" i="1">
                                  <a:latin typeface="Cambria Math"/>
                                </a:rPr>
                                <m:t>𝑅</m:t>
                              </m:r>
                              <m:r>
                                <a:rPr lang="nl-BE" b="0" i="1" baseline="-25000" smtClean="0">
                                  <a:latin typeface="Cambria Math"/>
                                </a:rPr>
                                <m:t>𝑁</m:t>
                              </m:r>
                              <m:r>
                                <a:rPr lang="nl-BE" b="1" i="1" smtClean="0">
                                  <a:solidFill>
                                    <a:schemeClr val="tx1"/>
                                  </a:solidFill>
                                  <a:latin typeface="Cambria Math"/>
                                </a:rPr>
                                <m:t>)</m:t>
                              </m:r>
                            </m:oMath>
                          </a14:m>
                          <a:r>
                            <a:rPr lang="nl-BE" dirty="0" smtClean="0"/>
                            <a:t>]+…+</a:t>
                          </a:r>
                          <a14:m>
                            <m:oMath xmlns:m="http://schemas.openxmlformats.org/officeDocument/2006/math">
                              <m:r>
                                <a:rPr lang="nl-BE" b="0" i="1" smtClean="0">
                                  <a:latin typeface="Cambria Math"/>
                                </a:rPr>
                                <m:t>2∗</m:t>
                              </m:r>
                              <m:r>
                                <m:rPr>
                                  <m:nor/>
                                </m:rPr>
                                <a:rPr lang="nl-BE" dirty="0"/>
                                <m:t>w</m:t>
                              </m:r>
                              <m:r>
                                <m:rPr>
                                  <m:nor/>
                                </m:rPr>
                                <a:rPr lang="nl-BE" b="0" i="0" baseline="-25000" dirty="0" smtClean="0"/>
                                <m:t>N</m:t>
                              </m:r>
                              <m:r>
                                <m:rPr>
                                  <m:nor/>
                                </m:rPr>
                                <a:rPr lang="nl-BE" b="0" i="0" baseline="-25000" dirty="0" smtClean="0"/>
                                <m:t>−1</m:t>
                              </m:r>
                              <m:r>
                                <a:rPr lang="nl-BE" b="1" i="1" dirty="0">
                                  <a:latin typeface="Cambria Math"/>
                                </a:rPr>
                                <m:t>∗</m:t>
                              </m:r>
                              <m:r>
                                <m:rPr>
                                  <m:nor/>
                                </m:rPr>
                                <a:rPr lang="nl-BE" dirty="0"/>
                                <m:t>w</m:t>
                              </m:r>
                              <m:r>
                                <m:rPr>
                                  <m:nor/>
                                </m:rPr>
                                <a:rPr lang="nl-BE" b="0" i="0" baseline="-25000" dirty="0" smtClean="0"/>
                                <m:t>N</m:t>
                              </m:r>
                              <m:r>
                                <a:rPr lang="nl-BE" b="1" i="1" dirty="0" smtClean="0">
                                  <a:latin typeface="Cambria Math"/>
                                </a:rPr>
                                <m:t>∗</m:t>
                              </m:r>
                              <m:r>
                                <a:rPr lang="nl-BE" b="0" i="1" smtClean="0">
                                  <a:solidFill>
                                    <a:schemeClr val="tx1"/>
                                  </a:solidFill>
                                  <a:latin typeface="Cambria Math"/>
                                </a:rPr>
                                <m:t>𝑐𝑜𝑣</m:t>
                              </m:r>
                              <m:r>
                                <a:rPr lang="nl-BE" b="1" i="1" smtClean="0">
                                  <a:solidFill>
                                    <a:schemeClr val="tx1"/>
                                  </a:solidFill>
                                  <a:latin typeface="Cambria Math"/>
                                </a:rPr>
                                <m:t>(</m:t>
                              </m:r>
                              <m:r>
                                <a:rPr lang="nl-BE" i="1">
                                  <a:latin typeface="Cambria Math"/>
                                </a:rPr>
                                <m:t>𝑅</m:t>
                              </m:r>
                              <m:r>
                                <a:rPr lang="nl-BE" b="1" i="1" baseline="-25000" smtClean="0">
                                  <a:latin typeface="Cambria Math"/>
                                </a:rPr>
                                <m:t>𝑵</m:t>
                              </m:r>
                              <m:r>
                                <a:rPr lang="nl-BE" b="1" i="1" baseline="-25000" smtClean="0">
                                  <a:latin typeface="Cambria Math"/>
                                </a:rPr>
                                <m:t>−</m:t>
                              </m:r>
                              <m:r>
                                <a:rPr lang="nl-BE" b="1" i="1" baseline="-25000" smtClean="0">
                                  <a:latin typeface="Cambria Math"/>
                                </a:rPr>
                                <m:t>𝟏</m:t>
                              </m:r>
                              <m:r>
                                <a:rPr lang="nl-BE" b="1" i="1" smtClean="0">
                                  <a:solidFill>
                                    <a:schemeClr val="tx1"/>
                                  </a:solidFill>
                                  <a:latin typeface="Cambria Math"/>
                                </a:rPr>
                                <m:t>,</m:t>
                              </m:r>
                              <m:r>
                                <a:rPr lang="nl-BE" i="1">
                                  <a:latin typeface="Cambria Math"/>
                                </a:rPr>
                                <m:t>𝑅</m:t>
                              </m:r>
                              <m:r>
                                <a:rPr lang="nl-BE" b="0" i="1" baseline="-25000" smtClean="0">
                                  <a:latin typeface="Cambria Math"/>
                                </a:rPr>
                                <m:t>𝑁</m:t>
                              </m:r>
                              <m:r>
                                <a:rPr lang="nl-BE" b="1" i="1" smtClean="0">
                                  <a:solidFill>
                                    <a:schemeClr val="tx1"/>
                                  </a:solidFill>
                                  <a:latin typeface="Cambria Math"/>
                                </a:rPr>
                                <m:t>)</m:t>
                              </m:r>
                            </m:oMath>
                          </a14:m>
                          <a:r>
                            <a:rPr lang="nl-BE" dirty="0" smtClean="0"/>
                            <a:t>] </a:t>
                          </a:r>
                          <a:endParaRPr lang="nl-B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smtClean="0">
                              <a:solidFill>
                                <a:srgbClr val="FF0000"/>
                              </a:solidFill>
                            </a:rPr>
                            <a:t>w'</a:t>
                          </a:r>
                          <a:r>
                            <a:rPr lang="el-GR" dirty="0" smtClean="0">
                              <a:solidFill>
                                <a:srgbClr val="FF0000"/>
                              </a:solidFill>
                            </a:rPr>
                            <a:t>Σ</a:t>
                          </a:r>
                          <a:r>
                            <a:rPr lang="nl-BE" dirty="0" smtClean="0">
                              <a:solidFill>
                                <a:srgbClr val="FF0000"/>
                              </a:solidFill>
                            </a:rPr>
                            <a:t>w</a:t>
                          </a:r>
                          <a:endParaRPr lang="nl-BE"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txBody>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1088909072"/>
                  </p:ext>
                </p:extLst>
              </p:nvPr>
            </p:nvGraphicFramePr>
            <p:xfrm>
              <a:off x="609600" y="5410200"/>
              <a:ext cx="8153400" cy="1192530"/>
            </p:xfrm>
            <a:graphic>
              <a:graphicData uri="http://schemas.openxmlformats.org/drawingml/2006/table">
                <a:tbl>
                  <a:tblPr firstRow="1" bandRow="1">
                    <a:tableStyleId>{5940675A-B579-460E-94D1-54222C63F5DA}</a:tableStyleId>
                  </a:tblPr>
                  <a:tblGrid>
                    <a:gridCol w="5181600"/>
                    <a:gridCol w="2971800"/>
                  </a:tblGrid>
                  <a:tr h="1192530">
                    <a:tc>
                      <a:txBody>
                        <a:bodyPr/>
                        <a:lstStyle/>
                        <a:p>
                          <a:endParaRPr lang="nl-BE"/>
                        </a:p>
                      </a:txBody>
                      <a:tcPr>
                        <a:blipFill rotWithShape="1">
                          <a:blip r:embed="rId8"/>
                          <a:stretch>
                            <a:fillRect t="-2564" r="-57412" b="-8205"/>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smtClean="0">
                              <a:solidFill>
                                <a:srgbClr val="FF0000"/>
                              </a:solidFill>
                            </a:rPr>
                            <a:t>w'</a:t>
                          </a:r>
                          <a:r>
                            <a:rPr lang="el-GR" dirty="0" smtClean="0">
                              <a:solidFill>
                                <a:srgbClr val="FF0000"/>
                              </a:solidFill>
                            </a:rPr>
                            <a:t>Σ</a:t>
                          </a:r>
                          <a:r>
                            <a:rPr lang="nl-BE" dirty="0" smtClean="0">
                              <a:solidFill>
                                <a:srgbClr val="FF0000"/>
                              </a:solidFill>
                            </a:rPr>
                            <a:t>w</a:t>
                          </a:r>
                          <a:endParaRPr lang="nl-BE"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txBody>
                      <a:tcPr/>
                    </a:tc>
                  </a:tr>
                </a:tbl>
              </a:graphicData>
            </a:graphic>
          </p:graphicFrame>
        </mc:Fallback>
      </mc:AlternateContent>
    </p:spTree>
    <p:extLst>
      <p:ext uri="{BB962C8B-B14F-4D97-AF65-F5344CB8AC3E}">
        <p14:creationId xmlns:p14="http://schemas.microsoft.com/office/powerpoint/2010/main" val="1887492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Video </a:t>
            </a:r>
            <a:r>
              <a:rPr lang="en-US" dirty="0" smtClean="0"/>
              <a:t>3: </a:t>
            </a:r>
            <a:r>
              <a:rPr lang="en-US" dirty="0"/>
              <a:t> The </a:t>
            </a:r>
            <a:r>
              <a:rPr lang="en-US" dirty="0" smtClean="0"/>
              <a:t>portfolio risk budget</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3994857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Who did it?</a:t>
            </a:r>
            <a:endParaRPr lang="nl-BE"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97831648"/>
              </p:ext>
            </p:extLst>
          </p:nvPr>
        </p:nvGraphicFramePr>
        <p:xfrm>
          <a:off x="4724400" y="1600200"/>
          <a:ext cx="4419600" cy="45259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071881557"/>
              </p:ext>
            </p:extLst>
          </p:nvPr>
        </p:nvGraphicFramePr>
        <p:xfrm>
          <a:off x="152400" y="1676400"/>
          <a:ext cx="4419600" cy="452596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09064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TextBox 5"/>
              <p:cNvSpPr txBox="1"/>
              <p:nvPr/>
            </p:nvSpPr>
            <p:spPr>
              <a:xfrm>
                <a:off x="457200" y="1524000"/>
                <a:ext cx="8001000" cy="518911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nl-BE" sz="3200" b="0" i="1" smtClean="0">
                          <a:latin typeface="Cambria Math"/>
                        </a:rPr>
                        <m:t>𝑃𝑜𝑟𝑡𝑓𝑜𝑙𝑖𝑜</m:t>
                      </m:r>
                      <m:r>
                        <a:rPr lang="nl-BE" sz="3200" b="0" i="1" smtClean="0">
                          <a:latin typeface="Cambria Math"/>
                        </a:rPr>
                        <m:t> </m:t>
                      </m:r>
                      <m:r>
                        <a:rPr lang="nl-BE" sz="3200" b="0" i="1" smtClean="0">
                          <a:latin typeface="Cambria Math"/>
                        </a:rPr>
                        <m:t>𝑣𝑜𝑙𝑎𝑡𝑖𝑙𝑖𝑡𝑦</m:t>
                      </m:r>
                      <m:r>
                        <a:rPr lang="nl-BE" sz="3200" i="1" smtClean="0">
                          <a:latin typeface="Cambria Math"/>
                        </a:rPr>
                        <m:t>=</m:t>
                      </m:r>
                      <m:nary>
                        <m:naryPr>
                          <m:chr m:val="∑"/>
                          <m:ctrlPr>
                            <a:rPr lang="nl-BE" sz="3200" i="1" smtClean="0">
                              <a:latin typeface="Cambria Math"/>
                            </a:rPr>
                          </m:ctrlPr>
                        </m:naryPr>
                        <m:sub>
                          <m:r>
                            <m:rPr>
                              <m:brk m:alnAt="23"/>
                            </m:rPr>
                            <a:rPr lang="nl-BE" sz="3200" b="0" i="1" smtClean="0">
                              <a:latin typeface="Cambria Math"/>
                            </a:rPr>
                            <m:t>𝑖</m:t>
                          </m:r>
                          <m:r>
                            <a:rPr lang="nl-BE" sz="3200" b="0" i="1" smtClean="0">
                              <a:latin typeface="Cambria Math"/>
                            </a:rPr>
                            <m:t>=1</m:t>
                          </m:r>
                        </m:sub>
                        <m:sup>
                          <m:r>
                            <a:rPr lang="nl-BE" sz="3200" b="0" i="1" smtClean="0">
                              <a:latin typeface="Cambria Math"/>
                            </a:rPr>
                            <m:t>𝑁</m:t>
                          </m:r>
                        </m:sup>
                        <m:e>
                          <m:sSubSup>
                            <m:sSubSupPr>
                              <m:ctrlPr>
                                <a:rPr lang="nl-BE" sz="3200" i="1" smtClean="0">
                                  <a:latin typeface="Cambria Math"/>
                                </a:rPr>
                              </m:ctrlPr>
                            </m:sSubSupPr>
                            <m:e>
                              <m:r>
                                <a:rPr lang="nl-BE" sz="3200" b="0" i="1" smtClean="0">
                                  <a:latin typeface="Cambria Math"/>
                                </a:rPr>
                                <m:t>𝑅𝐶</m:t>
                              </m:r>
                            </m:e>
                            <m:sub>
                              <m:r>
                                <a:rPr lang="nl-BE" sz="3200" b="0" i="1" smtClean="0">
                                  <a:latin typeface="Cambria Math"/>
                                </a:rPr>
                                <m:t>𝑖</m:t>
                              </m:r>
                            </m:sub>
                            <m:sup/>
                          </m:sSubSup>
                        </m:e>
                      </m:nary>
                    </m:oMath>
                  </m:oMathPara>
                </a14:m>
                <a:endParaRPr lang="nl-BE" sz="3200" dirty="0" smtClean="0">
                  <a:solidFill>
                    <a:srgbClr val="FF0000"/>
                  </a:solidFill>
                </a:endParaRPr>
              </a:p>
              <a:p>
                <a:r>
                  <a:rPr lang="nl-BE" sz="3200" dirty="0" smtClean="0">
                    <a:solidFill>
                      <a:srgbClr val="FF0000"/>
                    </a:solidFill>
                  </a:rPr>
                  <a:t>              where: </a:t>
                </a:r>
                <a14:m>
                  <m:oMath xmlns:m="http://schemas.openxmlformats.org/officeDocument/2006/math">
                    <m:sSubSup>
                      <m:sSubSupPr>
                        <m:ctrlPr>
                          <a:rPr lang="nl-BE" sz="3200" i="1" smtClean="0">
                            <a:solidFill>
                              <a:srgbClr val="FF0000"/>
                            </a:solidFill>
                            <a:latin typeface="Cambria Math"/>
                          </a:rPr>
                        </m:ctrlPr>
                      </m:sSubSupPr>
                      <m:e>
                        <m:r>
                          <a:rPr lang="nl-BE" sz="3200" b="0" i="1" smtClean="0">
                            <a:solidFill>
                              <a:srgbClr val="FF0000"/>
                            </a:solidFill>
                            <a:latin typeface="Cambria Math"/>
                          </a:rPr>
                          <m:t>𝑅𝐶</m:t>
                        </m:r>
                      </m:e>
                      <m:sub>
                        <m:r>
                          <a:rPr lang="nl-BE" sz="3200" b="0" i="1" smtClean="0">
                            <a:solidFill>
                              <a:srgbClr val="FF0000"/>
                            </a:solidFill>
                            <a:latin typeface="Cambria Math"/>
                          </a:rPr>
                          <m:t>𝑖</m:t>
                        </m:r>
                      </m:sub>
                      <m:sup/>
                    </m:sSubSup>
                  </m:oMath>
                </a14:m>
                <a:r>
                  <a:rPr lang="nl-BE" sz="3200" dirty="0" smtClean="0">
                    <a:solidFill>
                      <a:srgbClr val="FF0000"/>
                    </a:solidFill>
                  </a:rPr>
                  <a:t>=</a:t>
                </a:r>
                <a14:m>
                  <m:oMath xmlns:m="http://schemas.openxmlformats.org/officeDocument/2006/math">
                    <m:f>
                      <m:fPr>
                        <m:ctrlPr>
                          <a:rPr lang="nl-BE" sz="3200" i="1" dirty="0" smtClean="0">
                            <a:solidFill>
                              <a:srgbClr val="FF0000"/>
                            </a:solidFill>
                            <a:latin typeface="Cambria Math"/>
                          </a:rPr>
                        </m:ctrlPr>
                      </m:fPr>
                      <m:num>
                        <m:d>
                          <m:dPr>
                            <m:ctrlPr>
                              <a:rPr lang="nl-BE" sz="3200" b="0" i="1" dirty="0" smtClean="0">
                                <a:solidFill>
                                  <a:srgbClr val="FF0000"/>
                                </a:solidFill>
                                <a:latin typeface="Cambria Math"/>
                              </a:rPr>
                            </m:ctrlPr>
                          </m:dPr>
                          <m:e>
                            <m:r>
                              <m:rPr>
                                <m:sty m:val="p"/>
                              </m:rPr>
                              <a:rPr lang="el-GR" sz="3200" b="0" i="1" dirty="0" smtClean="0">
                                <a:solidFill>
                                  <a:srgbClr val="FF0000"/>
                                </a:solidFill>
                                <a:latin typeface="Cambria Math"/>
                              </a:rPr>
                              <m:t>Σ</m:t>
                            </m:r>
                            <m:r>
                              <a:rPr lang="nl-BE" sz="3200" b="0" i="1" dirty="0" smtClean="0">
                                <a:solidFill>
                                  <a:srgbClr val="FF0000"/>
                                </a:solidFill>
                                <a:latin typeface="Cambria Math"/>
                              </a:rPr>
                              <m:t>𝑤</m:t>
                            </m:r>
                          </m:e>
                        </m:d>
                        <m:r>
                          <a:rPr lang="nl-BE" sz="3200" b="0" i="1" baseline="-25000" dirty="0" smtClean="0">
                            <a:solidFill>
                              <a:srgbClr val="FF0000"/>
                            </a:solidFill>
                            <a:latin typeface="Cambria Math"/>
                          </a:rPr>
                          <m:t>𝑖</m:t>
                        </m:r>
                      </m:num>
                      <m:den>
                        <m:rad>
                          <m:radPr>
                            <m:degHide m:val="on"/>
                            <m:ctrlPr>
                              <a:rPr lang="nl-BE" sz="3200" i="1" dirty="0" smtClean="0">
                                <a:solidFill>
                                  <a:srgbClr val="FF0000"/>
                                </a:solidFill>
                                <a:latin typeface="Cambria Math"/>
                              </a:rPr>
                            </m:ctrlPr>
                          </m:radPr>
                          <m:deg/>
                          <m:e>
                            <m:r>
                              <a:rPr lang="nl-BE" sz="3200" b="0" i="1" dirty="0" smtClean="0">
                                <a:solidFill>
                                  <a:srgbClr val="FF0000"/>
                                </a:solidFill>
                                <a:latin typeface="Cambria Math"/>
                              </a:rPr>
                              <m:t>𝑤</m:t>
                            </m:r>
                            <m:r>
                              <a:rPr lang="nl-BE" sz="3200" b="0" i="1" dirty="0" smtClean="0">
                                <a:solidFill>
                                  <a:srgbClr val="FF0000"/>
                                </a:solidFill>
                                <a:latin typeface="Cambria Math"/>
                              </a:rPr>
                              <m:t>′</m:t>
                            </m:r>
                            <m:r>
                              <m:rPr>
                                <m:sty m:val="p"/>
                              </m:rPr>
                              <a:rPr lang="el-GR" sz="3200" b="0" i="1" dirty="0" smtClean="0">
                                <a:solidFill>
                                  <a:srgbClr val="FF0000"/>
                                </a:solidFill>
                                <a:latin typeface="Cambria Math"/>
                              </a:rPr>
                              <m:t>Σ</m:t>
                            </m:r>
                            <m:r>
                              <a:rPr lang="nl-BE" sz="3200" b="0" i="1" dirty="0" smtClean="0">
                                <a:solidFill>
                                  <a:srgbClr val="FF0000"/>
                                </a:solidFill>
                                <a:latin typeface="Cambria Math"/>
                              </a:rPr>
                              <m:t>𝑤</m:t>
                            </m:r>
                          </m:e>
                        </m:rad>
                      </m:den>
                    </m:f>
                  </m:oMath>
                </a14:m>
                <a:r>
                  <a:rPr lang="nl-BE" sz="3200" dirty="0" smtClean="0">
                    <a:solidFill>
                      <a:srgbClr val="FF0000"/>
                    </a:solidFill>
                  </a:rPr>
                  <a:t> </a:t>
                </a:r>
              </a:p>
              <a:p>
                <a:endParaRPr lang="nl-BE" sz="3200" dirty="0" smtClean="0"/>
              </a:p>
              <a:p>
                <a:endParaRPr lang="nl-BE" sz="3200" dirty="0"/>
              </a:p>
              <a:p>
                <a:r>
                  <a:rPr lang="nl-BE" sz="3200" dirty="0" smtClean="0"/>
                  <a:t>! Note </a:t>
                </a:r>
                <a:r>
                  <a:rPr lang="nl-BE" sz="3200" dirty="0"/>
                  <a:t>that the risk contribution of asset i depends not only on its own weights, but on the complete matrix of weights w and on the full covariance matrix   </a:t>
                </a:r>
                <a:r>
                  <a:rPr lang="el-GR" sz="3200" dirty="0"/>
                  <a:t>Σ</a:t>
                </a:r>
                <a:endParaRPr lang="nl-BE" sz="3200" dirty="0"/>
              </a:p>
            </p:txBody>
          </p:sp>
        </mc:Choice>
        <mc:Fallback>
          <p:sp>
            <p:nvSpPr>
              <p:cNvPr id="6" name="TextBox 5"/>
              <p:cNvSpPr txBox="1">
                <a:spLocks noRot="1" noChangeAspect="1" noMove="1" noResize="1" noEditPoints="1" noAdjustHandles="1" noChangeArrowheads="1" noChangeShapeType="1" noTextEdit="1"/>
              </p:cNvSpPr>
              <p:nvPr/>
            </p:nvSpPr>
            <p:spPr>
              <a:xfrm>
                <a:off x="457200" y="1524000"/>
                <a:ext cx="8001000" cy="5189113"/>
              </a:xfrm>
              <a:prstGeom prst="rect">
                <a:avLst/>
              </a:prstGeom>
              <a:blipFill rotWithShape="1">
                <a:blip r:embed="rId3"/>
                <a:stretch>
                  <a:fillRect l="-1904" b="-2938"/>
                </a:stretch>
              </a:blipFill>
            </p:spPr>
            <p:txBody>
              <a:bodyPr/>
              <a:lstStyle/>
              <a:p>
                <a:r>
                  <a:rPr lang="nl-BE">
                    <a:noFill/>
                  </a:rPr>
                  <a:t> </a:t>
                </a:r>
              </a:p>
            </p:txBody>
          </p:sp>
        </mc:Fallback>
      </mc:AlternateContent>
      <p:sp>
        <p:nvSpPr>
          <p:cNvPr id="14" name="Title 13"/>
          <p:cNvSpPr>
            <a:spLocks noGrp="1"/>
          </p:cNvSpPr>
          <p:nvPr>
            <p:ph type="title"/>
          </p:nvPr>
        </p:nvSpPr>
        <p:spPr/>
        <p:txBody>
          <a:bodyPr>
            <a:normAutofit fontScale="90000"/>
          </a:bodyPr>
          <a:lstStyle/>
          <a:p>
            <a:r>
              <a:rPr lang="nl-BE" dirty="0" smtClean="0"/>
              <a:t>Decomposing portfolio volatility in risk contributions</a:t>
            </a:r>
            <a:endParaRPr lang="nl-BE" dirty="0"/>
          </a:p>
        </p:txBody>
      </p:sp>
    </p:spTree>
    <p:extLst>
      <p:ext uri="{BB962C8B-B14F-4D97-AF65-F5344CB8AC3E}">
        <p14:creationId xmlns:p14="http://schemas.microsoft.com/office/powerpoint/2010/main" val="3127759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1353</TotalTime>
  <Words>1804</Words>
  <Application>Microsoft Office PowerPoint</Application>
  <PresentationFormat>On-screen Show (4:3)</PresentationFormat>
  <Paragraphs>136</Paragraphs>
  <Slides>10</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Office Theme</vt:lpstr>
      <vt:lpstr>Equation</vt:lpstr>
      <vt:lpstr>Video 2: The general case using matrix notation</vt:lpstr>
      <vt:lpstr>The variables at stake for N assets:</vt:lpstr>
      <vt:lpstr>The variables at stake for N assets:</vt:lpstr>
      <vt:lpstr>Generalizing from 2 to N assets</vt:lpstr>
      <vt:lpstr>Matrices simplify the notation</vt:lpstr>
      <vt:lpstr>Matrices simplify the notation</vt:lpstr>
      <vt:lpstr>Video 3:  The portfolio risk budget</vt:lpstr>
      <vt:lpstr>Who did it?</vt:lpstr>
      <vt:lpstr>Decomposing portfolio volatility in risk contributions</vt:lpstr>
      <vt:lpstr>The percentage risk contribution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1: Welcome to the course</dc:title>
  <dc:creator>kboudt</dc:creator>
  <cp:lastModifiedBy>kboudt</cp:lastModifiedBy>
  <cp:revision>94</cp:revision>
  <dcterms:created xsi:type="dcterms:W3CDTF">2016-04-25T07:41:23Z</dcterms:created>
  <dcterms:modified xsi:type="dcterms:W3CDTF">2016-05-29T18:43:39Z</dcterms:modified>
</cp:coreProperties>
</file>