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69" r:id="rId4"/>
    <p:sldId id="271" r:id="rId5"/>
    <p:sldId id="273" r:id="rId6"/>
    <p:sldId id="275" r:id="rId7"/>
    <p:sldId id="276" r:id="rId8"/>
    <p:sldId id="258" r:id="rId9"/>
    <p:sldId id="277" r:id="rId10"/>
    <p:sldId id="279" r:id="rId11"/>
    <p:sldId id="286" r:id="rId12"/>
    <p:sldId id="281" r:id="rId13"/>
    <p:sldId id="282" r:id="rId14"/>
    <p:sldId id="261" r:id="rId15"/>
    <p:sldId id="262" r:id="rId16"/>
    <p:sldId id="283" r:id="rId17"/>
    <p:sldId id="284" r:id="rId18"/>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70" autoAdjust="0"/>
  </p:normalViewPr>
  <p:slideViewPr>
    <p:cSldViewPr>
      <p:cViewPr varScale="1">
        <p:scale>
          <a:sx n="61" d="100"/>
          <a:sy n="61" d="100"/>
        </p:scale>
        <p:origin x="-22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Sheet1!$A$2:$A$3</c:f>
              <c:strCache>
                <c:ptCount val="2"/>
                <c:pt idx="0">
                  <c:v>Asset 1</c:v>
                </c:pt>
                <c:pt idx="1">
                  <c:v>Asset 2</c:v>
                </c:pt>
              </c:strCache>
            </c:strRef>
          </c:cat>
          <c:val>
            <c:numRef>
              <c:f>Sheet1!$B$2:$B$3</c:f>
              <c:numCache>
                <c:formatCode>General</c:formatCode>
                <c:ptCount val="2"/>
                <c:pt idx="0">
                  <c:v>8.1999999999999993</c:v>
                </c:pt>
                <c:pt idx="1">
                  <c:v>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nl-B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The risk budget showing the percentage of portfolio volatility risk caused by each asset</c:v>
                </c:pt>
              </c:strCache>
            </c:strRef>
          </c:tx>
          <c:cat>
            <c:strRef>
              <c:f>Sheet1!$A$2:$A$5</c:f>
              <c:strCache>
                <c:ptCount val="4"/>
                <c:pt idx="0">
                  <c:v>Asset 1</c:v>
                </c:pt>
                <c:pt idx="1">
                  <c:v>Asset 2</c:v>
                </c:pt>
                <c:pt idx="2">
                  <c:v>Asset 3</c:v>
                </c:pt>
                <c:pt idx="3">
                  <c:v>Asset 4</c:v>
                </c:pt>
              </c:strCache>
            </c:strRef>
          </c:cat>
          <c:val>
            <c:numRef>
              <c:f>Sheet1!$B$2:$B$5</c:f>
              <c:numCache>
                <c:formatCode>General</c:formatCode>
                <c:ptCount val="4"/>
                <c:pt idx="0">
                  <c:v>4</c:v>
                </c:pt>
                <c:pt idx="1">
                  <c:v>3.2</c:v>
                </c:pt>
                <c:pt idx="2">
                  <c:v>1.4</c:v>
                </c:pt>
                <c:pt idx="3">
                  <c:v>3</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537182097927414"/>
          <c:y val="0.53747346144897779"/>
          <c:w val="0.22543850122183004"/>
          <c:h val="0.26101936759094146"/>
        </c:manualLayout>
      </c:layout>
      <c:overlay val="0"/>
    </c:legend>
    <c:plotVisOnly val="1"/>
    <c:dispBlanksAs val="gap"/>
    <c:showDLblsOverMax val="0"/>
  </c:chart>
  <c:txPr>
    <a:bodyPr/>
    <a:lstStyle/>
    <a:p>
      <a:pPr>
        <a:defRPr sz="1800"/>
      </a:pPr>
      <a:endParaRPr lang="nl-B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The capital allocation budget showing the percentage of total capital invested in each asset</c:v>
                </c:pt>
              </c:strCache>
            </c:strRef>
          </c:tx>
          <c:cat>
            <c:strRef>
              <c:f>Sheet1!$A$2:$A$5</c:f>
              <c:strCache>
                <c:ptCount val="4"/>
                <c:pt idx="0">
                  <c:v>Asset 1</c:v>
                </c:pt>
                <c:pt idx="1">
                  <c:v>Asset 2</c:v>
                </c:pt>
                <c:pt idx="2">
                  <c:v>Asset 3</c:v>
                </c:pt>
                <c:pt idx="3">
                  <c:v>Asset 4</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537182097927414"/>
          <c:y val="0.53747346144897779"/>
          <c:w val="0.22543850122183004"/>
          <c:h val="0.26101936759094146"/>
        </c:manualLayout>
      </c:layout>
      <c:overlay val="0"/>
    </c:legend>
    <c:plotVisOnly val="1"/>
    <c:dispBlanksAs val="gap"/>
    <c:showDLblsOverMax val="0"/>
  </c:chart>
  <c:txPr>
    <a:bodyPr/>
    <a:lstStyle/>
    <a:p>
      <a:pPr>
        <a:defRPr sz="1800"/>
      </a:pPr>
      <a:endParaRPr lang="nl-B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966B5-6E48-4E1D-B189-55391A92FBF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nl-BE"/>
        </a:p>
      </dgm:t>
    </dgm:pt>
    <dgm:pt modelId="{56404615-524B-4E10-8704-2A955E0FCB05}">
      <dgm:prSet phldrT="[Text]"/>
      <dgm:spPr/>
      <dgm:t>
        <a:bodyPr/>
        <a:lstStyle/>
        <a:p>
          <a:r>
            <a:rPr lang="nl-BE" dirty="0" smtClean="0"/>
            <a:t>Successfullly optimizing the portfolio requires to form expectations:</a:t>
          </a:r>
        </a:p>
        <a:p>
          <a:r>
            <a:rPr lang="nl-BE" dirty="0" smtClean="0"/>
            <a:t>*  about what the portfolio return will be on average (mean) </a:t>
          </a:r>
        </a:p>
        <a:p>
          <a:r>
            <a:rPr lang="nl-BE" dirty="0" smtClean="0"/>
            <a:t>* and how far off it may be (variance)</a:t>
          </a:r>
          <a:endParaRPr lang="nl-BE" dirty="0"/>
        </a:p>
      </dgm:t>
    </dgm:pt>
    <dgm:pt modelId="{2961256A-A801-4C87-B8D8-CF944FDC2DED}" type="parTrans" cxnId="{47DB7C21-A7A8-44B3-8962-CD90B882C524}">
      <dgm:prSet/>
      <dgm:spPr/>
      <dgm:t>
        <a:bodyPr/>
        <a:lstStyle/>
        <a:p>
          <a:endParaRPr lang="nl-BE"/>
        </a:p>
      </dgm:t>
    </dgm:pt>
    <dgm:pt modelId="{19BD2121-8D54-46B7-9C4B-56050463949D}" type="sibTrans" cxnId="{47DB7C21-A7A8-44B3-8962-CD90B882C524}">
      <dgm:prSet/>
      <dgm:spPr/>
      <dgm:t>
        <a:bodyPr/>
        <a:lstStyle/>
        <a:p>
          <a:endParaRPr lang="nl-BE"/>
        </a:p>
      </dgm:t>
    </dgm:pt>
    <dgm:pt modelId="{929F9969-64F1-426F-B1E0-0D4A94A9E86A}">
      <dgm:prSet phldrT="[Text]"/>
      <dgm:spPr/>
      <dgm:t>
        <a:bodyPr/>
        <a:lstStyle/>
        <a:p>
          <a:r>
            <a:rPr lang="nl-BE" dirty="0" smtClean="0"/>
            <a:t>Why? Because the portfolio return is a random variable.</a:t>
          </a:r>
          <a:endParaRPr lang="nl-BE" dirty="0"/>
        </a:p>
      </dgm:t>
    </dgm:pt>
    <dgm:pt modelId="{088ABF39-B0D4-4698-9C1C-2465CBE648BE}" type="parTrans" cxnId="{DE9E5505-9FD1-457E-BA1B-42EA35DB112F}">
      <dgm:prSet/>
      <dgm:spPr/>
      <dgm:t>
        <a:bodyPr/>
        <a:lstStyle/>
        <a:p>
          <a:endParaRPr lang="nl-BE"/>
        </a:p>
      </dgm:t>
    </dgm:pt>
    <dgm:pt modelId="{DE302EFC-83C6-4886-9BEE-2B4BBD636820}" type="sibTrans" cxnId="{DE9E5505-9FD1-457E-BA1B-42EA35DB112F}">
      <dgm:prSet/>
      <dgm:spPr/>
      <dgm:t>
        <a:bodyPr/>
        <a:lstStyle/>
        <a:p>
          <a:endParaRPr lang="nl-BE"/>
        </a:p>
      </dgm:t>
    </dgm:pt>
    <dgm:pt modelId="{02B32329-1043-4392-B91C-9461FEAA0FBA}" type="pres">
      <dgm:prSet presAssocID="{FB4966B5-6E48-4E1D-B189-55391A92FBFF}" presName="outerComposite" presStyleCnt="0">
        <dgm:presLayoutVars>
          <dgm:chMax val="5"/>
          <dgm:dir/>
          <dgm:resizeHandles val="exact"/>
        </dgm:presLayoutVars>
      </dgm:prSet>
      <dgm:spPr/>
      <dgm:t>
        <a:bodyPr/>
        <a:lstStyle/>
        <a:p>
          <a:endParaRPr lang="nl-BE"/>
        </a:p>
      </dgm:t>
    </dgm:pt>
    <dgm:pt modelId="{1A2370A0-2434-4D8D-871D-A905D2B971AC}" type="pres">
      <dgm:prSet presAssocID="{FB4966B5-6E48-4E1D-B189-55391A92FBFF}" presName="dummyMaxCanvas" presStyleCnt="0">
        <dgm:presLayoutVars/>
      </dgm:prSet>
      <dgm:spPr/>
    </dgm:pt>
    <dgm:pt modelId="{2EFE66F4-3A16-4636-8CBE-D7635C64CE1A}" type="pres">
      <dgm:prSet presAssocID="{FB4966B5-6E48-4E1D-B189-55391A92FBFF}" presName="TwoNodes_1" presStyleLbl="node1" presStyleIdx="0" presStyleCnt="2">
        <dgm:presLayoutVars>
          <dgm:bulletEnabled val="1"/>
        </dgm:presLayoutVars>
      </dgm:prSet>
      <dgm:spPr/>
      <dgm:t>
        <a:bodyPr/>
        <a:lstStyle/>
        <a:p>
          <a:endParaRPr lang="nl-BE"/>
        </a:p>
      </dgm:t>
    </dgm:pt>
    <dgm:pt modelId="{F39E49B4-7100-430E-9DB8-50D7EB5CA086}" type="pres">
      <dgm:prSet presAssocID="{FB4966B5-6E48-4E1D-B189-55391A92FBFF}" presName="TwoNodes_2" presStyleLbl="node1" presStyleIdx="1" presStyleCnt="2">
        <dgm:presLayoutVars>
          <dgm:bulletEnabled val="1"/>
        </dgm:presLayoutVars>
      </dgm:prSet>
      <dgm:spPr/>
      <dgm:t>
        <a:bodyPr/>
        <a:lstStyle/>
        <a:p>
          <a:endParaRPr lang="nl-BE"/>
        </a:p>
      </dgm:t>
    </dgm:pt>
    <dgm:pt modelId="{748E278E-11E8-4D0B-A017-B4AA2685D0C5}" type="pres">
      <dgm:prSet presAssocID="{FB4966B5-6E48-4E1D-B189-55391A92FBFF}" presName="TwoConn_1-2" presStyleLbl="fgAccFollowNode1" presStyleIdx="0" presStyleCnt="1">
        <dgm:presLayoutVars>
          <dgm:bulletEnabled val="1"/>
        </dgm:presLayoutVars>
      </dgm:prSet>
      <dgm:spPr/>
      <dgm:t>
        <a:bodyPr/>
        <a:lstStyle/>
        <a:p>
          <a:endParaRPr lang="nl-BE"/>
        </a:p>
      </dgm:t>
    </dgm:pt>
    <dgm:pt modelId="{7254337F-5C4E-4ADE-8176-DC5588DBAB1A}" type="pres">
      <dgm:prSet presAssocID="{FB4966B5-6E48-4E1D-B189-55391A92FBFF}" presName="TwoNodes_1_text" presStyleLbl="node1" presStyleIdx="1" presStyleCnt="2">
        <dgm:presLayoutVars>
          <dgm:bulletEnabled val="1"/>
        </dgm:presLayoutVars>
      </dgm:prSet>
      <dgm:spPr/>
      <dgm:t>
        <a:bodyPr/>
        <a:lstStyle/>
        <a:p>
          <a:endParaRPr lang="nl-BE"/>
        </a:p>
      </dgm:t>
    </dgm:pt>
    <dgm:pt modelId="{5E807278-33F9-4E0F-AB89-4F162B9353FE}" type="pres">
      <dgm:prSet presAssocID="{FB4966B5-6E48-4E1D-B189-55391A92FBFF}" presName="TwoNodes_2_text" presStyleLbl="node1" presStyleIdx="1" presStyleCnt="2">
        <dgm:presLayoutVars>
          <dgm:bulletEnabled val="1"/>
        </dgm:presLayoutVars>
      </dgm:prSet>
      <dgm:spPr/>
      <dgm:t>
        <a:bodyPr/>
        <a:lstStyle/>
        <a:p>
          <a:endParaRPr lang="nl-BE"/>
        </a:p>
      </dgm:t>
    </dgm:pt>
  </dgm:ptLst>
  <dgm:cxnLst>
    <dgm:cxn modelId="{F9BF59AD-3D98-4ED6-87C8-0F1EE6B8F2E9}" type="presOf" srcId="{929F9969-64F1-426F-B1E0-0D4A94A9E86A}" destId="{5E807278-33F9-4E0F-AB89-4F162B9353FE}" srcOrd="1" destOrd="0" presId="urn:microsoft.com/office/officeart/2005/8/layout/vProcess5"/>
    <dgm:cxn modelId="{47DB7C21-A7A8-44B3-8962-CD90B882C524}" srcId="{FB4966B5-6E48-4E1D-B189-55391A92FBFF}" destId="{56404615-524B-4E10-8704-2A955E0FCB05}" srcOrd="0" destOrd="0" parTransId="{2961256A-A801-4C87-B8D8-CF944FDC2DED}" sibTransId="{19BD2121-8D54-46B7-9C4B-56050463949D}"/>
    <dgm:cxn modelId="{879BCF65-41D7-4394-99CF-3D69556013B9}" type="presOf" srcId="{FB4966B5-6E48-4E1D-B189-55391A92FBFF}" destId="{02B32329-1043-4392-B91C-9461FEAA0FBA}" srcOrd="0" destOrd="0" presId="urn:microsoft.com/office/officeart/2005/8/layout/vProcess5"/>
    <dgm:cxn modelId="{0078CCBD-3C91-4377-8F0E-65F0C1CF78CA}" type="presOf" srcId="{56404615-524B-4E10-8704-2A955E0FCB05}" destId="{7254337F-5C4E-4ADE-8176-DC5588DBAB1A}" srcOrd="1" destOrd="0" presId="urn:microsoft.com/office/officeart/2005/8/layout/vProcess5"/>
    <dgm:cxn modelId="{DE9E5505-9FD1-457E-BA1B-42EA35DB112F}" srcId="{FB4966B5-6E48-4E1D-B189-55391A92FBFF}" destId="{929F9969-64F1-426F-B1E0-0D4A94A9E86A}" srcOrd="1" destOrd="0" parTransId="{088ABF39-B0D4-4698-9C1C-2465CBE648BE}" sibTransId="{DE302EFC-83C6-4886-9BEE-2B4BBD636820}"/>
    <dgm:cxn modelId="{87054E1A-13E2-4D51-AD09-16B4FB458B1E}" type="presOf" srcId="{929F9969-64F1-426F-B1E0-0D4A94A9E86A}" destId="{F39E49B4-7100-430E-9DB8-50D7EB5CA086}" srcOrd="0" destOrd="0" presId="urn:microsoft.com/office/officeart/2005/8/layout/vProcess5"/>
    <dgm:cxn modelId="{3FC738BD-D73E-4B35-82E2-D7C32B68A3C6}" type="presOf" srcId="{56404615-524B-4E10-8704-2A955E0FCB05}" destId="{2EFE66F4-3A16-4636-8CBE-D7635C64CE1A}" srcOrd="0" destOrd="0" presId="urn:microsoft.com/office/officeart/2005/8/layout/vProcess5"/>
    <dgm:cxn modelId="{1926889C-851F-447F-8E79-52049FE22F60}" type="presOf" srcId="{19BD2121-8D54-46B7-9C4B-56050463949D}" destId="{748E278E-11E8-4D0B-A017-B4AA2685D0C5}" srcOrd="0" destOrd="0" presId="urn:microsoft.com/office/officeart/2005/8/layout/vProcess5"/>
    <dgm:cxn modelId="{88B25CF5-08AC-4A74-A86F-7EEDB3C198B6}" type="presParOf" srcId="{02B32329-1043-4392-B91C-9461FEAA0FBA}" destId="{1A2370A0-2434-4D8D-871D-A905D2B971AC}" srcOrd="0" destOrd="0" presId="urn:microsoft.com/office/officeart/2005/8/layout/vProcess5"/>
    <dgm:cxn modelId="{44F32333-1C13-4AAA-BF7A-D1AB6128D91A}" type="presParOf" srcId="{02B32329-1043-4392-B91C-9461FEAA0FBA}" destId="{2EFE66F4-3A16-4636-8CBE-D7635C64CE1A}" srcOrd="1" destOrd="0" presId="urn:microsoft.com/office/officeart/2005/8/layout/vProcess5"/>
    <dgm:cxn modelId="{3EB33703-E1DC-4FC9-B40A-DE483226561E}" type="presParOf" srcId="{02B32329-1043-4392-B91C-9461FEAA0FBA}" destId="{F39E49B4-7100-430E-9DB8-50D7EB5CA086}" srcOrd="2" destOrd="0" presId="urn:microsoft.com/office/officeart/2005/8/layout/vProcess5"/>
    <dgm:cxn modelId="{3C377D87-A3C7-46E4-93FC-5513159BD4AC}" type="presParOf" srcId="{02B32329-1043-4392-B91C-9461FEAA0FBA}" destId="{748E278E-11E8-4D0B-A017-B4AA2685D0C5}" srcOrd="3" destOrd="0" presId="urn:microsoft.com/office/officeart/2005/8/layout/vProcess5"/>
    <dgm:cxn modelId="{6B452851-84A1-4AF3-993A-1294330696C5}" type="presParOf" srcId="{02B32329-1043-4392-B91C-9461FEAA0FBA}" destId="{7254337F-5C4E-4ADE-8176-DC5588DBAB1A}" srcOrd="4" destOrd="0" presId="urn:microsoft.com/office/officeart/2005/8/layout/vProcess5"/>
    <dgm:cxn modelId="{7D632421-7155-4718-B062-2544B0E5F8E6}" type="presParOf" srcId="{02B32329-1043-4392-B91C-9461FEAA0FBA}" destId="{5E807278-33F9-4E0F-AB89-4F162B9353F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92FEE-21E7-4FE0-8464-1650CD12151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nl-BE"/>
        </a:p>
      </dgm:t>
    </dgm:pt>
    <dgm:pt modelId="{B4789915-F8DE-4C37-BCB8-FE387CBC13AB}">
      <dgm:prSet phldrT="[Text]"/>
      <dgm:spPr/>
      <dgm:t>
        <a:bodyPr/>
        <a:lstStyle/>
        <a:p>
          <a:r>
            <a:rPr lang="nl-BE" dirty="0" smtClean="0"/>
            <a:t>Portfolio return</a:t>
          </a:r>
          <a:endParaRPr lang="nl-BE" dirty="0"/>
        </a:p>
      </dgm:t>
    </dgm:pt>
    <dgm:pt modelId="{D7294ADB-60C2-4654-A8C0-2B77AC837187}" type="parTrans" cxnId="{830178E7-169D-4D13-A3E3-B0D7C1F56851}">
      <dgm:prSet/>
      <dgm:spPr/>
      <dgm:t>
        <a:bodyPr/>
        <a:lstStyle/>
        <a:p>
          <a:endParaRPr lang="nl-BE"/>
        </a:p>
      </dgm:t>
    </dgm:pt>
    <dgm:pt modelId="{F27263A3-177D-4E53-99BB-070D0239034C}" type="sibTrans" cxnId="{830178E7-169D-4D13-A3E3-B0D7C1F56851}">
      <dgm:prSet/>
      <dgm:spPr/>
      <dgm:t>
        <a:bodyPr/>
        <a:lstStyle/>
        <a:p>
          <a:endParaRPr lang="nl-BE"/>
        </a:p>
      </dgm:t>
    </dgm:pt>
    <dgm:pt modelId="{05BCA560-FFAE-4E66-A578-971504666420}">
      <dgm:prSet phldrT="[Text]"/>
      <dgm:spPr/>
      <dgm:t>
        <a:bodyPr/>
        <a:lstStyle/>
        <a:p>
          <a:r>
            <a:rPr lang="nl-BE" dirty="0" smtClean="0"/>
            <a:t>Portfolio expected return</a:t>
          </a:r>
          <a:endParaRPr lang="nl-BE" dirty="0"/>
        </a:p>
      </dgm:t>
    </dgm:pt>
    <dgm:pt modelId="{E3EE8551-5B65-49E1-BFC0-817E60FAD9AA}" type="parTrans" cxnId="{7DA0A404-AABC-4285-A1D7-3A22597E32F2}">
      <dgm:prSet/>
      <dgm:spPr/>
      <dgm:t>
        <a:bodyPr/>
        <a:lstStyle/>
        <a:p>
          <a:endParaRPr lang="nl-BE"/>
        </a:p>
      </dgm:t>
    </dgm:pt>
    <dgm:pt modelId="{C715F3CD-94E0-4769-88FC-F081ADB359C2}" type="sibTrans" cxnId="{7DA0A404-AABC-4285-A1D7-3A22597E32F2}">
      <dgm:prSet/>
      <dgm:spPr/>
      <dgm:t>
        <a:bodyPr/>
        <a:lstStyle/>
        <a:p>
          <a:endParaRPr lang="nl-BE"/>
        </a:p>
      </dgm:t>
    </dgm:pt>
    <dgm:pt modelId="{242EDD00-8925-47AE-8F49-EA8238714A9D}">
      <dgm:prSet phldrT="[Text]"/>
      <dgm:spPr/>
      <dgm:t>
        <a:bodyPr/>
        <a:lstStyle/>
        <a:p>
          <a:r>
            <a:rPr lang="nl-BE" dirty="0" smtClean="0"/>
            <a:t>Portfolio variance</a:t>
          </a:r>
          <a:endParaRPr lang="nl-BE" dirty="0"/>
        </a:p>
      </dgm:t>
    </dgm:pt>
    <dgm:pt modelId="{E4DE2807-0A91-4007-8613-0F216F458A77}" type="sibTrans" cxnId="{1DC33A1C-A600-4A52-87F1-40C3EA20CA4F}">
      <dgm:prSet/>
      <dgm:spPr/>
      <dgm:t>
        <a:bodyPr/>
        <a:lstStyle/>
        <a:p>
          <a:endParaRPr lang="nl-BE"/>
        </a:p>
      </dgm:t>
    </dgm:pt>
    <dgm:pt modelId="{48B08ACE-8460-4C67-8EBC-AD77BC9B76A3}" type="parTrans" cxnId="{1DC33A1C-A600-4A52-87F1-40C3EA20CA4F}">
      <dgm:prSet/>
      <dgm:spPr/>
      <dgm:t>
        <a:bodyPr/>
        <a:lstStyle/>
        <a:p>
          <a:endParaRPr lang="nl-BE"/>
        </a:p>
      </dgm:t>
    </dgm:pt>
    <dgm:pt modelId="{30192A5F-0084-4714-AF28-A42C650C7393}" type="pres">
      <dgm:prSet presAssocID="{78B92FEE-21E7-4FE0-8464-1650CD121518}" presName="Name0" presStyleCnt="0">
        <dgm:presLayoutVars>
          <dgm:chMax/>
          <dgm:chPref/>
          <dgm:dir/>
        </dgm:presLayoutVars>
      </dgm:prSet>
      <dgm:spPr/>
      <dgm:t>
        <a:bodyPr/>
        <a:lstStyle/>
        <a:p>
          <a:endParaRPr lang="nl-BE"/>
        </a:p>
      </dgm:t>
    </dgm:pt>
    <dgm:pt modelId="{25EC9A54-ED2F-468C-A03A-55A8E613F2FC}" type="pres">
      <dgm:prSet presAssocID="{B4789915-F8DE-4C37-BCB8-FE387CBC13AB}" presName="parenttextcomposite" presStyleCnt="0"/>
      <dgm:spPr/>
    </dgm:pt>
    <dgm:pt modelId="{506C760E-5F3E-468D-900A-7378EBCAAD59}" type="pres">
      <dgm:prSet presAssocID="{B4789915-F8DE-4C37-BCB8-FE387CBC13AB}" presName="parenttext" presStyleLbl="revTx" presStyleIdx="0" presStyleCnt="3" custLinFactY="-74667" custLinFactNeighborX="505" custLinFactNeighborY="-100000">
        <dgm:presLayoutVars>
          <dgm:chMax/>
          <dgm:chPref val="2"/>
          <dgm:bulletEnabled val="1"/>
        </dgm:presLayoutVars>
      </dgm:prSet>
      <dgm:spPr/>
      <dgm:t>
        <a:bodyPr/>
        <a:lstStyle/>
        <a:p>
          <a:endParaRPr lang="nl-BE"/>
        </a:p>
      </dgm:t>
    </dgm:pt>
    <dgm:pt modelId="{442B0CDA-BE79-437C-8104-104738858153}" type="pres">
      <dgm:prSet presAssocID="{B4789915-F8DE-4C37-BCB8-FE387CBC13AB}" presName="parallelogramComposite" presStyleCnt="0"/>
      <dgm:spPr/>
    </dgm:pt>
    <dgm:pt modelId="{D3EB4024-6EC6-49AD-9C5B-5FE70EF8B166}" type="pres">
      <dgm:prSet presAssocID="{B4789915-F8DE-4C37-BCB8-FE387CBC13AB}" presName="parallelogram1" presStyleLbl="alignNode1" presStyleIdx="0" presStyleCnt="21" custLinFactY="-360000" custLinFactNeighborY="-400000"/>
      <dgm:spPr/>
    </dgm:pt>
    <dgm:pt modelId="{C01E8002-5933-4E29-9F7C-4339F7305711}" type="pres">
      <dgm:prSet presAssocID="{B4789915-F8DE-4C37-BCB8-FE387CBC13AB}" presName="parallelogram2" presStyleLbl="alignNode1" presStyleIdx="1" presStyleCnt="21" custLinFactY="-360000" custLinFactNeighborY="-400000"/>
      <dgm:spPr/>
    </dgm:pt>
    <dgm:pt modelId="{B70285E4-416B-4CED-AAD2-35A4F1BD8C4E}" type="pres">
      <dgm:prSet presAssocID="{B4789915-F8DE-4C37-BCB8-FE387CBC13AB}" presName="parallelogram3" presStyleLbl="alignNode1" presStyleIdx="2" presStyleCnt="21" custLinFactY="-360000" custLinFactNeighborY="-400000"/>
      <dgm:spPr/>
    </dgm:pt>
    <dgm:pt modelId="{C02D6374-82FB-41FC-AFEC-5C8E1CBBFE3C}" type="pres">
      <dgm:prSet presAssocID="{B4789915-F8DE-4C37-BCB8-FE387CBC13AB}" presName="parallelogram4" presStyleLbl="alignNode1" presStyleIdx="3" presStyleCnt="21" custLinFactY="-360000" custLinFactNeighborY="-400000"/>
      <dgm:spPr/>
    </dgm:pt>
    <dgm:pt modelId="{E5806FAF-8045-4DF0-A7FA-2EA2FE6EA6C4}" type="pres">
      <dgm:prSet presAssocID="{B4789915-F8DE-4C37-BCB8-FE387CBC13AB}" presName="parallelogram5" presStyleLbl="alignNode1" presStyleIdx="4" presStyleCnt="21" custLinFactY="-360000" custLinFactNeighborY="-400000"/>
      <dgm:spPr/>
    </dgm:pt>
    <dgm:pt modelId="{38B844B2-A690-4523-809B-5DF684761A4B}" type="pres">
      <dgm:prSet presAssocID="{B4789915-F8DE-4C37-BCB8-FE387CBC13AB}" presName="parallelogram6" presStyleLbl="alignNode1" presStyleIdx="5" presStyleCnt="21" custLinFactY="-360000" custLinFactNeighborY="-400000"/>
      <dgm:spPr/>
    </dgm:pt>
    <dgm:pt modelId="{13982F01-6D7C-4B4B-B03E-F90B2FC1B847}" type="pres">
      <dgm:prSet presAssocID="{B4789915-F8DE-4C37-BCB8-FE387CBC13AB}" presName="parallelogram7" presStyleLbl="alignNode1" presStyleIdx="6" presStyleCnt="21" custLinFactY="-360000" custLinFactNeighborY="-400000"/>
      <dgm:spPr/>
    </dgm:pt>
    <dgm:pt modelId="{30FD3B3F-26DD-4DA8-BDE7-CD9821FFC6E2}" type="pres">
      <dgm:prSet presAssocID="{F27263A3-177D-4E53-99BB-070D0239034C}" presName="sibTrans" presStyleCnt="0"/>
      <dgm:spPr/>
    </dgm:pt>
    <dgm:pt modelId="{E5FA5C3E-0A5F-4C8F-BE99-0D89271117EE}" type="pres">
      <dgm:prSet presAssocID="{05BCA560-FFAE-4E66-A578-971504666420}" presName="parenttextcomposite" presStyleCnt="0"/>
      <dgm:spPr/>
    </dgm:pt>
    <dgm:pt modelId="{4DD33A21-4C0D-49E0-80C2-81553C372453}" type="pres">
      <dgm:prSet presAssocID="{05BCA560-FFAE-4E66-A578-971504666420}" presName="parenttext" presStyleLbl="revTx" presStyleIdx="1" presStyleCnt="3" custLinFactY="-2593" custLinFactNeighborY="-100000">
        <dgm:presLayoutVars>
          <dgm:chMax/>
          <dgm:chPref val="2"/>
          <dgm:bulletEnabled val="1"/>
        </dgm:presLayoutVars>
      </dgm:prSet>
      <dgm:spPr/>
      <dgm:t>
        <a:bodyPr/>
        <a:lstStyle/>
        <a:p>
          <a:endParaRPr lang="nl-BE"/>
        </a:p>
      </dgm:t>
    </dgm:pt>
    <dgm:pt modelId="{87D9E605-351D-4755-8386-7162CFE9AFA0}" type="pres">
      <dgm:prSet presAssocID="{05BCA560-FFAE-4E66-A578-971504666420}" presName="parallelogramComposite" presStyleCnt="0"/>
      <dgm:spPr/>
    </dgm:pt>
    <dgm:pt modelId="{9015811D-393B-4CB2-82E2-E7C0D8F262F7}" type="pres">
      <dgm:prSet presAssocID="{05BCA560-FFAE-4E66-A578-971504666420}" presName="parallelogram1" presStyleLbl="alignNode1" presStyleIdx="7" presStyleCnt="21" custLinFactY="-210609" custLinFactNeighborY="-300000"/>
      <dgm:spPr/>
    </dgm:pt>
    <dgm:pt modelId="{A1659C83-0640-4C51-B6F9-9BE18CFDF511}" type="pres">
      <dgm:prSet presAssocID="{05BCA560-FFAE-4E66-A578-971504666420}" presName="parallelogram2" presStyleLbl="alignNode1" presStyleIdx="8" presStyleCnt="21" custLinFactY="-210609" custLinFactNeighborY="-300000"/>
      <dgm:spPr/>
    </dgm:pt>
    <dgm:pt modelId="{52265704-1144-4D86-BA31-8362E04C0C4D}" type="pres">
      <dgm:prSet presAssocID="{05BCA560-FFAE-4E66-A578-971504666420}" presName="parallelogram3" presStyleLbl="alignNode1" presStyleIdx="9" presStyleCnt="21" custLinFactY="-210609" custLinFactNeighborY="-300000"/>
      <dgm:spPr/>
    </dgm:pt>
    <dgm:pt modelId="{9A9E989B-BBB4-4D49-B1E1-C7531F495FF8}" type="pres">
      <dgm:prSet presAssocID="{05BCA560-FFAE-4E66-A578-971504666420}" presName="parallelogram4" presStyleLbl="alignNode1" presStyleIdx="10" presStyleCnt="21" custLinFactY="-210609" custLinFactNeighborY="-300000"/>
      <dgm:spPr/>
    </dgm:pt>
    <dgm:pt modelId="{58087F7A-4C65-4A51-8678-FB275D126405}" type="pres">
      <dgm:prSet presAssocID="{05BCA560-FFAE-4E66-A578-971504666420}" presName="parallelogram5" presStyleLbl="alignNode1" presStyleIdx="11" presStyleCnt="21" custLinFactY="-210609" custLinFactNeighborY="-300000"/>
      <dgm:spPr/>
    </dgm:pt>
    <dgm:pt modelId="{D9310AD5-B69D-4721-B22D-8352EFD59880}" type="pres">
      <dgm:prSet presAssocID="{05BCA560-FFAE-4E66-A578-971504666420}" presName="parallelogram6" presStyleLbl="alignNode1" presStyleIdx="12" presStyleCnt="21" custLinFactY="-210609" custLinFactNeighborY="-300000"/>
      <dgm:spPr/>
    </dgm:pt>
    <dgm:pt modelId="{E3437614-0179-4C6D-9325-325E47CD3CD6}" type="pres">
      <dgm:prSet presAssocID="{05BCA560-FFAE-4E66-A578-971504666420}" presName="parallelogram7" presStyleLbl="alignNode1" presStyleIdx="13" presStyleCnt="21" custLinFactY="-210609" custLinFactNeighborY="-300000"/>
      <dgm:spPr/>
    </dgm:pt>
    <dgm:pt modelId="{090EC146-99A3-46D6-A45A-F480372C9EDB}" type="pres">
      <dgm:prSet presAssocID="{C715F3CD-94E0-4769-88FC-F081ADB359C2}" presName="sibTrans" presStyleCnt="0"/>
      <dgm:spPr/>
    </dgm:pt>
    <dgm:pt modelId="{5B98E272-A199-4B01-8AC2-A83F03B0C67B}" type="pres">
      <dgm:prSet presAssocID="{242EDD00-8925-47AE-8F49-EA8238714A9D}" presName="parenttextcomposite" presStyleCnt="0"/>
      <dgm:spPr/>
    </dgm:pt>
    <dgm:pt modelId="{785764EF-F30E-4A5A-926E-A9DE01247841}" type="pres">
      <dgm:prSet presAssocID="{242EDD00-8925-47AE-8F49-EA8238714A9D}" presName="parenttext" presStyleLbl="revTx" presStyleIdx="2" presStyleCnt="3" custLinFactNeighborY="-30518">
        <dgm:presLayoutVars>
          <dgm:chMax/>
          <dgm:chPref val="2"/>
          <dgm:bulletEnabled val="1"/>
        </dgm:presLayoutVars>
      </dgm:prSet>
      <dgm:spPr/>
      <dgm:t>
        <a:bodyPr/>
        <a:lstStyle/>
        <a:p>
          <a:endParaRPr lang="nl-BE"/>
        </a:p>
      </dgm:t>
    </dgm:pt>
    <dgm:pt modelId="{6526384E-F3EE-417A-8DD7-2CD520423361}" type="pres">
      <dgm:prSet presAssocID="{242EDD00-8925-47AE-8F49-EA8238714A9D}" presName="parallelogramComposite" presStyleCnt="0"/>
      <dgm:spPr/>
    </dgm:pt>
    <dgm:pt modelId="{AA1A30F5-53BA-45B4-AB28-2F44561B71C8}" type="pres">
      <dgm:prSet presAssocID="{242EDD00-8925-47AE-8F49-EA8238714A9D}" presName="parallelogram1" presStyleLbl="alignNode1" presStyleIdx="14" presStyleCnt="21" custLinFactY="-24848" custLinFactNeighborY="-100000"/>
      <dgm:spPr/>
    </dgm:pt>
    <dgm:pt modelId="{6D306E64-DD44-4697-A665-65A071059216}" type="pres">
      <dgm:prSet presAssocID="{242EDD00-8925-47AE-8F49-EA8238714A9D}" presName="parallelogram2" presStyleLbl="alignNode1" presStyleIdx="15" presStyleCnt="21" custLinFactY="-24848" custLinFactNeighborY="-100000"/>
      <dgm:spPr/>
    </dgm:pt>
    <dgm:pt modelId="{E20570D1-FC26-4149-B411-5C8F33654BFF}" type="pres">
      <dgm:prSet presAssocID="{242EDD00-8925-47AE-8F49-EA8238714A9D}" presName="parallelogram3" presStyleLbl="alignNode1" presStyleIdx="16" presStyleCnt="21" custLinFactY="-24848" custLinFactNeighborY="-100000"/>
      <dgm:spPr/>
    </dgm:pt>
    <dgm:pt modelId="{D59A9AE5-AAE2-4B54-8DB1-6C53E8D6E46C}" type="pres">
      <dgm:prSet presAssocID="{242EDD00-8925-47AE-8F49-EA8238714A9D}" presName="parallelogram4" presStyleLbl="alignNode1" presStyleIdx="17" presStyleCnt="21" custLinFactY="-24848" custLinFactNeighborY="-100000"/>
      <dgm:spPr/>
    </dgm:pt>
    <dgm:pt modelId="{AF5DF422-FED1-4123-B958-F59842D14B6D}" type="pres">
      <dgm:prSet presAssocID="{242EDD00-8925-47AE-8F49-EA8238714A9D}" presName="parallelogram5" presStyleLbl="alignNode1" presStyleIdx="18" presStyleCnt="21" custLinFactY="-24848" custLinFactNeighborY="-100000"/>
      <dgm:spPr/>
    </dgm:pt>
    <dgm:pt modelId="{3DB3C8D2-6E9A-433F-B4AE-991E03C640B3}" type="pres">
      <dgm:prSet presAssocID="{242EDD00-8925-47AE-8F49-EA8238714A9D}" presName="parallelogram6" presStyleLbl="alignNode1" presStyleIdx="19" presStyleCnt="21" custLinFactY="-24848" custLinFactNeighborY="-100000"/>
      <dgm:spPr/>
    </dgm:pt>
    <dgm:pt modelId="{88CAF9FE-1193-470A-A58F-7E77D86DD3B0}" type="pres">
      <dgm:prSet presAssocID="{242EDD00-8925-47AE-8F49-EA8238714A9D}" presName="parallelogram7" presStyleLbl="alignNode1" presStyleIdx="20" presStyleCnt="21" custLinFactY="-24848" custLinFactNeighborY="-100000"/>
      <dgm:spPr/>
    </dgm:pt>
  </dgm:ptLst>
  <dgm:cxnLst>
    <dgm:cxn modelId="{66A51FDA-1D95-4B5B-BB98-E878F938B2AF}" type="presOf" srcId="{78B92FEE-21E7-4FE0-8464-1650CD121518}" destId="{30192A5F-0084-4714-AF28-A42C650C7393}" srcOrd="0" destOrd="0" presId="urn:microsoft.com/office/officeart/2008/layout/VerticalAccentList"/>
    <dgm:cxn modelId="{9214A94F-E6FB-4318-A208-37154CDC4B87}" type="presOf" srcId="{05BCA560-FFAE-4E66-A578-971504666420}" destId="{4DD33A21-4C0D-49E0-80C2-81553C372453}" srcOrd="0" destOrd="0" presId="urn:microsoft.com/office/officeart/2008/layout/VerticalAccentList"/>
    <dgm:cxn modelId="{858A203E-70CB-45DF-B68F-E27EAC1F284D}" type="presOf" srcId="{242EDD00-8925-47AE-8F49-EA8238714A9D}" destId="{785764EF-F30E-4A5A-926E-A9DE01247841}" srcOrd="0" destOrd="0" presId="urn:microsoft.com/office/officeart/2008/layout/VerticalAccentList"/>
    <dgm:cxn modelId="{7DA0A404-AABC-4285-A1D7-3A22597E32F2}" srcId="{78B92FEE-21E7-4FE0-8464-1650CD121518}" destId="{05BCA560-FFAE-4E66-A578-971504666420}" srcOrd="1" destOrd="0" parTransId="{E3EE8551-5B65-49E1-BFC0-817E60FAD9AA}" sibTransId="{C715F3CD-94E0-4769-88FC-F081ADB359C2}"/>
    <dgm:cxn modelId="{830178E7-169D-4D13-A3E3-B0D7C1F56851}" srcId="{78B92FEE-21E7-4FE0-8464-1650CD121518}" destId="{B4789915-F8DE-4C37-BCB8-FE387CBC13AB}" srcOrd="0" destOrd="0" parTransId="{D7294ADB-60C2-4654-A8C0-2B77AC837187}" sibTransId="{F27263A3-177D-4E53-99BB-070D0239034C}"/>
    <dgm:cxn modelId="{1DC33A1C-A600-4A52-87F1-40C3EA20CA4F}" srcId="{78B92FEE-21E7-4FE0-8464-1650CD121518}" destId="{242EDD00-8925-47AE-8F49-EA8238714A9D}" srcOrd="2" destOrd="0" parTransId="{48B08ACE-8460-4C67-8EBC-AD77BC9B76A3}" sibTransId="{E4DE2807-0A91-4007-8613-0F216F458A77}"/>
    <dgm:cxn modelId="{83734EB1-7F69-4DFD-8C42-65C91D918C66}" type="presOf" srcId="{B4789915-F8DE-4C37-BCB8-FE387CBC13AB}" destId="{506C760E-5F3E-468D-900A-7378EBCAAD59}" srcOrd="0" destOrd="0" presId="urn:microsoft.com/office/officeart/2008/layout/VerticalAccentList"/>
    <dgm:cxn modelId="{0393313E-A4A0-4AFB-B420-AEBCCA7CD704}" type="presParOf" srcId="{30192A5F-0084-4714-AF28-A42C650C7393}" destId="{25EC9A54-ED2F-468C-A03A-55A8E613F2FC}" srcOrd="0" destOrd="0" presId="urn:microsoft.com/office/officeart/2008/layout/VerticalAccentList"/>
    <dgm:cxn modelId="{4EDC9F7C-4AE3-41FE-8997-D762581EA6BC}" type="presParOf" srcId="{25EC9A54-ED2F-468C-A03A-55A8E613F2FC}" destId="{506C760E-5F3E-468D-900A-7378EBCAAD59}" srcOrd="0" destOrd="0" presId="urn:microsoft.com/office/officeart/2008/layout/VerticalAccentList"/>
    <dgm:cxn modelId="{68EF0EC8-C1C5-41DF-8ABD-2C7CAC06BD96}" type="presParOf" srcId="{30192A5F-0084-4714-AF28-A42C650C7393}" destId="{442B0CDA-BE79-437C-8104-104738858153}" srcOrd="1" destOrd="0" presId="urn:microsoft.com/office/officeart/2008/layout/VerticalAccentList"/>
    <dgm:cxn modelId="{37F44EF1-A6E5-4271-BAAB-975158F4A786}" type="presParOf" srcId="{442B0CDA-BE79-437C-8104-104738858153}" destId="{D3EB4024-6EC6-49AD-9C5B-5FE70EF8B166}" srcOrd="0" destOrd="0" presId="urn:microsoft.com/office/officeart/2008/layout/VerticalAccentList"/>
    <dgm:cxn modelId="{094ABFE2-9BDB-4054-9970-233E54ED3797}" type="presParOf" srcId="{442B0CDA-BE79-437C-8104-104738858153}" destId="{C01E8002-5933-4E29-9F7C-4339F7305711}" srcOrd="1" destOrd="0" presId="urn:microsoft.com/office/officeart/2008/layout/VerticalAccentList"/>
    <dgm:cxn modelId="{2059330B-80B1-4D57-AEF6-3AB503CF5FED}" type="presParOf" srcId="{442B0CDA-BE79-437C-8104-104738858153}" destId="{B70285E4-416B-4CED-AAD2-35A4F1BD8C4E}" srcOrd="2" destOrd="0" presId="urn:microsoft.com/office/officeart/2008/layout/VerticalAccentList"/>
    <dgm:cxn modelId="{762193B7-95EA-45A2-97E1-8262127B3D56}" type="presParOf" srcId="{442B0CDA-BE79-437C-8104-104738858153}" destId="{C02D6374-82FB-41FC-AFEC-5C8E1CBBFE3C}" srcOrd="3" destOrd="0" presId="urn:microsoft.com/office/officeart/2008/layout/VerticalAccentList"/>
    <dgm:cxn modelId="{7ABDE38A-5C34-4B8D-9347-FFB105150CD3}" type="presParOf" srcId="{442B0CDA-BE79-437C-8104-104738858153}" destId="{E5806FAF-8045-4DF0-A7FA-2EA2FE6EA6C4}" srcOrd="4" destOrd="0" presId="urn:microsoft.com/office/officeart/2008/layout/VerticalAccentList"/>
    <dgm:cxn modelId="{40A39E56-414C-47BD-9406-1305FE702C52}" type="presParOf" srcId="{442B0CDA-BE79-437C-8104-104738858153}" destId="{38B844B2-A690-4523-809B-5DF684761A4B}" srcOrd="5" destOrd="0" presId="urn:microsoft.com/office/officeart/2008/layout/VerticalAccentList"/>
    <dgm:cxn modelId="{BC7DD24D-626E-44D1-AF0A-5EE17C39807E}" type="presParOf" srcId="{442B0CDA-BE79-437C-8104-104738858153}" destId="{13982F01-6D7C-4B4B-B03E-F90B2FC1B847}" srcOrd="6" destOrd="0" presId="urn:microsoft.com/office/officeart/2008/layout/VerticalAccentList"/>
    <dgm:cxn modelId="{A8B89124-83D6-48C1-88C4-9B8360E30F83}" type="presParOf" srcId="{30192A5F-0084-4714-AF28-A42C650C7393}" destId="{30FD3B3F-26DD-4DA8-BDE7-CD9821FFC6E2}" srcOrd="2" destOrd="0" presId="urn:microsoft.com/office/officeart/2008/layout/VerticalAccentList"/>
    <dgm:cxn modelId="{3B7AB099-EBA3-4834-85A5-EF27B62BE64A}" type="presParOf" srcId="{30192A5F-0084-4714-AF28-A42C650C7393}" destId="{E5FA5C3E-0A5F-4C8F-BE99-0D89271117EE}" srcOrd="3" destOrd="0" presId="urn:microsoft.com/office/officeart/2008/layout/VerticalAccentList"/>
    <dgm:cxn modelId="{A8EAE248-02E5-4275-BE63-4FCDE08699D0}" type="presParOf" srcId="{E5FA5C3E-0A5F-4C8F-BE99-0D89271117EE}" destId="{4DD33A21-4C0D-49E0-80C2-81553C372453}" srcOrd="0" destOrd="0" presId="urn:microsoft.com/office/officeart/2008/layout/VerticalAccentList"/>
    <dgm:cxn modelId="{FEA17A07-6845-4611-980B-83C5047A8D6A}" type="presParOf" srcId="{30192A5F-0084-4714-AF28-A42C650C7393}" destId="{87D9E605-351D-4755-8386-7162CFE9AFA0}" srcOrd="4" destOrd="0" presId="urn:microsoft.com/office/officeart/2008/layout/VerticalAccentList"/>
    <dgm:cxn modelId="{0B7574D3-41F1-4EA8-BCFD-B435C976E1C3}" type="presParOf" srcId="{87D9E605-351D-4755-8386-7162CFE9AFA0}" destId="{9015811D-393B-4CB2-82E2-E7C0D8F262F7}" srcOrd="0" destOrd="0" presId="urn:microsoft.com/office/officeart/2008/layout/VerticalAccentList"/>
    <dgm:cxn modelId="{404F7881-37F3-46BB-B589-49AEBBD72599}" type="presParOf" srcId="{87D9E605-351D-4755-8386-7162CFE9AFA0}" destId="{A1659C83-0640-4C51-B6F9-9BE18CFDF511}" srcOrd="1" destOrd="0" presId="urn:microsoft.com/office/officeart/2008/layout/VerticalAccentList"/>
    <dgm:cxn modelId="{1DA539EF-E3F5-4AC4-9ECC-214348CA0FE5}" type="presParOf" srcId="{87D9E605-351D-4755-8386-7162CFE9AFA0}" destId="{52265704-1144-4D86-BA31-8362E04C0C4D}" srcOrd="2" destOrd="0" presId="urn:microsoft.com/office/officeart/2008/layout/VerticalAccentList"/>
    <dgm:cxn modelId="{F75E3701-8831-44E2-8745-BCE1DFA654EA}" type="presParOf" srcId="{87D9E605-351D-4755-8386-7162CFE9AFA0}" destId="{9A9E989B-BBB4-4D49-B1E1-C7531F495FF8}" srcOrd="3" destOrd="0" presId="urn:microsoft.com/office/officeart/2008/layout/VerticalAccentList"/>
    <dgm:cxn modelId="{83A81B29-8EA0-4AA5-9493-91D635A32730}" type="presParOf" srcId="{87D9E605-351D-4755-8386-7162CFE9AFA0}" destId="{58087F7A-4C65-4A51-8678-FB275D126405}" srcOrd="4" destOrd="0" presId="urn:microsoft.com/office/officeart/2008/layout/VerticalAccentList"/>
    <dgm:cxn modelId="{25260A49-4A4E-4C56-A2DB-CFE26F074C65}" type="presParOf" srcId="{87D9E605-351D-4755-8386-7162CFE9AFA0}" destId="{D9310AD5-B69D-4721-B22D-8352EFD59880}" srcOrd="5" destOrd="0" presId="urn:microsoft.com/office/officeart/2008/layout/VerticalAccentList"/>
    <dgm:cxn modelId="{B7D0B2B7-982A-4AD9-AF00-3B4583A5DACD}" type="presParOf" srcId="{87D9E605-351D-4755-8386-7162CFE9AFA0}" destId="{E3437614-0179-4C6D-9325-325E47CD3CD6}" srcOrd="6" destOrd="0" presId="urn:microsoft.com/office/officeart/2008/layout/VerticalAccentList"/>
    <dgm:cxn modelId="{77B60C34-F4A3-41E6-8B77-BD4AA5058043}" type="presParOf" srcId="{30192A5F-0084-4714-AF28-A42C650C7393}" destId="{090EC146-99A3-46D6-A45A-F480372C9EDB}" srcOrd="5" destOrd="0" presId="urn:microsoft.com/office/officeart/2008/layout/VerticalAccentList"/>
    <dgm:cxn modelId="{26AF4153-1FC8-4A45-8E00-D08E2F70BF2C}" type="presParOf" srcId="{30192A5F-0084-4714-AF28-A42C650C7393}" destId="{5B98E272-A199-4B01-8AC2-A83F03B0C67B}" srcOrd="6" destOrd="0" presId="urn:microsoft.com/office/officeart/2008/layout/VerticalAccentList"/>
    <dgm:cxn modelId="{7F39A878-7E2E-4774-A255-BA7D99DECE27}" type="presParOf" srcId="{5B98E272-A199-4B01-8AC2-A83F03B0C67B}" destId="{785764EF-F30E-4A5A-926E-A9DE01247841}" srcOrd="0" destOrd="0" presId="urn:microsoft.com/office/officeart/2008/layout/VerticalAccentList"/>
    <dgm:cxn modelId="{69C33708-7597-4E40-93D5-5F1C36092124}" type="presParOf" srcId="{30192A5F-0084-4714-AF28-A42C650C7393}" destId="{6526384E-F3EE-417A-8DD7-2CD520423361}" srcOrd="7" destOrd="0" presId="urn:microsoft.com/office/officeart/2008/layout/VerticalAccentList"/>
    <dgm:cxn modelId="{8A5966ED-2914-400C-BC60-87223539EBED}" type="presParOf" srcId="{6526384E-F3EE-417A-8DD7-2CD520423361}" destId="{AA1A30F5-53BA-45B4-AB28-2F44561B71C8}" srcOrd="0" destOrd="0" presId="urn:microsoft.com/office/officeart/2008/layout/VerticalAccentList"/>
    <dgm:cxn modelId="{51A79F60-809E-4111-8F4C-A3703C8A05F8}" type="presParOf" srcId="{6526384E-F3EE-417A-8DD7-2CD520423361}" destId="{6D306E64-DD44-4697-A665-65A071059216}" srcOrd="1" destOrd="0" presId="urn:microsoft.com/office/officeart/2008/layout/VerticalAccentList"/>
    <dgm:cxn modelId="{D28D3B93-616C-457B-B897-677EA675F874}" type="presParOf" srcId="{6526384E-F3EE-417A-8DD7-2CD520423361}" destId="{E20570D1-FC26-4149-B411-5C8F33654BFF}" srcOrd="2" destOrd="0" presId="urn:microsoft.com/office/officeart/2008/layout/VerticalAccentList"/>
    <dgm:cxn modelId="{A00D6E51-99D1-461E-8D90-45AA0CF8E4E5}" type="presParOf" srcId="{6526384E-F3EE-417A-8DD7-2CD520423361}" destId="{D59A9AE5-AAE2-4B54-8DB1-6C53E8D6E46C}" srcOrd="3" destOrd="0" presId="urn:microsoft.com/office/officeart/2008/layout/VerticalAccentList"/>
    <dgm:cxn modelId="{02F14D01-2F9D-40D9-9DCD-D9E8A4C930A4}" type="presParOf" srcId="{6526384E-F3EE-417A-8DD7-2CD520423361}" destId="{AF5DF422-FED1-4123-B958-F59842D14B6D}" srcOrd="4" destOrd="0" presId="urn:microsoft.com/office/officeart/2008/layout/VerticalAccentList"/>
    <dgm:cxn modelId="{84F2B3AC-DBD7-47F7-84E8-195D4393433F}" type="presParOf" srcId="{6526384E-F3EE-417A-8DD7-2CD520423361}" destId="{3DB3C8D2-6E9A-433F-B4AE-991E03C640B3}" srcOrd="5" destOrd="0" presId="urn:microsoft.com/office/officeart/2008/layout/VerticalAccentList"/>
    <dgm:cxn modelId="{AF58603A-DEC7-4995-8431-57A8FBB4E791}" type="presParOf" srcId="{6526384E-F3EE-417A-8DD7-2CD520423361}" destId="{88CAF9FE-1193-470A-A58F-7E77D86DD3B0}"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92FEE-21E7-4FE0-8464-1650CD12151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nl-BE"/>
        </a:p>
      </dgm:t>
    </dgm:pt>
    <dgm:pt modelId="{B4789915-F8DE-4C37-BCB8-FE387CBC13AB}">
      <dgm:prSet phldrT="[Text]"/>
      <dgm:spPr/>
      <dgm:t>
        <a:bodyPr/>
        <a:lstStyle/>
        <a:p>
          <a:r>
            <a:rPr lang="nl-BE" dirty="0" smtClean="0"/>
            <a:t>Portfolio return</a:t>
          </a:r>
          <a:endParaRPr lang="nl-BE" dirty="0"/>
        </a:p>
      </dgm:t>
    </dgm:pt>
    <dgm:pt modelId="{D7294ADB-60C2-4654-A8C0-2B77AC837187}" type="parTrans" cxnId="{830178E7-169D-4D13-A3E3-B0D7C1F56851}">
      <dgm:prSet/>
      <dgm:spPr/>
      <dgm:t>
        <a:bodyPr/>
        <a:lstStyle/>
        <a:p>
          <a:endParaRPr lang="nl-BE"/>
        </a:p>
      </dgm:t>
    </dgm:pt>
    <dgm:pt modelId="{F27263A3-177D-4E53-99BB-070D0239034C}" type="sibTrans" cxnId="{830178E7-169D-4D13-A3E3-B0D7C1F56851}">
      <dgm:prSet/>
      <dgm:spPr/>
      <dgm:t>
        <a:bodyPr/>
        <a:lstStyle/>
        <a:p>
          <a:endParaRPr lang="nl-BE"/>
        </a:p>
      </dgm:t>
    </dgm:pt>
    <dgm:pt modelId="{05BCA560-FFAE-4E66-A578-971504666420}">
      <dgm:prSet phldrT="[Text]"/>
      <dgm:spPr/>
      <dgm:t>
        <a:bodyPr/>
        <a:lstStyle/>
        <a:p>
          <a:r>
            <a:rPr lang="nl-BE" dirty="0" smtClean="0"/>
            <a:t>Portfolio expected return</a:t>
          </a:r>
          <a:endParaRPr lang="nl-BE" dirty="0"/>
        </a:p>
      </dgm:t>
    </dgm:pt>
    <dgm:pt modelId="{E3EE8551-5B65-49E1-BFC0-817E60FAD9AA}" type="parTrans" cxnId="{7DA0A404-AABC-4285-A1D7-3A22597E32F2}">
      <dgm:prSet/>
      <dgm:spPr/>
      <dgm:t>
        <a:bodyPr/>
        <a:lstStyle/>
        <a:p>
          <a:endParaRPr lang="nl-BE"/>
        </a:p>
      </dgm:t>
    </dgm:pt>
    <dgm:pt modelId="{C715F3CD-94E0-4769-88FC-F081ADB359C2}" type="sibTrans" cxnId="{7DA0A404-AABC-4285-A1D7-3A22597E32F2}">
      <dgm:prSet/>
      <dgm:spPr/>
      <dgm:t>
        <a:bodyPr/>
        <a:lstStyle/>
        <a:p>
          <a:endParaRPr lang="nl-BE"/>
        </a:p>
      </dgm:t>
    </dgm:pt>
    <dgm:pt modelId="{242EDD00-8925-47AE-8F49-EA8238714A9D}">
      <dgm:prSet phldrT="[Text]"/>
      <dgm:spPr/>
      <dgm:t>
        <a:bodyPr/>
        <a:lstStyle/>
        <a:p>
          <a:r>
            <a:rPr lang="nl-BE" dirty="0" smtClean="0"/>
            <a:t>Portfolio variance</a:t>
          </a:r>
          <a:endParaRPr lang="nl-BE" dirty="0"/>
        </a:p>
      </dgm:t>
    </dgm:pt>
    <dgm:pt modelId="{E4DE2807-0A91-4007-8613-0F216F458A77}" type="sibTrans" cxnId="{1DC33A1C-A600-4A52-87F1-40C3EA20CA4F}">
      <dgm:prSet/>
      <dgm:spPr/>
      <dgm:t>
        <a:bodyPr/>
        <a:lstStyle/>
        <a:p>
          <a:endParaRPr lang="nl-BE"/>
        </a:p>
      </dgm:t>
    </dgm:pt>
    <dgm:pt modelId="{48B08ACE-8460-4C67-8EBC-AD77BC9B76A3}" type="parTrans" cxnId="{1DC33A1C-A600-4A52-87F1-40C3EA20CA4F}">
      <dgm:prSet/>
      <dgm:spPr/>
      <dgm:t>
        <a:bodyPr/>
        <a:lstStyle/>
        <a:p>
          <a:endParaRPr lang="nl-BE"/>
        </a:p>
      </dgm:t>
    </dgm:pt>
    <dgm:pt modelId="{30192A5F-0084-4714-AF28-A42C650C7393}" type="pres">
      <dgm:prSet presAssocID="{78B92FEE-21E7-4FE0-8464-1650CD121518}" presName="Name0" presStyleCnt="0">
        <dgm:presLayoutVars>
          <dgm:chMax/>
          <dgm:chPref/>
          <dgm:dir/>
        </dgm:presLayoutVars>
      </dgm:prSet>
      <dgm:spPr/>
      <dgm:t>
        <a:bodyPr/>
        <a:lstStyle/>
        <a:p>
          <a:endParaRPr lang="nl-BE"/>
        </a:p>
      </dgm:t>
    </dgm:pt>
    <dgm:pt modelId="{25EC9A54-ED2F-468C-A03A-55A8E613F2FC}" type="pres">
      <dgm:prSet presAssocID="{B4789915-F8DE-4C37-BCB8-FE387CBC13AB}" presName="parenttextcomposite" presStyleCnt="0"/>
      <dgm:spPr/>
    </dgm:pt>
    <dgm:pt modelId="{506C760E-5F3E-468D-900A-7378EBCAAD59}" type="pres">
      <dgm:prSet presAssocID="{B4789915-F8DE-4C37-BCB8-FE387CBC13AB}" presName="parenttext" presStyleLbl="revTx" presStyleIdx="0" presStyleCnt="3" custLinFactY="-74667" custLinFactNeighborX="505" custLinFactNeighborY="-100000">
        <dgm:presLayoutVars>
          <dgm:chMax/>
          <dgm:chPref val="2"/>
          <dgm:bulletEnabled val="1"/>
        </dgm:presLayoutVars>
      </dgm:prSet>
      <dgm:spPr/>
      <dgm:t>
        <a:bodyPr/>
        <a:lstStyle/>
        <a:p>
          <a:endParaRPr lang="nl-BE"/>
        </a:p>
      </dgm:t>
    </dgm:pt>
    <dgm:pt modelId="{442B0CDA-BE79-437C-8104-104738858153}" type="pres">
      <dgm:prSet presAssocID="{B4789915-F8DE-4C37-BCB8-FE387CBC13AB}" presName="parallelogramComposite" presStyleCnt="0"/>
      <dgm:spPr/>
    </dgm:pt>
    <dgm:pt modelId="{D3EB4024-6EC6-49AD-9C5B-5FE70EF8B166}" type="pres">
      <dgm:prSet presAssocID="{B4789915-F8DE-4C37-BCB8-FE387CBC13AB}" presName="parallelogram1" presStyleLbl="alignNode1" presStyleIdx="0" presStyleCnt="21" custLinFactY="-360000" custLinFactNeighborY="-400000"/>
      <dgm:spPr/>
    </dgm:pt>
    <dgm:pt modelId="{C01E8002-5933-4E29-9F7C-4339F7305711}" type="pres">
      <dgm:prSet presAssocID="{B4789915-F8DE-4C37-BCB8-FE387CBC13AB}" presName="parallelogram2" presStyleLbl="alignNode1" presStyleIdx="1" presStyleCnt="21" custLinFactY="-360000" custLinFactNeighborY="-400000"/>
      <dgm:spPr/>
    </dgm:pt>
    <dgm:pt modelId="{B70285E4-416B-4CED-AAD2-35A4F1BD8C4E}" type="pres">
      <dgm:prSet presAssocID="{B4789915-F8DE-4C37-BCB8-FE387CBC13AB}" presName="parallelogram3" presStyleLbl="alignNode1" presStyleIdx="2" presStyleCnt="21" custLinFactY="-360000" custLinFactNeighborY="-400000"/>
      <dgm:spPr/>
    </dgm:pt>
    <dgm:pt modelId="{C02D6374-82FB-41FC-AFEC-5C8E1CBBFE3C}" type="pres">
      <dgm:prSet presAssocID="{B4789915-F8DE-4C37-BCB8-FE387CBC13AB}" presName="parallelogram4" presStyleLbl="alignNode1" presStyleIdx="3" presStyleCnt="21" custLinFactY="-360000" custLinFactNeighborY="-400000"/>
      <dgm:spPr/>
    </dgm:pt>
    <dgm:pt modelId="{E5806FAF-8045-4DF0-A7FA-2EA2FE6EA6C4}" type="pres">
      <dgm:prSet presAssocID="{B4789915-F8DE-4C37-BCB8-FE387CBC13AB}" presName="parallelogram5" presStyleLbl="alignNode1" presStyleIdx="4" presStyleCnt="21" custLinFactY="-360000" custLinFactNeighborY="-400000"/>
      <dgm:spPr/>
    </dgm:pt>
    <dgm:pt modelId="{38B844B2-A690-4523-809B-5DF684761A4B}" type="pres">
      <dgm:prSet presAssocID="{B4789915-F8DE-4C37-BCB8-FE387CBC13AB}" presName="parallelogram6" presStyleLbl="alignNode1" presStyleIdx="5" presStyleCnt="21" custLinFactY="-360000" custLinFactNeighborY="-400000"/>
      <dgm:spPr/>
    </dgm:pt>
    <dgm:pt modelId="{13982F01-6D7C-4B4B-B03E-F90B2FC1B847}" type="pres">
      <dgm:prSet presAssocID="{B4789915-F8DE-4C37-BCB8-FE387CBC13AB}" presName="parallelogram7" presStyleLbl="alignNode1" presStyleIdx="6" presStyleCnt="21" custLinFactY="-360000" custLinFactNeighborY="-400000"/>
      <dgm:spPr/>
    </dgm:pt>
    <dgm:pt modelId="{30FD3B3F-26DD-4DA8-BDE7-CD9821FFC6E2}" type="pres">
      <dgm:prSet presAssocID="{F27263A3-177D-4E53-99BB-070D0239034C}" presName="sibTrans" presStyleCnt="0"/>
      <dgm:spPr/>
    </dgm:pt>
    <dgm:pt modelId="{E5FA5C3E-0A5F-4C8F-BE99-0D89271117EE}" type="pres">
      <dgm:prSet presAssocID="{05BCA560-FFAE-4E66-A578-971504666420}" presName="parenttextcomposite" presStyleCnt="0"/>
      <dgm:spPr/>
    </dgm:pt>
    <dgm:pt modelId="{4DD33A21-4C0D-49E0-80C2-81553C372453}" type="pres">
      <dgm:prSet presAssocID="{05BCA560-FFAE-4E66-A578-971504666420}" presName="parenttext" presStyleLbl="revTx" presStyleIdx="1" presStyleCnt="3" custLinFactY="-2593" custLinFactNeighborY="-100000">
        <dgm:presLayoutVars>
          <dgm:chMax/>
          <dgm:chPref val="2"/>
          <dgm:bulletEnabled val="1"/>
        </dgm:presLayoutVars>
      </dgm:prSet>
      <dgm:spPr/>
      <dgm:t>
        <a:bodyPr/>
        <a:lstStyle/>
        <a:p>
          <a:endParaRPr lang="nl-BE"/>
        </a:p>
      </dgm:t>
    </dgm:pt>
    <dgm:pt modelId="{87D9E605-351D-4755-8386-7162CFE9AFA0}" type="pres">
      <dgm:prSet presAssocID="{05BCA560-FFAE-4E66-A578-971504666420}" presName="parallelogramComposite" presStyleCnt="0"/>
      <dgm:spPr/>
    </dgm:pt>
    <dgm:pt modelId="{9015811D-393B-4CB2-82E2-E7C0D8F262F7}" type="pres">
      <dgm:prSet presAssocID="{05BCA560-FFAE-4E66-A578-971504666420}" presName="parallelogram1" presStyleLbl="alignNode1" presStyleIdx="7" presStyleCnt="21" custLinFactY="-210609" custLinFactNeighborY="-300000"/>
      <dgm:spPr/>
    </dgm:pt>
    <dgm:pt modelId="{A1659C83-0640-4C51-B6F9-9BE18CFDF511}" type="pres">
      <dgm:prSet presAssocID="{05BCA560-FFAE-4E66-A578-971504666420}" presName="parallelogram2" presStyleLbl="alignNode1" presStyleIdx="8" presStyleCnt="21" custLinFactY="-210609" custLinFactNeighborY="-300000"/>
      <dgm:spPr/>
    </dgm:pt>
    <dgm:pt modelId="{52265704-1144-4D86-BA31-8362E04C0C4D}" type="pres">
      <dgm:prSet presAssocID="{05BCA560-FFAE-4E66-A578-971504666420}" presName="parallelogram3" presStyleLbl="alignNode1" presStyleIdx="9" presStyleCnt="21" custLinFactY="-210609" custLinFactNeighborY="-300000"/>
      <dgm:spPr/>
    </dgm:pt>
    <dgm:pt modelId="{9A9E989B-BBB4-4D49-B1E1-C7531F495FF8}" type="pres">
      <dgm:prSet presAssocID="{05BCA560-FFAE-4E66-A578-971504666420}" presName="parallelogram4" presStyleLbl="alignNode1" presStyleIdx="10" presStyleCnt="21" custLinFactY="-210609" custLinFactNeighborY="-300000"/>
      <dgm:spPr/>
    </dgm:pt>
    <dgm:pt modelId="{58087F7A-4C65-4A51-8678-FB275D126405}" type="pres">
      <dgm:prSet presAssocID="{05BCA560-FFAE-4E66-A578-971504666420}" presName="parallelogram5" presStyleLbl="alignNode1" presStyleIdx="11" presStyleCnt="21" custLinFactY="-210609" custLinFactNeighborY="-300000"/>
      <dgm:spPr/>
    </dgm:pt>
    <dgm:pt modelId="{D9310AD5-B69D-4721-B22D-8352EFD59880}" type="pres">
      <dgm:prSet presAssocID="{05BCA560-FFAE-4E66-A578-971504666420}" presName="parallelogram6" presStyleLbl="alignNode1" presStyleIdx="12" presStyleCnt="21" custLinFactY="-210609" custLinFactNeighborY="-300000"/>
      <dgm:spPr/>
    </dgm:pt>
    <dgm:pt modelId="{E3437614-0179-4C6D-9325-325E47CD3CD6}" type="pres">
      <dgm:prSet presAssocID="{05BCA560-FFAE-4E66-A578-971504666420}" presName="parallelogram7" presStyleLbl="alignNode1" presStyleIdx="13" presStyleCnt="21" custLinFactY="-210609" custLinFactNeighborY="-300000"/>
      <dgm:spPr/>
    </dgm:pt>
    <dgm:pt modelId="{090EC146-99A3-46D6-A45A-F480372C9EDB}" type="pres">
      <dgm:prSet presAssocID="{C715F3CD-94E0-4769-88FC-F081ADB359C2}" presName="sibTrans" presStyleCnt="0"/>
      <dgm:spPr/>
    </dgm:pt>
    <dgm:pt modelId="{5B98E272-A199-4B01-8AC2-A83F03B0C67B}" type="pres">
      <dgm:prSet presAssocID="{242EDD00-8925-47AE-8F49-EA8238714A9D}" presName="parenttextcomposite" presStyleCnt="0"/>
      <dgm:spPr/>
    </dgm:pt>
    <dgm:pt modelId="{785764EF-F30E-4A5A-926E-A9DE01247841}" type="pres">
      <dgm:prSet presAssocID="{242EDD00-8925-47AE-8F49-EA8238714A9D}" presName="parenttext" presStyleLbl="revTx" presStyleIdx="2" presStyleCnt="3" custLinFactNeighborY="-30518">
        <dgm:presLayoutVars>
          <dgm:chMax/>
          <dgm:chPref val="2"/>
          <dgm:bulletEnabled val="1"/>
        </dgm:presLayoutVars>
      </dgm:prSet>
      <dgm:spPr/>
      <dgm:t>
        <a:bodyPr/>
        <a:lstStyle/>
        <a:p>
          <a:endParaRPr lang="nl-BE"/>
        </a:p>
      </dgm:t>
    </dgm:pt>
    <dgm:pt modelId="{6526384E-F3EE-417A-8DD7-2CD520423361}" type="pres">
      <dgm:prSet presAssocID="{242EDD00-8925-47AE-8F49-EA8238714A9D}" presName="parallelogramComposite" presStyleCnt="0"/>
      <dgm:spPr/>
    </dgm:pt>
    <dgm:pt modelId="{AA1A30F5-53BA-45B4-AB28-2F44561B71C8}" type="pres">
      <dgm:prSet presAssocID="{242EDD00-8925-47AE-8F49-EA8238714A9D}" presName="parallelogram1" presStyleLbl="alignNode1" presStyleIdx="14" presStyleCnt="21" custLinFactY="-24848" custLinFactNeighborY="-100000"/>
      <dgm:spPr/>
    </dgm:pt>
    <dgm:pt modelId="{6D306E64-DD44-4697-A665-65A071059216}" type="pres">
      <dgm:prSet presAssocID="{242EDD00-8925-47AE-8F49-EA8238714A9D}" presName="parallelogram2" presStyleLbl="alignNode1" presStyleIdx="15" presStyleCnt="21" custLinFactY="-24848" custLinFactNeighborY="-100000"/>
      <dgm:spPr/>
    </dgm:pt>
    <dgm:pt modelId="{E20570D1-FC26-4149-B411-5C8F33654BFF}" type="pres">
      <dgm:prSet presAssocID="{242EDD00-8925-47AE-8F49-EA8238714A9D}" presName="parallelogram3" presStyleLbl="alignNode1" presStyleIdx="16" presStyleCnt="21" custLinFactY="-24848" custLinFactNeighborY="-100000"/>
      <dgm:spPr/>
    </dgm:pt>
    <dgm:pt modelId="{D59A9AE5-AAE2-4B54-8DB1-6C53E8D6E46C}" type="pres">
      <dgm:prSet presAssocID="{242EDD00-8925-47AE-8F49-EA8238714A9D}" presName="parallelogram4" presStyleLbl="alignNode1" presStyleIdx="17" presStyleCnt="21" custLinFactY="-24848" custLinFactNeighborY="-100000"/>
      <dgm:spPr/>
    </dgm:pt>
    <dgm:pt modelId="{AF5DF422-FED1-4123-B958-F59842D14B6D}" type="pres">
      <dgm:prSet presAssocID="{242EDD00-8925-47AE-8F49-EA8238714A9D}" presName="parallelogram5" presStyleLbl="alignNode1" presStyleIdx="18" presStyleCnt="21" custLinFactY="-24848" custLinFactNeighborY="-100000"/>
      <dgm:spPr/>
    </dgm:pt>
    <dgm:pt modelId="{3DB3C8D2-6E9A-433F-B4AE-991E03C640B3}" type="pres">
      <dgm:prSet presAssocID="{242EDD00-8925-47AE-8F49-EA8238714A9D}" presName="parallelogram6" presStyleLbl="alignNode1" presStyleIdx="19" presStyleCnt="21" custLinFactY="-24848" custLinFactNeighborY="-100000"/>
      <dgm:spPr/>
    </dgm:pt>
    <dgm:pt modelId="{88CAF9FE-1193-470A-A58F-7E77D86DD3B0}" type="pres">
      <dgm:prSet presAssocID="{242EDD00-8925-47AE-8F49-EA8238714A9D}" presName="parallelogram7" presStyleLbl="alignNode1" presStyleIdx="20" presStyleCnt="21" custLinFactY="-24848" custLinFactNeighborY="-100000"/>
      <dgm:spPr/>
    </dgm:pt>
  </dgm:ptLst>
  <dgm:cxnLst>
    <dgm:cxn modelId="{18E64732-964A-433F-B48E-7D2F21AEF93C}" type="presOf" srcId="{B4789915-F8DE-4C37-BCB8-FE387CBC13AB}" destId="{506C760E-5F3E-468D-900A-7378EBCAAD59}" srcOrd="0" destOrd="0" presId="urn:microsoft.com/office/officeart/2008/layout/VerticalAccentList"/>
    <dgm:cxn modelId="{7DA0A404-AABC-4285-A1D7-3A22597E32F2}" srcId="{78B92FEE-21E7-4FE0-8464-1650CD121518}" destId="{05BCA560-FFAE-4E66-A578-971504666420}" srcOrd="1" destOrd="0" parTransId="{E3EE8551-5B65-49E1-BFC0-817E60FAD9AA}" sibTransId="{C715F3CD-94E0-4769-88FC-F081ADB359C2}"/>
    <dgm:cxn modelId="{1DC33A1C-A600-4A52-87F1-40C3EA20CA4F}" srcId="{78B92FEE-21E7-4FE0-8464-1650CD121518}" destId="{242EDD00-8925-47AE-8F49-EA8238714A9D}" srcOrd="2" destOrd="0" parTransId="{48B08ACE-8460-4C67-8EBC-AD77BC9B76A3}" sibTransId="{E4DE2807-0A91-4007-8613-0F216F458A77}"/>
    <dgm:cxn modelId="{62BED9D2-DF97-4E58-B52C-5B924FC76CF0}" type="presOf" srcId="{78B92FEE-21E7-4FE0-8464-1650CD121518}" destId="{30192A5F-0084-4714-AF28-A42C650C7393}" srcOrd="0" destOrd="0" presId="urn:microsoft.com/office/officeart/2008/layout/VerticalAccentList"/>
    <dgm:cxn modelId="{7E9A55C5-6F4B-48E1-8415-A86A8404412C}" type="presOf" srcId="{05BCA560-FFAE-4E66-A578-971504666420}" destId="{4DD33A21-4C0D-49E0-80C2-81553C372453}" srcOrd="0" destOrd="0" presId="urn:microsoft.com/office/officeart/2008/layout/VerticalAccentList"/>
    <dgm:cxn modelId="{4D44A594-8CAB-4D0A-9706-D9DFCC306C6B}" type="presOf" srcId="{242EDD00-8925-47AE-8F49-EA8238714A9D}" destId="{785764EF-F30E-4A5A-926E-A9DE01247841}" srcOrd="0" destOrd="0" presId="urn:microsoft.com/office/officeart/2008/layout/VerticalAccentList"/>
    <dgm:cxn modelId="{830178E7-169D-4D13-A3E3-B0D7C1F56851}" srcId="{78B92FEE-21E7-4FE0-8464-1650CD121518}" destId="{B4789915-F8DE-4C37-BCB8-FE387CBC13AB}" srcOrd="0" destOrd="0" parTransId="{D7294ADB-60C2-4654-A8C0-2B77AC837187}" sibTransId="{F27263A3-177D-4E53-99BB-070D0239034C}"/>
    <dgm:cxn modelId="{F7D58F8B-C329-455E-9A1A-9713E8034697}" type="presParOf" srcId="{30192A5F-0084-4714-AF28-A42C650C7393}" destId="{25EC9A54-ED2F-468C-A03A-55A8E613F2FC}" srcOrd="0" destOrd="0" presId="urn:microsoft.com/office/officeart/2008/layout/VerticalAccentList"/>
    <dgm:cxn modelId="{24C419CE-6CBE-4EFC-930F-AB340B2E137A}" type="presParOf" srcId="{25EC9A54-ED2F-468C-A03A-55A8E613F2FC}" destId="{506C760E-5F3E-468D-900A-7378EBCAAD59}" srcOrd="0" destOrd="0" presId="urn:microsoft.com/office/officeart/2008/layout/VerticalAccentList"/>
    <dgm:cxn modelId="{D3DC8818-41CF-4FC8-BEFA-44A9D55BCDB6}" type="presParOf" srcId="{30192A5F-0084-4714-AF28-A42C650C7393}" destId="{442B0CDA-BE79-437C-8104-104738858153}" srcOrd="1" destOrd="0" presId="urn:microsoft.com/office/officeart/2008/layout/VerticalAccentList"/>
    <dgm:cxn modelId="{52367DAF-5370-4FB4-8563-073A8F931245}" type="presParOf" srcId="{442B0CDA-BE79-437C-8104-104738858153}" destId="{D3EB4024-6EC6-49AD-9C5B-5FE70EF8B166}" srcOrd="0" destOrd="0" presId="urn:microsoft.com/office/officeart/2008/layout/VerticalAccentList"/>
    <dgm:cxn modelId="{18B7FF98-A843-4A98-AF15-9E7D5A157707}" type="presParOf" srcId="{442B0CDA-BE79-437C-8104-104738858153}" destId="{C01E8002-5933-4E29-9F7C-4339F7305711}" srcOrd="1" destOrd="0" presId="urn:microsoft.com/office/officeart/2008/layout/VerticalAccentList"/>
    <dgm:cxn modelId="{260560FD-03E2-4243-823C-DBE134CD5EAD}" type="presParOf" srcId="{442B0CDA-BE79-437C-8104-104738858153}" destId="{B70285E4-416B-4CED-AAD2-35A4F1BD8C4E}" srcOrd="2" destOrd="0" presId="urn:microsoft.com/office/officeart/2008/layout/VerticalAccentList"/>
    <dgm:cxn modelId="{5B4A8C0F-E3EF-437A-A6BC-C9A3EF06B91C}" type="presParOf" srcId="{442B0CDA-BE79-437C-8104-104738858153}" destId="{C02D6374-82FB-41FC-AFEC-5C8E1CBBFE3C}" srcOrd="3" destOrd="0" presId="urn:microsoft.com/office/officeart/2008/layout/VerticalAccentList"/>
    <dgm:cxn modelId="{E5039AB5-4E79-41A0-91BC-CFCADD7B9058}" type="presParOf" srcId="{442B0CDA-BE79-437C-8104-104738858153}" destId="{E5806FAF-8045-4DF0-A7FA-2EA2FE6EA6C4}" srcOrd="4" destOrd="0" presId="urn:microsoft.com/office/officeart/2008/layout/VerticalAccentList"/>
    <dgm:cxn modelId="{0C8B14FD-75B2-466D-948C-3024298BCD42}" type="presParOf" srcId="{442B0CDA-BE79-437C-8104-104738858153}" destId="{38B844B2-A690-4523-809B-5DF684761A4B}" srcOrd="5" destOrd="0" presId="urn:microsoft.com/office/officeart/2008/layout/VerticalAccentList"/>
    <dgm:cxn modelId="{4DB0F603-4C6D-4137-9EF1-9A0728CEABEE}" type="presParOf" srcId="{442B0CDA-BE79-437C-8104-104738858153}" destId="{13982F01-6D7C-4B4B-B03E-F90B2FC1B847}" srcOrd="6" destOrd="0" presId="urn:microsoft.com/office/officeart/2008/layout/VerticalAccentList"/>
    <dgm:cxn modelId="{84C9C9A0-C574-4341-9AEA-35BEB3ADFC3F}" type="presParOf" srcId="{30192A5F-0084-4714-AF28-A42C650C7393}" destId="{30FD3B3F-26DD-4DA8-BDE7-CD9821FFC6E2}" srcOrd="2" destOrd="0" presId="urn:microsoft.com/office/officeart/2008/layout/VerticalAccentList"/>
    <dgm:cxn modelId="{A71B38EB-D048-4E80-A462-DD2E7B85A175}" type="presParOf" srcId="{30192A5F-0084-4714-AF28-A42C650C7393}" destId="{E5FA5C3E-0A5F-4C8F-BE99-0D89271117EE}" srcOrd="3" destOrd="0" presId="urn:microsoft.com/office/officeart/2008/layout/VerticalAccentList"/>
    <dgm:cxn modelId="{1CFEF2EB-10F3-4AA7-85AD-7B1DA545A2BA}" type="presParOf" srcId="{E5FA5C3E-0A5F-4C8F-BE99-0D89271117EE}" destId="{4DD33A21-4C0D-49E0-80C2-81553C372453}" srcOrd="0" destOrd="0" presId="urn:microsoft.com/office/officeart/2008/layout/VerticalAccentList"/>
    <dgm:cxn modelId="{EC9BEC6D-84FD-41F1-88B2-306D5C124BD0}" type="presParOf" srcId="{30192A5F-0084-4714-AF28-A42C650C7393}" destId="{87D9E605-351D-4755-8386-7162CFE9AFA0}" srcOrd="4" destOrd="0" presId="urn:microsoft.com/office/officeart/2008/layout/VerticalAccentList"/>
    <dgm:cxn modelId="{BEF0D6FF-A265-434B-8727-6E7BD8A3DA53}" type="presParOf" srcId="{87D9E605-351D-4755-8386-7162CFE9AFA0}" destId="{9015811D-393B-4CB2-82E2-E7C0D8F262F7}" srcOrd="0" destOrd="0" presId="urn:microsoft.com/office/officeart/2008/layout/VerticalAccentList"/>
    <dgm:cxn modelId="{3F850587-FB1B-49B4-9D4A-437E345FC13F}" type="presParOf" srcId="{87D9E605-351D-4755-8386-7162CFE9AFA0}" destId="{A1659C83-0640-4C51-B6F9-9BE18CFDF511}" srcOrd="1" destOrd="0" presId="urn:microsoft.com/office/officeart/2008/layout/VerticalAccentList"/>
    <dgm:cxn modelId="{3719A22A-5E68-4B76-851B-6803822D023A}" type="presParOf" srcId="{87D9E605-351D-4755-8386-7162CFE9AFA0}" destId="{52265704-1144-4D86-BA31-8362E04C0C4D}" srcOrd="2" destOrd="0" presId="urn:microsoft.com/office/officeart/2008/layout/VerticalAccentList"/>
    <dgm:cxn modelId="{BC3E29B4-8327-428F-AF66-AA8E5FE20F61}" type="presParOf" srcId="{87D9E605-351D-4755-8386-7162CFE9AFA0}" destId="{9A9E989B-BBB4-4D49-B1E1-C7531F495FF8}" srcOrd="3" destOrd="0" presId="urn:microsoft.com/office/officeart/2008/layout/VerticalAccentList"/>
    <dgm:cxn modelId="{7DF12AEA-E23C-4445-995E-66F50AE80232}" type="presParOf" srcId="{87D9E605-351D-4755-8386-7162CFE9AFA0}" destId="{58087F7A-4C65-4A51-8678-FB275D126405}" srcOrd="4" destOrd="0" presId="urn:microsoft.com/office/officeart/2008/layout/VerticalAccentList"/>
    <dgm:cxn modelId="{3C7F922C-F62D-4246-9CC8-A2CAA4C6A1E1}" type="presParOf" srcId="{87D9E605-351D-4755-8386-7162CFE9AFA0}" destId="{D9310AD5-B69D-4721-B22D-8352EFD59880}" srcOrd="5" destOrd="0" presId="urn:microsoft.com/office/officeart/2008/layout/VerticalAccentList"/>
    <dgm:cxn modelId="{5E698A35-40E3-4047-8722-CDBB21452226}" type="presParOf" srcId="{87D9E605-351D-4755-8386-7162CFE9AFA0}" destId="{E3437614-0179-4C6D-9325-325E47CD3CD6}" srcOrd="6" destOrd="0" presId="urn:microsoft.com/office/officeart/2008/layout/VerticalAccentList"/>
    <dgm:cxn modelId="{93CB04BC-4474-44CA-8623-63BF0DB51E81}" type="presParOf" srcId="{30192A5F-0084-4714-AF28-A42C650C7393}" destId="{090EC146-99A3-46D6-A45A-F480372C9EDB}" srcOrd="5" destOrd="0" presId="urn:microsoft.com/office/officeart/2008/layout/VerticalAccentList"/>
    <dgm:cxn modelId="{0271F4B2-267A-4DBC-A59E-D682248D2465}" type="presParOf" srcId="{30192A5F-0084-4714-AF28-A42C650C7393}" destId="{5B98E272-A199-4B01-8AC2-A83F03B0C67B}" srcOrd="6" destOrd="0" presId="urn:microsoft.com/office/officeart/2008/layout/VerticalAccentList"/>
    <dgm:cxn modelId="{42A49137-65B9-4CB7-8CD3-808F329457B7}" type="presParOf" srcId="{5B98E272-A199-4B01-8AC2-A83F03B0C67B}" destId="{785764EF-F30E-4A5A-926E-A9DE01247841}" srcOrd="0" destOrd="0" presId="urn:microsoft.com/office/officeart/2008/layout/VerticalAccentList"/>
    <dgm:cxn modelId="{AB6359CA-0904-43BD-8FA7-C4897AF82AE0}" type="presParOf" srcId="{30192A5F-0084-4714-AF28-A42C650C7393}" destId="{6526384E-F3EE-417A-8DD7-2CD520423361}" srcOrd="7" destOrd="0" presId="urn:microsoft.com/office/officeart/2008/layout/VerticalAccentList"/>
    <dgm:cxn modelId="{BDB3EF3A-C6BB-4607-A3D1-21094566D22D}" type="presParOf" srcId="{6526384E-F3EE-417A-8DD7-2CD520423361}" destId="{AA1A30F5-53BA-45B4-AB28-2F44561B71C8}" srcOrd="0" destOrd="0" presId="urn:microsoft.com/office/officeart/2008/layout/VerticalAccentList"/>
    <dgm:cxn modelId="{83E787E5-771A-438D-92AC-FBF3F685CDEC}" type="presParOf" srcId="{6526384E-F3EE-417A-8DD7-2CD520423361}" destId="{6D306E64-DD44-4697-A665-65A071059216}" srcOrd="1" destOrd="0" presId="urn:microsoft.com/office/officeart/2008/layout/VerticalAccentList"/>
    <dgm:cxn modelId="{A8FCE754-4D2A-4C2B-84D1-AF4479F64E2C}" type="presParOf" srcId="{6526384E-F3EE-417A-8DD7-2CD520423361}" destId="{E20570D1-FC26-4149-B411-5C8F33654BFF}" srcOrd="2" destOrd="0" presId="urn:microsoft.com/office/officeart/2008/layout/VerticalAccentList"/>
    <dgm:cxn modelId="{15061146-BB1C-474E-B626-23F2D09C7B91}" type="presParOf" srcId="{6526384E-F3EE-417A-8DD7-2CD520423361}" destId="{D59A9AE5-AAE2-4B54-8DB1-6C53E8D6E46C}" srcOrd="3" destOrd="0" presId="urn:microsoft.com/office/officeart/2008/layout/VerticalAccentList"/>
    <dgm:cxn modelId="{F1C43A17-863B-4FF6-AE9C-DBA8BF64C640}" type="presParOf" srcId="{6526384E-F3EE-417A-8DD7-2CD520423361}" destId="{AF5DF422-FED1-4123-B958-F59842D14B6D}" srcOrd="4" destOrd="0" presId="urn:microsoft.com/office/officeart/2008/layout/VerticalAccentList"/>
    <dgm:cxn modelId="{75F8E8BE-598E-483E-B61C-A0BBFC7E799B}" type="presParOf" srcId="{6526384E-F3EE-417A-8DD7-2CD520423361}" destId="{3DB3C8D2-6E9A-433F-B4AE-991E03C640B3}" srcOrd="5" destOrd="0" presId="urn:microsoft.com/office/officeart/2008/layout/VerticalAccentList"/>
    <dgm:cxn modelId="{A5F66767-4236-4042-A0C9-362D16AB0270}" type="presParOf" srcId="{6526384E-F3EE-417A-8DD7-2CD520423361}" destId="{88CAF9FE-1193-470A-A58F-7E77D86DD3B0}"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5B46ED-E565-4A8C-9C12-6145A8637ED3}"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nl-BE"/>
        </a:p>
      </dgm:t>
    </dgm:pt>
    <dgm:pt modelId="{70D893F2-64F3-49C3-9E73-F8398440579A}">
      <dgm:prSet phldrT="[Text]"/>
      <dgm:spPr/>
      <dgm:t>
        <a:bodyPr/>
        <a:lstStyle/>
        <a:p>
          <a:r>
            <a:rPr lang="nl-BE" dirty="0" smtClean="0"/>
            <a:t>Relatively more risky assets: </a:t>
          </a:r>
        </a:p>
        <a:p>
          <a:r>
            <a:rPr lang="nl-BE" dirty="0" smtClean="0"/>
            <a:t>%RC</a:t>
          </a:r>
          <a:r>
            <a:rPr lang="nl-BE" baseline="-25000" dirty="0" smtClean="0"/>
            <a:t>i</a:t>
          </a:r>
          <a:r>
            <a:rPr lang="nl-BE" dirty="0" smtClean="0"/>
            <a:t>&gt;w</a:t>
          </a:r>
          <a:r>
            <a:rPr lang="nl-BE" baseline="-25000" dirty="0" smtClean="0"/>
            <a:t>i</a:t>
          </a:r>
          <a:endParaRPr lang="nl-BE" baseline="-25000" dirty="0"/>
        </a:p>
      </dgm:t>
    </dgm:pt>
    <dgm:pt modelId="{498238AA-F953-4637-8B33-5E7408AAC2F6}" type="parTrans" cxnId="{966DA0DF-FFEF-4972-9CAC-75F9A51BD0AA}">
      <dgm:prSet/>
      <dgm:spPr/>
      <dgm:t>
        <a:bodyPr/>
        <a:lstStyle/>
        <a:p>
          <a:endParaRPr lang="nl-BE"/>
        </a:p>
      </dgm:t>
    </dgm:pt>
    <dgm:pt modelId="{752D1AAB-45B0-4D7F-855C-B7A76ECB2D5B}" type="sibTrans" cxnId="{966DA0DF-FFEF-4972-9CAC-75F9A51BD0AA}">
      <dgm:prSet/>
      <dgm:spPr/>
      <dgm:t>
        <a:bodyPr/>
        <a:lstStyle/>
        <a:p>
          <a:endParaRPr lang="nl-BE"/>
        </a:p>
      </dgm:t>
    </dgm:pt>
    <dgm:pt modelId="{54F52074-D3C6-4244-A56A-C5A4182EE1F4}">
      <dgm:prSet phldrT="[Text]"/>
      <dgm:spPr/>
      <dgm:t>
        <a:bodyPr/>
        <a:lstStyle/>
        <a:p>
          <a:r>
            <a:rPr lang="nl-BE" dirty="0" smtClean="0"/>
            <a:t>Relatively less      risky assets: </a:t>
          </a:r>
        </a:p>
        <a:p>
          <a:r>
            <a:rPr lang="nl-BE" dirty="0" smtClean="0"/>
            <a:t>%RC</a:t>
          </a:r>
          <a:r>
            <a:rPr lang="nl-BE" baseline="-25000" dirty="0" smtClean="0"/>
            <a:t>i</a:t>
          </a:r>
          <a:r>
            <a:rPr lang="nl-BE" dirty="0" smtClean="0"/>
            <a:t>&lt;w</a:t>
          </a:r>
          <a:r>
            <a:rPr lang="nl-BE" baseline="-25000" dirty="0" smtClean="0"/>
            <a:t>i</a:t>
          </a:r>
          <a:endParaRPr lang="nl-BE" baseline="-25000" dirty="0"/>
        </a:p>
      </dgm:t>
    </dgm:pt>
    <dgm:pt modelId="{63CA3D6F-59B9-4E3C-99F1-5EA394AB1F26}" type="parTrans" cxnId="{9B27A215-8628-4DA1-95BE-BE6068B59DB2}">
      <dgm:prSet/>
      <dgm:spPr/>
      <dgm:t>
        <a:bodyPr/>
        <a:lstStyle/>
        <a:p>
          <a:endParaRPr lang="nl-BE"/>
        </a:p>
      </dgm:t>
    </dgm:pt>
    <dgm:pt modelId="{B9FE1F47-8457-4432-84DE-43167FBA0ECE}" type="sibTrans" cxnId="{9B27A215-8628-4DA1-95BE-BE6068B59DB2}">
      <dgm:prSet/>
      <dgm:spPr/>
      <dgm:t>
        <a:bodyPr/>
        <a:lstStyle/>
        <a:p>
          <a:endParaRPr lang="nl-BE"/>
        </a:p>
      </dgm:t>
    </dgm:pt>
    <dgm:pt modelId="{EC4C84C4-AB06-4295-BC0A-0A3F1B5B14F0}" type="pres">
      <dgm:prSet presAssocID="{EC5B46ED-E565-4A8C-9C12-6145A8637ED3}" presName="compositeShape" presStyleCnt="0">
        <dgm:presLayoutVars>
          <dgm:chMax val="2"/>
          <dgm:dir/>
          <dgm:resizeHandles val="exact"/>
        </dgm:presLayoutVars>
      </dgm:prSet>
      <dgm:spPr/>
    </dgm:pt>
    <dgm:pt modelId="{15AEE6E5-8E97-4CB4-AF03-B836C6FBE03F}" type="pres">
      <dgm:prSet presAssocID="{EC5B46ED-E565-4A8C-9C12-6145A8637ED3}" presName="ribbon" presStyleLbl="node1" presStyleIdx="0" presStyleCnt="1"/>
      <dgm:spPr/>
    </dgm:pt>
    <dgm:pt modelId="{100ABA2C-10DA-4669-8A1F-A28BE3F469A6}" type="pres">
      <dgm:prSet presAssocID="{EC5B46ED-E565-4A8C-9C12-6145A8637ED3}" presName="leftArrowText" presStyleLbl="node1" presStyleIdx="0" presStyleCnt="1">
        <dgm:presLayoutVars>
          <dgm:chMax val="0"/>
          <dgm:bulletEnabled val="1"/>
        </dgm:presLayoutVars>
      </dgm:prSet>
      <dgm:spPr/>
      <dgm:t>
        <a:bodyPr/>
        <a:lstStyle/>
        <a:p>
          <a:endParaRPr lang="nl-BE"/>
        </a:p>
      </dgm:t>
    </dgm:pt>
    <dgm:pt modelId="{823999FC-2CF2-4C2F-A5AC-49E9BB6B926F}" type="pres">
      <dgm:prSet presAssocID="{EC5B46ED-E565-4A8C-9C12-6145A8637ED3}" presName="rightArrowText" presStyleLbl="node1" presStyleIdx="0" presStyleCnt="1">
        <dgm:presLayoutVars>
          <dgm:chMax val="0"/>
          <dgm:bulletEnabled val="1"/>
        </dgm:presLayoutVars>
      </dgm:prSet>
      <dgm:spPr/>
      <dgm:t>
        <a:bodyPr/>
        <a:lstStyle/>
        <a:p>
          <a:endParaRPr lang="nl-BE"/>
        </a:p>
      </dgm:t>
    </dgm:pt>
  </dgm:ptLst>
  <dgm:cxnLst>
    <dgm:cxn modelId="{5DB9C3A4-CF52-4B48-995E-605FE1459AD7}" type="presOf" srcId="{EC5B46ED-E565-4A8C-9C12-6145A8637ED3}" destId="{EC4C84C4-AB06-4295-BC0A-0A3F1B5B14F0}" srcOrd="0" destOrd="0" presId="urn:microsoft.com/office/officeart/2005/8/layout/arrow6"/>
    <dgm:cxn modelId="{A62237F8-DE7A-4F6A-8334-10CBAAAE138A}" type="presOf" srcId="{54F52074-D3C6-4244-A56A-C5A4182EE1F4}" destId="{823999FC-2CF2-4C2F-A5AC-49E9BB6B926F}" srcOrd="0" destOrd="0" presId="urn:microsoft.com/office/officeart/2005/8/layout/arrow6"/>
    <dgm:cxn modelId="{966DA0DF-FFEF-4972-9CAC-75F9A51BD0AA}" srcId="{EC5B46ED-E565-4A8C-9C12-6145A8637ED3}" destId="{70D893F2-64F3-49C3-9E73-F8398440579A}" srcOrd="0" destOrd="0" parTransId="{498238AA-F953-4637-8B33-5E7408AAC2F6}" sibTransId="{752D1AAB-45B0-4D7F-855C-B7A76ECB2D5B}"/>
    <dgm:cxn modelId="{AB8D720E-4AC6-4584-B78C-F13AD60BA7CB}" type="presOf" srcId="{70D893F2-64F3-49C3-9E73-F8398440579A}" destId="{100ABA2C-10DA-4669-8A1F-A28BE3F469A6}" srcOrd="0" destOrd="0" presId="urn:microsoft.com/office/officeart/2005/8/layout/arrow6"/>
    <dgm:cxn modelId="{9B27A215-8628-4DA1-95BE-BE6068B59DB2}" srcId="{EC5B46ED-E565-4A8C-9C12-6145A8637ED3}" destId="{54F52074-D3C6-4244-A56A-C5A4182EE1F4}" srcOrd="1" destOrd="0" parTransId="{63CA3D6F-59B9-4E3C-99F1-5EA394AB1F26}" sibTransId="{B9FE1F47-8457-4432-84DE-43167FBA0ECE}"/>
    <dgm:cxn modelId="{0933AFDB-2ECC-4B67-8CBF-D8974FFDE50D}" type="presParOf" srcId="{EC4C84C4-AB06-4295-BC0A-0A3F1B5B14F0}" destId="{15AEE6E5-8E97-4CB4-AF03-B836C6FBE03F}" srcOrd="0" destOrd="0" presId="urn:microsoft.com/office/officeart/2005/8/layout/arrow6"/>
    <dgm:cxn modelId="{C9D85278-35E3-41B4-95C7-9875EA0A181D}" type="presParOf" srcId="{EC4C84C4-AB06-4295-BC0A-0A3F1B5B14F0}" destId="{100ABA2C-10DA-4669-8A1F-A28BE3F469A6}" srcOrd="1" destOrd="0" presId="urn:microsoft.com/office/officeart/2005/8/layout/arrow6"/>
    <dgm:cxn modelId="{5A8F2F83-69DD-4FE4-AB73-8D3E6625B13B}" type="presParOf" srcId="{EC4C84C4-AB06-4295-BC0A-0A3F1B5B14F0}" destId="{823999FC-2CF2-4C2F-A5AC-49E9BB6B926F}"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E66F4-3A16-4636-8CBE-D7635C64CE1A}">
      <dsp:nvSpPr>
        <dsp:cNvPr id="0" name=""/>
        <dsp:cNvSpPr/>
      </dsp:nvSpPr>
      <dsp:spPr>
        <a:xfrm>
          <a:off x="0" y="0"/>
          <a:ext cx="5570220" cy="1817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nl-BE" sz="1800" kern="1200" dirty="0" smtClean="0"/>
            <a:t>Successfullly optimizing the portfolio requires to form expectations:</a:t>
          </a:r>
        </a:p>
        <a:p>
          <a:pPr lvl="0" algn="l" defTabSz="800100">
            <a:lnSpc>
              <a:spcPct val="90000"/>
            </a:lnSpc>
            <a:spcBef>
              <a:spcPct val="0"/>
            </a:spcBef>
            <a:spcAft>
              <a:spcPct val="35000"/>
            </a:spcAft>
          </a:pPr>
          <a:r>
            <a:rPr lang="nl-BE" sz="1800" kern="1200" dirty="0" smtClean="0"/>
            <a:t>*  about what the portfolio return will be on average (mean) </a:t>
          </a:r>
        </a:p>
        <a:p>
          <a:pPr lvl="0" algn="l" defTabSz="800100">
            <a:lnSpc>
              <a:spcPct val="90000"/>
            </a:lnSpc>
            <a:spcBef>
              <a:spcPct val="0"/>
            </a:spcBef>
            <a:spcAft>
              <a:spcPct val="35000"/>
            </a:spcAft>
          </a:pPr>
          <a:r>
            <a:rPr lang="nl-BE" sz="1800" kern="1200" dirty="0" smtClean="0"/>
            <a:t>* and how far off it may be (variance)</a:t>
          </a:r>
          <a:endParaRPr lang="nl-BE" sz="1800" kern="1200" dirty="0"/>
        </a:p>
      </dsp:txBody>
      <dsp:txXfrm>
        <a:off x="53229" y="53229"/>
        <a:ext cx="3691826" cy="1710912"/>
      </dsp:txXfrm>
    </dsp:sp>
    <dsp:sp modelId="{F39E49B4-7100-430E-9DB8-50D7EB5CA086}">
      <dsp:nvSpPr>
        <dsp:cNvPr id="0" name=""/>
        <dsp:cNvSpPr/>
      </dsp:nvSpPr>
      <dsp:spPr>
        <a:xfrm>
          <a:off x="982979" y="2221230"/>
          <a:ext cx="5570220" cy="1817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nl-BE" sz="1800" kern="1200" dirty="0" smtClean="0"/>
            <a:t>Why? Because the portfolio return is a random variable.</a:t>
          </a:r>
          <a:endParaRPr lang="nl-BE" sz="1800" kern="1200" dirty="0"/>
        </a:p>
      </dsp:txBody>
      <dsp:txXfrm>
        <a:off x="1036208" y="2274459"/>
        <a:ext cx="3299491" cy="1710912"/>
      </dsp:txXfrm>
    </dsp:sp>
    <dsp:sp modelId="{748E278E-11E8-4D0B-A017-B4AA2685D0C5}">
      <dsp:nvSpPr>
        <dsp:cNvPr id="0" name=""/>
        <dsp:cNvSpPr/>
      </dsp:nvSpPr>
      <dsp:spPr>
        <a:xfrm>
          <a:off x="4388929" y="1428654"/>
          <a:ext cx="1181290" cy="118129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BE" sz="3600" kern="1200"/>
        </a:p>
      </dsp:txBody>
      <dsp:txXfrm>
        <a:off x="4654719" y="1428654"/>
        <a:ext cx="649710" cy="88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760E-5F3E-468D-900A-7378EBCAAD59}">
      <dsp:nvSpPr>
        <dsp:cNvPr id="0" name=""/>
        <dsp:cNvSpPr/>
      </dsp:nvSpPr>
      <dsp:spPr>
        <a:xfrm>
          <a:off x="457196" y="0"/>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return</a:t>
          </a:r>
          <a:endParaRPr lang="nl-BE" sz="3100" kern="1200" dirty="0"/>
        </a:p>
      </dsp:txBody>
      <dsp:txXfrm>
        <a:off x="457196" y="0"/>
        <a:ext cx="7543800" cy="685800"/>
      </dsp:txXfrm>
    </dsp:sp>
    <dsp:sp modelId="{D3EB4024-6EC6-49AD-9C5B-5FE70EF8B166}">
      <dsp:nvSpPr>
        <dsp:cNvPr id="0" name=""/>
        <dsp:cNvSpPr/>
      </dsp:nvSpPr>
      <dsp:spPr>
        <a:xfrm>
          <a:off x="419099"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E8002-5933-4E29-9F7C-4339F7305711}">
      <dsp:nvSpPr>
        <dsp:cNvPr id="0" name=""/>
        <dsp:cNvSpPr/>
      </dsp:nvSpPr>
      <dsp:spPr>
        <a:xfrm>
          <a:off x="1483614"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0285E4-416B-4CED-AAD2-35A4F1BD8C4E}">
      <dsp:nvSpPr>
        <dsp:cNvPr id="0" name=""/>
        <dsp:cNvSpPr/>
      </dsp:nvSpPr>
      <dsp:spPr>
        <a:xfrm>
          <a:off x="2548128"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D6374-82FB-41FC-AFEC-5C8E1CBBFE3C}">
      <dsp:nvSpPr>
        <dsp:cNvPr id="0" name=""/>
        <dsp:cNvSpPr/>
      </dsp:nvSpPr>
      <dsp:spPr>
        <a:xfrm>
          <a:off x="3612642"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06FAF-8045-4DF0-A7FA-2EA2FE6EA6C4}">
      <dsp:nvSpPr>
        <dsp:cNvPr id="0" name=""/>
        <dsp:cNvSpPr/>
      </dsp:nvSpPr>
      <dsp:spPr>
        <a:xfrm>
          <a:off x="4677156"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B844B2-A690-4523-809B-5DF684761A4B}">
      <dsp:nvSpPr>
        <dsp:cNvPr id="0" name=""/>
        <dsp:cNvSpPr/>
      </dsp:nvSpPr>
      <dsp:spPr>
        <a:xfrm>
          <a:off x="5741670"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82F01-6D7C-4B4B-B03E-F90B2FC1B847}">
      <dsp:nvSpPr>
        <dsp:cNvPr id="0" name=""/>
        <dsp:cNvSpPr/>
      </dsp:nvSpPr>
      <dsp:spPr>
        <a:xfrm>
          <a:off x="6806184"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D33A21-4C0D-49E0-80C2-81553C372453}">
      <dsp:nvSpPr>
        <dsp:cNvPr id="0" name=""/>
        <dsp:cNvSpPr/>
      </dsp:nvSpPr>
      <dsp:spPr>
        <a:xfrm>
          <a:off x="419099" y="1371597"/>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expected return</a:t>
          </a:r>
          <a:endParaRPr lang="nl-BE" sz="3100" kern="1200" dirty="0"/>
        </a:p>
      </dsp:txBody>
      <dsp:txXfrm>
        <a:off x="419099" y="1371597"/>
        <a:ext cx="7543800" cy="685800"/>
      </dsp:txXfrm>
    </dsp:sp>
    <dsp:sp modelId="{9015811D-393B-4CB2-82E2-E7C0D8F262F7}">
      <dsp:nvSpPr>
        <dsp:cNvPr id="0" name=""/>
        <dsp:cNvSpPr/>
      </dsp:nvSpPr>
      <dsp:spPr>
        <a:xfrm>
          <a:off x="419099"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59C83-0640-4C51-B6F9-9BE18CFDF511}">
      <dsp:nvSpPr>
        <dsp:cNvPr id="0" name=""/>
        <dsp:cNvSpPr/>
      </dsp:nvSpPr>
      <dsp:spPr>
        <a:xfrm>
          <a:off x="1483614"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265704-1144-4D86-BA31-8362E04C0C4D}">
      <dsp:nvSpPr>
        <dsp:cNvPr id="0" name=""/>
        <dsp:cNvSpPr/>
      </dsp:nvSpPr>
      <dsp:spPr>
        <a:xfrm>
          <a:off x="2548128"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E989B-BBB4-4D49-B1E1-C7531F495FF8}">
      <dsp:nvSpPr>
        <dsp:cNvPr id="0" name=""/>
        <dsp:cNvSpPr/>
      </dsp:nvSpPr>
      <dsp:spPr>
        <a:xfrm>
          <a:off x="3612642"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87F7A-4C65-4A51-8678-FB275D126405}">
      <dsp:nvSpPr>
        <dsp:cNvPr id="0" name=""/>
        <dsp:cNvSpPr/>
      </dsp:nvSpPr>
      <dsp:spPr>
        <a:xfrm>
          <a:off x="4677156"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310AD5-B69D-4721-B22D-8352EFD59880}">
      <dsp:nvSpPr>
        <dsp:cNvPr id="0" name=""/>
        <dsp:cNvSpPr/>
      </dsp:nvSpPr>
      <dsp:spPr>
        <a:xfrm>
          <a:off x="5741670"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37614-0179-4C6D-9325-325E47CD3CD6}">
      <dsp:nvSpPr>
        <dsp:cNvPr id="0" name=""/>
        <dsp:cNvSpPr/>
      </dsp:nvSpPr>
      <dsp:spPr>
        <a:xfrm>
          <a:off x="6806184"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764EF-F30E-4A5A-926E-A9DE01247841}">
      <dsp:nvSpPr>
        <dsp:cNvPr id="0" name=""/>
        <dsp:cNvSpPr/>
      </dsp:nvSpPr>
      <dsp:spPr>
        <a:xfrm>
          <a:off x="419099" y="2819403"/>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variance</a:t>
          </a:r>
          <a:endParaRPr lang="nl-BE" sz="3100" kern="1200" dirty="0"/>
        </a:p>
      </dsp:txBody>
      <dsp:txXfrm>
        <a:off x="419099" y="2819403"/>
        <a:ext cx="7543800" cy="685800"/>
      </dsp:txXfrm>
    </dsp:sp>
    <dsp:sp modelId="{AA1A30F5-53BA-45B4-AB28-2F44561B71C8}">
      <dsp:nvSpPr>
        <dsp:cNvPr id="0" name=""/>
        <dsp:cNvSpPr/>
      </dsp:nvSpPr>
      <dsp:spPr>
        <a:xfrm>
          <a:off x="419099"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06E64-DD44-4697-A665-65A071059216}">
      <dsp:nvSpPr>
        <dsp:cNvPr id="0" name=""/>
        <dsp:cNvSpPr/>
      </dsp:nvSpPr>
      <dsp:spPr>
        <a:xfrm>
          <a:off x="1483614"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570D1-FC26-4149-B411-5C8F33654BFF}">
      <dsp:nvSpPr>
        <dsp:cNvPr id="0" name=""/>
        <dsp:cNvSpPr/>
      </dsp:nvSpPr>
      <dsp:spPr>
        <a:xfrm>
          <a:off x="2548128"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A9AE5-AAE2-4B54-8DB1-6C53E8D6E46C}">
      <dsp:nvSpPr>
        <dsp:cNvPr id="0" name=""/>
        <dsp:cNvSpPr/>
      </dsp:nvSpPr>
      <dsp:spPr>
        <a:xfrm>
          <a:off x="3612642"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5DF422-FED1-4123-B958-F59842D14B6D}">
      <dsp:nvSpPr>
        <dsp:cNvPr id="0" name=""/>
        <dsp:cNvSpPr/>
      </dsp:nvSpPr>
      <dsp:spPr>
        <a:xfrm>
          <a:off x="4677156"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3C8D2-6E9A-433F-B4AE-991E03C640B3}">
      <dsp:nvSpPr>
        <dsp:cNvPr id="0" name=""/>
        <dsp:cNvSpPr/>
      </dsp:nvSpPr>
      <dsp:spPr>
        <a:xfrm>
          <a:off x="5741670"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AF9FE-1193-470A-A58F-7E77D86DD3B0}">
      <dsp:nvSpPr>
        <dsp:cNvPr id="0" name=""/>
        <dsp:cNvSpPr/>
      </dsp:nvSpPr>
      <dsp:spPr>
        <a:xfrm>
          <a:off x="6806184"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760E-5F3E-468D-900A-7378EBCAAD59}">
      <dsp:nvSpPr>
        <dsp:cNvPr id="0" name=""/>
        <dsp:cNvSpPr/>
      </dsp:nvSpPr>
      <dsp:spPr>
        <a:xfrm>
          <a:off x="457196" y="0"/>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return</a:t>
          </a:r>
          <a:endParaRPr lang="nl-BE" sz="3100" kern="1200" dirty="0"/>
        </a:p>
      </dsp:txBody>
      <dsp:txXfrm>
        <a:off x="457196" y="0"/>
        <a:ext cx="7543800" cy="685800"/>
      </dsp:txXfrm>
    </dsp:sp>
    <dsp:sp modelId="{D3EB4024-6EC6-49AD-9C5B-5FE70EF8B166}">
      <dsp:nvSpPr>
        <dsp:cNvPr id="0" name=""/>
        <dsp:cNvSpPr/>
      </dsp:nvSpPr>
      <dsp:spPr>
        <a:xfrm>
          <a:off x="419099"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E8002-5933-4E29-9F7C-4339F7305711}">
      <dsp:nvSpPr>
        <dsp:cNvPr id="0" name=""/>
        <dsp:cNvSpPr/>
      </dsp:nvSpPr>
      <dsp:spPr>
        <a:xfrm>
          <a:off x="1483614"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0285E4-416B-4CED-AAD2-35A4F1BD8C4E}">
      <dsp:nvSpPr>
        <dsp:cNvPr id="0" name=""/>
        <dsp:cNvSpPr/>
      </dsp:nvSpPr>
      <dsp:spPr>
        <a:xfrm>
          <a:off x="2548128"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D6374-82FB-41FC-AFEC-5C8E1CBBFE3C}">
      <dsp:nvSpPr>
        <dsp:cNvPr id="0" name=""/>
        <dsp:cNvSpPr/>
      </dsp:nvSpPr>
      <dsp:spPr>
        <a:xfrm>
          <a:off x="3612642"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06FAF-8045-4DF0-A7FA-2EA2FE6EA6C4}">
      <dsp:nvSpPr>
        <dsp:cNvPr id="0" name=""/>
        <dsp:cNvSpPr/>
      </dsp:nvSpPr>
      <dsp:spPr>
        <a:xfrm>
          <a:off x="4677156"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B844B2-A690-4523-809B-5DF684761A4B}">
      <dsp:nvSpPr>
        <dsp:cNvPr id="0" name=""/>
        <dsp:cNvSpPr/>
      </dsp:nvSpPr>
      <dsp:spPr>
        <a:xfrm>
          <a:off x="5741670"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82F01-6D7C-4B4B-B03E-F90B2FC1B847}">
      <dsp:nvSpPr>
        <dsp:cNvPr id="0" name=""/>
        <dsp:cNvSpPr/>
      </dsp:nvSpPr>
      <dsp:spPr>
        <a:xfrm>
          <a:off x="6806184"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D33A21-4C0D-49E0-80C2-81553C372453}">
      <dsp:nvSpPr>
        <dsp:cNvPr id="0" name=""/>
        <dsp:cNvSpPr/>
      </dsp:nvSpPr>
      <dsp:spPr>
        <a:xfrm>
          <a:off x="419099" y="1371597"/>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expected return</a:t>
          </a:r>
          <a:endParaRPr lang="nl-BE" sz="3100" kern="1200" dirty="0"/>
        </a:p>
      </dsp:txBody>
      <dsp:txXfrm>
        <a:off x="419099" y="1371597"/>
        <a:ext cx="7543800" cy="685800"/>
      </dsp:txXfrm>
    </dsp:sp>
    <dsp:sp modelId="{9015811D-393B-4CB2-82E2-E7C0D8F262F7}">
      <dsp:nvSpPr>
        <dsp:cNvPr id="0" name=""/>
        <dsp:cNvSpPr/>
      </dsp:nvSpPr>
      <dsp:spPr>
        <a:xfrm>
          <a:off x="419099"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59C83-0640-4C51-B6F9-9BE18CFDF511}">
      <dsp:nvSpPr>
        <dsp:cNvPr id="0" name=""/>
        <dsp:cNvSpPr/>
      </dsp:nvSpPr>
      <dsp:spPr>
        <a:xfrm>
          <a:off x="1483614"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265704-1144-4D86-BA31-8362E04C0C4D}">
      <dsp:nvSpPr>
        <dsp:cNvPr id="0" name=""/>
        <dsp:cNvSpPr/>
      </dsp:nvSpPr>
      <dsp:spPr>
        <a:xfrm>
          <a:off x="2548128"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E989B-BBB4-4D49-B1E1-C7531F495FF8}">
      <dsp:nvSpPr>
        <dsp:cNvPr id="0" name=""/>
        <dsp:cNvSpPr/>
      </dsp:nvSpPr>
      <dsp:spPr>
        <a:xfrm>
          <a:off x="3612642"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87F7A-4C65-4A51-8678-FB275D126405}">
      <dsp:nvSpPr>
        <dsp:cNvPr id="0" name=""/>
        <dsp:cNvSpPr/>
      </dsp:nvSpPr>
      <dsp:spPr>
        <a:xfrm>
          <a:off x="4677156"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310AD5-B69D-4721-B22D-8352EFD59880}">
      <dsp:nvSpPr>
        <dsp:cNvPr id="0" name=""/>
        <dsp:cNvSpPr/>
      </dsp:nvSpPr>
      <dsp:spPr>
        <a:xfrm>
          <a:off x="5741670"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37614-0179-4C6D-9325-325E47CD3CD6}">
      <dsp:nvSpPr>
        <dsp:cNvPr id="0" name=""/>
        <dsp:cNvSpPr/>
      </dsp:nvSpPr>
      <dsp:spPr>
        <a:xfrm>
          <a:off x="6806184"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764EF-F30E-4A5A-926E-A9DE01247841}">
      <dsp:nvSpPr>
        <dsp:cNvPr id="0" name=""/>
        <dsp:cNvSpPr/>
      </dsp:nvSpPr>
      <dsp:spPr>
        <a:xfrm>
          <a:off x="419099" y="2819403"/>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variance</a:t>
          </a:r>
          <a:endParaRPr lang="nl-BE" sz="3100" kern="1200" dirty="0"/>
        </a:p>
      </dsp:txBody>
      <dsp:txXfrm>
        <a:off x="419099" y="2819403"/>
        <a:ext cx="7543800" cy="685800"/>
      </dsp:txXfrm>
    </dsp:sp>
    <dsp:sp modelId="{AA1A30F5-53BA-45B4-AB28-2F44561B71C8}">
      <dsp:nvSpPr>
        <dsp:cNvPr id="0" name=""/>
        <dsp:cNvSpPr/>
      </dsp:nvSpPr>
      <dsp:spPr>
        <a:xfrm>
          <a:off x="419099"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06E64-DD44-4697-A665-65A071059216}">
      <dsp:nvSpPr>
        <dsp:cNvPr id="0" name=""/>
        <dsp:cNvSpPr/>
      </dsp:nvSpPr>
      <dsp:spPr>
        <a:xfrm>
          <a:off x="1483614"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570D1-FC26-4149-B411-5C8F33654BFF}">
      <dsp:nvSpPr>
        <dsp:cNvPr id="0" name=""/>
        <dsp:cNvSpPr/>
      </dsp:nvSpPr>
      <dsp:spPr>
        <a:xfrm>
          <a:off x="2548128"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A9AE5-AAE2-4B54-8DB1-6C53E8D6E46C}">
      <dsp:nvSpPr>
        <dsp:cNvPr id="0" name=""/>
        <dsp:cNvSpPr/>
      </dsp:nvSpPr>
      <dsp:spPr>
        <a:xfrm>
          <a:off x="3612642"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5DF422-FED1-4123-B958-F59842D14B6D}">
      <dsp:nvSpPr>
        <dsp:cNvPr id="0" name=""/>
        <dsp:cNvSpPr/>
      </dsp:nvSpPr>
      <dsp:spPr>
        <a:xfrm>
          <a:off x="4677156"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3C8D2-6E9A-433F-B4AE-991E03C640B3}">
      <dsp:nvSpPr>
        <dsp:cNvPr id="0" name=""/>
        <dsp:cNvSpPr/>
      </dsp:nvSpPr>
      <dsp:spPr>
        <a:xfrm>
          <a:off x="5741670"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AF9FE-1193-470A-A58F-7E77D86DD3B0}">
      <dsp:nvSpPr>
        <dsp:cNvPr id="0" name=""/>
        <dsp:cNvSpPr/>
      </dsp:nvSpPr>
      <dsp:spPr>
        <a:xfrm>
          <a:off x="6806184"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EE6E5-8E97-4CB4-AF03-B836C6FBE03F}">
      <dsp:nvSpPr>
        <dsp:cNvPr id="0" name=""/>
        <dsp:cNvSpPr/>
      </dsp:nvSpPr>
      <dsp:spPr>
        <a:xfrm>
          <a:off x="876299" y="0"/>
          <a:ext cx="6477000" cy="25908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ABA2C-10DA-4669-8A1F-A28BE3F469A6}">
      <dsp:nvSpPr>
        <dsp:cNvPr id="0" name=""/>
        <dsp:cNvSpPr/>
      </dsp:nvSpPr>
      <dsp:spPr>
        <a:xfrm>
          <a:off x="1653539" y="453389"/>
          <a:ext cx="2137410" cy="12694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lvl="0" algn="ctr" defTabSz="1022350">
            <a:lnSpc>
              <a:spcPct val="90000"/>
            </a:lnSpc>
            <a:spcBef>
              <a:spcPct val="0"/>
            </a:spcBef>
            <a:spcAft>
              <a:spcPct val="35000"/>
            </a:spcAft>
          </a:pPr>
          <a:r>
            <a:rPr lang="nl-BE" sz="2300" kern="1200" dirty="0" smtClean="0"/>
            <a:t>Relatively more risky assets: </a:t>
          </a:r>
        </a:p>
        <a:p>
          <a:pPr lvl="0" algn="ctr" defTabSz="1022350">
            <a:lnSpc>
              <a:spcPct val="90000"/>
            </a:lnSpc>
            <a:spcBef>
              <a:spcPct val="0"/>
            </a:spcBef>
            <a:spcAft>
              <a:spcPct val="35000"/>
            </a:spcAft>
          </a:pPr>
          <a:r>
            <a:rPr lang="nl-BE" sz="2300" kern="1200" dirty="0" smtClean="0"/>
            <a:t>%RC</a:t>
          </a:r>
          <a:r>
            <a:rPr lang="nl-BE" sz="2300" kern="1200" baseline="-25000" dirty="0" smtClean="0"/>
            <a:t>i</a:t>
          </a:r>
          <a:r>
            <a:rPr lang="nl-BE" sz="2300" kern="1200" dirty="0" smtClean="0"/>
            <a:t>&gt;w</a:t>
          </a:r>
          <a:r>
            <a:rPr lang="nl-BE" sz="2300" kern="1200" baseline="-25000" dirty="0" smtClean="0"/>
            <a:t>i</a:t>
          </a:r>
          <a:endParaRPr lang="nl-BE" sz="2300" kern="1200" baseline="-25000" dirty="0"/>
        </a:p>
      </dsp:txBody>
      <dsp:txXfrm>
        <a:off x="1653539" y="453389"/>
        <a:ext cx="2137410" cy="1269492"/>
      </dsp:txXfrm>
    </dsp:sp>
    <dsp:sp modelId="{823999FC-2CF2-4C2F-A5AC-49E9BB6B926F}">
      <dsp:nvSpPr>
        <dsp:cNvPr id="0" name=""/>
        <dsp:cNvSpPr/>
      </dsp:nvSpPr>
      <dsp:spPr>
        <a:xfrm>
          <a:off x="4114800" y="867918"/>
          <a:ext cx="2526030" cy="12694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lvl="0" algn="ctr" defTabSz="1022350">
            <a:lnSpc>
              <a:spcPct val="90000"/>
            </a:lnSpc>
            <a:spcBef>
              <a:spcPct val="0"/>
            </a:spcBef>
            <a:spcAft>
              <a:spcPct val="35000"/>
            </a:spcAft>
          </a:pPr>
          <a:r>
            <a:rPr lang="nl-BE" sz="2300" kern="1200" dirty="0" smtClean="0"/>
            <a:t>Relatively less      risky assets: </a:t>
          </a:r>
        </a:p>
        <a:p>
          <a:pPr lvl="0" algn="ctr" defTabSz="1022350">
            <a:lnSpc>
              <a:spcPct val="90000"/>
            </a:lnSpc>
            <a:spcBef>
              <a:spcPct val="0"/>
            </a:spcBef>
            <a:spcAft>
              <a:spcPct val="35000"/>
            </a:spcAft>
          </a:pPr>
          <a:r>
            <a:rPr lang="nl-BE" sz="2300" kern="1200" dirty="0" smtClean="0"/>
            <a:t>%RC</a:t>
          </a:r>
          <a:r>
            <a:rPr lang="nl-BE" sz="2300" kern="1200" baseline="-25000" dirty="0" smtClean="0"/>
            <a:t>i</a:t>
          </a:r>
          <a:r>
            <a:rPr lang="nl-BE" sz="2300" kern="1200" dirty="0" smtClean="0"/>
            <a:t>&lt;w</a:t>
          </a:r>
          <a:r>
            <a:rPr lang="nl-BE" sz="2300" kern="1200" baseline="-25000" dirty="0" smtClean="0"/>
            <a:t>i</a:t>
          </a:r>
          <a:endParaRPr lang="nl-BE" sz="2300" kern="1200" baseline="-25000" dirty="0"/>
        </a:p>
      </dsp:txBody>
      <dsp:txXfrm>
        <a:off x="4114800" y="867918"/>
        <a:ext cx="2526030" cy="12694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6C69F-0E90-41FB-85CF-06FB888AAB57}" type="datetimeFigureOut">
              <a:rPr lang="nl-BE" smtClean="0"/>
              <a:t>29/05/2016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BD3C1-7D90-44E0-B5D3-05D591EC1AAD}" type="slidenum">
              <a:rPr lang="nl-BE" smtClean="0"/>
              <a:t>‹#›</a:t>
            </a:fld>
            <a:endParaRPr lang="nl-BE"/>
          </a:p>
        </p:txBody>
      </p:sp>
    </p:spTree>
    <p:extLst>
      <p:ext uri="{BB962C8B-B14F-4D97-AF65-F5344CB8AC3E}">
        <p14:creationId xmlns:p14="http://schemas.microsoft.com/office/powerpoint/2010/main" val="382761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a:t>
            </a:fld>
            <a:endParaRPr lang="nl-BE"/>
          </a:p>
        </p:txBody>
      </p:sp>
    </p:spTree>
    <p:extLst>
      <p:ext uri="{BB962C8B-B14F-4D97-AF65-F5344CB8AC3E}">
        <p14:creationId xmlns:p14="http://schemas.microsoft.com/office/powerpoint/2010/main" val="947998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but not least, there is the covariance matrix.</a:t>
            </a:r>
          </a:p>
          <a:p>
            <a:endParaRPr lang="en-US" dirty="0" smtClean="0"/>
          </a:p>
          <a:p>
            <a:r>
              <a:rPr lang="en-US" dirty="0" smtClean="0"/>
              <a:t>For each of the assets, we have the variance of their return, which I denote by sigma square i.</a:t>
            </a:r>
          </a:p>
          <a:p>
            <a:endParaRPr lang="en-US" dirty="0" smtClean="0"/>
          </a:p>
          <a:p>
            <a:r>
              <a:rPr lang="en-US" dirty="0" smtClean="0"/>
              <a:t>For each pair of asset returns i and j, we have a covariance, which i denote by </a:t>
            </a:r>
            <a:r>
              <a:rPr lang="en-US" dirty="0" err="1" smtClean="0"/>
              <a:t>sigma_ij</a:t>
            </a:r>
            <a:r>
              <a:rPr lang="en-US" dirty="0" smtClean="0"/>
              <a:t>. </a:t>
            </a:r>
          </a:p>
          <a:p>
            <a:endParaRPr lang="en-US" dirty="0" smtClean="0"/>
          </a:p>
          <a:p>
            <a:r>
              <a:rPr lang="en-US" dirty="0" smtClean="0"/>
              <a:t>We have thus N variances and for each pair of assets, we have a covariance. In order to handle all those variances and </a:t>
            </a:r>
            <a:r>
              <a:rPr lang="en-US" dirty="0" err="1" smtClean="0"/>
              <a:t>covariances</a:t>
            </a:r>
            <a:r>
              <a:rPr lang="en-US" dirty="0" smtClean="0"/>
              <a:t>, it is useful to put them together into the so-called covariance matrix.  </a:t>
            </a:r>
          </a:p>
          <a:p>
            <a:r>
              <a:rPr lang="en-US" dirty="0" smtClean="0"/>
              <a:t>This is a square matrix with N rows and N columns. The elements on the diagonal are the variances of each of the returns. Outside of the diagonal are the </a:t>
            </a:r>
            <a:r>
              <a:rPr lang="en-US" dirty="0" err="1" smtClean="0"/>
              <a:t>covariances</a:t>
            </a:r>
            <a:r>
              <a:rPr lang="en-US" dirty="0" smtClean="0"/>
              <a:t>. For example in row 2, column 1 we have the covariance between asset return 2 and asset return 1.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10</a:t>
            </a:fld>
            <a:endParaRPr lang="nl-BE"/>
          </a:p>
        </p:txBody>
      </p:sp>
    </p:spTree>
    <p:extLst>
      <p:ext uri="{BB962C8B-B14F-4D97-AF65-F5344CB8AC3E}">
        <p14:creationId xmlns:p14="http://schemas.microsoft.com/office/powerpoint/2010/main" val="23515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aim of this video is to show you the drivers of the mean and variance of portfolio in the general case of N assets. The question to answer is thus how all these expected returns, variances and </a:t>
            </a:r>
            <a:r>
              <a:rPr lang="en-US" dirty="0" err="1" smtClean="0"/>
              <a:t>covariances</a:t>
            </a:r>
            <a:r>
              <a:rPr lang="en-US" dirty="0" smtClean="0"/>
              <a:t> affect the portfolio mean and variance. </a:t>
            </a:r>
          </a:p>
          <a:p>
            <a:r>
              <a:rPr lang="en-US" dirty="0" smtClean="0"/>
              <a:t>I show you this in the table on the slide. It shows in the first column the results for the case of two assets, and in the next column how it generalizes to the case of N assets. </a:t>
            </a:r>
          </a:p>
          <a:p>
            <a:r>
              <a:rPr lang="en-US" dirty="0" smtClean="0"/>
              <a:t> </a:t>
            </a:r>
          </a:p>
          <a:p>
            <a:r>
              <a:rPr lang="en-US" dirty="0" smtClean="0"/>
              <a:t>We see that in the general case, the portfolio return is the weighted average of the returns of all N assets.</a:t>
            </a:r>
          </a:p>
          <a:p>
            <a:endParaRPr lang="en-US" dirty="0" smtClean="0"/>
          </a:p>
          <a:p>
            <a:r>
              <a:rPr lang="en-US" dirty="0" smtClean="0"/>
              <a:t>It follows that the expected portfolio return is the weighted average of the expected returns of all N assets.</a:t>
            </a:r>
          </a:p>
          <a:p>
            <a:endParaRPr lang="en-US" dirty="0" smtClean="0"/>
          </a:p>
          <a:p>
            <a:r>
              <a:rPr lang="en-US" dirty="0" smtClean="0"/>
              <a:t>Finally, we have that the variance of the portfolio return is the sum of the squared weights times the variance of all N assets, plus, for each pair of assets, the product between their weights and their covariance.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11</a:t>
            </a:fld>
            <a:endParaRPr lang="nl-BE"/>
          </a:p>
        </p:txBody>
      </p:sp>
    </p:spTree>
    <p:extLst>
      <p:ext uri="{BB962C8B-B14F-4D97-AF65-F5344CB8AC3E}">
        <p14:creationId xmlns:p14="http://schemas.microsoft.com/office/powerpoint/2010/main" val="3334444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large number of terms in each expression. These can be avoided by using matrix notation. </a:t>
            </a:r>
          </a:p>
          <a:p>
            <a:r>
              <a:rPr lang="en-US" dirty="0" smtClean="0"/>
              <a:t>Remember that we have four matrices: the weights w, the returns R, the expected returns mu and the covariance matrix sigma. </a:t>
            </a:r>
          </a:p>
          <a:p>
            <a:endParaRPr lang="en-US" dirty="0" smtClean="0"/>
          </a:p>
          <a:p>
            <a:r>
              <a:rPr lang="en-US" dirty="0" smtClean="0"/>
              <a:t>I will also be using the transpose of the N times 1 column-matrix of weights. This is the 1 times N row-matrix of weights.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12</a:t>
            </a:fld>
            <a:endParaRPr lang="nl-BE"/>
          </a:p>
        </p:txBody>
      </p:sp>
    </p:spTree>
    <p:extLst>
      <p:ext uri="{BB962C8B-B14F-4D97-AF65-F5344CB8AC3E}">
        <p14:creationId xmlns:p14="http://schemas.microsoft.com/office/powerpoint/2010/main" val="388740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have the following results: the portfolio return equals the transpose of the portfolio weights and the matrix of returns.</a:t>
            </a:r>
          </a:p>
          <a:p>
            <a:endParaRPr lang="en-US" dirty="0" smtClean="0"/>
          </a:p>
          <a:p>
            <a:r>
              <a:rPr lang="en-US" dirty="0" smtClean="0"/>
              <a:t>It follows that the expected portfolio return is the transpose of the weights times the matrix of expected returns.</a:t>
            </a:r>
          </a:p>
          <a:p>
            <a:endParaRPr lang="en-US" dirty="0" smtClean="0"/>
          </a:p>
          <a:p>
            <a:r>
              <a:rPr lang="en-US" dirty="0" smtClean="0"/>
              <a:t>Finally, one can show that the variance of the portfolio return equals the number you obtain by computing the product of the transpose of the weights times the covariance matrix times the weights again.</a:t>
            </a:r>
          </a:p>
          <a:p>
            <a:endParaRPr lang="en-US" dirty="0" smtClean="0"/>
          </a:p>
          <a:p>
            <a:r>
              <a:rPr lang="en-US" dirty="0" smtClean="0"/>
              <a:t>***</a:t>
            </a:r>
          </a:p>
          <a:p>
            <a:endParaRPr lang="en-US" dirty="0" smtClean="0"/>
          </a:p>
          <a:p>
            <a:r>
              <a:rPr lang="en-US" dirty="0" smtClean="0"/>
              <a:t>If this is new to you, these results may seem daunting, but you will see in the exercises that using the matrices simplifies a lot the data management when analyzing large portfolios in R.</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13</a:t>
            </a:fld>
            <a:endParaRPr lang="nl-BE"/>
          </a:p>
        </p:txBody>
      </p:sp>
    </p:spTree>
    <p:extLst>
      <p:ext uri="{BB962C8B-B14F-4D97-AF65-F5344CB8AC3E}">
        <p14:creationId xmlns:p14="http://schemas.microsoft.com/office/powerpoint/2010/main" val="3187669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14</a:t>
            </a:fld>
            <a:endParaRPr lang="nl-BE"/>
          </a:p>
        </p:txBody>
      </p:sp>
    </p:spTree>
    <p:extLst>
      <p:ext uri="{BB962C8B-B14F-4D97-AF65-F5344CB8AC3E}">
        <p14:creationId xmlns:p14="http://schemas.microsoft.com/office/powerpoint/2010/main" val="3000033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end this chapter with a who did it game, called risk budgeting. It tries to answer the question about how much of the portfolio risk is caused by each of the individual portfolio positions. </a:t>
            </a:r>
          </a:p>
          <a:p>
            <a:endParaRPr lang="en-US" dirty="0" smtClean="0"/>
          </a:p>
          <a:p>
            <a:r>
              <a:rPr lang="en-US" dirty="0" smtClean="0"/>
              <a:t>This is not just for fun, but it is now common practice for portfolio managers to identify the sources of portfolio risk and to avoid that the portfolio risk is too concentrated in a few assets. </a:t>
            </a:r>
          </a:p>
          <a:p>
            <a:endParaRPr lang="en-US" dirty="0" smtClean="0"/>
          </a:p>
          <a:p>
            <a:r>
              <a:rPr lang="en-US" dirty="0" smtClean="0"/>
              <a:t>***</a:t>
            </a:r>
          </a:p>
          <a:p>
            <a:endParaRPr lang="en-US" dirty="0" smtClean="0"/>
          </a:p>
          <a:p>
            <a:r>
              <a:rPr lang="en-US" dirty="0" smtClean="0"/>
              <a:t>This slide visualizes what we will be doing. It shows on the left an example of a capital allocation budget saying how much of the wealth is invested in each asset. </a:t>
            </a:r>
          </a:p>
          <a:p>
            <a:r>
              <a:rPr lang="en-US" dirty="0" smtClean="0"/>
              <a:t>On the right it shows how much of the portfolio volatility risk is caused by each of those assets. The figure on the right is called the risk budget. </a:t>
            </a:r>
          </a:p>
          <a:p>
            <a:endParaRPr lang="en-US" dirty="0" smtClean="0"/>
          </a:p>
          <a:p>
            <a:r>
              <a:rPr lang="en-US" dirty="0" smtClean="0"/>
              <a:t>As you can see, the capital allocation and the risk allocation can be very different. The reason is that the portfolio volatility does not only depend on the weights, but also on the assets' volatilities and their correlations.</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15</a:t>
            </a:fld>
            <a:endParaRPr lang="nl-BE"/>
          </a:p>
        </p:txBody>
      </p:sp>
    </p:spTree>
    <p:extLst>
      <p:ext uri="{BB962C8B-B14F-4D97-AF65-F5344CB8AC3E}">
        <p14:creationId xmlns:p14="http://schemas.microsoft.com/office/powerpoint/2010/main" val="869013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practically, how do we obtain such a risk budget? </a:t>
            </a:r>
          </a:p>
          <a:p>
            <a:endParaRPr lang="en-US" dirty="0" smtClean="0"/>
          </a:p>
          <a:p>
            <a:r>
              <a:rPr lang="en-US" dirty="0" smtClean="0"/>
              <a:t>The first step in constructing the risk budget is to rewrite the portfolio volatility as the sum of the volatility risk contributions of the N portfolio positions. </a:t>
            </a:r>
          </a:p>
          <a:p>
            <a:endParaRPr lang="en-US" dirty="0" smtClean="0"/>
          </a:p>
          <a:p>
            <a:r>
              <a:rPr lang="en-US" dirty="0" smtClean="0"/>
              <a:t>I show the corresponding mathematical formula on the slide, but in the exercises we will see the functions that implement this in practice.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16</a:t>
            </a:fld>
            <a:endParaRPr lang="nl-BE"/>
          </a:p>
        </p:txBody>
      </p:sp>
    </p:spTree>
    <p:extLst>
      <p:ext uri="{BB962C8B-B14F-4D97-AF65-F5344CB8AC3E}">
        <p14:creationId xmlns:p14="http://schemas.microsoft.com/office/powerpoint/2010/main" val="197110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risk contributions add up to the total portfolio volatility. </a:t>
            </a:r>
          </a:p>
          <a:p>
            <a:endParaRPr lang="en-US" dirty="0" smtClean="0"/>
          </a:p>
          <a:p>
            <a:r>
              <a:rPr lang="en-US" dirty="0" smtClean="0"/>
              <a:t>In order to have an estimate of the percentage risk caused by each of the N portfolio positions, we will take the risk contribution of that position and divide it by the total portfolio risk. This ratio is called the percentage risk contribution.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now play the who did it game in the case of our asset allocation problem. Because investing in stocks is more risky than investing in bonds, you will see that the percentage risk contributions of the position in stocks is much larger than its portfolio weight, while for bonds, it is the opposite. </a:t>
            </a:r>
            <a:endParaRPr lang="nl-BE" dirty="0" smtClean="0"/>
          </a:p>
          <a:p>
            <a:endParaRPr lang="en-US" dirty="0" smtClean="0"/>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17</a:t>
            </a:fld>
            <a:endParaRPr lang="nl-BE"/>
          </a:p>
        </p:txBody>
      </p:sp>
    </p:spTree>
    <p:extLst>
      <p:ext uri="{BB962C8B-B14F-4D97-AF65-F5344CB8AC3E}">
        <p14:creationId xmlns:p14="http://schemas.microsoft.com/office/powerpoint/2010/main" val="38843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 portfolios in R goes beyond analyzing the portfolio returns. It is also about understanding how the portfolio can be optimized such that the future portfolio return has the desired properties in terms of mean and volatility.</a:t>
            </a:r>
          </a:p>
          <a:p>
            <a:endParaRPr lang="en-US" dirty="0" smtClean="0"/>
          </a:p>
          <a:p>
            <a:r>
              <a:rPr lang="en-US" dirty="0" smtClean="0"/>
              <a:t>***</a:t>
            </a:r>
          </a:p>
          <a:p>
            <a:endParaRPr lang="en-US" dirty="0" smtClean="0"/>
          </a:p>
          <a:p>
            <a:r>
              <a:rPr lang="en-US" dirty="0" smtClean="0"/>
              <a:t>Since we are talking about the future, I need to teach you first about the difference between computing averages on past returns and taking expectations of random variables. </a:t>
            </a:r>
          </a:p>
          <a:p>
            <a:endParaRPr lang="en-US" dirty="0" smtClean="0"/>
          </a:p>
          <a:p>
            <a:r>
              <a:rPr lang="en-US" dirty="0" smtClean="0"/>
              <a:t>In chapter 2, we took the observed returns as a given and we thus used averages of the returns to describe the past performance. </a:t>
            </a:r>
          </a:p>
          <a:p>
            <a:endParaRPr lang="en-US" dirty="0" smtClean="0"/>
          </a:p>
          <a:p>
            <a:r>
              <a:rPr lang="en-US" dirty="0" smtClean="0"/>
              <a:t>But, when optimizing a portfolio, we need to deal with the uncertainty of what the future return will be. Since its future value is a random outcome, the portfolio return is a random variable.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a:t>
            </a:fld>
            <a:endParaRPr lang="nl-BE"/>
          </a:p>
        </p:txBody>
      </p:sp>
    </p:spTree>
    <p:extLst>
      <p:ext uri="{BB962C8B-B14F-4D97-AF65-F5344CB8AC3E}">
        <p14:creationId xmlns:p14="http://schemas.microsoft.com/office/powerpoint/2010/main" val="420175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transition to working with portfolio returns as random variables has also implications for how we write the mean and variance of the portfolio return. </a:t>
            </a:r>
          </a:p>
          <a:p>
            <a:endParaRPr lang="en-US" dirty="0" smtClean="0"/>
          </a:p>
          <a:p>
            <a:r>
              <a:rPr lang="en-US" dirty="0" smtClean="0"/>
              <a:t>The mean return is no longer the average of the past returns, but it is the best possible prediction of the portfolio return. </a:t>
            </a:r>
          </a:p>
          <a:p>
            <a:r>
              <a:rPr lang="en-US" dirty="0" smtClean="0"/>
              <a:t>This best possible prediction is called the expectation of the portfolio return, or also, the expected portfolio return. When we take the expectation of a random variable, we denote this by the capital letter 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similar result holds for the portfolio variance, which is no longer the sample variance of the past portfolio returns. The variance of a random variable is instead defined as the expected squared deviation of the portfolio return with respect to its mean. </a:t>
            </a:r>
          </a:p>
          <a:p>
            <a:endParaRPr lang="en-US" dirty="0" smtClean="0"/>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3</a:t>
            </a:fld>
            <a:endParaRPr lang="nl-BE"/>
          </a:p>
        </p:txBody>
      </p:sp>
    </p:spTree>
    <p:extLst>
      <p:ext uri="{BB962C8B-B14F-4D97-AF65-F5344CB8AC3E}">
        <p14:creationId xmlns:p14="http://schemas.microsoft.com/office/powerpoint/2010/main" val="1008022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turn to our main question: what are the drivers of the portfolio mean and variance? </a:t>
            </a:r>
          </a:p>
          <a:p>
            <a:endParaRPr lang="en-US" dirty="0" smtClean="0"/>
          </a:p>
          <a:p>
            <a:r>
              <a:rPr lang="en-US" dirty="0" smtClean="0"/>
              <a:t>I will work this out for the case of two assets in the portfolio:  asset 1 has weight w1 and asset 2 has weight w2. </a:t>
            </a:r>
          </a:p>
          <a:p>
            <a:endParaRPr lang="en-US" dirty="0" smtClean="0"/>
          </a:p>
          <a:p>
            <a:r>
              <a:rPr lang="en-US" dirty="0" smtClean="0"/>
              <a:t>Then, the portfolio return is the weight of asset 1 times the return of asset 1, plus the weight of asset 2 times the return of asset 2.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Plugging the formula of the portfolio return into the definition of the expectation of the portfolio return, and using that the expected value of a sum is the sum of the expected values, we see that the expected portfolio return is the weight of asset 1 times the expected return of asset 1 plus the weight of asset 2 times the expected return of asset 2.</a:t>
            </a:r>
            <a:endParaRPr lang="nl-BE" dirty="0" smtClean="0"/>
          </a:p>
          <a:p>
            <a:endParaRPr lang="en-US" dirty="0" smtClean="0"/>
          </a:p>
          <a:p>
            <a:endParaRPr lang="en-US" dirty="0" smtClean="0"/>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4</a:t>
            </a:fld>
            <a:endParaRPr lang="nl-BE"/>
          </a:p>
        </p:txBody>
      </p:sp>
    </p:spTree>
    <p:extLst>
      <p:ext uri="{BB962C8B-B14F-4D97-AF65-F5344CB8AC3E}">
        <p14:creationId xmlns:p14="http://schemas.microsoft.com/office/powerpoint/2010/main" val="359046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impact of the weights on the portfolio variance is slightly more complex because of the square. </a:t>
            </a:r>
          </a:p>
          <a:p>
            <a:r>
              <a:rPr lang="en-US" dirty="0" smtClean="0"/>
              <a:t>Working out the square of the portfolio de-</a:t>
            </a:r>
            <a:r>
              <a:rPr lang="en-US" dirty="0" err="1" smtClean="0"/>
              <a:t>meaned</a:t>
            </a:r>
            <a:r>
              <a:rPr lang="en-US" dirty="0" smtClean="0"/>
              <a:t> return, we find that the portfolio variance equals the sum of the squared weight of the assets times their individual variance plus two times the product of the weights and the expected value of the product between the demeaned return of asset 1 and the demeaned return of asset 2. </a:t>
            </a:r>
          </a:p>
          <a:p>
            <a:endParaRPr lang="en-US" dirty="0" smtClean="0"/>
          </a:p>
          <a:p>
            <a:r>
              <a:rPr lang="en-US" dirty="0" smtClean="0"/>
              <a:t>The expectation of this product between the demeaned returns of asset 1 and asset 2 is called the covariance of those two asset returns.</a:t>
            </a:r>
          </a:p>
          <a:p>
            <a:endParaRPr lang="en-US" dirty="0" smtClean="0"/>
          </a:p>
          <a:p>
            <a:r>
              <a:rPr lang="en-US" dirty="0" smtClean="0"/>
              <a:t>The term covariance may be new for you, but probably you have already heard about correlations. If you know about correlations, then you also know about </a:t>
            </a:r>
            <a:r>
              <a:rPr lang="en-US" dirty="0" err="1" smtClean="0"/>
              <a:t>covariances</a:t>
            </a:r>
            <a:r>
              <a:rPr lang="en-US" dirty="0" smtClean="0"/>
              <a:t>, since the covariance of two asset returns is the product of their standard deviations and the correlation between the asset returns.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covariance may be new for you, but probably you have already heard about correlations. If you know about correlations, then you also know about </a:t>
            </a:r>
            <a:r>
              <a:rPr lang="en-US" dirty="0" err="1" smtClean="0"/>
              <a:t>covariances</a:t>
            </a:r>
            <a:r>
              <a:rPr lang="en-US" dirty="0" smtClean="0"/>
              <a:t>, since the covariance of two asset returns is the product of their standard deviations and the correlation between the asset returns.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5</a:t>
            </a:fld>
            <a:endParaRPr lang="nl-BE"/>
          </a:p>
        </p:txBody>
      </p:sp>
    </p:spTree>
    <p:extLst>
      <p:ext uri="{BB962C8B-B14F-4D97-AF65-F5344CB8AC3E}">
        <p14:creationId xmlns:p14="http://schemas.microsoft.com/office/powerpoint/2010/main" val="2369767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correlation measures the intensity of the relationship between the asset returns.  </a:t>
            </a:r>
          </a:p>
          <a:p>
            <a:r>
              <a:rPr lang="en-US" dirty="0" smtClean="0"/>
              <a:t>If they are unrelated, then the correlation is zero. </a:t>
            </a:r>
          </a:p>
          <a:p>
            <a:r>
              <a:rPr lang="en-US" dirty="0" smtClean="0"/>
              <a:t>If there is on average a positive linear relationship between both, then the correlation will be positive. This means that, when one asset return is above average, then the return of the other asset also tends to be above average. </a:t>
            </a:r>
          </a:p>
          <a:p>
            <a:r>
              <a:rPr lang="en-US" dirty="0" smtClean="0"/>
              <a:t>In the case of a negative correlation, then it will be the case that, if one return is above average, the other one tends to be below average.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6</a:t>
            </a:fld>
            <a:endParaRPr lang="nl-BE"/>
          </a:p>
        </p:txBody>
      </p:sp>
    </p:spTree>
    <p:extLst>
      <p:ext uri="{BB962C8B-B14F-4D97-AF65-F5344CB8AC3E}">
        <p14:creationId xmlns:p14="http://schemas.microsoft.com/office/powerpoint/2010/main" val="240788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the drivers of expected portfolio returns are the expected return of the individual assets and their portfolio weights.</a:t>
            </a:r>
          </a:p>
          <a:p>
            <a:r>
              <a:rPr lang="en-US" dirty="0" smtClean="0"/>
              <a:t>The drivers of the portfolio variance are the individual variances of the asset returns, their covariance and the portfolio weights.</a:t>
            </a:r>
          </a:p>
          <a:p>
            <a:endParaRPr lang="en-US" dirty="0" smtClean="0"/>
          </a:p>
          <a:p>
            <a:r>
              <a:rPr lang="en-US" dirty="0" smtClean="0"/>
              <a:t>***</a:t>
            </a:r>
          </a:p>
          <a:p>
            <a:r>
              <a:rPr lang="en-US" dirty="0" smtClean="0"/>
              <a:t>Let’s do a few interactive exercises, to see what this means in practice.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7</a:t>
            </a:fld>
            <a:endParaRPr lang="nl-BE"/>
          </a:p>
        </p:txBody>
      </p:sp>
    </p:spTree>
    <p:extLst>
      <p:ext uri="{BB962C8B-B14F-4D97-AF65-F5344CB8AC3E}">
        <p14:creationId xmlns:p14="http://schemas.microsoft.com/office/powerpoint/2010/main" val="172700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just seen the drivers of portfolio mean and variance in the case of a portfolio with two assets. In this video I show you how those results can be extended to the general case of N assets, where N can be any number of assets. </a:t>
            </a:r>
          </a:p>
          <a:p>
            <a:endParaRPr lang="en-US" dirty="0" smtClean="0"/>
          </a:p>
          <a:p>
            <a:r>
              <a:rPr lang="en-US" dirty="0" smtClean="0"/>
              <a:t>When working with many assets, we just have to be careful about the many variables that come into play. I will show you how the use of matrices in R will help you in keeping the data analysis well organized. </a:t>
            </a:r>
          </a:p>
          <a:p>
            <a:endParaRPr lang="en-US" dirty="0" smtClean="0"/>
          </a:p>
          <a:p>
            <a:r>
              <a:rPr lang="en-US" dirty="0" smtClean="0"/>
              <a:t>***</a:t>
            </a:r>
          </a:p>
          <a:p>
            <a:endParaRPr lang="en-US" dirty="0" smtClean="0"/>
          </a:p>
          <a:p>
            <a:r>
              <a:rPr lang="en-US" dirty="0" smtClean="0"/>
              <a:t>The first matrix that we use is the matrix of portfolio weights.</a:t>
            </a:r>
          </a:p>
          <a:p>
            <a:r>
              <a:rPr lang="en-US" dirty="0" smtClean="0"/>
              <a:t>We have N assets and thus N portfolio weights: w1, w2, up to </a:t>
            </a:r>
            <a:r>
              <a:rPr lang="en-US" dirty="0" err="1" smtClean="0"/>
              <a:t>wN</a:t>
            </a:r>
            <a:r>
              <a:rPr lang="en-US" dirty="0" smtClean="0"/>
              <a:t>. We will stack them into a column-matrix of dimension N times 1 and call this the matrix w.</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8</a:t>
            </a:fld>
            <a:endParaRPr lang="nl-BE"/>
          </a:p>
        </p:txBody>
      </p:sp>
    </p:spTree>
    <p:extLst>
      <p:ext uri="{BB962C8B-B14F-4D97-AF65-F5344CB8AC3E}">
        <p14:creationId xmlns:p14="http://schemas.microsoft.com/office/powerpoint/2010/main" val="102563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just seen the drivers of portfolio mean and variance in the case of a portfolio with two assets. In this video I show you how those results can be extended to the general case of N assets, where N can be any number of assets. </a:t>
            </a:r>
          </a:p>
          <a:p>
            <a:endParaRPr lang="en-US" dirty="0" smtClean="0"/>
          </a:p>
          <a:p>
            <a:r>
              <a:rPr lang="en-US" dirty="0" smtClean="0"/>
              <a:t>When working with many assets, we just have to be careful about the many variables that come into play. I will show you how the use of matrices in R will help you in keeping the data analysis well organized. </a:t>
            </a:r>
          </a:p>
          <a:p>
            <a:endParaRPr lang="en-US" dirty="0" smtClean="0"/>
          </a:p>
          <a:p>
            <a:r>
              <a:rPr lang="en-US" dirty="0" smtClean="0"/>
              <a:t>***</a:t>
            </a:r>
          </a:p>
          <a:p>
            <a:endParaRPr lang="en-US" dirty="0" smtClean="0"/>
          </a:p>
          <a:p>
            <a:r>
              <a:rPr lang="en-US" dirty="0" smtClean="0"/>
              <a:t>The first matrix that we use is the matrix of portfolio weights.</a:t>
            </a:r>
          </a:p>
          <a:p>
            <a:r>
              <a:rPr lang="en-US" dirty="0" smtClean="0"/>
              <a:t>We have N assets and thus N portfolio weights: w1, w2, up to </a:t>
            </a:r>
            <a:r>
              <a:rPr lang="en-US" dirty="0" err="1" smtClean="0"/>
              <a:t>wN</a:t>
            </a:r>
            <a:r>
              <a:rPr lang="en-US" dirty="0" smtClean="0"/>
              <a:t>. We will stack them into a column-matrix of dimension N times 1 and call this the matrix w.</a:t>
            </a:r>
          </a:p>
          <a:p>
            <a:endParaRPr lang="en-US" dirty="0" smtClean="0"/>
          </a:p>
          <a:p>
            <a:r>
              <a:rPr lang="en-US" dirty="0" smtClean="0"/>
              <a:t>The next matrix we use is the matrix of asset returns.</a:t>
            </a:r>
          </a:p>
          <a:p>
            <a:endParaRPr lang="en-US" dirty="0" smtClean="0"/>
          </a:p>
          <a:p>
            <a:r>
              <a:rPr lang="en-US" dirty="0" smtClean="0"/>
              <a:t>For each of the assets, we have a return, that we denote as R1, R2 up to RN. Again these returns can be stacked into a column-matrix of dimension N times 1, that I call R.</a:t>
            </a:r>
          </a:p>
          <a:p>
            <a:endParaRPr lang="en-US" dirty="0" smtClean="0"/>
          </a:p>
          <a:p>
            <a:r>
              <a:rPr lang="en-US" dirty="0" smtClean="0"/>
              <a:t>***</a:t>
            </a:r>
          </a:p>
          <a:p>
            <a:endParaRPr lang="en-US" dirty="0" smtClean="0"/>
          </a:p>
          <a:p>
            <a:r>
              <a:rPr lang="en-US" dirty="0" smtClean="0"/>
              <a:t>For each asset, we also have an expected return. I will denote them as </a:t>
            </a:r>
            <a:r>
              <a:rPr lang="en-US" dirty="0" err="1" smtClean="0"/>
              <a:t>mu_i</a:t>
            </a:r>
            <a:r>
              <a:rPr lang="en-US" dirty="0" smtClean="0"/>
              <a:t>. </a:t>
            </a:r>
          </a:p>
          <a:p>
            <a:r>
              <a:rPr lang="en-US" dirty="0" smtClean="0"/>
              <a:t>So mu_1 is the expected return of asset 1, mu_2 is the expected return of asset 2, and so on.   Stacking the N expected returns into the column matrix mu gives us the matrix of expected returns mu.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9</a:t>
            </a:fld>
            <a:endParaRPr lang="nl-BE"/>
          </a:p>
        </p:txBody>
      </p:sp>
    </p:spTree>
    <p:extLst>
      <p:ext uri="{BB962C8B-B14F-4D97-AF65-F5344CB8AC3E}">
        <p14:creationId xmlns:p14="http://schemas.microsoft.com/office/powerpoint/2010/main" val="236505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29/05/2016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29/05/2016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29/05/2016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29/05/2016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1: </a:t>
            </a:r>
            <a:r>
              <a:rPr lang="en-US"/>
              <a:t>The </a:t>
            </a:r>
            <a:r>
              <a:rPr lang="en-US" smtClean="0"/>
              <a:t>drivers </a:t>
            </a:r>
            <a:r>
              <a:rPr lang="en-US" dirty="0"/>
              <a:t>in case of two assets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The variables at stake for N assets:</a:t>
            </a:r>
          </a:p>
        </p:txBody>
      </p:sp>
      <p:sp>
        <p:nvSpPr>
          <p:cNvPr id="3" name="Content Placeholder 2"/>
          <p:cNvSpPr>
            <a:spLocks noGrp="1"/>
          </p:cNvSpPr>
          <p:nvPr>
            <p:ph idx="1"/>
          </p:nvPr>
        </p:nvSpPr>
        <p:spPr/>
        <p:txBody>
          <a:bodyPr/>
          <a:lstStyle/>
          <a:p>
            <a:r>
              <a:rPr lang="el-GR" dirty="0" smtClean="0"/>
              <a:t>Σ</a:t>
            </a:r>
            <a:r>
              <a:rPr lang="nl-BE" dirty="0" smtClean="0"/>
              <a:t>: </a:t>
            </a:r>
            <a:r>
              <a:rPr lang="nl-BE" dirty="0"/>
              <a:t>The </a:t>
            </a:r>
            <a:r>
              <a:rPr lang="nl-BE" dirty="0" smtClean="0"/>
              <a:t>NxN covariance matrix of the N asset returns</a:t>
            </a:r>
            <a:endParaRPr lang="nl-BE" dirty="0"/>
          </a:p>
          <a:p>
            <a:endParaRPr lang="nl-BE" dirty="0"/>
          </a:p>
        </p:txBody>
      </p:sp>
      <p:graphicFrame>
        <p:nvGraphicFramePr>
          <p:cNvPr id="4" name="Object 3"/>
          <p:cNvGraphicFramePr>
            <a:graphicFrameLocks noChangeAspect="1"/>
          </p:cNvGraphicFramePr>
          <p:nvPr>
            <p:extLst>
              <p:ext uri="{D42A27DB-BD31-4B8C-83A1-F6EECF244321}">
                <p14:modId xmlns:p14="http://schemas.microsoft.com/office/powerpoint/2010/main" val="1063042630"/>
              </p:ext>
            </p:extLst>
          </p:nvPr>
        </p:nvGraphicFramePr>
        <p:xfrm>
          <a:off x="704618" y="2723520"/>
          <a:ext cx="5707062" cy="3200400"/>
        </p:xfrm>
        <a:graphic>
          <a:graphicData uri="http://schemas.openxmlformats.org/presentationml/2006/ole">
            <mc:AlternateContent xmlns:mc="http://schemas.openxmlformats.org/markup-compatibility/2006">
              <mc:Choice xmlns:v="urn:schemas-microsoft-com:vml" Requires="v">
                <p:oleObj spid="_x0000_s8207" name="Equation" r:id="rId4" imgW="1676160" imgH="939600" progId="Equation.3">
                  <p:embed/>
                </p:oleObj>
              </mc:Choice>
              <mc:Fallback>
                <p:oleObj name="Equation" r:id="rId4" imgW="1676160" imgH="939600" progId="Equation.3">
                  <p:embed/>
                  <p:pic>
                    <p:nvPicPr>
                      <p:cNvPr id="0" name="Object 6"/>
                      <p:cNvPicPr>
                        <a:picLocks noChangeAspect="1" noChangeArrowheads="1"/>
                      </p:cNvPicPr>
                      <p:nvPr/>
                    </p:nvPicPr>
                    <p:blipFill>
                      <a:blip r:embed="rId5"/>
                      <a:srcRect/>
                      <a:stretch>
                        <a:fillRect/>
                      </a:stretch>
                    </p:blipFill>
                    <p:spPr bwMode="auto">
                      <a:xfrm>
                        <a:off x="704618" y="2723520"/>
                        <a:ext cx="5707062" cy="3200400"/>
                      </a:xfrm>
                      <a:prstGeom prst="rect">
                        <a:avLst/>
                      </a:prstGeom>
                      <a:noFill/>
                      <a:ln>
                        <a:noFill/>
                      </a:ln>
                    </p:spPr>
                  </p:pic>
                </p:oleObj>
              </mc:Fallback>
            </mc:AlternateContent>
          </a:graphicData>
        </a:graphic>
      </p:graphicFrame>
      <p:sp>
        <p:nvSpPr>
          <p:cNvPr id="5" name="Rounded Rectangle 4"/>
          <p:cNvSpPr/>
          <p:nvPr/>
        </p:nvSpPr>
        <p:spPr>
          <a:xfrm rot="2073209">
            <a:off x="1389886" y="3880885"/>
            <a:ext cx="5232108" cy="885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TextBox 5"/>
          <p:cNvSpPr txBox="1"/>
          <p:nvPr/>
        </p:nvSpPr>
        <p:spPr>
          <a:xfrm>
            <a:off x="6411680" y="5410200"/>
            <a:ext cx="2046520" cy="646331"/>
          </a:xfrm>
          <a:prstGeom prst="rect">
            <a:avLst/>
          </a:prstGeom>
          <a:noFill/>
        </p:spPr>
        <p:txBody>
          <a:bodyPr wrap="square" rtlCol="0">
            <a:spAutoFit/>
          </a:bodyPr>
          <a:lstStyle/>
          <a:p>
            <a:r>
              <a:rPr lang="nl-BE" dirty="0" smtClean="0">
                <a:solidFill>
                  <a:schemeClr val="tx2"/>
                </a:solidFill>
              </a:rPr>
              <a:t>Variances on the diagonal</a:t>
            </a:r>
            <a:endParaRPr lang="nl-BE" dirty="0">
              <a:solidFill>
                <a:schemeClr val="tx2"/>
              </a:solidFill>
            </a:endParaRPr>
          </a:p>
        </p:txBody>
      </p:sp>
      <p:sp>
        <p:nvSpPr>
          <p:cNvPr id="7" name="Right Triangle 6"/>
          <p:cNvSpPr/>
          <p:nvPr/>
        </p:nvSpPr>
        <p:spPr>
          <a:xfrm>
            <a:off x="1828800" y="3542456"/>
            <a:ext cx="3429000" cy="2324944"/>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ight Triangle 7"/>
          <p:cNvSpPr/>
          <p:nvPr/>
        </p:nvSpPr>
        <p:spPr>
          <a:xfrm rot="10800000">
            <a:off x="2743200" y="2819400"/>
            <a:ext cx="3429000" cy="2324944"/>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xtBox 8"/>
          <p:cNvSpPr txBox="1"/>
          <p:nvPr/>
        </p:nvSpPr>
        <p:spPr>
          <a:xfrm>
            <a:off x="6858000" y="2819400"/>
            <a:ext cx="1447800" cy="923330"/>
          </a:xfrm>
          <a:prstGeom prst="rect">
            <a:avLst/>
          </a:prstGeom>
          <a:noFill/>
        </p:spPr>
        <p:txBody>
          <a:bodyPr wrap="square" rtlCol="0">
            <a:spAutoFit/>
          </a:bodyPr>
          <a:lstStyle/>
          <a:p>
            <a:r>
              <a:rPr lang="nl-BE" dirty="0" smtClean="0">
                <a:solidFill>
                  <a:srgbClr val="FF0000"/>
                </a:solidFill>
              </a:rPr>
              <a:t>Covariances outside the diagonal</a:t>
            </a:r>
            <a:endParaRPr lang="nl-BE" dirty="0">
              <a:solidFill>
                <a:srgbClr val="FF0000"/>
              </a:solidFill>
            </a:endParaRPr>
          </a:p>
        </p:txBody>
      </p:sp>
    </p:spTree>
    <p:extLst>
      <p:ext uri="{BB962C8B-B14F-4D97-AF65-F5344CB8AC3E}">
        <p14:creationId xmlns:p14="http://schemas.microsoft.com/office/powerpoint/2010/main" val="136558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Generalizing from 2 to N assets</a:t>
            </a:r>
            <a:endParaRPr lang="nl-BE" dirty="0"/>
          </a:p>
        </p:txBody>
      </p:sp>
      <p:graphicFrame>
        <p:nvGraphicFramePr>
          <p:cNvPr id="11" name="Diagram 10"/>
          <p:cNvGraphicFramePr/>
          <p:nvPr>
            <p:extLst>
              <p:ext uri="{D42A27DB-BD31-4B8C-83A1-F6EECF244321}">
                <p14:modId xmlns:p14="http://schemas.microsoft.com/office/powerpoint/2010/main" val="2095874061"/>
              </p:ext>
            </p:extLst>
          </p:nvPr>
        </p:nvGraphicFramePr>
        <p:xfrm>
          <a:off x="228600" y="1371600"/>
          <a:ext cx="83820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45598096"/>
              </p:ext>
            </p:extLst>
          </p:nvPr>
        </p:nvGraphicFramePr>
        <p:xfrm>
          <a:off x="685800" y="2438400"/>
          <a:ext cx="8153400" cy="370840"/>
        </p:xfrm>
        <a:graphic>
          <a:graphicData uri="http://schemas.openxmlformats.org/drawingml/2006/table">
            <a:tbl>
              <a:tblPr firstRow="1" bandRow="1">
                <a:tableStyleId>{5940675A-B579-460E-94D1-54222C63F5DA}</a:tableStyleId>
              </a:tblPr>
              <a:tblGrid>
                <a:gridCol w="2895600"/>
                <a:gridCol w="5257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t>w</a:t>
                      </a:r>
                      <a:r>
                        <a:rPr lang="nl-BE" baseline="-25000" dirty="0" smtClean="0"/>
                        <a:t>1</a:t>
                      </a:r>
                      <a:r>
                        <a:rPr lang="nl-BE" dirty="0" smtClean="0"/>
                        <a:t>*R</a:t>
                      </a:r>
                      <a:r>
                        <a:rPr lang="nl-BE" baseline="-25000" dirty="0" smtClean="0"/>
                        <a:t>1</a:t>
                      </a:r>
                      <a:r>
                        <a:rPr lang="nl-BE" dirty="0" smtClean="0"/>
                        <a:t>+ w</a:t>
                      </a:r>
                      <a:r>
                        <a:rPr lang="nl-BE" baseline="-25000" dirty="0" smtClean="0"/>
                        <a:t>2</a:t>
                      </a:r>
                      <a:r>
                        <a:rPr lang="nl-BE" dirty="0" smtClean="0"/>
                        <a:t>*R</a:t>
                      </a:r>
                      <a:r>
                        <a:rPr lang="nl-BE" baseline="-25000" dirty="0" smtClean="0"/>
                        <a:t>2</a:t>
                      </a:r>
                      <a:r>
                        <a:rPr lang="nl-BE" dirty="0" smtClean="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nl-BE" baseline="-25000" dirty="0" smtClean="0">
                          <a:solidFill>
                            <a:srgbClr val="FF0000"/>
                          </a:solidFill>
                        </a:rPr>
                        <a:t>1</a:t>
                      </a:r>
                      <a:r>
                        <a:rPr lang="nl-BE" dirty="0" smtClean="0">
                          <a:solidFill>
                            <a:srgbClr val="FF0000"/>
                          </a:solidFill>
                        </a:rPr>
                        <a:t>*R</a:t>
                      </a:r>
                      <a:r>
                        <a:rPr lang="nl-BE" baseline="-25000" dirty="0" smtClean="0">
                          <a:solidFill>
                            <a:srgbClr val="FF0000"/>
                          </a:solidFill>
                        </a:rPr>
                        <a:t>1</a:t>
                      </a:r>
                      <a:r>
                        <a:rPr lang="nl-BE" dirty="0" smtClean="0">
                          <a:solidFill>
                            <a:srgbClr val="FF0000"/>
                          </a:solidFill>
                        </a:rPr>
                        <a:t>+…+ w</a:t>
                      </a:r>
                      <a:r>
                        <a:rPr lang="nl-BE" baseline="-25000" dirty="0" smtClean="0">
                          <a:solidFill>
                            <a:srgbClr val="FF0000"/>
                          </a:solidFill>
                        </a:rPr>
                        <a:t>N</a:t>
                      </a:r>
                      <a:r>
                        <a:rPr lang="nl-BE" dirty="0" smtClean="0">
                          <a:solidFill>
                            <a:srgbClr val="FF0000"/>
                          </a:solidFill>
                        </a:rPr>
                        <a:t>*R</a:t>
                      </a:r>
                      <a:r>
                        <a:rPr lang="nl-BE" baseline="-25000" dirty="0" smtClean="0">
                          <a:solidFill>
                            <a:srgbClr val="FF0000"/>
                          </a:solidFill>
                        </a:rPr>
                        <a:t>N</a:t>
                      </a:r>
                      <a:r>
                        <a:rPr lang="nl-BE" dirty="0" smtClean="0">
                          <a:solidFill>
                            <a:srgbClr val="FF0000"/>
                          </a:solidFill>
                        </a:rPr>
                        <a:t>  </a:t>
                      </a:r>
                      <a:r>
                        <a:rPr lang="nl-BE" dirty="0" smtClean="0">
                          <a:solidFill>
                            <a:srgbClr val="FF0000"/>
                          </a:solidFill>
                          <a:sym typeface="Wingdings" panose="05000000000000000000" pitchFamily="2" charset="2"/>
                        </a:rPr>
                        <a:t> </a:t>
                      </a:r>
                      <a:endParaRPr lang="nl-BE" dirty="0" smtClean="0">
                        <a:solidFill>
                          <a:srgbClr val="FF0000"/>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143003"/>
              </p:ext>
            </p:extLst>
          </p:nvPr>
        </p:nvGraphicFramePr>
        <p:xfrm>
          <a:off x="685800" y="3810000"/>
          <a:ext cx="8153400" cy="370840"/>
        </p:xfrm>
        <a:graphic>
          <a:graphicData uri="http://schemas.openxmlformats.org/drawingml/2006/table">
            <a:tbl>
              <a:tblPr firstRow="1" bandRow="1">
                <a:tableStyleId>{5940675A-B579-460E-94D1-54222C63F5DA}</a:tableStyleId>
              </a:tblPr>
              <a:tblGrid>
                <a:gridCol w="2895600"/>
                <a:gridCol w="5257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t>w</a:t>
                      </a:r>
                      <a:r>
                        <a:rPr lang="nl-BE" baseline="-25000" dirty="0" smtClean="0"/>
                        <a:t>1</a:t>
                      </a:r>
                      <a:r>
                        <a:rPr lang="nl-BE" dirty="0" smtClean="0"/>
                        <a:t>*</a:t>
                      </a:r>
                      <a:r>
                        <a:rPr lang="el-GR" dirty="0" smtClean="0"/>
                        <a:t>μ</a:t>
                      </a:r>
                      <a:r>
                        <a:rPr lang="nl-BE" baseline="-25000" dirty="0" smtClean="0"/>
                        <a:t>1</a:t>
                      </a:r>
                      <a:r>
                        <a:rPr lang="nl-BE" dirty="0" smtClean="0"/>
                        <a:t>+ w</a:t>
                      </a:r>
                      <a:r>
                        <a:rPr lang="nl-BE" baseline="-25000" dirty="0" smtClean="0"/>
                        <a:t>2</a:t>
                      </a:r>
                      <a:r>
                        <a:rPr lang="nl-BE" dirty="0" smtClean="0"/>
                        <a:t>*</a:t>
                      </a:r>
                      <a:r>
                        <a:rPr lang="el-GR" dirty="0" smtClean="0"/>
                        <a:t>μ</a:t>
                      </a:r>
                      <a:r>
                        <a:rPr lang="nl-BE" baseline="-25000" dirty="0" smtClean="0"/>
                        <a:t>2</a:t>
                      </a:r>
                      <a:endParaRPr lang="nl-BE"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nl-BE" baseline="-25000" dirty="0" smtClean="0">
                          <a:solidFill>
                            <a:srgbClr val="FF0000"/>
                          </a:solidFill>
                        </a:rPr>
                        <a:t>1</a:t>
                      </a:r>
                      <a:r>
                        <a:rPr lang="nl-BE" dirty="0" smtClean="0">
                          <a:solidFill>
                            <a:srgbClr val="FF0000"/>
                          </a:solidFill>
                        </a:rPr>
                        <a:t>*</a:t>
                      </a:r>
                      <a:r>
                        <a:rPr lang="el-GR" dirty="0" smtClean="0">
                          <a:solidFill>
                            <a:srgbClr val="FF0000"/>
                          </a:solidFill>
                        </a:rPr>
                        <a:t>μ</a:t>
                      </a:r>
                      <a:r>
                        <a:rPr lang="nl-BE" baseline="-25000" dirty="0" smtClean="0">
                          <a:solidFill>
                            <a:srgbClr val="FF0000"/>
                          </a:solidFill>
                        </a:rPr>
                        <a:t>1</a:t>
                      </a:r>
                      <a:r>
                        <a:rPr lang="nl-BE" dirty="0" smtClean="0">
                          <a:solidFill>
                            <a:srgbClr val="FF0000"/>
                          </a:solidFill>
                        </a:rPr>
                        <a:t>+…+ w</a:t>
                      </a:r>
                      <a:r>
                        <a:rPr lang="nl-BE" baseline="-25000" dirty="0" smtClean="0">
                          <a:solidFill>
                            <a:srgbClr val="FF0000"/>
                          </a:solidFill>
                        </a:rPr>
                        <a:t>N</a:t>
                      </a:r>
                      <a:r>
                        <a:rPr lang="nl-BE" dirty="0" smtClean="0">
                          <a:solidFill>
                            <a:srgbClr val="FF0000"/>
                          </a:solidFill>
                        </a:rPr>
                        <a:t>*</a:t>
                      </a:r>
                      <a:r>
                        <a:rPr lang="el-GR" dirty="0" smtClean="0">
                          <a:solidFill>
                            <a:srgbClr val="FF0000"/>
                          </a:solidFill>
                        </a:rPr>
                        <a:t>μ</a:t>
                      </a:r>
                      <a:r>
                        <a:rPr lang="nl-BE" baseline="-25000" dirty="0" smtClean="0">
                          <a:solidFill>
                            <a:srgbClr val="FF0000"/>
                          </a:solidFill>
                        </a:rPr>
                        <a:t>N</a:t>
                      </a:r>
                      <a:r>
                        <a:rPr lang="nl-BE" dirty="0" smtClean="0">
                          <a:solidFill>
                            <a:srgbClr val="FF0000"/>
                          </a:solidFill>
                        </a:rPr>
                        <a:t>  </a:t>
                      </a:r>
                      <a:r>
                        <a:rPr lang="nl-BE" dirty="0" smtClean="0">
                          <a:solidFill>
                            <a:srgbClr val="FF0000"/>
                          </a:solidFill>
                          <a:sym typeface="Wingdings" panose="05000000000000000000" pitchFamily="2" charset="2"/>
                        </a:rPr>
                        <a:t> </a:t>
                      </a:r>
                      <a:endParaRPr lang="nl-BE" dirty="0" smtClean="0">
                        <a:solidFill>
                          <a:srgbClr val="FF0000"/>
                        </a:solidFill>
                      </a:endParaRPr>
                    </a:p>
                  </a:txBody>
                  <a:tcPr/>
                </a:tc>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747563452"/>
                  </p:ext>
                </p:extLst>
              </p:nvPr>
            </p:nvGraphicFramePr>
            <p:xfrm>
              <a:off x="609600" y="5410200"/>
              <a:ext cx="8153400" cy="1192530"/>
            </p:xfrm>
            <a:graphic>
              <a:graphicData uri="http://schemas.openxmlformats.org/drawingml/2006/table">
                <a:tbl>
                  <a:tblPr firstRow="1" bandRow="1">
                    <a:tableStyleId>{5940675A-B579-460E-94D1-54222C63F5DA}</a:tableStyleId>
                  </a:tblPr>
                  <a:tblGrid>
                    <a:gridCol w="2895600"/>
                    <a:gridCol w="5257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nl-BE" b="0" i="1" smtClean="0">
                                      <a:latin typeface="Cambria Math"/>
                                    </a:rPr>
                                  </m:ctrlPr>
                                </m:sSubSupPr>
                                <m:e>
                                  <m:r>
                                    <a:rPr lang="nl-BE" b="0" i="1" smtClean="0">
                                      <a:latin typeface="Cambria Math"/>
                                    </a:rPr>
                                    <m:t>𝑤</m:t>
                                  </m:r>
                                </m:e>
                                <m:sub>
                                  <m:r>
                                    <a:rPr lang="nl-BE" b="0" i="1" smtClean="0">
                                      <a:latin typeface="Cambria Math"/>
                                    </a:rPr>
                                    <m:t>1</m:t>
                                  </m:r>
                                </m:sub>
                                <m:sup>
                                  <m:r>
                                    <a:rPr lang="nl-BE" b="0" i="1" smtClean="0">
                                      <a:latin typeface="Cambria Math"/>
                                    </a:rPr>
                                    <m:t>2</m:t>
                                  </m:r>
                                </m:sup>
                              </m:sSubSup>
                              <m:r>
                                <a:rPr lang="nl-BE" b="0" i="1" smtClean="0">
                                  <a:latin typeface="Cambria Math"/>
                                </a:rPr>
                                <m:t>∗</m:t>
                              </m:r>
                              <m:r>
                                <a:rPr lang="nl-BE" b="0" i="1" smtClean="0">
                                  <a:latin typeface="Cambria Math"/>
                                </a:rPr>
                                <m:t>𝑣𝑎𝑟</m:t>
                              </m:r>
                              <m:d>
                                <m:dPr>
                                  <m:ctrlPr>
                                    <a:rPr lang="nl-BE" b="0" i="1" smtClean="0">
                                      <a:latin typeface="Cambria Math"/>
                                    </a:rPr>
                                  </m:ctrlPr>
                                </m:dPr>
                                <m:e>
                                  <m:r>
                                    <a:rPr lang="nl-BE" b="0" i="1" smtClean="0">
                                      <a:latin typeface="Cambria Math"/>
                                    </a:rPr>
                                    <m:t>𝑅</m:t>
                                  </m:r>
                                  <m:r>
                                    <a:rPr lang="nl-BE" b="0" i="1" baseline="-25000" smtClean="0">
                                      <a:latin typeface="Cambria Math"/>
                                    </a:rPr>
                                    <m:t>1</m:t>
                                  </m:r>
                                </m:e>
                              </m:d>
                              <m:r>
                                <a:rPr lang="nl-BE" b="0" i="1" smtClean="0">
                                  <a:latin typeface="Cambria Math"/>
                                </a:rPr>
                                <m:t>+</m:t>
                              </m:r>
                              <m:sSubSup>
                                <m:sSubSupPr>
                                  <m:ctrlPr>
                                    <a:rPr lang="nl-BE" i="1">
                                      <a:latin typeface="Cambria Math"/>
                                    </a:rPr>
                                  </m:ctrlPr>
                                </m:sSubSupPr>
                                <m:e>
                                  <m:r>
                                    <a:rPr lang="nl-BE" i="1">
                                      <a:latin typeface="Cambria Math"/>
                                    </a:rPr>
                                    <m:t>𝑤</m:t>
                                  </m:r>
                                </m:e>
                                <m:sub>
                                  <m:r>
                                    <a:rPr lang="nl-BE" b="0" i="1" smtClean="0">
                                      <a:latin typeface="Cambria Math"/>
                                    </a:rPr>
                                    <m:t>2</m:t>
                                  </m:r>
                                </m:sub>
                                <m:sup>
                                  <m:r>
                                    <a:rPr lang="nl-BE" i="1">
                                      <a:latin typeface="Cambria Math"/>
                                    </a:rPr>
                                    <m:t>2</m:t>
                                  </m:r>
                                </m:sup>
                              </m:sSubSup>
                              <m:r>
                                <a:rPr lang="nl-BE" i="1">
                                  <a:latin typeface="Cambria Math"/>
                                </a:rPr>
                                <m:t>∗</m:t>
                              </m:r>
                              <m:r>
                                <a:rPr lang="nl-BE" i="1">
                                  <a:latin typeface="Cambria Math"/>
                                </a:rPr>
                                <m:t>𝑣𝑎𝑟</m:t>
                              </m:r>
                              <m:d>
                                <m:dPr>
                                  <m:ctrlPr>
                                    <a:rPr lang="nl-BE" i="1">
                                      <a:latin typeface="Cambria Math"/>
                                    </a:rPr>
                                  </m:ctrlPr>
                                </m:dPr>
                                <m:e>
                                  <m:r>
                                    <a:rPr lang="nl-BE" i="1">
                                      <a:latin typeface="Cambria Math"/>
                                    </a:rPr>
                                    <m:t>𝑅</m:t>
                                  </m:r>
                                  <m:r>
                                    <a:rPr lang="nl-BE" b="0" i="1" baseline="-25000" smtClean="0">
                                      <a:latin typeface="Cambria Math"/>
                                    </a:rPr>
                                    <m:t>2</m:t>
                                  </m:r>
                                </m:e>
                              </m:d>
                              <m:r>
                                <a:rPr lang="nl-BE" i="1" smtClean="0">
                                  <a:latin typeface="Cambria Math"/>
                                </a:rPr>
                                <m:t>+</m:t>
                              </m:r>
                            </m:oMath>
                          </a14:m>
                          <a:r>
                            <a:rPr lang="nl-BE" b="0"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2</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i="1" baseline="-25000">
                                  <a:latin typeface="Cambria Math"/>
                                </a:rPr>
                                <m:t>2</m:t>
                              </m:r>
                              <m:r>
                                <a:rPr lang="nl-BE" b="1" i="1" smtClean="0">
                                  <a:solidFill>
                                    <a:schemeClr val="tx1"/>
                                  </a:solidFill>
                                  <a:latin typeface="Cambria Math"/>
                                </a:rPr>
                                <m:t>)</m:t>
                              </m:r>
                            </m:oMath>
                          </a14:m>
                          <a:r>
                            <a:rPr lang="nl-BE" dirty="0" smtClean="0"/>
                            <a:t>] </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nl-BE" b="0" i="1" smtClean="0">
                                      <a:latin typeface="Cambria Math"/>
                                    </a:rPr>
                                  </m:ctrlPr>
                                </m:sSubSupPr>
                                <m:e>
                                  <m:r>
                                    <a:rPr lang="nl-BE" b="0" i="1" smtClean="0">
                                      <a:latin typeface="Cambria Math"/>
                                    </a:rPr>
                                    <m:t>𝑤</m:t>
                                  </m:r>
                                </m:e>
                                <m:sub>
                                  <m:r>
                                    <a:rPr lang="nl-BE" b="0" i="1" smtClean="0">
                                      <a:latin typeface="Cambria Math"/>
                                    </a:rPr>
                                    <m:t>1</m:t>
                                  </m:r>
                                </m:sub>
                                <m:sup>
                                  <m:r>
                                    <a:rPr lang="nl-BE" b="0" i="1" smtClean="0">
                                      <a:latin typeface="Cambria Math"/>
                                    </a:rPr>
                                    <m:t>2</m:t>
                                  </m:r>
                                </m:sup>
                              </m:sSubSup>
                              <m:r>
                                <a:rPr lang="nl-BE" b="0" i="1" smtClean="0">
                                  <a:latin typeface="Cambria Math"/>
                                </a:rPr>
                                <m:t>∗</m:t>
                              </m:r>
                              <m:r>
                                <a:rPr lang="nl-BE" b="0" i="1" smtClean="0">
                                  <a:latin typeface="Cambria Math"/>
                                </a:rPr>
                                <m:t>𝑣𝑎𝑟</m:t>
                              </m:r>
                              <m:d>
                                <m:dPr>
                                  <m:ctrlPr>
                                    <a:rPr lang="nl-BE" b="0" i="1" smtClean="0">
                                      <a:latin typeface="Cambria Math"/>
                                    </a:rPr>
                                  </m:ctrlPr>
                                </m:dPr>
                                <m:e>
                                  <m:r>
                                    <a:rPr lang="nl-BE" b="0" i="1" smtClean="0">
                                      <a:latin typeface="Cambria Math"/>
                                    </a:rPr>
                                    <m:t>𝑅</m:t>
                                  </m:r>
                                  <m:r>
                                    <a:rPr lang="nl-BE" b="0" i="1" baseline="-25000" smtClean="0">
                                      <a:latin typeface="Cambria Math"/>
                                    </a:rPr>
                                    <m:t>1</m:t>
                                  </m:r>
                                </m:e>
                              </m:d>
                              <m:r>
                                <a:rPr lang="nl-BE" b="0" i="1" smtClean="0">
                                  <a:latin typeface="Cambria Math"/>
                                </a:rPr>
                                <m:t>+…+</m:t>
                              </m:r>
                              <m:sSubSup>
                                <m:sSubSupPr>
                                  <m:ctrlPr>
                                    <a:rPr lang="nl-BE" i="1">
                                      <a:latin typeface="Cambria Math"/>
                                    </a:rPr>
                                  </m:ctrlPr>
                                </m:sSubSupPr>
                                <m:e>
                                  <m:r>
                                    <a:rPr lang="nl-BE" i="1">
                                      <a:latin typeface="Cambria Math"/>
                                    </a:rPr>
                                    <m:t>𝑤</m:t>
                                  </m:r>
                                </m:e>
                                <m:sub>
                                  <m:r>
                                    <a:rPr lang="nl-BE" b="0" i="1" smtClean="0">
                                      <a:latin typeface="Cambria Math"/>
                                    </a:rPr>
                                    <m:t>𝑁</m:t>
                                  </m:r>
                                </m:sub>
                                <m:sup>
                                  <m:r>
                                    <a:rPr lang="nl-BE" i="1">
                                      <a:latin typeface="Cambria Math"/>
                                    </a:rPr>
                                    <m:t>2</m:t>
                                  </m:r>
                                </m:sup>
                              </m:sSubSup>
                              <m:r>
                                <a:rPr lang="nl-BE" i="1">
                                  <a:latin typeface="Cambria Math"/>
                                </a:rPr>
                                <m:t>∗</m:t>
                              </m:r>
                              <m:r>
                                <a:rPr lang="nl-BE" i="1">
                                  <a:latin typeface="Cambria Math"/>
                                </a:rPr>
                                <m:t>𝑣𝑎𝑟</m:t>
                              </m:r>
                              <m:d>
                                <m:dPr>
                                  <m:ctrlPr>
                                    <a:rPr lang="nl-BE" i="1">
                                      <a:latin typeface="Cambria Math"/>
                                    </a:rPr>
                                  </m:ctrlPr>
                                </m:dPr>
                                <m:e>
                                  <m:r>
                                    <a:rPr lang="nl-BE" i="1">
                                      <a:latin typeface="Cambria Math"/>
                                    </a:rPr>
                                    <m:t>𝑅</m:t>
                                  </m:r>
                                  <m:r>
                                    <a:rPr lang="nl-BE" b="0" i="1" baseline="-25000" smtClean="0">
                                      <a:latin typeface="Cambria Math"/>
                                    </a:rPr>
                                    <m:t>𝑁</m:t>
                                  </m:r>
                                </m:e>
                              </m:d>
                              <m:r>
                                <a:rPr lang="nl-BE" i="1" smtClean="0">
                                  <a:latin typeface="Cambria Math"/>
                                </a:rPr>
                                <m:t>+</m:t>
                              </m:r>
                            </m:oMath>
                          </a14:m>
                          <a:r>
                            <a:rPr lang="nl-BE" b="0"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2</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i="1" baseline="-25000">
                                  <a:latin typeface="Cambria Math"/>
                                </a:rPr>
                                <m:t>2</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b="1" i="1" baseline="-25000" smtClean="0">
                                  <a:latin typeface="Cambria Math"/>
                                </a:rPr>
                                <m:t>𝑵</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0" i="0" baseline="-25000" dirty="0" smtClean="0"/>
                                <m:t>2</m:t>
                              </m:r>
                              <m:r>
                                <a:rPr lang="nl-BE" b="1" i="1" dirty="0">
                                  <a:latin typeface="Cambria Math"/>
                                </a:rPr>
                                <m:t>∗</m:t>
                              </m:r>
                              <m:r>
                                <m:rPr>
                                  <m:nor/>
                                </m:rPr>
                                <a:rPr lang="nl-BE" dirty="0"/>
                                <m:t>w</m:t>
                              </m:r>
                              <m:r>
                                <m:rPr>
                                  <m:nor/>
                                </m:rPr>
                                <a:rPr lang="nl-BE" b="0" i="0" baseline="-25000" dirty="0" smtClean="0"/>
                                <m:t>3</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0" i="1" baseline="-25000" smtClean="0">
                                  <a:latin typeface="Cambria Math"/>
                                </a:rPr>
                                <m:t>2</m:t>
                              </m:r>
                              <m:r>
                                <a:rPr lang="nl-BE" b="1" i="1" smtClean="0">
                                  <a:solidFill>
                                    <a:schemeClr val="tx1"/>
                                  </a:solidFill>
                                  <a:latin typeface="Cambria Math"/>
                                </a:rPr>
                                <m:t>,</m:t>
                              </m:r>
                              <m:r>
                                <a:rPr lang="nl-BE" i="1">
                                  <a:latin typeface="Cambria Math"/>
                                </a:rPr>
                                <m:t>𝑅</m:t>
                              </m:r>
                              <m:r>
                                <a:rPr lang="nl-BE" b="0" i="1" baseline="-25000" smtClean="0">
                                  <a:latin typeface="Cambria Math"/>
                                </a:rPr>
                                <m:t>3</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0" i="0" baseline="-25000" dirty="0" smtClean="0"/>
                                <m:t>2</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0" i="1" baseline="-25000" smtClean="0">
                                  <a:latin typeface="Cambria Math"/>
                                </a:rPr>
                                <m:t>2</m:t>
                              </m:r>
                              <m:r>
                                <a:rPr lang="nl-BE" b="1" i="1" smtClean="0">
                                  <a:solidFill>
                                    <a:schemeClr val="tx1"/>
                                  </a:solidFill>
                                  <a:latin typeface="Cambria Math"/>
                                </a:rPr>
                                <m:t>,</m:t>
                              </m:r>
                              <m:r>
                                <a:rPr lang="nl-BE" i="1">
                                  <a:latin typeface="Cambria Math"/>
                                </a:rPr>
                                <m:t>𝑅</m:t>
                              </m:r>
                              <m:r>
                                <a:rPr lang="nl-BE" b="0" i="1" baseline="-25000" smtClean="0">
                                  <a:latin typeface="Cambria Math"/>
                                </a:rPr>
                                <m:t>𝑁</m:t>
                              </m:r>
                              <m:r>
                                <a:rPr lang="nl-BE" b="1" i="1" smtClean="0">
                                  <a:solidFill>
                                    <a:schemeClr val="tx1"/>
                                  </a:solidFill>
                                  <a:latin typeface="Cambria Math"/>
                                </a:rPr>
                                <m:t>)</m:t>
                              </m:r>
                            </m:oMath>
                          </a14:m>
                          <a:r>
                            <a:rPr lang="nl-BE" dirty="0" smtClean="0"/>
                            <a:t>]+…+</a:t>
                          </a:r>
                          <a14:m>
                            <m:oMath xmlns:m="http://schemas.openxmlformats.org/officeDocument/2006/math">
                              <m:r>
                                <a:rPr lang="nl-BE" b="0" i="1" smtClean="0">
                                  <a:latin typeface="Cambria Math"/>
                                </a:rPr>
                                <m:t>2∗</m:t>
                              </m:r>
                              <m:r>
                                <m:rPr>
                                  <m:nor/>
                                </m:rPr>
                                <a:rPr lang="nl-BE" dirty="0"/>
                                <m:t>w</m:t>
                              </m:r>
                              <m:r>
                                <m:rPr>
                                  <m:nor/>
                                </m:rPr>
                                <a:rPr lang="nl-BE" b="0" i="0" baseline="-25000" dirty="0" smtClean="0"/>
                                <m:t>N</m:t>
                              </m:r>
                              <m:r>
                                <m:rPr>
                                  <m:nor/>
                                </m:rPr>
                                <a:rPr lang="nl-BE" b="0" i="0" baseline="-25000" dirty="0" smtClean="0"/>
                                <m:t>−1</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1" i="1" baseline="-25000" smtClean="0">
                                  <a:latin typeface="Cambria Math"/>
                                </a:rPr>
                                <m:t>𝑵</m:t>
                              </m:r>
                              <m:r>
                                <a:rPr lang="nl-BE" b="1" i="1" baseline="-25000" smtClean="0">
                                  <a:latin typeface="Cambria Math"/>
                                </a:rPr>
                                <m:t>−</m:t>
                              </m:r>
                              <m:r>
                                <a:rPr lang="nl-BE" b="1" i="1" baseline="-25000" smtClean="0">
                                  <a:latin typeface="Cambria Math"/>
                                </a:rPr>
                                <m:t>𝟏</m:t>
                              </m:r>
                              <m:r>
                                <a:rPr lang="nl-BE" b="1" i="1" smtClean="0">
                                  <a:solidFill>
                                    <a:schemeClr val="tx1"/>
                                  </a:solidFill>
                                  <a:latin typeface="Cambria Math"/>
                                </a:rPr>
                                <m:t>,</m:t>
                              </m:r>
                              <m:r>
                                <a:rPr lang="nl-BE" i="1">
                                  <a:latin typeface="Cambria Math"/>
                                </a:rPr>
                                <m:t>𝑅</m:t>
                              </m:r>
                              <m:r>
                                <a:rPr lang="nl-BE" b="0" i="1" baseline="-25000" smtClean="0">
                                  <a:latin typeface="Cambria Math"/>
                                </a:rPr>
                                <m:t>𝑁</m:t>
                              </m:r>
                              <m:r>
                                <a:rPr lang="nl-BE" b="1" i="1" smtClean="0">
                                  <a:solidFill>
                                    <a:schemeClr val="tx1"/>
                                  </a:solidFill>
                                  <a:latin typeface="Cambria Math"/>
                                </a:rPr>
                                <m:t>)</m:t>
                              </m:r>
                            </m:oMath>
                          </a14:m>
                          <a:r>
                            <a:rPr lang="nl-BE" dirty="0" smtClean="0"/>
                            <a:t>] </a:t>
                          </a:r>
                          <a:endParaRPr lang="nl-BE"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747563452"/>
                  </p:ext>
                </p:extLst>
              </p:nvPr>
            </p:nvGraphicFramePr>
            <p:xfrm>
              <a:off x="609600" y="5410200"/>
              <a:ext cx="8153400" cy="1192530"/>
            </p:xfrm>
            <a:graphic>
              <a:graphicData uri="http://schemas.openxmlformats.org/drawingml/2006/table">
                <a:tbl>
                  <a:tblPr firstRow="1" bandRow="1">
                    <a:tableStyleId>{5940675A-B579-460E-94D1-54222C63F5DA}</a:tableStyleId>
                  </a:tblPr>
                  <a:tblGrid>
                    <a:gridCol w="2895600"/>
                    <a:gridCol w="5257800"/>
                  </a:tblGrid>
                  <a:tr h="1192530">
                    <a:tc>
                      <a:txBody>
                        <a:bodyPr/>
                        <a:lstStyle/>
                        <a:p>
                          <a:endParaRPr lang="nl-BE"/>
                        </a:p>
                      </a:txBody>
                      <a:tcPr>
                        <a:blipFill rotWithShape="1">
                          <a:blip r:embed="rId8"/>
                          <a:stretch>
                            <a:fillRect t="-513" r="-181684" b="-8205"/>
                          </a:stretch>
                        </a:blipFill>
                      </a:tcPr>
                    </a:tc>
                    <a:tc>
                      <a:txBody>
                        <a:bodyPr/>
                        <a:lstStyle/>
                        <a:p>
                          <a:endParaRPr lang="nl-BE"/>
                        </a:p>
                      </a:txBody>
                      <a:tcPr>
                        <a:blipFill rotWithShape="1">
                          <a:blip r:embed="rId8"/>
                          <a:stretch>
                            <a:fillRect l="-55041" t="-513" b="-8205"/>
                          </a:stretch>
                        </a:blipFill>
                      </a:tcPr>
                    </a:tc>
                  </a:tr>
                </a:tbl>
              </a:graphicData>
            </a:graphic>
          </p:graphicFrame>
        </mc:Fallback>
      </mc:AlternateContent>
    </p:spTree>
    <p:extLst>
      <p:ext uri="{BB962C8B-B14F-4D97-AF65-F5344CB8AC3E}">
        <p14:creationId xmlns:p14="http://schemas.microsoft.com/office/powerpoint/2010/main" val="28954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Matrices simplify the notation</a:t>
            </a:r>
            <a:endParaRPr lang="nl-BE" dirty="0"/>
          </a:p>
        </p:txBody>
      </p:sp>
      <p:sp>
        <p:nvSpPr>
          <p:cNvPr id="3" name="Content Placeholder 2"/>
          <p:cNvSpPr>
            <a:spLocks noGrp="1"/>
          </p:cNvSpPr>
          <p:nvPr>
            <p:ph idx="1"/>
          </p:nvPr>
        </p:nvSpPr>
        <p:spPr/>
        <p:txBody>
          <a:bodyPr/>
          <a:lstStyle/>
          <a:p>
            <a:endParaRPr lang="nl-BE"/>
          </a:p>
        </p:txBody>
      </p:sp>
      <p:graphicFrame>
        <p:nvGraphicFramePr>
          <p:cNvPr id="4" name="Object 3"/>
          <p:cNvGraphicFramePr>
            <a:graphicFrameLocks noChangeAspect="1"/>
          </p:cNvGraphicFramePr>
          <p:nvPr>
            <p:extLst>
              <p:ext uri="{D42A27DB-BD31-4B8C-83A1-F6EECF244321}">
                <p14:modId xmlns:p14="http://schemas.microsoft.com/office/powerpoint/2010/main" val="825069471"/>
              </p:ext>
            </p:extLst>
          </p:nvPr>
        </p:nvGraphicFramePr>
        <p:xfrm>
          <a:off x="2133600" y="2057400"/>
          <a:ext cx="1066800" cy="1611313"/>
        </p:xfrm>
        <a:graphic>
          <a:graphicData uri="http://schemas.openxmlformats.org/presentationml/2006/ole">
            <mc:AlternateContent xmlns:mc="http://schemas.openxmlformats.org/markup-compatibility/2006">
              <mc:Choice xmlns:v="urn:schemas-microsoft-com:vml" Requires="v">
                <p:oleObj spid="_x0000_s9237" name="Equation" r:id="rId4" imgW="622030" imgH="939392" progId="Equation.3">
                  <p:embed/>
                </p:oleObj>
              </mc:Choice>
              <mc:Fallback>
                <p:oleObj name="Equation" r:id="rId4" imgW="622030" imgH="939392"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574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34453050"/>
              </p:ext>
            </p:extLst>
          </p:nvPr>
        </p:nvGraphicFramePr>
        <p:xfrm>
          <a:off x="2057400" y="4800600"/>
          <a:ext cx="2635250" cy="414337"/>
        </p:xfrm>
        <a:graphic>
          <a:graphicData uri="http://schemas.openxmlformats.org/presentationml/2006/ole">
            <mc:AlternateContent xmlns:mc="http://schemas.openxmlformats.org/markup-compatibility/2006">
              <mc:Choice xmlns:v="urn:schemas-microsoft-com:vml" Requires="v">
                <p:oleObj spid="_x0000_s9238" name="Equation" r:id="rId6" imgW="1536480" imgH="241200" progId="Equation.3">
                  <p:embed/>
                </p:oleObj>
              </mc:Choice>
              <mc:Fallback>
                <p:oleObj name="Equation" r:id="rId6" imgW="1536480" imgH="241200" progId="Equation.3">
                  <p:embed/>
                  <p:pic>
                    <p:nvPicPr>
                      <p:cNvPr id="0" name="Object 3"/>
                      <p:cNvPicPr>
                        <a:picLocks noChangeAspect="1" noChangeArrowheads="1"/>
                      </p:cNvPicPr>
                      <p:nvPr/>
                    </p:nvPicPr>
                    <p:blipFill>
                      <a:blip r:embed="rId7"/>
                      <a:srcRect/>
                      <a:stretch>
                        <a:fillRect/>
                      </a:stretch>
                    </p:blipFill>
                    <p:spPr bwMode="auto">
                      <a:xfrm>
                        <a:off x="2057400" y="4800600"/>
                        <a:ext cx="26352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07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Matrices simplify the notation</a:t>
            </a:r>
            <a:endParaRPr lang="nl-BE" dirty="0"/>
          </a:p>
        </p:txBody>
      </p:sp>
      <p:graphicFrame>
        <p:nvGraphicFramePr>
          <p:cNvPr id="4" name="Diagram 3"/>
          <p:cNvGraphicFramePr/>
          <p:nvPr>
            <p:extLst>
              <p:ext uri="{D42A27DB-BD31-4B8C-83A1-F6EECF244321}">
                <p14:modId xmlns:p14="http://schemas.microsoft.com/office/powerpoint/2010/main" val="728534214"/>
              </p:ext>
            </p:extLst>
          </p:nvPr>
        </p:nvGraphicFramePr>
        <p:xfrm>
          <a:off x="228600" y="1371600"/>
          <a:ext cx="83820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28604040"/>
              </p:ext>
            </p:extLst>
          </p:nvPr>
        </p:nvGraphicFramePr>
        <p:xfrm>
          <a:off x="685800" y="2438400"/>
          <a:ext cx="8153400" cy="370840"/>
        </p:xfrm>
        <a:graphic>
          <a:graphicData uri="http://schemas.openxmlformats.org/drawingml/2006/table">
            <a:tbl>
              <a:tblPr firstRow="1" bandRow="1">
                <a:tableStyleId>{5940675A-B579-460E-94D1-54222C63F5DA}</a:tableStyleId>
              </a:tblPr>
              <a:tblGrid>
                <a:gridCol w="5181600"/>
                <a:gridCol w="2971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nl-BE" baseline="-25000" dirty="0" smtClean="0">
                          <a:solidFill>
                            <a:srgbClr val="FF0000"/>
                          </a:solidFill>
                        </a:rPr>
                        <a:t>1</a:t>
                      </a:r>
                      <a:r>
                        <a:rPr lang="nl-BE" dirty="0" smtClean="0">
                          <a:solidFill>
                            <a:srgbClr val="FF0000"/>
                          </a:solidFill>
                        </a:rPr>
                        <a:t>*R</a:t>
                      </a:r>
                      <a:r>
                        <a:rPr lang="nl-BE" baseline="-25000" dirty="0" smtClean="0">
                          <a:solidFill>
                            <a:srgbClr val="FF0000"/>
                          </a:solidFill>
                        </a:rPr>
                        <a:t>1</a:t>
                      </a:r>
                      <a:r>
                        <a:rPr lang="nl-BE" dirty="0" smtClean="0">
                          <a:solidFill>
                            <a:srgbClr val="FF0000"/>
                          </a:solidFill>
                        </a:rPr>
                        <a:t>+…+ w</a:t>
                      </a:r>
                      <a:r>
                        <a:rPr lang="nl-BE" baseline="-25000" dirty="0" smtClean="0">
                          <a:solidFill>
                            <a:srgbClr val="FF0000"/>
                          </a:solidFill>
                        </a:rPr>
                        <a:t>N</a:t>
                      </a:r>
                      <a:r>
                        <a:rPr lang="nl-BE" dirty="0" smtClean="0">
                          <a:solidFill>
                            <a:srgbClr val="FF0000"/>
                          </a:solidFill>
                        </a:rPr>
                        <a:t>*R</a:t>
                      </a:r>
                      <a:r>
                        <a:rPr lang="nl-BE" baseline="-25000" dirty="0" smtClean="0">
                          <a:solidFill>
                            <a:srgbClr val="FF0000"/>
                          </a:solidFill>
                        </a:rPr>
                        <a:t>N</a:t>
                      </a:r>
                      <a:r>
                        <a:rPr lang="nl-BE" dirty="0" smtClean="0">
                          <a:solidFill>
                            <a:srgbClr val="FF0000"/>
                          </a:solidFill>
                        </a:rPr>
                        <a:t>  </a:t>
                      </a:r>
                      <a:r>
                        <a:rPr lang="nl-BE" dirty="0" smtClean="0">
                          <a:solidFill>
                            <a:srgbClr val="FF0000"/>
                          </a:solidFill>
                          <a:sym typeface="Wingdings" panose="05000000000000000000" pitchFamily="2" charset="2"/>
                        </a:rPr>
                        <a:t> </a:t>
                      </a:r>
                      <a:endParaRPr lang="nl-BE" dirty="0" smtClean="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w’R</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0947053"/>
              </p:ext>
            </p:extLst>
          </p:nvPr>
        </p:nvGraphicFramePr>
        <p:xfrm>
          <a:off x="685800" y="3810000"/>
          <a:ext cx="8153400" cy="370840"/>
        </p:xfrm>
        <a:graphic>
          <a:graphicData uri="http://schemas.openxmlformats.org/drawingml/2006/table">
            <a:tbl>
              <a:tblPr firstRow="1" bandRow="1">
                <a:tableStyleId>{5940675A-B579-460E-94D1-54222C63F5DA}</a:tableStyleId>
              </a:tblPr>
              <a:tblGrid>
                <a:gridCol w="5181600"/>
                <a:gridCol w="2971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nl-BE" baseline="-25000" dirty="0" smtClean="0">
                          <a:solidFill>
                            <a:srgbClr val="FF0000"/>
                          </a:solidFill>
                        </a:rPr>
                        <a:t>1</a:t>
                      </a:r>
                      <a:r>
                        <a:rPr lang="nl-BE" dirty="0" smtClean="0">
                          <a:solidFill>
                            <a:srgbClr val="FF0000"/>
                          </a:solidFill>
                        </a:rPr>
                        <a:t>*E[R</a:t>
                      </a:r>
                      <a:r>
                        <a:rPr lang="nl-BE" baseline="-25000" dirty="0" smtClean="0">
                          <a:solidFill>
                            <a:srgbClr val="FF0000"/>
                          </a:solidFill>
                        </a:rPr>
                        <a:t>1</a:t>
                      </a:r>
                      <a:r>
                        <a:rPr lang="nl-BE" dirty="0" smtClean="0">
                          <a:solidFill>
                            <a:srgbClr val="FF0000"/>
                          </a:solidFill>
                        </a:rPr>
                        <a:t>]+…+ w</a:t>
                      </a:r>
                      <a:r>
                        <a:rPr lang="nl-BE" baseline="-25000" dirty="0" smtClean="0">
                          <a:solidFill>
                            <a:srgbClr val="FF0000"/>
                          </a:solidFill>
                        </a:rPr>
                        <a:t>N</a:t>
                      </a:r>
                      <a:r>
                        <a:rPr lang="nl-BE" dirty="0" smtClean="0">
                          <a:solidFill>
                            <a:srgbClr val="FF0000"/>
                          </a:solidFill>
                        </a:rPr>
                        <a:t>*E[R</a:t>
                      </a:r>
                      <a:r>
                        <a:rPr lang="nl-BE" baseline="-25000" dirty="0" smtClean="0">
                          <a:solidFill>
                            <a:srgbClr val="FF0000"/>
                          </a:solidFill>
                        </a:rPr>
                        <a:t>N</a:t>
                      </a:r>
                      <a:r>
                        <a:rPr lang="nl-BE" dirty="0" smtClean="0">
                          <a:solidFill>
                            <a:srgbClr val="FF0000"/>
                          </a:solidFill>
                        </a:rPr>
                        <a:t>]  </a:t>
                      </a:r>
                      <a:r>
                        <a:rPr lang="nl-BE" dirty="0" smtClean="0">
                          <a:solidFill>
                            <a:srgbClr val="FF0000"/>
                          </a:solidFill>
                          <a:sym typeface="Wingdings" panose="05000000000000000000" pitchFamily="2" charset="2"/>
                        </a:rPr>
                        <a:t> </a:t>
                      </a:r>
                      <a:endParaRPr lang="nl-BE"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el-GR" dirty="0" smtClean="0">
                          <a:solidFill>
                            <a:srgbClr val="FF0000"/>
                          </a:solidFill>
                        </a:rPr>
                        <a:t>μ</a:t>
                      </a:r>
                      <a:endParaRPr lang="nl-BE" dirty="0" smtClean="0"/>
                    </a:p>
                  </a:txBody>
                  <a:tcPr/>
                </a:tc>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088909072"/>
                  </p:ext>
                </p:extLst>
              </p:nvPr>
            </p:nvGraphicFramePr>
            <p:xfrm>
              <a:off x="609600" y="5410200"/>
              <a:ext cx="8153400" cy="1192530"/>
            </p:xfrm>
            <a:graphic>
              <a:graphicData uri="http://schemas.openxmlformats.org/drawingml/2006/table">
                <a:tbl>
                  <a:tblPr firstRow="1" bandRow="1">
                    <a:tableStyleId>{5940675A-B579-460E-94D1-54222C63F5DA}</a:tableStyleId>
                  </a:tblPr>
                  <a:tblGrid>
                    <a:gridCol w="5181600"/>
                    <a:gridCol w="2971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nl-BE" b="0" i="1" smtClean="0">
                                      <a:latin typeface="Cambria Math"/>
                                    </a:rPr>
                                  </m:ctrlPr>
                                </m:sSubSupPr>
                                <m:e>
                                  <m:r>
                                    <a:rPr lang="nl-BE" b="0" i="1" smtClean="0">
                                      <a:latin typeface="Cambria Math"/>
                                    </a:rPr>
                                    <m:t>𝑤</m:t>
                                  </m:r>
                                </m:e>
                                <m:sub>
                                  <m:r>
                                    <a:rPr lang="nl-BE" b="0" i="1" smtClean="0">
                                      <a:latin typeface="Cambria Math"/>
                                    </a:rPr>
                                    <m:t>1</m:t>
                                  </m:r>
                                </m:sub>
                                <m:sup>
                                  <m:r>
                                    <a:rPr lang="nl-BE" b="0" i="1" smtClean="0">
                                      <a:latin typeface="Cambria Math"/>
                                    </a:rPr>
                                    <m:t>2</m:t>
                                  </m:r>
                                </m:sup>
                              </m:sSubSup>
                              <m:r>
                                <a:rPr lang="nl-BE" b="0" i="1" smtClean="0">
                                  <a:latin typeface="Cambria Math"/>
                                </a:rPr>
                                <m:t>∗</m:t>
                              </m:r>
                              <m:r>
                                <a:rPr lang="nl-BE" b="0" i="1" smtClean="0">
                                  <a:latin typeface="Cambria Math"/>
                                </a:rPr>
                                <m:t>𝑣𝑎𝑟</m:t>
                              </m:r>
                              <m:d>
                                <m:dPr>
                                  <m:ctrlPr>
                                    <a:rPr lang="nl-BE" b="0" i="1" smtClean="0">
                                      <a:latin typeface="Cambria Math"/>
                                    </a:rPr>
                                  </m:ctrlPr>
                                </m:dPr>
                                <m:e>
                                  <m:r>
                                    <a:rPr lang="nl-BE" b="0" i="1" smtClean="0">
                                      <a:latin typeface="Cambria Math"/>
                                    </a:rPr>
                                    <m:t>𝑅</m:t>
                                  </m:r>
                                  <m:r>
                                    <a:rPr lang="nl-BE" b="0" i="1" baseline="-25000" smtClean="0">
                                      <a:latin typeface="Cambria Math"/>
                                    </a:rPr>
                                    <m:t>1</m:t>
                                  </m:r>
                                </m:e>
                              </m:d>
                              <m:r>
                                <a:rPr lang="nl-BE" b="0" i="1" smtClean="0">
                                  <a:latin typeface="Cambria Math"/>
                                </a:rPr>
                                <m:t>+…+</m:t>
                              </m:r>
                              <m:sSubSup>
                                <m:sSubSupPr>
                                  <m:ctrlPr>
                                    <a:rPr lang="nl-BE" i="1">
                                      <a:latin typeface="Cambria Math"/>
                                    </a:rPr>
                                  </m:ctrlPr>
                                </m:sSubSupPr>
                                <m:e>
                                  <m:r>
                                    <a:rPr lang="nl-BE" i="1">
                                      <a:latin typeface="Cambria Math"/>
                                    </a:rPr>
                                    <m:t>𝑤</m:t>
                                  </m:r>
                                </m:e>
                                <m:sub>
                                  <m:r>
                                    <a:rPr lang="nl-BE" b="0" i="1" smtClean="0">
                                      <a:latin typeface="Cambria Math"/>
                                    </a:rPr>
                                    <m:t>𝑁</m:t>
                                  </m:r>
                                </m:sub>
                                <m:sup>
                                  <m:r>
                                    <a:rPr lang="nl-BE" i="1">
                                      <a:latin typeface="Cambria Math"/>
                                    </a:rPr>
                                    <m:t>2</m:t>
                                  </m:r>
                                </m:sup>
                              </m:sSubSup>
                              <m:r>
                                <a:rPr lang="nl-BE" i="1">
                                  <a:latin typeface="Cambria Math"/>
                                </a:rPr>
                                <m:t>∗</m:t>
                              </m:r>
                              <m:r>
                                <a:rPr lang="nl-BE" i="1">
                                  <a:latin typeface="Cambria Math"/>
                                </a:rPr>
                                <m:t>𝑣𝑎𝑟</m:t>
                              </m:r>
                              <m:d>
                                <m:dPr>
                                  <m:ctrlPr>
                                    <a:rPr lang="nl-BE" i="1">
                                      <a:latin typeface="Cambria Math"/>
                                    </a:rPr>
                                  </m:ctrlPr>
                                </m:dPr>
                                <m:e>
                                  <m:r>
                                    <a:rPr lang="nl-BE" i="1">
                                      <a:latin typeface="Cambria Math"/>
                                    </a:rPr>
                                    <m:t>𝑅</m:t>
                                  </m:r>
                                  <m:r>
                                    <a:rPr lang="nl-BE" b="0" i="1" baseline="-25000" smtClean="0">
                                      <a:latin typeface="Cambria Math"/>
                                    </a:rPr>
                                    <m:t>𝑁</m:t>
                                  </m:r>
                                </m:e>
                              </m:d>
                              <m:r>
                                <a:rPr lang="nl-BE" i="1" smtClean="0">
                                  <a:latin typeface="Cambria Math"/>
                                </a:rPr>
                                <m:t>+</m:t>
                              </m:r>
                            </m:oMath>
                          </a14:m>
                          <a:r>
                            <a:rPr lang="nl-BE" b="0"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2</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i="1" baseline="-25000">
                                  <a:latin typeface="Cambria Math"/>
                                </a:rPr>
                                <m:t>2</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b="1" i="1" baseline="-25000" smtClean="0">
                                  <a:latin typeface="Cambria Math"/>
                                </a:rPr>
                                <m:t>𝑵</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0" i="0" baseline="-25000" dirty="0" smtClean="0"/>
                                <m:t>2</m:t>
                              </m:r>
                              <m:r>
                                <a:rPr lang="nl-BE" b="1" i="1" dirty="0">
                                  <a:latin typeface="Cambria Math"/>
                                </a:rPr>
                                <m:t>∗</m:t>
                              </m:r>
                              <m:r>
                                <m:rPr>
                                  <m:nor/>
                                </m:rPr>
                                <a:rPr lang="nl-BE" dirty="0"/>
                                <m:t>w</m:t>
                              </m:r>
                              <m:r>
                                <m:rPr>
                                  <m:nor/>
                                </m:rPr>
                                <a:rPr lang="nl-BE" b="0" i="0" baseline="-25000" dirty="0" smtClean="0"/>
                                <m:t>3</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0" i="1" baseline="-25000" smtClean="0">
                                  <a:latin typeface="Cambria Math"/>
                                </a:rPr>
                                <m:t>2</m:t>
                              </m:r>
                              <m:r>
                                <a:rPr lang="nl-BE" b="1" i="1" smtClean="0">
                                  <a:solidFill>
                                    <a:schemeClr val="tx1"/>
                                  </a:solidFill>
                                  <a:latin typeface="Cambria Math"/>
                                </a:rPr>
                                <m:t>,</m:t>
                              </m:r>
                              <m:r>
                                <a:rPr lang="nl-BE" i="1">
                                  <a:latin typeface="Cambria Math"/>
                                </a:rPr>
                                <m:t>𝑅</m:t>
                              </m:r>
                              <m:r>
                                <a:rPr lang="nl-BE" b="0" i="1" baseline="-25000" smtClean="0">
                                  <a:latin typeface="Cambria Math"/>
                                </a:rPr>
                                <m:t>3</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0" i="0" baseline="-25000" dirty="0" smtClean="0"/>
                                <m:t>2</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0" i="1" baseline="-25000" smtClean="0">
                                  <a:latin typeface="Cambria Math"/>
                                </a:rPr>
                                <m:t>2</m:t>
                              </m:r>
                              <m:r>
                                <a:rPr lang="nl-BE" b="1" i="1" smtClean="0">
                                  <a:solidFill>
                                    <a:schemeClr val="tx1"/>
                                  </a:solidFill>
                                  <a:latin typeface="Cambria Math"/>
                                </a:rPr>
                                <m:t>,</m:t>
                              </m:r>
                              <m:r>
                                <a:rPr lang="nl-BE" i="1">
                                  <a:latin typeface="Cambria Math"/>
                                </a:rPr>
                                <m:t>𝑅</m:t>
                              </m:r>
                              <m:r>
                                <a:rPr lang="nl-BE" b="0" i="1" baseline="-25000" smtClean="0">
                                  <a:latin typeface="Cambria Math"/>
                                </a:rPr>
                                <m:t>𝑁</m:t>
                              </m:r>
                              <m:r>
                                <a:rPr lang="nl-BE" b="1" i="1" smtClean="0">
                                  <a:solidFill>
                                    <a:schemeClr val="tx1"/>
                                  </a:solidFill>
                                  <a:latin typeface="Cambria Math"/>
                                </a:rPr>
                                <m:t>)</m:t>
                              </m:r>
                            </m:oMath>
                          </a14:m>
                          <a:r>
                            <a:rPr lang="nl-BE" dirty="0" smtClean="0"/>
                            <a:t>]+…+</a:t>
                          </a:r>
                          <a14:m>
                            <m:oMath xmlns:m="http://schemas.openxmlformats.org/officeDocument/2006/math">
                              <m:r>
                                <a:rPr lang="nl-BE" b="0" i="1" smtClean="0">
                                  <a:latin typeface="Cambria Math"/>
                                </a:rPr>
                                <m:t>2∗</m:t>
                              </m:r>
                              <m:r>
                                <m:rPr>
                                  <m:nor/>
                                </m:rPr>
                                <a:rPr lang="nl-BE" dirty="0"/>
                                <m:t>w</m:t>
                              </m:r>
                              <m:r>
                                <m:rPr>
                                  <m:nor/>
                                </m:rPr>
                                <a:rPr lang="nl-BE" b="0" i="0" baseline="-25000" dirty="0" smtClean="0"/>
                                <m:t>N</m:t>
                              </m:r>
                              <m:r>
                                <m:rPr>
                                  <m:nor/>
                                </m:rPr>
                                <a:rPr lang="nl-BE" b="0" i="0" baseline="-25000" dirty="0" smtClean="0"/>
                                <m:t>−1</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1" i="1" baseline="-25000" smtClean="0">
                                  <a:latin typeface="Cambria Math"/>
                                </a:rPr>
                                <m:t>𝑵</m:t>
                              </m:r>
                              <m:r>
                                <a:rPr lang="nl-BE" b="1" i="1" baseline="-25000" smtClean="0">
                                  <a:latin typeface="Cambria Math"/>
                                </a:rPr>
                                <m:t>−</m:t>
                              </m:r>
                              <m:r>
                                <a:rPr lang="nl-BE" b="1" i="1" baseline="-25000" smtClean="0">
                                  <a:latin typeface="Cambria Math"/>
                                </a:rPr>
                                <m:t>𝟏</m:t>
                              </m:r>
                              <m:r>
                                <a:rPr lang="nl-BE" b="1" i="1" smtClean="0">
                                  <a:solidFill>
                                    <a:schemeClr val="tx1"/>
                                  </a:solidFill>
                                  <a:latin typeface="Cambria Math"/>
                                </a:rPr>
                                <m:t>,</m:t>
                              </m:r>
                              <m:r>
                                <a:rPr lang="nl-BE" i="1">
                                  <a:latin typeface="Cambria Math"/>
                                </a:rPr>
                                <m:t>𝑅</m:t>
                              </m:r>
                              <m:r>
                                <a:rPr lang="nl-BE" b="0" i="1" baseline="-25000" smtClean="0">
                                  <a:latin typeface="Cambria Math"/>
                                </a:rPr>
                                <m:t>𝑁</m:t>
                              </m:r>
                              <m:r>
                                <a:rPr lang="nl-BE" b="1" i="1" smtClean="0">
                                  <a:solidFill>
                                    <a:schemeClr val="tx1"/>
                                  </a:solidFill>
                                  <a:latin typeface="Cambria Math"/>
                                </a:rPr>
                                <m:t>)</m:t>
                              </m:r>
                            </m:oMath>
                          </a14:m>
                          <a:r>
                            <a:rPr lang="nl-BE" dirty="0" smtClean="0"/>
                            <a:t>] </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el-GR" dirty="0" smtClean="0">
                              <a:solidFill>
                                <a:srgbClr val="FF0000"/>
                              </a:solidFill>
                            </a:rPr>
                            <a:t>Σ</a:t>
                          </a:r>
                          <a:r>
                            <a:rPr lang="nl-BE" dirty="0" smtClean="0">
                              <a:solidFill>
                                <a:srgbClr val="FF0000"/>
                              </a:solidFill>
                            </a:rPr>
                            <a:t>w</a:t>
                          </a:r>
                          <a:endParaRPr lang="nl-B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088909072"/>
                  </p:ext>
                </p:extLst>
              </p:nvPr>
            </p:nvGraphicFramePr>
            <p:xfrm>
              <a:off x="609600" y="5410200"/>
              <a:ext cx="8153400" cy="1192530"/>
            </p:xfrm>
            <a:graphic>
              <a:graphicData uri="http://schemas.openxmlformats.org/drawingml/2006/table">
                <a:tbl>
                  <a:tblPr firstRow="1" bandRow="1">
                    <a:tableStyleId>{5940675A-B579-460E-94D1-54222C63F5DA}</a:tableStyleId>
                  </a:tblPr>
                  <a:tblGrid>
                    <a:gridCol w="5181600"/>
                    <a:gridCol w="2971800"/>
                  </a:tblGrid>
                  <a:tr h="1192530">
                    <a:tc>
                      <a:txBody>
                        <a:bodyPr/>
                        <a:lstStyle/>
                        <a:p>
                          <a:endParaRPr lang="nl-BE"/>
                        </a:p>
                      </a:txBody>
                      <a:tcPr>
                        <a:blipFill rotWithShape="1">
                          <a:blip r:embed="rId8"/>
                          <a:stretch>
                            <a:fillRect t="-2564" r="-57412" b="-820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el-GR" dirty="0" smtClean="0">
                              <a:solidFill>
                                <a:srgbClr val="FF0000"/>
                              </a:solidFill>
                            </a:rPr>
                            <a:t>Σ</a:t>
                          </a:r>
                          <a:r>
                            <a:rPr lang="nl-BE" dirty="0" smtClean="0">
                              <a:solidFill>
                                <a:srgbClr val="FF0000"/>
                              </a:solidFill>
                            </a:rPr>
                            <a:t>w</a:t>
                          </a:r>
                          <a:endParaRPr lang="nl-B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txBody>
                      <a:tcPr/>
                    </a:tc>
                  </a:tr>
                </a:tbl>
              </a:graphicData>
            </a:graphic>
          </p:graphicFrame>
        </mc:Fallback>
      </mc:AlternateContent>
    </p:spTree>
    <p:extLst>
      <p:ext uri="{BB962C8B-B14F-4D97-AF65-F5344CB8AC3E}">
        <p14:creationId xmlns:p14="http://schemas.microsoft.com/office/powerpoint/2010/main" val="188749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 The </a:t>
            </a:r>
            <a:r>
              <a:rPr lang="en-US" dirty="0" smtClean="0"/>
              <a:t>portfolio risk budget</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99485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Who did it?</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073091"/>
              </p:ext>
            </p:extLst>
          </p:nvPr>
        </p:nvGraphicFramePr>
        <p:xfrm>
          <a:off x="4724400" y="1600200"/>
          <a:ext cx="4419600" cy="452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150748030"/>
              </p:ext>
            </p:extLst>
          </p:nvPr>
        </p:nvGraphicFramePr>
        <p:xfrm>
          <a:off x="152400" y="1676400"/>
          <a:ext cx="4419600" cy="4525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09064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457200" y="1524000"/>
                <a:ext cx="8001000" cy="51891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nl-BE" sz="3200" b="0" i="1" smtClean="0">
                          <a:latin typeface="Cambria Math"/>
                        </a:rPr>
                        <m:t>𝑃𝑜𝑟𝑡𝑓𝑜𝑙𝑖𝑜</m:t>
                      </m:r>
                      <m:r>
                        <a:rPr lang="nl-BE" sz="3200" b="0" i="1" smtClean="0">
                          <a:latin typeface="Cambria Math"/>
                        </a:rPr>
                        <m:t> </m:t>
                      </m:r>
                      <m:r>
                        <a:rPr lang="nl-BE" sz="3200" b="0" i="1" smtClean="0">
                          <a:latin typeface="Cambria Math"/>
                        </a:rPr>
                        <m:t>𝑣𝑜𝑙𝑎𝑡𝑖𝑙𝑖𝑡𝑦</m:t>
                      </m:r>
                      <m:r>
                        <a:rPr lang="nl-BE" sz="3200" i="1" smtClean="0">
                          <a:latin typeface="Cambria Math"/>
                        </a:rPr>
                        <m:t>=</m:t>
                      </m:r>
                      <m:nary>
                        <m:naryPr>
                          <m:chr m:val="∑"/>
                          <m:ctrlPr>
                            <a:rPr lang="nl-BE" sz="3200" i="1" smtClean="0">
                              <a:latin typeface="Cambria Math"/>
                            </a:rPr>
                          </m:ctrlPr>
                        </m:naryPr>
                        <m:sub>
                          <m:r>
                            <m:rPr>
                              <m:brk m:alnAt="23"/>
                            </m:rPr>
                            <a:rPr lang="nl-BE" sz="3200" b="0" i="1" smtClean="0">
                              <a:latin typeface="Cambria Math"/>
                            </a:rPr>
                            <m:t>𝑖</m:t>
                          </m:r>
                          <m:r>
                            <a:rPr lang="nl-BE" sz="3200" b="0" i="1" smtClean="0">
                              <a:latin typeface="Cambria Math"/>
                            </a:rPr>
                            <m:t>=1</m:t>
                          </m:r>
                        </m:sub>
                        <m:sup>
                          <m:r>
                            <a:rPr lang="nl-BE" sz="3200" b="0" i="1" smtClean="0">
                              <a:latin typeface="Cambria Math"/>
                            </a:rPr>
                            <m:t>𝑁</m:t>
                          </m:r>
                        </m:sup>
                        <m:e>
                          <m:sSubSup>
                            <m:sSubSupPr>
                              <m:ctrlPr>
                                <a:rPr lang="nl-BE" sz="3200" i="1" smtClean="0">
                                  <a:latin typeface="Cambria Math"/>
                                </a:rPr>
                              </m:ctrlPr>
                            </m:sSubSupPr>
                            <m:e>
                              <m:r>
                                <a:rPr lang="nl-BE" sz="3200" b="0" i="1" smtClean="0">
                                  <a:latin typeface="Cambria Math"/>
                                </a:rPr>
                                <m:t>𝑅𝐶</m:t>
                              </m:r>
                            </m:e>
                            <m:sub>
                              <m:r>
                                <a:rPr lang="nl-BE" sz="3200" b="0" i="1" smtClean="0">
                                  <a:latin typeface="Cambria Math"/>
                                </a:rPr>
                                <m:t>𝑖</m:t>
                              </m:r>
                            </m:sub>
                            <m:sup/>
                          </m:sSubSup>
                        </m:e>
                      </m:nary>
                    </m:oMath>
                  </m:oMathPara>
                </a14:m>
                <a:endParaRPr lang="nl-BE" sz="3200" dirty="0" smtClean="0">
                  <a:solidFill>
                    <a:srgbClr val="FF0000"/>
                  </a:solidFill>
                </a:endParaRPr>
              </a:p>
              <a:p>
                <a:r>
                  <a:rPr lang="nl-BE" sz="3200" dirty="0" smtClean="0">
                    <a:solidFill>
                      <a:srgbClr val="FF0000"/>
                    </a:solidFill>
                  </a:rPr>
                  <a:t>              where: </a:t>
                </a:r>
                <a14:m>
                  <m:oMath xmlns:m="http://schemas.openxmlformats.org/officeDocument/2006/math">
                    <m:sSubSup>
                      <m:sSubSupPr>
                        <m:ctrlPr>
                          <a:rPr lang="nl-BE" sz="3200" i="1" smtClean="0">
                            <a:solidFill>
                              <a:srgbClr val="FF0000"/>
                            </a:solidFill>
                            <a:latin typeface="Cambria Math"/>
                          </a:rPr>
                        </m:ctrlPr>
                      </m:sSubSupPr>
                      <m:e>
                        <m:r>
                          <a:rPr lang="nl-BE" sz="3200" b="0" i="1" smtClean="0">
                            <a:solidFill>
                              <a:srgbClr val="FF0000"/>
                            </a:solidFill>
                            <a:latin typeface="Cambria Math"/>
                          </a:rPr>
                          <m:t>𝑅𝐶</m:t>
                        </m:r>
                      </m:e>
                      <m:sub>
                        <m:r>
                          <a:rPr lang="nl-BE" sz="3200" b="0" i="1" smtClean="0">
                            <a:solidFill>
                              <a:srgbClr val="FF0000"/>
                            </a:solidFill>
                            <a:latin typeface="Cambria Math"/>
                          </a:rPr>
                          <m:t>𝑖</m:t>
                        </m:r>
                      </m:sub>
                      <m:sup/>
                    </m:sSubSup>
                  </m:oMath>
                </a14:m>
                <a:r>
                  <a:rPr lang="nl-BE" sz="3200" dirty="0" smtClean="0">
                    <a:solidFill>
                      <a:srgbClr val="FF0000"/>
                    </a:solidFill>
                  </a:rPr>
                  <a:t>=</a:t>
                </a:r>
                <a14:m>
                  <m:oMath xmlns:m="http://schemas.openxmlformats.org/officeDocument/2006/math">
                    <m:f>
                      <m:fPr>
                        <m:ctrlPr>
                          <a:rPr lang="nl-BE" sz="3200" i="1" dirty="0" smtClean="0">
                            <a:solidFill>
                              <a:srgbClr val="FF0000"/>
                            </a:solidFill>
                            <a:latin typeface="Cambria Math"/>
                          </a:rPr>
                        </m:ctrlPr>
                      </m:fPr>
                      <m:num>
                        <m:d>
                          <m:dPr>
                            <m:ctrlPr>
                              <a:rPr lang="nl-BE" sz="3200" b="0" i="1" dirty="0" smtClean="0">
                                <a:solidFill>
                                  <a:srgbClr val="FF0000"/>
                                </a:solidFill>
                                <a:latin typeface="Cambria Math"/>
                              </a:rPr>
                            </m:ctrlPr>
                          </m:dPr>
                          <m:e>
                            <m:r>
                              <m:rPr>
                                <m:sty m:val="p"/>
                              </m:rPr>
                              <a:rPr lang="el-GR" sz="3200" b="0" i="1" dirty="0" smtClean="0">
                                <a:solidFill>
                                  <a:srgbClr val="FF0000"/>
                                </a:solidFill>
                                <a:latin typeface="Cambria Math"/>
                              </a:rPr>
                              <m:t>Σ</m:t>
                            </m:r>
                            <m:r>
                              <a:rPr lang="nl-BE" sz="3200" b="0" i="1" dirty="0" smtClean="0">
                                <a:solidFill>
                                  <a:srgbClr val="FF0000"/>
                                </a:solidFill>
                                <a:latin typeface="Cambria Math"/>
                              </a:rPr>
                              <m:t>𝑤</m:t>
                            </m:r>
                          </m:e>
                        </m:d>
                        <m:r>
                          <a:rPr lang="nl-BE" sz="3200" b="0" i="1" baseline="-25000" dirty="0" smtClean="0">
                            <a:solidFill>
                              <a:srgbClr val="FF0000"/>
                            </a:solidFill>
                            <a:latin typeface="Cambria Math"/>
                          </a:rPr>
                          <m:t>𝑖</m:t>
                        </m:r>
                      </m:num>
                      <m:den>
                        <m:rad>
                          <m:radPr>
                            <m:degHide m:val="on"/>
                            <m:ctrlPr>
                              <a:rPr lang="nl-BE" sz="3200" i="1" dirty="0" smtClean="0">
                                <a:solidFill>
                                  <a:srgbClr val="FF0000"/>
                                </a:solidFill>
                                <a:latin typeface="Cambria Math"/>
                              </a:rPr>
                            </m:ctrlPr>
                          </m:radPr>
                          <m:deg/>
                          <m:e>
                            <m:r>
                              <a:rPr lang="nl-BE" sz="3200" b="0" i="1" dirty="0" smtClean="0">
                                <a:solidFill>
                                  <a:srgbClr val="FF0000"/>
                                </a:solidFill>
                                <a:latin typeface="Cambria Math"/>
                              </a:rPr>
                              <m:t>𝑤</m:t>
                            </m:r>
                            <m:r>
                              <a:rPr lang="nl-BE" sz="3200" b="0" i="1" dirty="0" smtClean="0">
                                <a:solidFill>
                                  <a:srgbClr val="FF0000"/>
                                </a:solidFill>
                                <a:latin typeface="Cambria Math"/>
                              </a:rPr>
                              <m:t>′</m:t>
                            </m:r>
                            <m:r>
                              <m:rPr>
                                <m:sty m:val="p"/>
                              </m:rPr>
                              <a:rPr lang="el-GR" sz="3200" b="0" i="1" dirty="0" smtClean="0">
                                <a:solidFill>
                                  <a:srgbClr val="FF0000"/>
                                </a:solidFill>
                                <a:latin typeface="Cambria Math"/>
                              </a:rPr>
                              <m:t>Σ</m:t>
                            </m:r>
                            <m:r>
                              <a:rPr lang="nl-BE" sz="3200" b="0" i="1" dirty="0" smtClean="0">
                                <a:solidFill>
                                  <a:srgbClr val="FF0000"/>
                                </a:solidFill>
                                <a:latin typeface="Cambria Math"/>
                              </a:rPr>
                              <m:t>𝑤</m:t>
                            </m:r>
                          </m:e>
                        </m:rad>
                      </m:den>
                    </m:f>
                  </m:oMath>
                </a14:m>
                <a:r>
                  <a:rPr lang="nl-BE" sz="3200" dirty="0" smtClean="0">
                    <a:solidFill>
                      <a:srgbClr val="FF0000"/>
                    </a:solidFill>
                  </a:rPr>
                  <a:t> </a:t>
                </a:r>
              </a:p>
              <a:p>
                <a:endParaRPr lang="nl-BE" sz="3200" dirty="0" smtClean="0"/>
              </a:p>
              <a:p>
                <a:endParaRPr lang="nl-BE" sz="3200" dirty="0"/>
              </a:p>
              <a:p>
                <a:r>
                  <a:rPr lang="nl-BE" sz="3200" dirty="0" smtClean="0"/>
                  <a:t>! Note </a:t>
                </a:r>
                <a:r>
                  <a:rPr lang="nl-BE" sz="3200" dirty="0"/>
                  <a:t>that the risk contribution of asset i depends not only on its own weights, but on the complete matrix of weights w and on the full covariance matrix   </a:t>
                </a:r>
                <a:r>
                  <a:rPr lang="el-GR" sz="3200" dirty="0"/>
                  <a:t>Σ</a:t>
                </a:r>
                <a:endParaRPr lang="nl-BE" sz="3200" dirty="0"/>
              </a:p>
            </p:txBody>
          </p:sp>
        </mc:Choice>
        <mc:Fallback>
          <p:sp>
            <p:nvSpPr>
              <p:cNvPr id="6" name="TextBox 5"/>
              <p:cNvSpPr txBox="1">
                <a:spLocks noRot="1" noChangeAspect="1" noMove="1" noResize="1" noEditPoints="1" noAdjustHandles="1" noChangeArrowheads="1" noChangeShapeType="1" noTextEdit="1"/>
              </p:cNvSpPr>
              <p:nvPr/>
            </p:nvSpPr>
            <p:spPr>
              <a:xfrm>
                <a:off x="457200" y="1524000"/>
                <a:ext cx="8001000" cy="5189113"/>
              </a:xfrm>
              <a:prstGeom prst="rect">
                <a:avLst/>
              </a:prstGeom>
              <a:blipFill rotWithShape="1">
                <a:blip r:embed="rId3"/>
                <a:stretch>
                  <a:fillRect l="-1904" b="-2938"/>
                </a:stretch>
              </a:blipFill>
            </p:spPr>
            <p:txBody>
              <a:bodyPr/>
              <a:lstStyle/>
              <a:p>
                <a:r>
                  <a:rPr lang="nl-BE">
                    <a:noFill/>
                  </a:rPr>
                  <a:t> </a:t>
                </a:r>
              </a:p>
            </p:txBody>
          </p:sp>
        </mc:Fallback>
      </mc:AlternateContent>
      <p:sp>
        <p:nvSpPr>
          <p:cNvPr id="14" name="Title 13"/>
          <p:cNvSpPr>
            <a:spLocks noGrp="1"/>
          </p:cNvSpPr>
          <p:nvPr>
            <p:ph type="title"/>
          </p:nvPr>
        </p:nvSpPr>
        <p:spPr/>
        <p:txBody>
          <a:bodyPr>
            <a:normAutofit fontScale="90000"/>
          </a:bodyPr>
          <a:lstStyle/>
          <a:p>
            <a:r>
              <a:rPr lang="nl-BE" dirty="0" smtClean="0"/>
              <a:t>Decomposing portfolio volatility in risk contributions</a:t>
            </a:r>
            <a:endParaRPr lang="nl-BE" dirty="0"/>
          </a:p>
        </p:txBody>
      </p:sp>
    </p:spTree>
    <p:extLst>
      <p:ext uri="{BB962C8B-B14F-4D97-AF65-F5344CB8AC3E}">
        <p14:creationId xmlns:p14="http://schemas.microsoft.com/office/powerpoint/2010/main" val="312775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percentage risk contribution</a:t>
            </a:r>
            <a:endParaRPr lang="nl-BE"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154201137"/>
              </p:ext>
            </p:extLst>
          </p:nvPr>
        </p:nvGraphicFramePr>
        <p:xfrm>
          <a:off x="519193" y="3352800"/>
          <a:ext cx="82296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sp>
            <p:nvSpPr>
              <p:cNvPr id="11" name="Rectangle 10"/>
              <p:cNvSpPr/>
              <p:nvPr/>
            </p:nvSpPr>
            <p:spPr>
              <a:xfrm>
                <a:off x="1066800" y="1977803"/>
                <a:ext cx="6858000" cy="755207"/>
              </a:xfrm>
              <a:prstGeom prst="rect">
                <a:avLst/>
              </a:prstGeom>
            </p:spPr>
            <p:txBody>
              <a:bodyPr wrap="square">
                <a:spAutoFit/>
              </a:bodyPr>
              <a:lstStyle/>
              <a:p>
                <a14:m>
                  <m:oMath xmlns:m="http://schemas.openxmlformats.org/officeDocument/2006/math">
                    <m:sSubSup>
                      <m:sSubSupPr>
                        <m:ctrlPr>
                          <a:rPr lang="nl-BE" sz="2800" i="1" smtClean="0">
                            <a:solidFill>
                              <a:srgbClr val="FF0000"/>
                            </a:solidFill>
                            <a:latin typeface="Cambria Math"/>
                          </a:rPr>
                        </m:ctrlPr>
                      </m:sSubSupPr>
                      <m:e>
                        <m:r>
                          <a:rPr lang="nl-BE" sz="2800" b="0" i="1" smtClean="0">
                            <a:solidFill>
                              <a:srgbClr val="FF0000"/>
                            </a:solidFill>
                            <a:latin typeface="Cambria Math"/>
                          </a:rPr>
                          <m:t>%</m:t>
                        </m:r>
                        <m:r>
                          <a:rPr lang="nl-BE" sz="2800" i="1">
                            <a:solidFill>
                              <a:srgbClr val="FF0000"/>
                            </a:solidFill>
                            <a:latin typeface="Cambria Math"/>
                          </a:rPr>
                          <m:t>𝑅𝐶</m:t>
                        </m:r>
                      </m:e>
                      <m:sub>
                        <m:r>
                          <a:rPr lang="nl-BE" sz="2800" i="1">
                            <a:solidFill>
                              <a:srgbClr val="FF0000"/>
                            </a:solidFill>
                            <a:latin typeface="Cambria Math"/>
                          </a:rPr>
                          <m:t>𝑖</m:t>
                        </m:r>
                      </m:sub>
                      <m:sup/>
                    </m:sSubSup>
                  </m:oMath>
                </a14:m>
                <a:r>
                  <a:rPr lang="nl-BE" sz="2800" dirty="0">
                    <a:solidFill>
                      <a:srgbClr val="FF0000"/>
                    </a:solidFill>
                  </a:rPr>
                  <a:t>=</a:t>
                </a:r>
                <a14:m>
                  <m:oMath xmlns:m="http://schemas.openxmlformats.org/officeDocument/2006/math">
                    <m:f>
                      <m:fPr>
                        <m:ctrlPr>
                          <a:rPr lang="nl-BE" sz="2800" i="1" dirty="0">
                            <a:solidFill>
                              <a:srgbClr val="FF0000"/>
                            </a:solidFill>
                            <a:latin typeface="Cambria Math"/>
                          </a:rPr>
                        </m:ctrlPr>
                      </m:fPr>
                      <m:num>
                        <m:r>
                          <a:rPr lang="nl-BE" sz="2800" b="0" i="1" dirty="0" smtClean="0">
                            <a:solidFill>
                              <a:srgbClr val="FF0000"/>
                            </a:solidFill>
                            <a:latin typeface="Cambria Math"/>
                          </a:rPr>
                          <m:t>𝑅𝐶</m:t>
                        </m:r>
                        <m:r>
                          <a:rPr lang="nl-BE" sz="2800" b="0" i="1" baseline="-25000" dirty="0" smtClean="0">
                            <a:solidFill>
                              <a:srgbClr val="FF0000"/>
                            </a:solidFill>
                            <a:latin typeface="Cambria Math"/>
                          </a:rPr>
                          <m:t>𝑖</m:t>
                        </m:r>
                      </m:num>
                      <m:den>
                        <m:r>
                          <a:rPr lang="nl-BE" sz="2800" b="0" i="1" dirty="0" smtClean="0">
                            <a:solidFill>
                              <a:srgbClr val="FF0000"/>
                            </a:solidFill>
                            <a:latin typeface="Cambria Math"/>
                          </a:rPr>
                          <m:t>𝑝𝑜𝑟𝑡𝑓𝑜𝑙𝑖𝑜</m:t>
                        </m:r>
                        <m:r>
                          <a:rPr lang="nl-BE" sz="2800" b="0" i="1" dirty="0" smtClean="0">
                            <a:solidFill>
                              <a:srgbClr val="FF0000"/>
                            </a:solidFill>
                            <a:latin typeface="Cambria Math"/>
                          </a:rPr>
                          <m:t> </m:t>
                        </m:r>
                        <m:r>
                          <a:rPr lang="nl-BE" sz="2800" b="0" i="1" dirty="0" smtClean="0">
                            <a:solidFill>
                              <a:srgbClr val="FF0000"/>
                            </a:solidFill>
                            <a:latin typeface="Cambria Math"/>
                          </a:rPr>
                          <m:t>𝑣𝑜𝑙𝑎𝑡𝑖𝑙𝑖𝑡𝑦</m:t>
                        </m:r>
                      </m:den>
                    </m:f>
                  </m:oMath>
                </a14:m>
                <a:r>
                  <a:rPr lang="nl-BE" sz="2800" dirty="0" smtClean="0">
                    <a:solidFill>
                      <a:srgbClr val="FF0000"/>
                    </a:solidFill>
                  </a:rPr>
                  <a:t>  with: </a:t>
                </a:r>
                <a14:m>
                  <m:oMath xmlns:m="http://schemas.openxmlformats.org/officeDocument/2006/math">
                    <m:nary>
                      <m:naryPr>
                        <m:chr m:val="∑"/>
                        <m:ctrlPr>
                          <a:rPr lang="nl-BE" sz="2800" i="1">
                            <a:latin typeface="Cambria Math"/>
                          </a:rPr>
                        </m:ctrlPr>
                      </m:naryPr>
                      <m:sub>
                        <m:r>
                          <m:rPr>
                            <m:brk m:alnAt="23"/>
                          </m:rPr>
                          <a:rPr lang="nl-BE" sz="2800" i="1">
                            <a:latin typeface="Cambria Math"/>
                          </a:rPr>
                          <m:t>𝑖</m:t>
                        </m:r>
                        <m:r>
                          <a:rPr lang="nl-BE" sz="2800" i="1">
                            <a:latin typeface="Cambria Math"/>
                          </a:rPr>
                          <m:t>=1</m:t>
                        </m:r>
                      </m:sub>
                      <m:sup>
                        <m:r>
                          <a:rPr lang="nl-BE" sz="2800" i="1">
                            <a:latin typeface="Cambria Math"/>
                          </a:rPr>
                          <m:t>𝑁</m:t>
                        </m:r>
                      </m:sup>
                      <m:e>
                        <m:sSubSup>
                          <m:sSubSupPr>
                            <m:ctrlPr>
                              <a:rPr lang="nl-BE" sz="2800" i="1">
                                <a:latin typeface="Cambria Math"/>
                              </a:rPr>
                            </m:ctrlPr>
                          </m:sSubSupPr>
                          <m:e>
                            <m:r>
                              <a:rPr lang="nl-BE" sz="2800" i="1">
                                <a:latin typeface="Cambria Math"/>
                              </a:rPr>
                              <m:t>%</m:t>
                            </m:r>
                            <m:r>
                              <a:rPr lang="nl-BE" sz="2800" i="1">
                                <a:latin typeface="Cambria Math"/>
                              </a:rPr>
                              <m:t>𝑅𝐶</m:t>
                            </m:r>
                          </m:e>
                          <m:sub>
                            <m:r>
                              <a:rPr lang="nl-BE" sz="2800" i="1">
                                <a:latin typeface="Cambria Math"/>
                              </a:rPr>
                              <m:t>𝑖</m:t>
                            </m:r>
                          </m:sub>
                          <m:sup/>
                        </m:sSubSup>
                      </m:e>
                    </m:nary>
                    <m:r>
                      <a:rPr lang="nl-BE" sz="2800" i="1">
                        <a:latin typeface="Cambria Math"/>
                      </a:rPr>
                      <m:t> </m:t>
                    </m:r>
                  </m:oMath>
                </a14:m>
                <a:r>
                  <a:rPr lang="nl-BE" sz="2800" dirty="0" smtClean="0">
                    <a:solidFill>
                      <a:srgbClr val="FF0000"/>
                    </a:solidFill>
                  </a:rPr>
                  <a:t>= 1 </a:t>
                </a:r>
                <a:endParaRPr lang="nl-BE" sz="2800" dirty="0"/>
              </a:p>
            </p:txBody>
          </p:sp>
        </mc:Choice>
        <mc:Fallback>
          <p:sp>
            <p:nvSpPr>
              <p:cNvPr id="11" name="Rectangle 10"/>
              <p:cNvSpPr>
                <a:spLocks noRot="1" noChangeAspect="1" noMove="1" noResize="1" noEditPoints="1" noAdjustHandles="1" noChangeArrowheads="1" noChangeShapeType="1" noTextEdit="1"/>
              </p:cNvSpPr>
              <p:nvPr/>
            </p:nvSpPr>
            <p:spPr>
              <a:xfrm>
                <a:off x="1066800" y="1977803"/>
                <a:ext cx="6858000" cy="755207"/>
              </a:xfrm>
              <a:prstGeom prst="rect">
                <a:avLst/>
              </a:prstGeom>
              <a:blipFill rotWithShape="1">
                <a:blip r:embed="rId8"/>
                <a:stretch>
                  <a:fillRect r="-2133" b="-4032"/>
                </a:stretch>
              </a:blipFill>
            </p:spPr>
            <p:txBody>
              <a:bodyPr/>
              <a:lstStyle/>
              <a:p>
                <a:r>
                  <a:rPr lang="nl-BE">
                    <a:noFill/>
                  </a:rPr>
                  <a:t> </a:t>
                </a:r>
              </a:p>
            </p:txBody>
          </p:sp>
        </mc:Fallback>
      </mc:AlternateContent>
    </p:spTree>
    <p:extLst>
      <p:ext uri="{BB962C8B-B14F-4D97-AF65-F5344CB8AC3E}">
        <p14:creationId xmlns:p14="http://schemas.microsoft.com/office/powerpoint/2010/main" val="181591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random nature of future returns</a:t>
            </a:r>
            <a:endParaRPr lang="nl-BE" dirty="0"/>
          </a:p>
        </p:txBody>
      </p:sp>
      <p:sp>
        <p:nvSpPr>
          <p:cNvPr id="3" name="Content Placeholder 2"/>
          <p:cNvSpPr>
            <a:spLocks noGrp="1"/>
          </p:cNvSpPr>
          <p:nvPr>
            <p:ph idx="1"/>
          </p:nvPr>
        </p:nvSpPr>
        <p:spPr/>
        <p:txBody>
          <a:bodyPr/>
          <a:lstStyle/>
          <a:p>
            <a:r>
              <a:rPr lang="nl-BE" dirty="0" smtClean="0"/>
              <a:t> </a:t>
            </a:r>
            <a:endParaRPr lang="nl-BE" dirty="0"/>
          </a:p>
        </p:txBody>
      </p:sp>
      <p:graphicFrame>
        <p:nvGraphicFramePr>
          <p:cNvPr id="5" name="Diagram 4"/>
          <p:cNvGraphicFramePr/>
          <p:nvPr>
            <p:extLst>
              <p:ext uri="{D42A27DB-BD31-4B8C-83A1-F6EECF244321}">
                <p14:modId xmlns:p14="http://schemas.microsoft.com/office/powerpoint/2010/main" val="4013257943"/>
              </p:ext>
            </p:extLst>
          </p:nvPr>
        </p:nvGraphicFramePr>
        <p:xfrm>
          <a:off x="457200" y="1905000"/>
          <a:ext cx="6553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595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From describing past performance to making expectations about the future</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1166329"/>
              </p:ext>
            </p:extLst>
          </p:nvPr>
        </p:nvGraphicFramePr>
        <p:xfrm>
          <a:off x="152400" y="1981200"/>
          <a:ext cx="8534400" cy="1925320"/>
        </p:xfrm>
        <a:graphic>
          <a:graphicData uri="http://schemas.openxmlformats.org/drawingml/2006/table">
            <a:tbl>
              <a:tblPr firstRow="1" bandRow="1">
                <a:tableStyleId>{5C22544A-7EE6-4342-B048-85BDC9FD1C3A}</a:tableStyleId>
              </a:tblPr>
              <a:tblGrid>
                <a:gridCol w="3429000"/>
                <a:gridCol w="5105400"/>
              </a:tblGrid>
              <a:tr h="370840">
                <a:tc>
                  <a:txBody>
                    <a:bodyPr/>
                    <a:lstStyle/>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Mean portfolio return</a:t>
                      </a:r>
                    </a:p>
                  </a:txBody>
                  <a:tcPr/>
                </a:tc>
              </a:tr>
              <a:tr h="370840">
                <a:tc>
                  <a:txBody>
                    <a:bodyPr/>
                    <a:lstStyle/>
                    <a:p>
                      <a:r>
                        <a:rPr lang="nl-BE" dirty="0" smtClean="0"/>
                        <a:t>Computed on a sample of</a:t>
                      </a:r>
                      <a:r>
                        <a:rPr lang="nl-BE" baseline="0" dirty="0" smtClean="0"/>
                        <a:t> T historical returns</a:t>
                      </a:r>
                      <a:endParaRPr lang="nl-BE" dirty="0"/>
                    </a:p>
                  </a:txBody>
                  <a:tcPr/>
                </a:tc>
                <a:tc>
                  <a:txBody>
                    <a:bodyPr/>
                    <a:lstStyle/>
                    <a:p>
                      <a:endParaRPr lang="nl-BE" dirty="0" smtClean="0"/>
                    </a:p>
                    <a:p>
                      <a:endParaRPr lang="nl-BE" dirty="0" smtClean="0"/>
                    </a:p>
                    <a:p>
                      <a:endParaRPr lang="nl-BE" dirty="0"/>
                    </a:p>
                  </a:txBody>
                  <a:tcPr/>
                </a:tc>
              </a:tr>
              <a:tr h="370840">
                <a:tc>
                  <a:txBody>
                    <a:bodyPr/>
                    <a:lstStyle/>
                    <a:p>
                      <a:r>
                        <a:rPr lang="nl-BE" dirty="0" smtClean="0"/>
                        <a:t>When the return is a random variable</a:t>
                      </a:r>
                      <a:endParaRPr lang="nl-BE" dirty="0"/>
                    </a:p>
                  </a:txBody>
                  <a:tcPr/>
                </a:tc>
                <a:tc>
                  <a:txBody>
                    <a:bodyPr/>
                    <a:lstStyle/>
                    <a:p>
                      <a:r>
                        <a:rPr lang="el-GR" dirty="0" smtClean="0"/>
                        <a:t>μ</a:t>
                      </a:r>
                      <a:r>
                        <a:rPr lang="nl-BE" dirty="0" smtClean="0"/>
                        <a:t> = </a:t>
                      </a:r>
                      <a:r>
                        <a:rPr lang="nl-BE" b="1" dirty="0" smtClean="0"/>
                        <a:t>E</a:t>
                      </a:r>
                      <a:r>
                        <a:rPr lang="nl-BE" dirty="0" smtClean="0"/>
                        <a:t>[R] </a:t>
                      </a:r>
                    </a:p>
                    <a:p>
                      <a:r>
                        <a:rPr lang="nl-BE" dirty="0" smtClean="0"/>
                        <a:t>(the best possible</a:t>
                      </a:r>
                      <a:r>
                        <a:rPr lang="nl-BE" baseline="0" dirty="0" smtClean="0"/>
                        <a:t> prediction of the future return)</a:t>
                      </a:r>
                      <a:endParaRPr lang="nl-BE"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400408857"/>
              </p:ext>
            </p:extLst>
          </p:nvPr>
        </p:nvGraphicFramePr>
        <p:xfrm>
          <a:off x="152400" y="4114800"/>
          <a:ext cx="8534400" cy="2473960"/>
        </p:xfrm>
        <a:graphic>
          <a:graphicData uri="http://schemas.openxmlformats.org/drawingml/2006/table">
            <a:tbl>
              <a:tblPr firstRow="1" bandRow="1">
                <a:tableStyleId>{5C22544A-7EE6-4342-B048-85BDC9FD1C3A}</a:tableStyleId>
              </a:tblPr>
              <a:tblGrid>
                <a:gridCol w="3429000"/>
                <a:gridCol w="5105400"/>
              </a:tblGrid>
              <a:tr h="370840">
                <a:tc>
                  <a:txBody>
                    <a:bodyPr/>
                    <a:lstStyle/>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Portfolio return variance</a:t>
                      </a:r>
                    </a:p>
                  </a:txBody>
                  <a:tcPr/>
                </a:tc>
              </a:tr>
              <a:tr h="370840">
                <a:tc>
                  <a:txBody>
                    <a:bodyPr/>
                    <a:lstStyle/>
                    <a:p>
                      <a:r>
                        <a:rPr lang="nl-BE" dirty="0" smtClean="0"/>
                        <a:t>Computed on a sample of</a:t>
                      </a:r>
                      <a:r>
                        <a:rPr lang="nl-BE" baseline="0" dirty="0" smtClean="0"/>
                        <a:t> T historical returns</a:t>
                      </a:r>
                      <a:endParaRPr lang="nl-BE" dirty="0"/>
                    </a:p>
                  </a:txBody>
                  <a:tcPr/>
                </a:tc>
                <a:tc>
                  <a:txBody>
                    <a:bodyPr/>
                    <a:lstStyle/>
                    <a:p>
                      <a:endParaRPr lang="nl-BE" dirty="0" smtClean="0"/>
                    </a:p>
                    <a:p>
                      <a:endParaRPr lang="nl-BE" dirty="0" smtClean="0"/>
                    </a:p>
                    <a:p>
                      <a:endParaRPr lang="nl-BE" dirty="0"/>
                    </a:p>
                  </a:txBody>
                  <a:tcPr/>
                </a:tc>
              </a:tr>
              <a:tr h="848360">
                <a:tc>
                  <a:txBody>
                    <a:bodyPr/>
                    <a:lstStyle/>
                    <a:p>
                      <a:r>
                        <a:rPr lang="nl-BE" dirty="0" smtClean="0"/>
                        <a:t>When the return is a random variable</a:t>
                      </a:r>
                      <a:endParaRPr lang="nl-BE" dirty="0"/>
                    </a:p>
                  </a:txBody>
                  <a:tcPr/>
                </a:tc>
                <a:tc>
                  <a:txBody>
                    <a:bodyPr/>
                    <a:lstStyle/>
                    <a:p>
                      <a:r>
                        <a:rPr lang="nl-BE" dirty="0" smtClean="0"/>
                        <a:t> </a:t>
                      </a:r>
                    </a:p>
                    <a:p>
                      <a:endParaRPr lang="nl-BE" dirty="0" smtClean="0"/>
                    </a:p>
                    <a:p>
                      <a:r>
                        <a:rPr lang="nl-BE" dirty="0" smtClean="0"/>
                        <a:t>(the best possible prediction</a:t>
                      </a:r>
                      <a:r>
                        <a:rPr lang="nl-BE" baseline="0" dirty="0" smtClean="0"/>
                        <a:t> of the squared deviation of the return from the mean)</a:t>
                      </a:r>
                      <a:endParaRPr lang="nl-BE" dirty="0"/>
                    </a:p>
                  </a:txBody>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3810000" y="4648200"/>
                <a:ext cx="4465325" cy="618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nl-BE" i="1" smtClean="0">
                              <a:latin typeface="Cambria Math"/>
                            </a:rPr>
                          </m:ctrlPr>
                        </m:accPr>
                        <m:e>
                          <m:r>
                            <m:rPr>
                              <m:sty m:val="p"/>
                            </m:rPr>
                            <a:rPr lang="el-GR" i="1" smtClean="0">
                              <a:latin typeface="Cambria Math"/>
                            </a:rPr>
                            <m:t>σ</m:t>
                          </m:r>
                        </m:e>
                      </m:acc>
                      <m:r>
                        <a:rPr lang="nl-BE" b="0" i="1" baseline="30000" smtClean="0">
                          <a:latin typeface="Cambria Math"/>
                        </a:rPr>
                        <m:t>2</m:t>
                      </m:r>
                      <m:r>
                        <m:rPr>
                          <m:nor/>
                        </m:rPr>
                        <a:rPr lang="nl-BE" dirty="0"/>
                        <m:t> </m:t>
                      </m:r>
                      <m:r>
                        <a:rPr lang="nl-BE" i="1">
                          <a:latin typeface="Cambria Math"/>
                        </a:rPr>
                        <m:t>=</m:t>
                      </m:r>
                      <m:f>
                        <m:fPr>
                          <m:ctrlPr>
                            <a:rPr lang="nl-BE" i="1">
                              <a:latin typeface="Cambria Math"/>
                            </a:rPr>
                          </m:ctrlPr>
                        </m:fPr>
                        <m:num>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1</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b="0" i="1" baseline="30000" smtClean="0">
                              <a:latin typeface="Cambria Math"/>
                            </a:rPr>
                            <m:t>2</m:t>
                          </m:r>
                          <m:r>
                            <a:rPr lang="nl-BE" i="1">
                              <a:latin typeface="Cambria Math"/>
                            </a:rPr>
                            <m:t>+</m:t>
                          </m:r>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2</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r>
                            <a:rPr lang="nl-BE" i="1">
                              <a:latin typeface="Cambria Math"/>
                            </a:rPr>
                            <m:t>+…</m:t>
                          </m:r>
                          <m:r>
                            <m:rPr>
                              <m:nor/>
                            </m:rPr>
                            <a:rPr lang="nl-BE">
                              <a:latin typeface="Cambria Math"/>
                            </a:rPr>
                            <m:t>+</m:t>
                          </m:r>
                          <m:r>
                            <m:rPr>
                              <m:nor/>
                            </m:rPr>
                            <a:rPr lang="nl-BE" dirty="0"/>
                            <m:t> </m:t>
                          </m:r>
                          <m:r>
                            <a:rPr lang="nl-BE" b="0" i="1" dirty="0" smtClean="0">
                              <a:latin typeface="Cambria Math"/>
                            </a:rPr>
                            <m:t>(</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num>
                        <m:den>
                          <m:r>
                            <a:rPr lang="nl-BE" i="1">
                              <a:latin typeface="Cambria Math"/>
                            </a:rPr>
                            <m:t>𝑇</m:t>
                          </m:r>
                          <m:r>
                            <a:rPr lang="nl-BE" b="0" i="1" smtClean="0">
                              <a:latin typeface="Cambria Math"/>
                            </a:rPr>
                            <m:t>−1</m:t>
                          </m:r>
                        </m:den>
                      </m:f>
                    </m:oMath>
                  </m:oMathPara>
                </a14:m>
                <a:endParaRPr lang="nl-BE" dirty="0"/>
              </a:p>
            </p:txBody>
          </p:sp>
        </mc:Choice>
        <mc:Fallback xmlns="">
          <p:sp>
            <p:nvSpPr>
              <p:cNvPr id="5" name="TextBox 4"/>
              <p:cNvSpPr txBox="1">
                <a:spLocks noRot="1" noChangeAspect="1" noMove="1" noResize="1" noEditPoints="1" noAdjustHandles="1" noChangeArrowheads="1" noChangeShapeType="1" noTextEdit="1"/>
              </p:cNvSpPr>
              <p:nvPr/>
            </p:nvSpPr>
            <p:spPr>
              <a:xfrm>
                <a:off x="3810000" y="4648200"/>
                <a:ext cx="4465325" cy="618118"/>
              </a:xfrm>
              <a:prstGeom prst="rect">
                <a:avLst/>
              </a:prstGeom>
              <a:blipFill rotWithShape="1">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810000" y="5486400"/>
                <a:ext cx="1608133" cy="369332"/>
              </a:xfrm>
              <a:prstGeom prst="rect">
                <a:avLst/>
              </a:prstGeom>
              <a:noFill/>
            </p:spPr>
            <p:txBody>
              <a:bodyPr wrap="none" rtlCol="0">
                <a:spAutoFit/>
              </a:bodyPr>
              <a:lstStyle/>
              <a:p>
                <a14:m>
                  <m:oMath xmlns:m="http://schemas.openxmlformats.org/officeDocument/2006/math">
                    <m:r>
                      <m:rPr>
                        <m:sty m:val="p"/>
                      </m:rPr>
                      <a:rPr lang="el-GR" i="1" dirty="0" smtClean="0">
                        <a:latin typeface="Cambria Math"/>
                      </a:rPr>
                      <m:t>σ</m:t>
                    </m:r>
                    <m:r>
                      <m:rPr>
                        <m:nor/>
                      </m:rPr>
                      <a:rPr lang="nl-BE" b="0" i="0" baseline="30000" dirty="0" smtClean="0"/>
                      <m:t>2</m:t>
                    </m:r>
                  </m:oMath>
                </a14:m>
                <a:r>
                  <a:rPr lang="nl-BE" dirty="0" smtClean="0"/>
                  <a:t> = </a:t>
                </a:r>
                <a:r>
                  <a:rPr lang="nl-BE" b="1" dirty="0" smtClean="0"/>
                  <a:t>E</a:t>
                </a:r>
                <a:r>
                  <a:rPr lang="nl-BE" dirty="0" smtClean="0"/>
                  <a:t>[ (R- </a:t>
                </a:r>
                <a:r>
                  <a:rPr lang="el-GR" dirty="0" smtClean="0"/>
                  <a:t>μ</a:t>
                </a:r>
                <a:r>
                  <a:rPr lang="nl-BE" dirty="0" smtClean="0"/>
                  <a:t>)</a:t>
                </a:r>
                <a:r>
                  <a:rPr lang="nl-BE" baseline="30000" dirty="0" smtClean="0"/>
                  <a:t>2</a:t>
                </a:r>
                <a:r>
                  <a:rPr lang="nl-BE" dirty="0" smtClean="0"/>
                  <a:t> ]</a:t>
                </a:r>
                <a:endParaRPr lang="nl-BE" dirty="0"/>
              </a:p>
            </p:txBody>
          </p:sp>
        </mc:Choice>
        <mc:Fallback xmlns="">
          <p:sp>
            <p:nvSpPr>
              <p:cNvPr id="7" name="TextBox 6"/>
              <p:cNvSpPr txBox="1">
                <a:spLocks noRot="1" noChangeAspect="1" noMove="1" noResize="1" noEditPoints="1" noAdjustHandles="1" noChangeArrowheads="1" noChangeShapeType="1" noTextEdit="1"/>
              </p:cNvSpPr>
              <p:nvPr/>
            </p:nvSpPr>
            <p:spPr>
              <a:xfrm>
                <a:off x="3810000" y="5486400"/>
                <a:ext cx="1608133" cy="369332"/>
              </a:xfrm>
              <a:prstGeom prst="rect">
                <a:avLst/>
              </a:prstGeom>
              <a:blipFill rotWithShape="1">
                <a:blip r:embed="rId4"/>
                <a:stretch>
                  <a:fillRect t="-8197" b="-24590"/>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97741" y="2438400"/>
                <a:ext cx="2213160" cy="792909"/>
              </a:xfrm>
              <a:prstGeom prst="rect">
                <a:avLst/>
              </a:prstGeom>
              <a:noFill/>
            </p:spPr>
            <p:txBody>
              <a:bodyPr wrap="square" rtlCol="0">
                <a:spAutoFit/>
              </a:bodyPr>
              <a:lstStyle/>
              <a:p>
                <a14:m>
                  <m:oMath xmlns:m="http://schemas.openxmlformats.org/officeDocument/2006/math">
                    <m:acc>
                      <m:accPr>
                        <m:chr m:val="̂"/>
                        <m:ctrlPr>
                          <a:rPr lang="nl-BE" i="1">
                            <a:latin typeface="Cambria Math"/>
                          </a:rPr>
                        </m:ctrlPr>
                      </m:accPr>
                      <m:e>
                        <m:r>
                          <m:rPr>
                            <m:sty m:val="p"/>
                          </m:rPr>
                          <a:rPr lang="el-GR" i="1" smtClean="0">
                            <a:latin typeface="Cambria Math"/>
                          </a:rPr>
                          <m:t>μ</m:t>
                        </m:r>
                      </m:e>
                    </m:acc>
                  </m:oMath>
                </a14:m>
                <a:r>
                  <a:rPr lang="nl-BE" dirty="0"/>
                  <a:t> </a:t>
                </a:r>
                <a14:m>
                  <m:oMath xmlns:m="http://schemas.openxmlformats.org/officeDocument/2006/math">
                    <m:r>
                      <a:rPr lang="nl-BE" i="1">
                        <a:latin typeface="Cambria Math"/>
                      </a:rPr>
                      <m:t>=</m:t>
                    </m:r>
                    <m:f>
                      <m:fPr>
                        <m:ctrlPr>
                          <a:rPr lang="nl-BE" i="1">
                            <a:latin typeface="Cambria Math"/>
                          </a:rPr>
                        </m:ctrlPr>
                      </m:fPr>
                      <m:num>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r>
                          <m:rPr>
                            <m:nor/>
                          </m:rPr>
                          <a:rPr lang="nl-BE">
                            <a:latin typeface="Cambria Math"/>
                          </a:rPr>
                          <m:t>+</m:t>
                        </m:r>
                        <m:r>
                          <m:rPr>
                            <m:nor/>
                          </m:rPr>
                          <a:rPr lang="nl-BE" dirty="0"/>
                          <m:t> </m:t>
                        </m:r>
                        <m:sSubSup>
                          <m:sSubSupPr>
                            <m:ctrlPr>
                              <a:rPr lang="nl-BE" i="1">
                                <a:latin typeface="Cambria Math"/>
                              </a:rPr>
                            </m:ctrlPr>
                          </m:sSubSupPr>
                          <m:e>
                            <m:r>
                              <a:rPr lang="nl-BE" i="1">
                                <a:latin typeface="Cambria Math"/>
                              </a:rPr>
                              <m:t>𝑅</m:t>
                            </m:r>
                          </m:e>
                          <m:sub>
                            <m:r>
                              <a:rPr lang="nl-BE" i="1">
                                <a:latin typeface="Cambria Math"/>
                              </a:rPr>
                              <m:t>𝑇</m:t>
                            </m:r>
                          </m:sub>
                          <m:sup/>
                        </m:sSubSup>
                      </m:num>
                      <m:den>
                        <m:r>
                          <a:rPr lang="nl-BE" i="1">
                            <a:latin typeface="Cambria Math"/>
                          </a:rPr>
                          <m:t>𝑇</m:t>
                        </m:r>
                      </m:den>
                    </m:f>
                  </m:oMath>
                </a14:m>
                <a:endParaRPr lang="nl-BE" dirty="0"/>
              </a:p>
              <a:p>
                <a:endParaRPr lang="nl-BE" dirty="0"/>
              </a:p>
            </p:txBody>
          </p:sp>
        </mc:Choice>
        <mc:Fallback xmlns="">
          <p:sp>
            <p:nvSpPr>
              <p:cNvPr id="8" name="TextBox 7"/>
              <p:cNvSpPr txBox="1">
                <a:spLocks noRot="1" noChangeAspect="1" noMove="1" noResize="1" noEditPoints="1" noAdjustHandles="1" noChangeArrowheads="1" noChangeShapeType="1" noTextEdit="1"/>
              </p:cNvSpPr>
              <p:nvPr/>
            </p:nvSpPr>
            <p:spPr>
              <a:xfrm>
                <a:off x="3597741" y="2438400"/>
                <a:ext cx="2213160" cy="792909"/>
              </a:xfrm>
              <a:prstGeom prst="rect">
                <a:avLst/>
              </a:prstGeom>
              <a:blipFill rotWithShape="1">
                <a:blip r:embed="rId5"/>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155046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What drives the mean and variance?</a:t>
            </a:r>
            <a:endParaRPr lang="nl-BE" dirty="0"/>
          </a:p>
        </p:txBody>
      </p:sp>
      <p:sp>
        <p:nvSpPr>
          <p:cNvPr id="3" name="Content Placeholder 2"/>
          <p:cNvSpPr>
            <a:spLocks noGrp="1"/>
          </p:cNvSpPr>
          <p:nvPr>
            <p:ph idx="1"/>
          </p:nvPr>
        </p:nvSpPr>
        <p:spPr/>
        <p:txBody>
          <a:bodyPr/>
          <a:lstStyle/>
          <a:p>
            <a:r>
              <a:rPr lang="nl-BE" dirty="0" smtClean="0"/>
              <a:t>Assume two assets:</a:t>
            </a:r>
          </a:p>
          <a:p>
            <a:endParaRPr lang="nl-BE" dirty="0"/>
          </a:p>
          <a:p>
            <a:endParaRPr lang="nl-BE" dirty="0" smtClean="0"/>
          </a:p>
          <a:p>
            <a:endParaRPr lang="nl-BE" dirty="0"/>
          </a:p>
          <a:p>
            <a:endParaRPr lang="nl-BE" dirty="0" smtClean="0"/>
          </a:p>
          <a:p>
            <a:r>
              <a:rPr lang="nl-BE" dirty="0" smtClean="0"/>
              <a:t>Then</a:t>
            </a:r>
            <a:r>
              <a:rPr lang="nl-BE" dirty="0"/>
              <a:t>:  Portfolio return = w</a:t>
            </a:r>
            <a:r>
              <a:rPr lang="nl-BE" baseline="-25000" dirty="0"/>
              <a:t>1</a:t>
            </a:r>
            <a:r>
              <a:rPr lang="nl-BE" dirty="0"/>
              <a:t>*R</a:t>
            </a:r>
            <a:r>
              <a:rPr lang="nl-BE" baseline="-25000" dirty="0"/>
              <a:t>1</a:t>
            </a:r>
            <a:r>
              <a:rPr lang="nl-BE" dirty="0"/>
              <a:t> + </a:t>
            </a:r>
            <a:r>
              <a:rPr lang="nl-BE" dirty="0" smtClean="0"/>
              <a:t>w</a:t>
            </a:r>
            <a:r>
              <a:rPr lang="nl-BE" baseline="-25000" dirty="0" smtClean="0"/>
              <a:t>2</a:t>
            </a:r>
            <a:r>
              <a:rPr lang="nl-BE" dirty="0" smtClean="0"/>
              <a:t>*R</a:t>
            </a:r>
            <a:r>
              <a:rPr lang="nl-BE" baseline="-25000" dirty="0" smtClean="0"/>
              <a:t>2</a:t>
            </a:r>
          </a:p>
          <a:p>
            <a:r>
              <a:rPr lang="nl-BE" dirty="0" smtClean="0"/>
              <a:t>And thus:</a:t>
            </a:r>
            <a:endParaRPr lang="nl-BE" dirty="0"/>
          </a:p>
          <a:p>
            <a:endParaRPr lang="nl-BE" dirty="0"/>
          </a:p>
        </p:txBody>
      </p:sp>
      <p:graphicFrame>
        <p:nvGraphicFramePr>
          <p:cNvPr id="4" name="Chart 3"/>
          <p:cNvGraphicFramePr/>
          <p:nvPr>
            <p:extLst>
              <p:ext uri="{D42A27DB-BD31-4B8C-83A1-F6EECF244321}">
                <p14:modId xmlns:p14="http://schemas.microsoft.com/office/powerpoint/2010/main" val="2185708816"/>
              </p:ext>
            </p:extLst>
          </p:nvPr>
        </p:nvGraphicFramePr>
        <p:xfrm>
          <a:off x="990600" y="1943100"/>
          <a:ext cx="38100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52600" y="2746484"/>
            <a:ext cx="1219200" cy="923330"/>
          </a:xfrm>
          <a:prstGeom prst="rect">
            <a:avLst/>
          </a:prstGeom>
          <a:noFill/>
        </p:spPr>
        <p:txBody>
          <a:bodyPr wrap="square" rtlCol="0">
            <a:spAutoFit/>
          </a:bodyPr>
          <a:lstStyle/>
          <a:p>
            <a:r>
              <a:rPr lang="nl-BE" b="1" dirty="0" smtClean="0"/>
              <a:t>Asset 1:</a:t>
            </a:r>
          </a:p>
          <a:p>
            <a:r>
              <a:rPr lang="nl-BE" dirty="0" smtClean="0"/>
              <a:t>Weight:w</a:t>
            </a:r>
            <a:r>
              <a:rPr lang="nl-BE" baseline="-25000" dirty="0" smtClean="0"/>
              <a:t>1</a:t>
            </a:r>
          </a:p>
          <a:p>
            <a:r>
              <a:rPr lang="nl-BE" dirty="0" smtClean="0"/>
              <a:t>Return=R</a:t>
            </a:r>
            <a:r>
              <a:rPr lang="nl-BE" baseline="-25000" dirty="0" smtClean="0"/>
              <a:t>1</a:t>
            </a:r>
            <a:endParaRPr lang="nl-BE" baseline="-25000" dirty="0"/>
          </a:p>
        </p:txBody>
      </p:sp>
      <p:sp>
        <p:nvSpPr>
          <p:cNvPr id="6" name="TextBox 5"/>
          <p:cNvSpPr txBox="1"/>
          <p:nvPr/>
        </p:nvSpPr>
        <p:spPr>
          <a:xfrm>
            <a:off x="2971800" y="2891135"/>
            <a:ext cx="1219200" cy="923330"/>
          </a:xfrm>
          <a:prstGeom prst="rect">
            <a:avLst/>
          </a:prstGeom>
          <a:noFill/>
        </p:spPr>
        <p:txBody>
          <a:bodyPr wrap="square" rtlCol="0">
            <a:spAutoFit/>
          </a:bodyPr>
          <a:lstStyle/>
          <a:p>
            <a:r>
              <a:rPr lang="nl-BE" b="1" dirty="0" smtClean="0"/>
              <a:t>Asset 2:</a:t>
            </a:r>
          </a:p>
          <a:p>
            <a:r>
              <a:rPr lang="nl-BE" dirty="0" smtClean="0"/>
              <a:t>Weight:w</a:t>
            </a:r>
            <a:r>
              <a:rPr lang="nl-BE" baseline="-25000" dirty="0" smtClean="0"/>
              <a:t>2</a:t>
            </a:r>
          </a:p>
          <a:p>
            <a:r>
              <a:rPr lang="nl-BE" dirty="0" smtClean="0"/>
              <a:t>Return=R</a:t>
            </a:r>
            <a:r>
              <a:rPr lang="nl-BE" baseline="-25000" dirty="0" smtClean="0"/>
              <a:t>2</a:t>
            </a:r>
            <a:endParaRPr lang="nl-BE" baseline="-25000" dirty="0"/>
          </a:p>
        </p:txBody>
      </p:sp>
      <p:sp>
        <p:nvSpPr>
          <p:cNvPr id="8" name="TextBox 7"/>
          <p:cNvSpPr txBox="1"/>
          <p:nvPr/>
        </p:nvSpPr>
        <p:spPr>
          <a:xfrm>
            <a:off x="1143000" y="5791199"/>
            <a:ext cx="6781800" cy="954107"/>
          </a:xfrm>
          <a:prstGeom prst="rect">
            <a:avLst/>
          </a:prstGeom>
          <a:noFill/>
        </p:spPr>
        <p:txBody>
          <a:bodyPr wrap="square" rtlCol="0">
            <a:spAutoFit/>
          </a:bodyPr>
          <a:lstStyle/>
          <a:p>
            <a:r>
              <a:rPr lang="nl-BE" sz="2800" dirty="0" smtClean="0"/>
              <a:t>E[Portfolio return] </a:t>
            </a:r>
            <a:r>
              <a:rPr lang="nl-BE" sz="2800" dirty="0"/>
              <a:t>= </a:t>
            </a:r>
            <a:r>
              <a:rPr lang="nl-BE" sz="2800" dirty="0" smtClean="0"/>
              <a:t>w</a:t>
            </a:r>
            <a:r>
              <a:rPr lang="nl-BE" sz="2800" baseline="-25000" dirty="0" smtClean="0"/>
              <a:t>1</a:t>
            </a:r>
            <a:r>
              <a:rPr lang="nl-BE" sz="2800" dirty="0" smtClean="0"/>
              <a:t>*E[R</a:t>
            </a:r>
            <a:r>
              <a:rPr lang="nl-BE" sz="2800" baseline="-25000" dirty="0" smtClean="0"/>
              <a:t>1</a:t>
            </a:r>
            <a:r>
              <a:rPr lang="nl-BE" sz="2800" dirty="0" smtClean="0"/>
              <a:t>]+ w</a:t>
            </a:r>
            <a:r>
              <a:rPr lang="nl-BE" sz="2800" baseline="-25000" dirty="0" smtClean="0"/>
              <a:t>2</a:t>
            </a:r>
            <a:r>
              <a:rPr lang="nl-BE" sz="2800" dirty="0" smtClean="0"/>
              <a:t>*E[R</a:t>
            </a:r>
            <a:r>
              <a:rPr lang="nl-BE" sz="2800" baseline="-25000" dirty="0" smtClean="0"/>
              <a:t>2</a:t>
            </a:r>
            <a:r>
              <a:rPr lang="nl-BE" sz="2800" dirty="0" smtClean="0"/>
              <a:t>]</a:t>
            </a:r>
            <a:endParaRPr lang="nl-BE" sz="2800" dirty="0"/>
          </a:p>
          <a:p>
            <a:endParaRPr lang="nl-BE" sz="2800" dirty="0"/>
          </a:p>
        </p:txBody>
      </p:sp>
      <p:sp>
        <p:nvSpPr>
          <p:cNvPr id="9" name="Rounded Rectangle 8"/>
          <p:cNvSpPr/>
          <p:nvPr/>
        </p:nvSpPr>
        <p:spPr>
          <a:xfrm>
            <a:off x="1143000" y="5638800"/>
            <a:ext cx="61722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5026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return variance</a:t>
            </a:r>
            <a:endParaRPr lang="nl-BE" dirty="0"/>
          </a:p>
        </p:txBody>
      </p:sp>
      <mc:AlternateContent xmlns:mc="http://schemas.openxmlformats.org/markup-compatibility/2006" xmlns:a14="http://schemas.microsoft.com/office/drawing/2010/main">
        <mc:Choice Requires="a14">
          <p:sp>
            <p:nvSpPr>
              <p:cNvPr id="6" name="TextBox 5"/>
              <p:cNvSpPr txBox="1"/>
              <p:nvPr/>
            </p:nvSpPr>
            <p:spPr>
              <a:xfrm>
                <a:off x="152398" y="1942573"/>
                <a:ext cx="8755573" cy="19447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BE" sz="2800" b="0" i="1" smtClean="0">
                          <a:latin typeface="Cambria Math"/>
                        </a:rPr>
                        <m:t>𝑣𝑎𝑟</m:t>
                      </m:r>
                      <m:d>
                        <m:dPr>
                          <m:ctrlPr>
                            <a:rPr lang="nl-BE" sz="2800" b="0" i="1" smtClean="0">
                              <a:latin typeface="Cambria Math"/>
                            </a:rPr>
                          </m:ctrlPr>
                        </m:dPr>
                        <m:e>
                          <m:r>
                            <a:rPr lang="nl-BE" sz="2800" b="0" i="1" smtClean="0">
                              <a:latin typeface="Cambria Math"/>
                            </a:rPr>
                            <m:t>𝑝𝑜𝑟𝑡𝑓𝑜𝑙𝑖𝑜</m:t>
                          </m:r>
                          <m:r>
                            <a:rPr lang="nl-BE" sz="2800" b="0" i="1" smtClean="0">
                              <a:latin typeface="Cambria Math"/>
                            </a:rPr>
                            <m:t> </m:t>
                          </m:r>
                          <m:r>
                            <a:rPr lang="nl-BE" sz="2800" b="0" i="1" smtClean="0">
                              <a:latin typeface="Cambria Math"/>
                            </a:rPr>
                            <m:t>𝑟𝑒𝑡𝑢𝑟𝑛</m:t>
                          </m:r>
                        </m:e>
                      </m:d>
                    </m:oMath>
                  </m:oMathPara>
                </a14:m>
                <a:endParaRPr lang="nl-BE" sz="2800" b="0" i="1" dirty="0" smtClean="0">
                  <a:latin typeface="Cambria Math"/>
                </a:endParaRPr>
              </a:p>
              <a:p>
                <a:pPr/>
                <a14:m>
                  <m:oMathPara xmlns:m="http://schemas.openxmlformats.org/officeDocument/2006/math">
                    <m:oMathParaPr>
                      <m:jc m:val="centerGroup"/>
                    </m:oMathParaPr>
                    <m:oMath xmlns:m="http://schemas.openxmlformats.org/officeDocument/2006/math">
                      <m:r>
                        <a:rPr lang="nl-BE" sz="2800" b="0" i="1" smtClean="0">
                          <a:latin typeface="Cambria Math"/>
                        </a:rPr>
                        <m:t>= </m:t>
                      </m:r>
                      <m:sSubSup>
                        <m:sSubSupPr>
                          <m:ctrlPr>
                            <a:rPr lang="nl-BE" sz="2800" b="0" i="1" smtClean="0">
                              <a:latin typeface="Cambria Math"/>
                            </a:rPr>
                          </m:ctrlPr>
                        </m:sSubSupPr>
                        <m:e>
                          <m:r>
                            <a:rPr lang="nl-BE" sz="2800" b="0" i="1" smtClean="0">
                              <a:latin typeface="Cambria Math"/>
                            </a:rPr>
                            <m:t>𝑤</m:t>
                          </m:r>
                        </m:e>
                        <m:sub>
                          <m:r>
                            <a:rPr lang="nl-BE" sz="2800" b="0" i="1" smtClean="0">
                              <a:latin typeface="Cambria Math"/>
                            </a:rPr>
                            <m:t>1</m:t>
                          </m:r>
                        </m:sub>
                        <m:sup>
                          <m:r>
                            <a:rPr lang="nl-BE" sz="2800" b="0" i="1" smtClean="0">
                              <a:latin typeface="Cambria Math"/>
                            </a:rPr>
                            <m:t>2</m:t>
                          </m:r>
                        </m:sup>
                      </m:sSubSup>
                      <m:r>
                        <a:rPr lang="nl-BE" sz="2800" b="0" i="1" smtClean="0">
                          <a:latin typeface="Cambria Math"/>
                        </a:rPr>
                        <m:t>∗</m:t>
                      </m:r>
                      <m:r>
                        <a:rPr lang="nl-BE" sz="2800" b="0" i="1" smtClean="0">
                          <a:latin typeface="Cambria Math"/>
                        </a:rPr>
                        <m:t>𝑣𝑎𝑟</m:t>
                      </m:r>
                      <m:d>
                        <m:dPr>
                          <m:ctrlPr>
                            <a:rPr lang="nl-BE" sz="2800" b="0" i="1" smtClean="0">
                              <a:latin typeface="Cambria Math"/>
                            </a:rPr>
                          </m:ctrlPr>
                        </m:dPr>
                        <m:e>
                          <m:r>
                            <a:rPr lang="nl-BE" sz="2800" b="0" i="1" smtClean="0">
                              <a:latin typeface="Cambria Math"/>
                            </a:rPr>
                            <m:t>𝑅</m:t>
                          </m:r>
                          <m:r>
                            <a:rPr lang="nl-BE" sz="2800" b="0" i="1" baseline="-25000" smtClean="0">
                              <a:latin typeface="Cambria Math"/>
                            </a:rPr>
                            <m:t>1</m:t>
                          </m:r>
                        </m:e>
                      </m:d>
                      <m:r>
                        <a:rPr lang="nl-BE" sz="2800" b="0" i="1" smtClean="0">
                          <a:latin typeface="Cambria Math"/>
                        </a:rPr>
                        <m:t>+</m:t>
                      </m:r>
                      <m:sSubSup>
                        <m:sSubSupPr>
                          <m:ctrlPr>
                            <a:rPr lang="nl-BE" sz="2800" i="1">
                              <a:latin typeface="Cambria Math"/>
                            </a:rPr>
                          </m:ctrlPr>
                        </m:sSubSupPr>
                        <m:e>
                          <m:r>
                            <a:rPr lang="nl-BE" sz="2800" i="1">
                              <a:latin typeface="Cambria Math"/>
                            </a:rPr>
                            <m:t>𝑤</m:t>
                          </m:r>
                        </m:e>
                        <m:sub>
                          <m:r>
                            <a:rPr lang="nl-BE" sz="2800" b="0" i="1" smtClean="0">
                              <a:latin typeface="Cambria Math"/>
                            </a:rPr>
                            <m:t>2</m:t>
                          </m:r>
                        </m:sub>
                        <m:sup>
                          <m:r>
                            <a:rPr lang="nl-BE" sz="2800" i="1">
                              <a:latin typeface="Cambria Math"/>
                            </a:rPr>
                            <m:t>2</m:t>
                          </m:r>
                        </m:sup>
                      </m:sSubSup>
                      <m:r>
                        <a:rPr lang="nl-BE" sz="2800" i="1">
                          <a:latin typeface="Cambria Math"/>
                        </a:rPr>
                        <m:t>∗</m:t>
                      </m:r>
                      <m:r>
                        <a:rPr lang="nl-BE" sz="2800" i="1">
                          <a:latin typeface="Cambria Math"/>
                        </a:rPr>
                        <m:t>𝑣𝑎𝑟</m:t>
                      </m:r>
                      <m:d>
                        <m:dPr>
                          <m:ctrlPr>
                            <a:rPr lang="nl-BE" sz="2800" i="1">
                              <a:latin typeface="Cambria Math"/>
                            </a:rPr>
                          </m:ctrlPr>
                        </m:dPr>
                        <m:e>
                          <m:r>
                            <a:rPr lang="nl-BE" sz="2800" i="1">
                              <a:latin typeface="Cambria Math"/>
                            </a:rPr>
                            <m:t>𝑅</m:t>
                          </m:r>
                          <m:r>
                            <a:rPr lang="nl-BE" sz="2800" b="0" i="1" baseline="-25000" smtClean="0">
                              <a:latin typeface="Cambria Math"/>
                            </a:rPr>
                            <m:t>2</m:t>
                          </m:r>
                        </m:e>
                      </m:d>
                    </m:oMath>
                  </m:oMathPara>
                </a14:m>
                <a:endParaRPr lang="nl-BE" sz="2800" i="1" baseline="-25000" dirty="0" smtClean="0">
                  <a:latin typeface="Cambria Math"/>
                </a:endParaRPr>
              </a:p>
              <a:p>
                <a14:m>
                  <m:oMath xmlns:m="http://schemas.openxmlformats.org/officeDocument/2006/math">
                    <m:r>
                      <a:rPr lang="nl-BE" sz="2800" b="0" i="1" smtClean="0">
                        <a:latin typeface="Cambria Math"/>
                      </a:rPr>
                      <m:t>            </m:t>
                    </m:r>
                    <m:r>
                      <a:rPr lang="nl-BE" sz="2800" i="1">
                        <a:latin typeface="Cambria Math"/>
                      </a:rPr>
                      <m:t>+2∗</m:t>
                    </m:r>
                    <m:r>
                      <m:rPr>
                        <m:nor/>
                      </m:rPr>
                      <a:rPr lang="nl-BE" sz="2800" dirty="0"/>
                      <m:t>w</m:t>
                    </m:r>
                    <m:r>
                      <m:rPr>
                        <m:nor/>
                      </m:rPr>
                      <a:rPr lang="nl-BE" sz="2800" baseline="-25000" dirty="0"/>
                      <m:t>1</m:t>
                    </m:r>
                    <m:r>
                      <a:rPr lang="nl-BE" sz="2800" b="1" i="1" dirty="0">
                        <a:latin typeface="Cambria Math"/>
                      </a:rPr>
                      <m:t>∗</m:t>
                    </m:r>
                    <m:r>
                      <m:rPr>
                        <m:nor/>
                      </m:rPr>
                      <a:rPr lang="nl-BE" sz="2800" dirty="0"/>
                      <m:t>w</m:t>
                    </m:r>
                    <m:r>
                      <m:rPr>
                        <m:nor/>
                      </m:rPr>
                      <a:rPr lang="nl-BE" sz="2800" baseline="-25000" dirty="0"/>
                      <m:t>2</m:t>
                    </m:r>
                    <m:r>
                      <a:rPr lang="nl-BE" sz="2800" b="1" i="1" dirty="0">
                        <a:latin typeface="Cambria Math"/>
                      </a:rPr>
                      <m:t>∗</m:t>
                    </m:r>
                    <m:r>
                      <a:rPr lang="nl-BE" sz="2800" b="1" i="1" smtClean="0">
                        <a:solidFill>
                          <a:srgbClr val="FF0000"/>
                        </a:solidFill>
                        <a:latin typeface="Cambria Math"/>
                      </a:rPr>
                      <m:t>𝑬</m:t>
                    </m:r>
                    <m:r>
                      <a:rPr lang="nl-BE" sz="2800" b="1" i="1" smtClean="0">
                        <a:solidFill>
                          <a:srgbClr val="FF0000"/>
                        </a:solidFill>
                        <a:latin typeface="Cambria Math"/>
                      </a:rPr>
                      <m:t>[</m:t>
                    </m:r>
                    <m:d>
                      <m:dPr>
                        <m:ctrlPr>
                          <a:rPr lang="nl-BE" sz="2800" b="1" i="1" smtClean="0">
                            <a:solidFill>
                              <a:srgbClr val="FF0000"/>
                            </a:solidFill>
                            <a:latin typeface="Cambria Math"/>
                          </a:rPr>
                        </m:ctrlPr>
                      </m:dPr>
                      <m:e>
                        <m:r>
                          <a:rPr lang="nl-BE" sz="2800" b="1" i="1">
                            <a:solidFill>
                              <a:srgbClr val="FF0000"/>
                            </a:solidFill>
                            <a:latin typeface="Cambria Math"/>
                          </a:rPr>
                          <m:t>𝑹</m:t>
                        </m:r>
                        <m:r>
                          <a:rPr lang="nl-BE" sz="2800" b="1" i="1" baseline="-25000">
                            <a:solidFill>
                              <a:srgbClr val="FF0000"/>
                            </a:solidFill>
                            <a:latin typeface="Cambria Math"/>
                          </a:rPr>
                          <m:t>𝟏</m:t>
                        </m:r>
                        <m:r>
                          <a:rPr lang="nl-BE" sz="2800" b="1" i="1" baseline="-25000" smtClean="0">
                            <a:solidFill>
                              <a:srgbClr val="FF0000"/>
                            </a:solidFill>
                            <a:latin typeface="Cambria Math"/>
                          </a:rPr>
                          <m:t> </m:t>
                        </m:r>
                        <m:r>
                          <a:rPr lang="nl-BE" sz="2800" b="1" i="1" smtClean="0">
                            <a:solidFill>
                              <a:srgbClr val="FF0000"/>
                            </a:solidFill>
                            <a:latin typeface="Cambria Math"/>
                          </a:rPr>
                          <m:t>−</m:t>
                        </m:r>
                        <m:r>
                          <a:rPr lang="nl-BE" sz="2800" b="1" i="1" smtClean="0">
                            <a:solidFill>
                              <a:srgbClr val="FF0000"/>
                            </a:solidFill>
                            <a:latin typeface="Cambria Math"/>
                          </a:rPr>
                          <m:t>𝑬</m:t>
                        </m:r>
                        <m:d>
                          <m:dPr>
                            <m:begChr m:val="["/>
                            <m:endChr m:val="]"/>
                            <m:ctrlPr>
                              <a:rPr lang="nl-BE" sz="2800" b="1" i="1" smtClean="0">
                                <a:solidFill>
                                  <a:srgbClr val="FF0000"/>
                                </a:solidFill>
                                <a:latin typeface="Cambria Math"/>
                              </a:rPr>
                            </m:ctrlPr>
                          </m:dPr>
                          <m:e>
                            <m:r>
                              <a:rPr lang="nl-BE" sz="2800" b="1" i="1">
                                <a:solidFill>
                                  <a:srgbClr val="FF0000"/>
                                </a:solidFill>
                                <a:latin typeface="Cambria Math"/>
                              </a:rPr>
                              <m:t>𝑹</m:t>
                            </m:r>
                            <m:r>
                              <a:rPr lang="nl-BE" sz="2800" b="1" i="1" baseline="-25000">
                                <a:solidFill>
                                  <a:srgbClr val="FF0000"/>
                                </a:solidFill>
                                <a:latin typeface="Cambria Math"/>
                              </a:rPr>
                              <m:t>𝟏</m:t>
                            </m:r>
                          </m:e>
                        </m:d>
                      </m:e>
                    </m:d>
                    <m:r>
                      <a:rPr lang="nl-BE" sz="2800" b="1" i="1" smtClean="0">
                        <a:solidFill>
                          <a:srgbClr val="FF0000"/>
                        </a:solidFill>
                        <a:latin typeface="Cambria Math"/>
                      </a:rPr>
                      <m:t>∗</m:t>
                    </m:r>
                    <m:d>
                      <m:dPr>
                        <m:ctrlPr>
                          <a:rPr lang="nl-BE" sz="2800" b="1" i="1">
                            <a:solidFill>
                              <a:srgbClr val="FF0000"/>
                            </a:solidFill>
                            <a:latin typeface="Cambria Math"/>
                          </a:rPr>
                        </m:ctrlPr>
                      </m:dPr>
                      <m:e>
                        <m:r>
                          <a:rPr lang="nl-BE" sz="2800" b="1" i="1">
                            <a:solidFill>
                              <a:srgbClr val="FF0000"/>
                            </a:solidFill>
                            <a:latin typeface="Cambria Math"/>
                          </a:rPr>
                          <m:t>𝑹</m:t>
                        </m:r>
                        <m:r>
                          <a:rPr lang="nl-BE" sz="2800" b="1" i="1" baseline="-25000" smtClean="0">
                            <a:solidFill>
                              <a:srgbClr val="FF0000"/>
                            </a:solidFill>
                            <a:latin typeface="Cambria Math"/>
                          </a:rPr>
                          <m:t>𝟐</m:t>
                        </m:r>
                        <m:r>
                          <a:rPr lang="nl-BE" sz="2800" b="1" i="1" baseline="-25000">
                            <a:solidFill>
                              <a:srgbClr val="FF0000"/>
                            </a:solidFill>
                            <a:latin typeface="Cambria Math"/>
                          </a:rPr>
                          <m:t> </m:t>
                        </m:r>
                        <m:r>
                          <a:rPr lang="nl-BE" sz="2800" b="1" i="1">
                            <a:solidFill>
                              <a:srgbClr val="FF0000"/>
                            </a:solidFill>
                            <a:latin typeface="Cambria Math"/>
                          </a:rPr>
                          <m:t>−</m:t>
                        </m:r>
                        <m:r>
                          <a:rPr lang="nl-BE" sz="2800" b="1" i="1">
                            <a:solidFill>
                              <a:srgbClr val="FF0000"/>
                            </a:solidFill>
                            <a:latin typeface="Cambria Math"/>
                          </a:rPr>
                          <m:t>𝑬</m:t>
                        </m:r>
                        <m:d>
                          <m:dPr>
                            <m:begChr m:val="["/>
                            <m:endChr m:val="]"/>
                            <m:ctrlPr>
                              <a:rPr lang="nl-BE" sz="2800" b="1" i="1">
                                <a:solidFill>
                                  <a:srgbClr val="FF0000"/>
                                </a:solidFill>
                                <a:latin typeface="Cambria Math"/>
                              </a:rPr>
                            </m:ctrlPr>
                          </m:dPr>
                          <m:e>
                            <m:r>
                              <a:rPr lang="nl-BE" sz="2800" b="1" i="1">
                                <a:solidFill>
                                  <a:srgbClr val="FF0000"/>
                                </a:solidFill>
                                <a:latin typeface="Cambria Math"/>
                              </a:rPr>
                              <m:t>𝑹</m:t>
                            </m:r>
                            <m:r>
                              <a:rPr lang="nl-BE" sz="2800" b="1" i="1" baseline="-25000" smtClean="0">
                                <a:solidFill>
                                  <a:srgbClr val="FF0000"/>
                                </a:solidFill>
                                <a:latin typeface="Cambria Math"/>
                              </a:rPr>
                              <m:t>𝟐</m:t>
                            </m:r>
                          </m:e>
                        </m:d>
                      </m:e>
                    </m:d>
                  </m:oMath>
                </a14:m>
                <a:r>
                  <a:rPr lang="nl-BE" sz="2800" dirty="0" smtClean="0"/>
                  <a:t>]</a:t>
                </a:r>
                <a:endParaRPr lang="nl-BE" sz="2800" dirty="0"/>
              </a:p>
              <a:p>
                <a:endParaRPr lang="nl-BE"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152398" y="1942573"/>
                <a:ext cx="8755573" cy="1944763"/>
              </a:xfrm>
              <a:prstGeom prst="rect">
                <a:avLst/>
              </a:prstGeom>
              <a:blipFill rotWithShape="1">
                <a:blip r:embed="rId3"/>
                <a:stretch>
                  <a:fillRect/>
                </a:stretch>
              </a:blipFill>
            </p:spPr>
            <p:txBody>
              <a:bodyPr/>
              <a:lstStyle/>
              <a:p>
                <a:r>
                  <a:rPr lang="nl-BE">
                    <a:noFill/>
                  </a:rPr>
                  <a:t> </a:t>
                </a:r>
              </a:p>
            </p:txBody>
          </p:sp>
        </mc:Fallback>
      </mc:AlternateContent>
      <p:sp>
        <p:nvSpPr>
          <p:cNvPr id="7" name="Rounded Rectangle 6"/>
          <p:cNvSpPr/>
          <p:nvPr/>
        </p:nvSpPr>
        <p:spPr>
          <a:xfrm>
            <a:off x="152398" y="1978616"/>
            <a:ext cx="8382001" cy="14778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TextBox 7"/>
          <p:cNvSpPr txBox="1"/>
          <p:nvPr/>
        </p:nvSpPr>
        <p:spPr>
          <a:xfrm>
            <a:off x="1143000" y="3840276"/>
            <a:ext cx="6705600" cy="830997"/>
          </a:xfrm>
          <a:prstGeom prst="rect">
            <a:avLst/>
          </a:prstGeom>
          <a:noFill/>
        </p:spPr>
        <p:txBody>
          <a:bodyPr wrap="square" rtlCol="0">
            <a:spAutoFit/>
          </a:bodyPr>
          <a:lstStyle/>
          <a:p>
            <a:r>
              <a:rPr lang="nl-BE" sz="2400" dirty="0" smtClean="0">
                <a:solidFill>
                  <a:srgbClr val="FF0000"/>
                </a:solidFill>
              </a:rPr>
              <a:t>= the covariance between asset return 2 and 1, written as:</a:t>
            </a:r>
          </a:p>
        </p:txBody>
      </p:sp>
      <mc:AlternateContent xmlns:mc="http://schemas.openxmlformats.org/markup-compatibility/2006" xmlns:a14="http://schemas.microsoft.com/office/drawing/2010/main">
        <mc:Choice Requires="a14">
          <p:sp>
            <p:nvSpPr>
              <p:cNvPr id="10" name="TextBox 9"/>
              <p:cNvSpPr txBox="1"/>
              <p:nvPr/>
            </p:nvSpPr>
            <p:spPr>
              <a:xfrm>
                <a:off x="525972" y="4800600"/>
                <a:ext cx="8382000" cy="1077218"/>
              </a:xfrm>
              <a:prstGeom prst="rect">
                <a:avLst/>
              </a:prstGeom>
              <a:noFill/>
            </p:spPr>
            <p:txBody>
              <a:bodyPr wrap="square" rtlCol="0">
                <a:spAutoFit/>
              </a:bodyPr>
              <a:lstStyle/>
              <a:p>
                <a14:m>
                  <m:oMath xmlns:m="http://schemas.openxmlformats.org/officeDocument/2006/math">
                    <m:r>
                      <a:rPr lang="nl-BE" sz="2800" b="0" i="1" smtClean="0">
                        <a:solidFill>
                          <a:srgbClr val="FF0000"/>
                        </a:solidFill>
                        <a:latin typeface="Cambria Math"/>
                      </a:rPr>
                      <m:t>𝐶𝑜𝑣</m:t>
                    </m:r>
                    <m:d>
                      <m:dPr>
                        <m:ctrlPr>
                          <a:rPr lang="nl-BE" sz="2800" b="0" i="1" smtClean="0">
                            <a:solidFill>
                              <a:srgbClr val="FF0000"/>
                            </a:solidFill>
                            <a:latin typeface="Cambria Math"/>
                          </a:rPr>
                        </m:ctrlPr>
                      </m:dPr>
                      <m:e>
                        <m:r>
                          <a:rPr lang="nl-BE" sz="2800" i="1">
                            <a:solidFill>
                              <a:srgbClr val="FF0000"/>
                            </a:solidFill>
                            <a:latin typeface="Cambria Math"/>
                          </a:rPr>
                          <m:t>𝑅</m:t>
                        </m:r>
                        <m:r>
                          <a:rPr lang="nl-BE" sz="2800" i="1" baseline="-25000">
                            <a:solidFill>
                              <a:srgbClr val="FF0000"/>
                            </a:solidFill>
                            <a:latin typeface="Cambria Math"/>
                          </a:rPr>
                          <m:t>1</m:t>
                        </m:r>
                        <m:r>
                          <a:rPr lang="nl-BE" sz="2800" b="0" i="1" smtClean="0">
                            <a:solidFill>
                              <a:srgbClr val="FF0000"/>
                            </a:solidFill>
                            <a:latin typeface="Cambria Math"/>
                          </a:rPr>
                          <m:t>,</m:t>
                        </m:r>
                        <m:r>
                          <a:rPr lang="nl-BE" sz="2800" i="1">
                            <a:solidFill>
                              <a:srgbClr val="FF0000"/>
                            </a:solidFill>
                            <a:latin typeface="Cambria Math"/>
                          </a:rPr>
                          <m:t>𝑅</m:t>
                        </m:r>
                        <m:r>
                          <a:rPr lang="nl-BE" sz="2800" i="1" baseline="-25000">
                            <a:solidFill>
                              <a:srgbClr val="FF0000"/>
                            </a:solidFill>
                            <a:latin typeface="Cambria Math"/>
                          </a:rPr>
                          <m:t>2</m:t>
                        </m:r>
                      </m:e>
                    </m:d>
                    <m:r>
                      <a:rPr lang="nl-BE" sz="2800" b="0" i="1" smtClean="0">
                        <a:solidFill>
                          <a:srgbClr val="FF0000"/>
                        </a:solidFill>
                        <a:latin typeface="Cambria Math"/>
                      </a:rPr>
                      <m:t>=</m:t>
                    </m:r>
                  </m:oMath>
                </a14:m>
                <a:r>
                  <a:rPr lang="nl-BE" sz="2800" dirty="0" smtClean="0">
                    <a:solidFill>
                      <a:srgbClr val="FF0000"/>
                    </a:solidFill>
                  </a:rPr>
                  <a:t>StdDev(</a:t>
                </a:r>
                <a14:m>
                  <m:oMath xmlns:m="http://schemas.openxmlformats.org/officeDocument/2006/math">
                    <m:r>
                      <a:rPr lang="nl-BE" sz="2800" i="1">
                        <a:solidFill>
                          <a:srgbClr val="FF0000"/>
                        </a:solidFill>
                        <a:latin typeface="Cambria Math"/>
                      </a:rPr>
                      <m:t>𝑅</m:t>
                    </m:r>
                    <m:r>
                      <a:rPr lang="nl-BE" sz="2800" i="1" baseline="-25000">
                        <a:solidFill>
                          <a:srgbClr val="FF0000"/>
                        </a:solidFill>
                        <a:latin typeface="Cambria Math"/>
                      </a:rPr>
                      <m:t>1</m:t>
                    </m:r>
                  </m:oMath>
                </a14:m>
                <a:r>
                  <a:rPr lang="nl-BE" sz="2800" dirty="0" smtClean="0">
                    <a:solidFill>
                      <a:srgbClr val="FF0000"/>
                    </a:solidFill>
                  </a:rPr>
                  <a:t>)*StdDev(</a:t>
                </a:r>
                <a14:m>
                  <m:oMath xmlns:m="http://schemas.openxmlformats.org/officeDocument/2006/math">
                    <m:r>
                      <a:rPr lang="nl-BE" sz="2800" i="1">
                        <a:solidFill>
                          <a:srgbClr val="FF0000"/>
                        </a:solidFill>
                        <a:latin typeface="Cambria Math"/>
                      </a:rPr>
                      <m:t>𝑅</m:t>
                    </m:r>
                    <m:r>
                      <a:rPr lang="nl-BE" sz="2800" i="1" baseline="-25000">
                        <a:solidFill>
                          <a:srgbClr val="FF0000"/>
                        </a:solidFill>
                        <a:latin typeface="Cambria Math"/>
                      </a:rPr>
                      <m:t>2</m:t>
                    </m:r>
                  </m:oMath>
                </a14:m>
                <a:r>
                  <a:rPr lang="nl-BE" sz="2800" dirty="0" smtClean="0">
                    <a:solidFill>
                      <a:srgbClr val="FF0000"/>
                    </a:solidFill>
                  </a:rPr>
                  <a:t>)*corr(</a:t>
                </a:r>
                <a14:m>
                  <m:oMath xmlns:m="http://schemas.openxmlformats.org/officeDocument/2006/math">
                    <m:r>
                      <a:rPr lang="nl-BE" sz="2800" i="1">
                        <a:solidFill>
                          <a:srgbClr val="FF0000"/>
                        </a:solidFill>
                        <a:latin typeface="Cambria Math"/>
                      </a:rPr>
                      <m:t>𝑅</m:t>
                    </m:r>
                    <m:r>
                      <a:rPr lang="nl-BE" sz="2800" i="1" baseline="-25000">
                        <a:solidFill>
                          <a:srgbClr val="FF0000"/>
                        </a:solidFill>
                        <a:latin typeface="Cambria Math"/>
                      </a:rPr>
                      <m:t>1</m:t>
                    </m:r>
                  </m:oMath>
                </a14:m>
                <a:r>
                  <a:rPr lang="nl-BE" sz="2800" dirty="0" smtClean="0">
                    <a:solidFill>
                      <a:srgbClr val="FF0000"/>
                    </a:solidFill>
                  </a:rPr>
                  <a:t>,</a:t>
                </a:r>
                <a:r>
                  <a:rPr lang="nl-BE" sz="2800" dirty="0">
                    <a:solidFill>
                      <a:srgbClr val="FF0000"/>
                    </a:solidFill>
                  </a:rPr>
                  <a:t> </a:t>
                </a:r>
                <a14:m>
                  <m:oMath xmlns:m="http://schemas.openxmlformats.org/officeDocument/2006/math">
                    <m:r>
                      <a:rPr lang="nl-BE" sz="2800" i="1">
                        <a:solidFill>
                          <a:srgbClr val="FF0000"/>
                        </a:solidFill>
                        <a:latin typeface="Cambria Math"/>
                      </a:rPr>
                      <m:t>𝑅</m:t>
                    </m:r>
                    <m:r>
                      <a:rPr lang="nl-BE" sz="2800" i="1" baseline="-25000">
                        <a:solidFill>
                          <a:srgbClr val="FF0000"/>
                        </a:solidFill>
                        <a:latin typeface="Cambria Math"/>
                      </a:rPr>
                      <m:t>2</m:t>
                    </m:r>
                  </m:oMath>
                </a14:m>
                <a:r>
                  <a:rPr lang="nl-BE" sz="2800" dirty="0" smtClean="0">
                    <a:solidFill>
                      <a:srgbClr val="FF0000"/>
                    </a:solidFill>
                  </a:rPr>
                  <a:t>)</a:t>
                </a:r>
                <a:endParaRPr lang="nl-BE" sz="2800" dirty="0">
                  <a:solidFill>
                    <a:srgbClr val="FF0000"/>
                  </a:solidFill>
                </a:endParaRPr>
              </a:p>
              <a:p>
                <a:endParaRPr lang="nl-BE" sz="3600" dirty="0"/>
              </a:p>
            </p:txBody>
          </p:sp>
        </mc:Choice>
        <mc:Fallback xmlns="">
          <p:sp>
            <p:nvSpPr>
              <p:cNvPr id="10" name="TextBox 9"/>
              <p:cNvSpPr txBox="1">
                <a:spLocks noRot="1" noChangeAspect="1" noMove="1" noResize="1" noEditPoints="1" noAdjustHandles="1" noChangeArrowheads="1" noChangeShapeType="1" noTextEdit="1"/>
              </p:cNvSpPr>
              <p:nvPr/>
            </p:nvSpPr>
            <p:spPr>
              <a:xfrm>
                <a:off x="525972" y="4800600"/>
                <a:ext cx="8382000" cy="1077218"/>
              </a:xfrm>
              <a:prstGeom prst="rect">
                <a:avLst/>
              </a:prstGeom>
              <a:blipFill rotWithShape="1">
                <a:blip r:embed="rId4"/>
                <a:stretch>
                  <a:fillRect t="-5114"/>
                </a:stretch>
              </a:blipFill>
            </p:spPr>
            <p:txBody>
              <a:bodyPr/>
              <a:lstStyle/>
              <a:p>
                <a:r>
                  <a:rPr lang="nl-BE">
                    <a:noFill/>
                  </a:rPr>
                  <a:t> </a:t>
                </a:r>
              </a:p>
            </p:txBody>
          </p:sp>
        </mc:Fallback>
      </mc:AlternateContent>
    </p:spTree>
    <p:extLst>
      <p:ext uri="{BB962C8B-B14F-4D97-AF65-F5344CB8AC3E}">
        <p14:creationId xmlns:p14="http://schemas.microsoft.com/office/powerpoint/2010/main" val="190753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Correlation</a:t>
            </a:r>
            <a:endParaRPr lang="nl-BE" dirty="0"/>
          </a:p>
        </p:txBody>
      </p:sp>
      <p:sp>
        <p:nvSpPr>
          <p:cNvPr id="3" name="Content Placeholder 2"/>
          <p:cNvSpPr>
            <a:spLocks noGrp="1"/>
          </p:cNvSpPr>
          <p:nvPr>
            <p:ph idx="1"/>
          </p:nvPr>
        </p:nvSpPr>
        <p:spPr/>
        <p:txBody>
          <a:bodyPr/>
          <a:lstStyle/>
          <a:p>
            <a:endParaRPr lang="nl-BE"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6781259" cy="515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49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Take-away formulas</a:t>
            </a:r>
            <a:endParaRPr lang="nl-BE" dirty="0"/>
          </a:p>
        </p:txBody>
      </p:sp>
      <p:sp>
        <p:nvSpPr>
          <p:cNvPr id="4" name="TextBox 3"/>
          <p:cNvSpPr txBox="1"/>
          <p:nvPr/>
        </p:nvSpPr>
        <p:spPr>
          <a:xfrm>
            <a:off x="1115878" y="2743199"/>
            <a:ext cx="6781800" cy="954107"/>
          </a:xfrm>
          <a:prstGeom prst="rect">
            <a:avLst/>
          </a:prstGeom>
          <a:noFill/>
        </p:spPr>
        <p:txBody>
          <a:bodyPr wrap="square" rtlCol="0">
            <a:spAutoFit/>
          </a:bodyPr>
          <a:lstStyle/>
          <a:p>
            <a:r>
              <a:rPr lang="nl-BE" sz="2800" dirty="0" smtClean="0"/>
              <a:t>E[Portfolio return] </a:t>
            </a:r>
            <a:r>
              <a:rPr lang="nl-BE" sz="2800" dirty="0"/>
              <a:t>= </a:t>
            </a:r>
            <a:r>
              <a:rPr lang="nl-BE" sz="2800" dirty="0" smtClean="0"/>
              <a:t>w</a:t>
            </a:r>
            <a:r>
              <a:rPr lang="nl-BE" sz="2800" baseline="-25000" dirty="0" smtClean="0"/>
              <a:t>1</a:t>
            </a:r>
            <a:r>
              <a:rPr lang="nl-BE" sz="2800" dirty="0" smtClean="0"/>
              <a:t>*E[R</a:t>
            </a:r>
            <a:r>
              <a:rPr lang="nl-BE" sz="2800" baseline="-25000" dirty="0" smtClean="0"/>
              <a:t>1</a:t>
            </a:r>
            <a:r>
              <a:rPr lang="nl-BE" sz="2800" dirty="0" smtClean="0"/>
              <a:t>]+ w</a:t>
            </a:r>
            <a:r>
              <a:rPr lang="nl-BE" sz="2800" baseline="-25000" dirty="0" smtClean="0"/>
              <a:t>2</a:t>
            </a:r>
            <a:r>
              <a:rPr lang="nl-BE" sz="2800" dirty="0" smtClean="0"/>
              <a:t>*E[R</a:t>
            </a:r>
            <a:r>
              <a:rPr lang="nl-BE" sz="2800" baseline="-25000" dirty="0" smtClean="0"/>
              <a:t>2</a:t>
            </a:r>
            <a:r>
              <a:rPr lang="nl-BE" sz="2800" dirty="0" smtClean="0"/>
              <a:t>]</a:t>
            </a:r>
            <a:endParaRPr lang="nl-BE" sz="2800" dirty="0"/>
          </a:p>
          <a:p>
            <a:endParaRPr lang="nl-BE" sz="2800" dirty="0"/>
          </a:p>
        </p:txBody>
      </p:sp>
      <p:sp>
        <p:nvSpPr>
          <p:cNvPr id="5" name="Rounded Rectangle 4"/>
          <p:cNvSpPr/>
          <p:nvPr/>
        </p:nvSpPr>
        <p:spPr>
          <a:xfrm>
            <a:off x="1115878" y="2590800"/>
            <a:ext cx="61722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mc:AlternateContent xmlns:mc="http://schemas.openxmlformats.org/markup-compatibility/2006" xmlns:a14="http://schemas.microsoft.com/office/drawing/2010/main">
        <mc:Choice Requires="a14">
          <p:sp>
            <p:nvSpPr>
              <p:cNvPr id="6" name="TextBox 5"/>
              <p:cNvSpPr txBox="1"/>
              <p:nvPr/>
            </p:nvSpPr>
            <p:spPr>
              <a:xfrm>
                <a:off x="170480" y="4191000"/>
                <a:ext cx="8382000" cy="19348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BE" sz="2800" b="0" i="1" smtClean="0">
                          <a:latin typeface="Cambria Math"/>
                        </a:rPr>
                        <m:t>𝑣𝑎𝑟</m:t>
                      </m:r>
                      <m:d>
                        <m:dPr>
                          <m:ctrlPr>
                            <a:rPr lang="nl-BE" sz="2800" b="0" i="1" smtClean="0">
                              <a:latin typeface="Cambria Math"/>
                            </a:rPr>
                          </m:ctrlPr>
                        </m:dPr>
                        <m:e>
                          <m:r>
                            <a:rPr lang="nl-BE" sz="2800" b="0" i="1" smtClean="0">
                              <a:latin typeface="Cambria Math"/>
                            </a:rPr>
                            <m:t>𝑝𝑜𝑟𝑡𝑓𝑜𝑙𝑖𝑜</m:t>
                          </m:r>
                          <m:r>
                            <a:rPr lang="nl-BE" sz="2800" b="0" i="1" smtClean="0">
                              <a:latin typeface="Cambria Math"/>
                            </a:rPr>
                            <m:t> </m:t>
                          </m:r>
                          <m:r>
                            <a:rPr lang="nl-BE" sz="2800" b="0" i="1" smtClean="0">
                              <a:latin typeface="Cambria Math"/>
                            </a:rPr>
                            <m:t>𝑟𝑒𝑡𝑢𝑟𝑛</m:t>
                          </m:r>
                        </m:e>
                      </m:d>
                      <m:r>
                        <a:rPr lang="nl-BE" sz="2800" b="0" i="1" smtClean="0">
                          <a:latin typeface="Cambria Math"/>
                        </a:rPr>
                        <m:t>= </m:t>
                      </m:r>
                      <m:sSubSup>
                        <m:sSubSupPr>
                          <m:ctrlPr>
                            <a:rPr lang="nl-BE" sz="2800" b="0" i="1" smtClean="0">
                              <a:latin typeface="Cambria Math"/>
                            </a:rPr>
                          </m:ctrlPr>
                        </m:sSubSupPr>
                        <m:e>
                          <m:r>
                            <a:rPr lang="nl-BE" sz="2800" b="0" i="1" smtClean="0">
                              <a:latin typeface="Cambria Math"/>
                            </a:rPr>
                            <m:t>𝑤</m:t>
                          </m:r>
                        </m:e>
                        <m:sub>
                          <m:r>
                            <a:rPr lang="nl-BE" sz="2800" b="0" i="1" smtClean="0">
                              <a:latin typeface="Cambria Math"/>
                            </a:rPr>
                            <m:t>1</m:t>
                          </m:r>
                        </m:sub>
                        <m:sup>
                          <m:r>
                            <a:rPr lang="nl-BE" sz="2800" b="0" i="1" smtClean="0">
                              <a:latin typeface="Cambria Math"/>
                            </a:rPr>
                            <m:t>2</m:t>
                          </m:r>
                        </m:sup>
                      </m:sSubSup>
                      <m:r>
                        <a:rPr lang="nl-BE" sz="2800" b="0" i="1" smtClean="0">
                          <a:latin typeface="Cambria Math"/>
                        </a:rPr>
                        <m:t>∗</m:t>
                      </m:r>
                      <m:r>
                        <a:rPr lang="nl-BE" sz="2800" b="0" i="1" smtClean="0">
                          <a:latin typeface="Cambria Math"/>
                        </a:rPr>
                        <m:t>𝑣𝑎𝑟</m:t>
                      </m:r>
                      <m:d>
                        <m:dPr>
                          <m:ctrlPr>
                            <a:rPr lang="nl-BE" sz="2800" b="0" i="1" smtClean="0">
                              <a:latin typeface="Cambria Math"/>
                            </a:rPr>
                          </m:ctrlPr>
                        </m:dPr>
                        <m:e>
                          <m:r>
                            <a:rPr lang="nl-BE" sz="2800" b="0" i="1" smtClean="0">
                              <a:latin typeface="Cambria Math"/>
                            </a:rPr>
                            <m:t>𝑅</m:t>
                          </m:r>
                          <m:r>
                            <a:rPr lang="nl-BE" sz="2800" b="0" i="1" baseline="-25000" smtClean="0">
                              <a:latin typeface="Cambria Math"/>
                            </a:rPr>
                            <m:t>1</m:t>
                          </m:r>
                        </m:e>
                      </m:d>
                      <m:r>
                        <a:rPr lang="nl-BE" sz="2800" b="0" i="1" smtClean="0">
                          <a:latin typeface="Cambria Math"/>
                        </a:rPr>
                        <m:t>+</m:t>
                      </m:r>
                      <m:sSubSup>
                        <m:sSubSupPr>
                          <m:ctrlPr>
                            <a:rPr lang="nl-BE" sz="2800" i="1">
                              <a:latin typeface="Cambria Math"/>
                            </a:rPr>
                          </m:ctrlPr>
                        </m:sSubSupPr>
                        <m:e>
                          <m:r>
                            <a:rPr lang="nl-BE" sz="2800" i="1">
                              <a:latin typeface="Cambria Math"/>
                            </a:rPr>
                            <m:t>𝑤</m:t>
                          </m:r>
                        </m:e>
                        <m:sub>
                          <m:r>
                            <a:rPr lang="nl-BE" sz="2800" b="0" i="1" smtClean="0">
                              <a:latin typeface="Cambria Math"/>
                            </a:rPr>
                            <m:t>2</m:t>
                          </m:r>
                        </m:sub>
                        <m:sup>
                          <m:r>
                            <a:rPr lang="nl-BE" sz="2800" i="1">
                              <a:latin typeface="Cambria Math"/>
                            </a:rPr>
                            <m:t>2</m:t>
                          </m:r>
                        </m:sup>
                      </m:sSubSup>
                      <m:r>
                        <a:rPr lang="nl-BE" sz="2800" i="1">
                          <a:latin typeface="Cambria Math"/>
                        </a:rPr>
                        <m:t>∗</m:t>
                      </m:r>
                      <m:r>
                        <a:rPr lang="nl-BE" sz="2800" i="1">
                          <a:latin typeface="Cambria Math"/>
                        </a:rPr>
                        <m:t>𝑣𝑎𝑟</m:t>
                      </m:r>
                      <m:d>
                        <m:dPr>
                          <m:ctrlPr>
                            <a:rPr lang="nl-BE" sz="2800" i="1">
                              <a:latin typeface="Cambria Math"/>
                            </a:rPr>
                          </m:ctrlPr>
                        </m:dPr>
                        <m:e>
                          <m:r>
                            <a:rPr lang="nl-BE" sz="2800" i="1">
                              <a:latin typeface="Cambria Math"/>
                            </a:rPr>
                            <m:t>𝑅</m:t>
                          </m:r>
                          <m:r>
                            <a:rPr lang="nl-BE" sz="2800" b="0" i="1" baseline="-25000" smtClean="0">
                              <a:latin typeface="Cambria Math"/>
                            </a:rPr>
                            <m:t>2</m:t>
                          </m:r>
                        </m:e>
                      </m:d>
                    </m:oMath>
                  </m:oMathPara>
                </a14:m>
                <a:endParaRPr lang="nl-BE" sz="2800" i="1" baseline="-25000" dirty="0" smtClean="0">
                  <a:latin typeface="Cambria Math"/>
                </a:endParaRPr>
              </a:p>
              <a:p>
                <a14:m>
                  <m:oMath xmlns:m="http://schemas.openxmlformats.org/officeDocument/2006/math">
                    <m:r>
                      <a:rPr lang="nl-BE" sz="2800" b="0" i="1" smtClean="0">
                        <a:latin typeface="Cambria Math"/>
                      </a:rPr>
                      <m:t>                            </m:t>
                    </m:r>
                    <m:r>
                      <a:rPr lang="nl-BE" sz="2800" i="1">
                        <a:latin typeface="Cambria Math"/>
                      </a:rPr>
                      <m:t>+</m:t>
                    </m:r>
                  </m:oMath>
                </a14:m>
                <a:r>
                  <a:rPr lang="nl-BE" sz="2800" b="0" dirty="0" smtClean="0"/>
                  <a:t> </a:t>
                </a:r>
                <a14:m>
                  <m:oMath xmlns:m="http://schemas.openxmlformats.org/officeDocument/2006/math">
                    <m:r>
                      <a:rPr lang="nl-BE" sz="2800" b="0" i="1" smtClean="0">
                        <a:latin typeface="Cambria Math"/>
                      </a:rPr>
                      <m:t>2∗</m:t>
                    </m:r>
                    <m:r>
                      <m:rPr>
                        <m:nor/>
                      </m:rPr>
                      <a:rPr lang="nl-BE" sz="2800" dirty="0"/>
                      <m:t>w</m:t>
                    </m:r>
                    <m:r>
                      <m:rPr>
                        <m:nor/>
                      </m:rPr>
                      <a:rPr lang="nl-BE" sz="2800" baseline="-25000" dirty="0"/>
                      <m:t>1</m:t>
                    </m:r>
                    <m:r>
                      <a:rPr lang="nl-BE" sz="2800" b="1" i="1" dirty="0">
                        <a:latin typeface="Cambria Math"/>
                      </a:rPr>
                      <m:t>∗</m:t>
                    </m:r>
                    <m:r>
                      <m:rPr>
                        <m:nor/>
                      </m:rPr>
                      <a:rPr lang="nl-BE" sz="2800" dirty="0"/>
                      <m:t>w</m:t>
                    </m:r>
                    <m:r>
                      <m:rPr>
                        <m:nor/>
                      </m:rPr>
                      <a:rPr lang="nl-BE" sz="2800" b="0" i="0" baseline="-25000" dirty="0" smtClean="0"/>
                      <m:t>2</m:t>
                    </m:r>
                    <m:r>
                      <a:rPr lang="nl-BE" sz="2800" b="1" i="1" dirty="0" smtClean="0">
                        <a:latin typeface="Cambria Math"/>
                      </a:rPr>
                      <m:t>∗</m:t>
                    </m:r>
                    <m:r>
                      <a:rPr lang="nl-BE" sz="2800" b="0" i="1" smtClean="0">
                        <a:solidFill>
                          <a:schemeClr val="tx1"/>
                        </a:solidFill>
                        <a:latin typeface="Cambria Math"/>
                      </a:rPr>
                      <m:t>𝑐𝑜𝑣</m:t>
                    </m:r>
                    <m:r>
                      <a:rPr lang="nl-BE" sz="2800" b="1" i="1" smtClean="0">
                        <a:solidFill>
                          <a:schemeClr val="tx1"/>
                        </a:solidFill>
                        <a:latin typeface="Cambria Math"/>
                      </a:rPr>
                      <m:t>(</m:t>
                    </m:r>
                    <m:r>
                      <a:rPr lang="nl-BE" sz="2800" i="1">
                        <a:latin typeface="Cambria Math"/>
                      </a:rPr>
                      <m:t>𝑅</m:t>
                    </m:r>
                    <m:r>
                      <a:rPr lang="nl-BE" sz="2800" i="1" baseline="-25000">
                        <a:latin typeface="Cambria Math"/>
                      </a:rPr>
                      <m:t>1</m:t>
                    </m:r>
                    <m:r>
                      <a:rPr lang="nl-BE" sz="2800" b="1" i="1" smtClean="0">
                        <a:solidFill>
                          <a:schemeClr val="tx1"/>
                        </a:solidFill>
                        <a:latin typeface="Cambria Math"/>
                      </a:rPr>
                      <m:t>,</m:t>
                    </m:r>
                    <m:r>
                      <a:rPr lang="nl-BE" sz="2800" i="1">
                        <a:latin typeface="Cambria Math"/>
                      </a:rPr>
                      <m:t>𝑅</m:t>
                    </m:r>
                    <m:r>
                      <a:rPr lang="nl-BE" sz="2800" i="1" baseline="-25000">
                        <a:latin typeface="Cambria Math"/>
                      </a:rPr>
                      <m:t>2</m:t>
                    </m:r>
                    <m:r>
                      <a:rPr lang="nl-BE" sz="2800" b="1" i="1" smtClean="0">
                        <a:solidFill>
                          <a:schemeClr val="tx1"/>
                        </a:solidFill>
                        <a:latin typeface="Cambria Math"/>
                      </a:rPr>
                      <m:t>)</m:t>
                    </m:r>
                  </m:oMath>
                </a14:m>
                <a:r>
                  <a:rPr lang="nl-BE" sz="2800" dirty="0" smtClean="0"/>
                  <a:t>]</a:t>
                </a:r>
                <a:endParaRPr lang="nl-BE" sz="2800" dirty="0"/>
              </a:p>
              <a:p>
                <a:endParaRPr lang="nl-BE"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170480" y="4191000"/>
                <a:ext cx="8382000" cy="1934825"/>
              </a:xfrm>
              <a:prstGeom prst="rect">
                <a:avLst/>
              </a:prstGeom>
              <a:blipFill rotWithShape="1">
                <a:blip r:embed="rId3"/>
                <a:stretch>
                  <a:fillRect/>
                </a:stretch>
              </a:blipFill>
            </p:spPr>
            <p:txBody>
              <a:bodyPr/>
              <a:lstStyle/>
              <a:p>
                <a:r>
                  <a:rPr lang="nl-BE">
                    <a:noFill/>
                  </a:rPr>
                  <a:t> </a:t>
                </a:r>
              </a:p>
            </p:txBody>
          </p:sp>
        </mc:Fallback>
      </mc:AlternateContent>
      <p:sp>
        <p:nvSpPr>
          <p:cNvPr id="7" name="Rounded Rectangle 6"/>
          <p:cNvSpPr/>
          <p:nvPr/>
        </p:nvSpPr>
        <p:spPr>
          <a:xfrm>
            <a:off x="917627" y="4038600"/>
            <a:ext cx="7634853" cy="15265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790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2</a:t>
            </a:r>
            <a:r>
              <a:rPr lang="en-US" smtClean="0"/>
              <a:t>: </a:t>
            </a:r>
            <a:r>
              <a:rPr lang="en-US"/>
              <a:t>The general case using matrix notation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34137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variables at stake for N assets:</a:t>
            </a:r>
            <a:endParaRPr lang="nl-BE" dirty="0"/>
          </a:p>
        </p:txBody>
      </p:sp>
      <p:sp>
        <p:nvSpPr>
          <p:cNvPr id="3" name="Content Placeholder 2"/>
          <p:cNvSpPr>
            <a:spLocks noGrp="1"/>
          </p:cNvSpPr>
          <p:nvPr>
            <p:ph idx="1"/>
          </p:nvPr>
        </p:nvSpPr>
        <p:spPr>
          <a:xfrm>
            <a:off x="457200" y="1600200"/>
            <a:ext cx="4343400" cy="4525963"/>
          </a:xfrm>
        </p:spPr>
        <p:txBody>
          <a:bodyPr>
            <a:normAutofit fontScale="85000" lnSpcReduction="10000"/>
          </a:bodyPr>
          <a:lstStyle/>
          <a:p>
            <a:r>
              <a:rPr lang="nl-BE" dirty="0"/>
              <a:t>w</a:t>
            </a:r>
            <a:r>
              <a:rPr lang="nl-BE" dirty="0" smtClean="0"/>
              <a:t>: The Nx1 column-matrix of portfolio weights</a:t>
            </a:r>
          </a:p>
          <a:p>
            <a:endParaRPr lang="nl-BE" dirty="0"/>
          </a:p>
          <a:p>
            <a:endParaRPr lang="nl-BE" dirty="0"/>
          </a:p>
          <a:p>
            <a:r>
              <a:rPr lang="nl-BE" dirty="0" smtClean="0"/>
              <a:t>R: The </a:t>
            </a:r>
            <a:r>
              <a:rPr lang="nl-BE" dirty="0"/>
              <a:t>Nx1 column-matrix of </a:t>
            </a:r>
            <a:r>
              <a:rPr lang="nl-BE" dirty="0" smtClean="0"/>
              <a:t>asset returns</a:t>
            </a:r>
          </a:p>
          <a:p>
            <a:endParaRPr lang="nl-BE" dirty="0"/>
          </a:p>
          <a:p>
            <a:endParaRPr lang="nl-BE" dirty="0" smtClean="0"/>
          </a:p>
          <a:p>
            <a:r>
              <a:rPr lang="el-GR" dirty="0" smtClean="0"/>
              <a:t>μ</a:t>
            </a:r>
            <a:r>
              <a:rPr lang="nl-BE" dirty="0" smtClean="0"/>
              <a:t>: The </a:t>
            </a:r>
            <a:r>
              <a:rPr lang="nl-BE" dirty="0"/>
              <a:t>Nx1 column-matrix of </a:t>
            </a:r>
            <a:r>
              <a:rPr lang="nl-BE" dirty="0" smtClean="0"/>
              <a:t>expected </a:t>
            </a:r>
            <a:r>
              <a:rPr lang="nl-BE" dirty="0"/>
              <a:t>returns</a:t>
            </a:r>
          </a:p>
          <a:p>
            <a:endParaRPr lang="nl-BE" dirty="0"/>
          </a:p>
          <a:p>
            <a:endParaRPr lang="nl-BE" dirty="0" smtClean="0"/>
          </a:p>
          <a:p>
            <a:endParaRPr lang="nl-BE" dirty="0"/>
          </a:p>
        </p:txBody>
      </p:sp>
      <p:graphicFrame>
        <p:nvGraphicFramePr>
          <p:cNvPr id="4" name="Object 3"/>
          <p:cNvGraphicFramePr>
            <a:graphicFrameLocks noChangeAspect="1"/>
          </p:cNvGraphicFramePr>
          <p:nvPr>
            <p:extLst>
              <p:ext uri="{D42A27DB-BD31-4B8C-83A1-F6EECF244321}">
                <p14:modId xmlns:p14="http://schemas.microsoft.com/office/powerpoint/2010/main" val="2854712346"/>
              </p:ext>
            </p:extLst>
          </p:nvPr>
        </p:nvGraphicFramePr>
        <p:xfrm>
          <a:off x="5181600" y="1600200"/>
          <a:ext cx="1066800" cy="1611313"/>
        </p:xfrm>
        <a:graphic>
          <a:graphicData uri="http://schemas.openxmlformats.org/presentationml/2006/ole">
            <mc:AlternateContent xmlns:mc="http://schemas.openxmlformats.org/markup-compatibility/2006">
              <mc:Choice xmlns:v="urn:schemas-microsoft-com:vml" Requires="v">
                <p:oleObj spid="_x0000_s7220" name="Equation" r:id="rId4" imgW="622030" imgH="939392" progId="Equation.3">
                  <p:embed/>
                </p:oleObj>
              </mc:Choice>
              <mc:Fallback>
                <p:oleObj name="Equation" r:id="rId4" imgW="622030" imgH="93939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6002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65354287"/>
              </p:ext>
            </p:extLst>
          </p:nvPr>
        </p:nvGraphicFramePr>
        <p:xfrm>
          <a:off x="5137150" y="3373438"/>
          <a:ext cx="1111250" cy="1611312"/>
        </p:xfrm>
        <a:graphic>
          <a:graphicData uri="http://schemas.openxmlformats.org/presentationml/2006/ole">
            <mc:AlternateContent xmlns:mc="http://schemas.openxmlformats.org/markup-compatibility/2006">
              <mc:Choice xmlns:v="urn:schemas-microsoft-com:vml" Requires="v">
                <p:oleObj spid="_x0000_s7221" name="Equation" r:id="rId6" imgW="647640" imgH="939600" progId="Equation.3">
                  <p:embed/>
                </p:oleObj>
              </mc:Choice>
              <mc:Fallback>
                <p:oleObj name="Equation" r:id="rId6" imgW="647640" imgH="939600" progId="Equation.3">
                  <p:embed/>
                  <p:pic>
                    <p:nvPicPr>
                      <p:cNvPr id="0" name="Object 5"/>
                      <p:cNvPicPr>
                        <a:picLocks noChangeAspect="1" noChangeArrowheads="1"/>
                      </p:cNvPicPr>
                      <p:nvPr/>
                    </p:nvPicPr>
                    <p:blipFill>
                      <a:blip r:embed="rId7"/>
                      <a:srcRect/>
                      <a:stretch>
                        <a:fillRect/>
                      </a:stretch>
                    </p:blipFill>
                    <p:spPr bwMode="auto">
                      <a:xfrm>
                        <a:off x="5137150" y="3373438"/>
                        <a:ext cx="1111250"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52405120"/>
              </p:ext>
            </p:extLst>
          </p:nvPr>
        </p:nvGraphicFramePr>
        <p:xfrm>
          <a:off x="5202238" y="5029200"/>
          <a:ext cx="1068387" cy="1611313"/>
        </p:xfrm>
        <a:graphic>
          <a:graphicData uri="http://schemas.openxmlformats.org/presentationml/2006/ole">
            <mc:AlternateContent xmlns:mc="http://schemas.openxmlformats.org/markup-compatibility/2006">
              <mc:Choice xmlns:v="urn:schemas-microsoft-com:vml" Requires="v">
                <p:oleObj spid="_x0000_s7222" name="Equation" r:id="rId8" imgW="622080" imgH="939600" progId="Equation.3">
                  <p:embed/>
                </p:oleObj>
              </mc:Choice>
              <mc:Fallback>
                <p:oleObj name="Equation" r:id="rId8" imgW="622080" imgH="939600" progId="Equation.3">
                  <p:embed/>
                  <p:pic>
                    <p:nvPicPr>
                      <p:cNvPr id="0" name="Object 4"/>
                      <p:cNvPicPr>
                        <a:picLocks noChangeAspect="1" noChangeArrowheads="1"/>
                      </p:cNvPicPr>
                      <p:nvPr/>
                    </p:nvPicPr>
                    <p:blipFill>
                      <a:blip r:embed="rId9"/>
                      <a:srcRect/>
                      <a:stretch>
                        <a:fillRect/>
                      </a:stretch>
                    </p:blipFill>
                    <p:spPr bwMode="auto">
                      <a:xfrm>
                        <a:off x="5202238" y="5029200"/>
                        <a:ext cx="1068387"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280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TotalTime>
  <Words>3003</Words>
  <Application>Microsoft Office PowerPoint</Application>
  <PresentationFormat>On-screen Show (4:3)</PresentationFormat>
  <Paragraphs>233</Paragraphs>
  <Slides>17</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Video 1: The drivers in case of two assets</vt:lpstr>
      <vt:lpstr>The random nature of future returns</vt:lpstr>
      <vt:lpstr>From describing past performance to making expectations about the future</vt:lpstr>
      <vt:lpstr>What drives the mean and variance?</vt:lpstr>
      <vt:lpstr>Portfolio return variance</vt:lpstr>
      <vt:lpstr>Correlation</vt:lpstr>
      <vt:lpstr>Take-away formulas</vt:lpstr>
      <vt:lpstr>Video 2: The general case using matrix notation</vt:lpstr>
      <vt:lpstr>The variables at stake for N assets:</vt:lpstr>
      <vt:lpstr>The variables at stake for N assets:</vt:lpstr>
      <vt:lpstr>Generalizing from 2 to N assets</vt:lpstr>
      <vt:lpstr>Matrices simplify the notation</vt:lpstr>
      <vt:lpstr>Matrices simplify the notation</vt:lpstr>
      <vt:lpstr>Video 3:  The portfolio risk budget</vt:lpstr>
      <vt:lpstr>Who did it?</vt:lpstr>
      <vt:lpstr>Decomposing portfolio volatility in risk contributions</vt:lpstr>
      <vt:lpstr>The percentage risk contribution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92</cp:revision>
  <dcterms:created xsi:type="dcterms:W3CDTF">2016-04-25T07:41:23Z</dcterms:created>
  <dcterms:modified xsi:type="dcterms:W3CDTF">2016-05-29T18:42:45Z</dcterms:modified>
</cp:coreProperties>
</file>