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7" d="100"/>
          <a:sy n="47" d="100"/>
        </p:scale>
        <p:origin x="-384" y="-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7361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8065" y="404010"/>
            <a:ext cx="13114870" cy="140264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4470400" y="6286500"/>
            <a:ext cx="15430500" cy="22733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8" name="Shape 18"/>
          <p:cNvSpPr/>
          <p:nvPr/>
        </p:nvSpPr>
        <p:spPr>
          <a:xfrm>
            <a:off x="7606180" y="2984500"/>
            <a:ext cx="917164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5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INTRODUCTION TO PORTFOLIO ANALYSIS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19" name="Shape 1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20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10912" y="478450"/>
            <a:ext cx="2162176" cy="2312457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9" name="Shape 3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40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" name="Shape 41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Introduction to Portfolio Analysis</a:t>
              </a:r>
            </a:p>
          </p:txBody>
        </p:sp>
        <p:pic>
          <p:nvPicPr>
            <p:cNvPr id="42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1155700" y="3403600"/>
            <a:ext cx="18211800" cy="9461500"/>
          </a:xfrm>
          <a:prstGeom prst="rect">
            <a:avLst/>
          </a:prstGeom>
        </p:spPr>
        <p:txBody>
          <a:bodyPr anchor="t"/>
          <a:lstStyle>
            <a:lvl1pPr marL="1244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21844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3276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43688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54610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6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53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" name="Shape 54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Course Title</a:t>
              </a:r>
            </a:p>
          </p:txBody>
        </p:sp>
        <p:pic>
          <p:nvPicPr>
            <p:cNvPr id="55" name="python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308100" y="1447800"/>
            <a:ext cx="183007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" name="Shape 3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4" name="logo_text_white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Shape 5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Course Title</a:t>
              </a:r>
            </a:p>
          </p:txBody>
        </p:sp>
        <p:pic>
          <p:nvPicPr>
            <p:cNvPr id="6" name="r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gif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Portfolio Return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Table 120"/>
          <p:cNvGraphicFramePr/>
          <p:nvPr/>
        </p:nvGraphicFramePr>
        <p:xfrm>
          <a:off x="1696160" y="3350764"/>
          <a:ext cx="15113000" cy="244868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7556500"/>
                <a:gridCol w="7556500"/>
              </a:tblGrid>
              <a:tr h="816227"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dirty="0"/>
                        <a:t>Asset </a:t>
                      </a:r>
                      <a:r>
                        <a:rPr baseline="-5999" dirty="0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1 = $200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2 = $300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dirty="0"/>
                        <a:t>FinValue.Asset</a:t>
                      </a:r>
                      <a:r>
                        <a:rPr baseline="-5999" dirty="0"/>
                        <a:t>1 = $180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FinValue.Asset</a:t>
                      </a:r>
                      <a:r>
                        <a:rPr baseline="-5999"/>
                        <a:t>2 = $300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nl-BE" dirty="0" smtClean="0"/>
              <a:t>Example with two assets</a:t>
            </a:r>
            <a:endParaRPr dirty="0"/>
          </a:p>
        </p:txBody>
      </p:sp>
      <p:graphicFrame>
        <p:nvGraphicFramePr>
          <p:cNvPr id="123" name="Table 123"/>
          <p:cNvGraphicFramePr/>
          <p:nvPr/>
        </p:nvGraphicFramePr>
        <p:xfrm>
          <a:off x="1696160" y="7048455"/>
          <a:ext cx="15113000" cy="3714289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7556500"/>
                <a:gridCol w="7556500"/>
              </a:tblGrid>
              <a:tr h="793596"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 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1372798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154789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4" name="Shape 124"/>
          <p:cNvSpPr/>
          <p:nvPr/>
        </p:nvSpPr>
        <p:spPr>
          <a:xfrm rot="5400000">
            <a:off x="8821682" y="6069484"/>
            <a:ext cx="861956" cy="711512"/>
          </a:xfrm>
          <a:prstGeom prst="rightArrow">
            <a:avLst>
              <a:gd name="adj1" fmla="val 32000"/>
              <a:gd name="adj2" fmla="val 699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300"/>
            </a:pPr>
            <a:endParaRPr/>
          </a:p>
        </p:txBody>
      </p:sp>
      <p:pic>
        <p:nvPicPr>
          <p:cNvPr id="125" name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4345" y="8116682"/>
            <a:ext cx="31115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18142" y="8116682"/>
            <a:ext cx="31115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asted-imag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41395" y="9589443"/>
            <a:ext cx="45974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asted-image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40292" y="9589443"/>
            <a:ext cx="4267201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8059400" y="8699226"/>
            <a:ext cx="4191000" cy="24525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5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Make this appear with a color?</a:t>
            </a:r>
            <a:endParaRPr kumimoji="0" lang="nl-BE" sz="5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11800" y="3501480"/>
            <a:ext cx="4191000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5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Make numbers bigger font</a:t>
            </a:r>
            <a:r>
              <a:rPr kumimoji="0" lang="nl-BE" sz="5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size?</a:t>
            </a:r>
            <a:endParaRPr kumimoji="0" lang="nl-BE" sz="5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037039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Table 120"/>
          <p:cNvGraphicFramePr/>
          <p:nvPr/>
        </p:nvGraphicFramePr>
        <p:xfrm>
          <a:off x="1696160" y="3350764"/>
          <a:ext cx="15113000" cy="244868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7556500"/>
                <a:gridCol w="7556500"/>
              </a:tblGrid>
              <a:tr h="816227"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 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1 = $200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2 = $300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FinValue.Asset</a:t>
                      </a:r>
                      <a:r>
                        <a:rPr baseline="-5999"/>
                        <a:t>1 = $180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FinValue.Asset</a:t>
                      </a:r>
                      <a:r>
                        <a:rPr baseline="-5999"/>
                        <a:t>2 = $300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1" name="Shape 121"/>
          <p:cNvSpPr/>
          <p:nvPr/>
        </p:nvSpPr>
        <p:spPr>
          <a:xfrm rot="5400000">
            <a:off x="8821682" y="11055539"/>
            <a:ext cx="861956" cy="711512"/>
          </a:xfrm>
          <a:prstGeom prst="rightArrow">
            <a:avLst>
              <a:gd name="adj1" fmla="val 32000"/>
              <a:gd name="adj2" fmla="val 699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300"/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nl-BE" dirty="0" smtClean="0"/>
              <a:t>Example with two assets</a:t>
            </a:r>
            <a:endParaRPr dirty="0"/>
          </a:p>
        </p:txBody>
      </p:sp>
      <p:graphicFrame>
        <p:nvGraphicFramePr>
          <p:cNvPr id="123" name="Table 123"/>
          <p:cNvGraphicFramePr/>
          <p:nvPr/>
        </p:nvGraphicFramePr>
        <p:xfrm>
          <a:off x="1696160" y="7048455"/>
          <a:ext cx="15113000" cy="3714289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7556500"/>
                <a:gridCol w="7556500"/>
              </a:tblGrid>
              <a:tr h="793596"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 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1372798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154789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4" name="Shape 124"/>
          <p:cNvSpPr/>
          <p:nvPr/>
        </p:nvSpPr>
        <p:spPr>
          <a:xfrm rot="5400000">
            <a:off x="8821682" y="6069484"/>
            <a:ext cx="861956" cy="711512"/>
          </a:xfrm>
          <a:prstGeom prst="rightArrow">
            <a:avLst>
              <a:gd name="adj1" fmla="val 32000"/>
              <a:gd name="adj2" fmla="val 699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300"/>
            </a:pPr>
            <a:endParaRPr/>
          </a:p>
        </p:txBody>
      </p:sp>
      <p:pic>
        <p:nvPicPr>
          <p:cNvPr id="125" name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4345" y="8116682"/>
            <a:ext cx="31115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18142" y="8116682"/>
            <a:ext cx="31115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asted-imag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41395" y="9589443"/>
            <a:ext cx="45974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asted-image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40292" y="9589443"/>
            <a:ext cx="42672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asted-image.gi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06436" y="12247523"/>
            <a:ext cx="14092448" cy="6405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821702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1308100" y="1447800"/>
            <a:ext cx="20180300" cy="1752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nl-BE" dirty="0" smtClean="0"/>
              <a:t>Portfolio returns as relative value changes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947073" y="3568699"/>
            <a:ext cx="18211801" cy="9461501"/>
          </a:xfrm>
          <a:prstGeom prst="rect">
            <a:avLst/>
          </a:prstGeom>
        </p:spPr>
        <p:txBody>
          <a:bodyPr/>
          <a:lstStyle/>
          <a:p>
            <a:r>
              <a:rPr dirty="0"/>
              <a:t>Weights reveal active investment bets</a:t>
            </a:r>
          </a:p>
          <a:p>
            <a:r>
              <a:rPr dirty="0"/>
              <a:t>Returns are the relative changes in value: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4953000" y="6436936"/>
            <a:ext cx="6038537" cy="1235410"/>
            <a:chOff x="0" y="0"/>
            <a:chExt cx="6038536" cy="1235408"/>
          </a:xfrm>
        </p:grpSpPr>
        <p:sp>
          <p:nvSpPr>
            <p:cNvPr id="70" name="Shape 70"/>
            <p:cNvSpPr/>
            <p:nvPr/>
          </p:nvSpPr>
          <p:spPr>
            <a:xfrm>
              <a:off x="0" y="-1"/>
              <a:ext cx="6038537" cy="123541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0" y="-1"/>
              <a:ext cx="6038537" cy="74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1308100" y="1447800"/>
            <a:ext cx="20180300" cy="1752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nl-BE" dirty="0" smtClean="0"/>
              <a:t>Example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947073" y="3568699"/>
            <a:ext cx="18211801" cy="9461501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graphicFrame>
        <p:nvGraphicFramePr>
          <p:cNvPr id="73" name="Table 73"/>
          <p:cNvGraphicFramePr/>
          <p:nvPr>
            <p:extLst>
              <p:ext uri="{D42A27DB-BD31-4B8C-83A1-F6EECF244321}">
                <p14:modId xmlns:p14="http://schemas.microsoft.com/office/powerpoint/2010/main" val="1607074831"/>
              </p:ext>
            </p:extLst>
          </p:nvPr>
        </p:nvGraphicFramePr>
        <p:xfrm>
          <a:off x="2673765" y="6400800"/>
          <a:ext cx="7053282" cy="175260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3526641"/>
                <a:gridCol w="3526641"/>
              </a:tblGrid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Initial Value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Final Value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4" name="Shape 74"/>
          <p:cNvSpPr/>
          <p:nvPr/>
        </p:nvSpPr>
        <p:spPr>
          <a:xfrm>
            <a:off x="10547104" y="6606624"/>
            <a:ext cx="595979" cy="1340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358"/>
                  <a:pt x="10800" y="800"/>
                </a:cubicBezTo>
                <a:lnTo>
                  <a:pt x="10800" y="10000"/>
                </a:lnTo>
                <a:cubicBezTo>
                  <a:pt x="10800" y="10442"/>
                  <a:pt x="15635" y="10800"/>
                  <a:pt x="21600" y="10800"/>
                </a:cubicBezTo>
                <a:cubicBezTo>
                  <a:pt x="15635" y="10800"/>
                  <a:pt x="10800" y="11158"/>
                  <a:pt x="10800" y="11600"/>
                </a:cubicBezTo>
                <a:lnTo>
                  <a:pt x="10800" y="20800"/>
                </a:lnTo>
                <a:cubicBezTo>
                  <a:pt x="10800" y="21242"/>
                  <a:pt x="5965" y="21600"/>
                  <a:pt x="0" y="21600"/>
                </a:cubicBezTo>
              </a:path>
            </a:pathLst>
          </a:custGeom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77" name="Group 77"/>
          <p:cNvGrpSpPr/>
          <p:nvPr/>
        </p:nvGrpSpPr>
        <p:grpSpPr>
          <a:xfrm>
            <a:off x="11452431" y="6659395"/>
            <a:ext cx="4124710" cy="1235409"/>
            <a:chOff x="0" y="0"/>
            <a:chExt cx="4124709" cy="1235408"/>
          </a:xfrm>
        </p:grpSpPr>
        <p:sp>
          <p:nvSpPr>
            <p:cNvPr id="75" name="Shape 75"/>
            <p:cNvSpPr/>
            <p:nvPr/>
          </p:nvSpPr>
          <p:spPr>
            <a:xfrm>
              <a:off x="-1" y="0"/>
              <a:ext cx="4124711" cy="1235409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-1" y="0"/>
              <a:ext cx="4124711" cy="747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2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Table 82"/>
          <p:cNvGraphicFramePr/>
          <p:nvPr>
            <p:extLst>
              <p:ext uri="{D42A27DB-BD31-4B8C-83A1-F6EECF244321}">
                <p14:modId xmlns:p14="http://schemas.microsoft.com/office/powerpoint/2010/main" val="4276999314"/>
              </p:ext>
            </p:extLst>
          </p:nvPr>
        </p:nvGraphicFramePr>
        <p:xfrm>
          <a:off x="1696160" y="3723519"/>
          <a:ext cx="15112998" cy="244868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037666"/>
                <a:gridCol w="5037666"/>
                <a:gridCol w="5037666"/>
              </a:tblGrid>
              <a:tr h="816227"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 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FinValue.Asset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dirty="0" err="1"/>
                        <a:t>FinValue.Asset</a:t>
                      </a:r>
                      <a:r>
                        <a:rPr baseline="-5999" dirty="0" err="1"/>
                        <a:t>N</a:t>
                      </a:r>
                      <a:endParaRPr baseline="-5999"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3" name="Shape 83"/>
          <p:cNvSpPr/>
          <p:nvPr/>
        </p:nvSpPr>
        <p:spPr>
          <a:xfrm rot="5400000">
            <a:off x="8659320" y="6383008"/>
            <a:ext cx="1186679" cy="106986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graphicFrame>
        <p:nvGraphicFramePr>
          <p:cNvPr id="84" name="Table 84"/>
          <p:cNvGraphicFramePr/>
          <p:nvPr/>
        </p:nvGraphicFramePr>
        <p:xfrm>
          <a:off x="1696160" y="7704308"/>
          <a:ext cx="15113000" cy="249948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15113000"/>
              </a:tblGrid>
              <a:tr h="124974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InValue.Portfolio = InValue.Asset</a:t>
                      </a:r>
                      <a:r>
                        <a:rPr baseline="-15500"/>
                        <a:t>1 </a:t>
                      </a:r>
                      <a:r>
                        <a:t>+ … + InValue.Asset</a:t>
                      </a:r>
                      <a:r>
                        <a:rPr baseline="-15500"/>
                        <a:t>N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124974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FinValue.Portfolio = FinValue.Asset</a:t>
                      </a:r>
                      <a:r>
                        <a:rPr baseline="-15500"/>
                        <a:t>1 </a:t>
                      </a:r>
                      <a:r>
                        <a:t>+ … + FinValue.Asset</a:t>
                      </a:r>
                      <a:r>
                        <a:rPr baseline="-15500"/>
                        <a:t>N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nl-BE" dirty="0" smtClean="0"/>
              <a:t>Three steps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8135600" y="6317504"/>
            <a:ext cx="4419600" cy="24525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5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Make this appear dynamically</a:t>
            </a:r>
            <a:endParaRPr kumimoji="0" lang="nl-BE" sz="5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1"/>
          <p:cNvGrpSpPr/>
          <p:nvPr/>
        </p:nvGrpSpPr>
        <p:grpSpPr>
          <a:xfrm>
            <a:off x="3188496" y="11986354"/>
            <a:ext cx="12128329" cy="1234632"/>
            <a:chOff x="0" y="0"/>
            <a:chExt cx="12128327" cy="1234630"/>
          </a:xfrm>
        </p:grpSpPr>
        <p:sp>
          <p:nvSpPr>
            <p:cNvPr id="79" name="Shape 79"/>
            <p:cNvSpPr/>
            <p:nvPr/>
          </p:nvSpPr>
          <p:spPr>
            <a:xfrm>
              <a:off x="0" y="-1"/>
              <a:ext cx="12128328" cy="1234632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-1"/>
              <a:ext cx="12128328" cy="685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 </a:t>
              </a:r>
            </a:p>
          </p:txBody>
        </p:sp>
      </p:grpSp>
      <p:graphicFrame>
        <p:nvGraphicFramePr>
          <p:cNvPr id="82" name="Table 82"/>
          <p:cNvGraphicFramePr/>
          <p:nvPr>
            <p:extLst>
              <p:ext uri="{D42A27DB-BD31-4B8C-83A1-F6EECF244321}">
                <p14:modId xmlns:p14="http://schemas.microsoft.com/office/powerpoint/2010/main" val="110479607"/>
              </p:ext>
            </p:extLst>
          </p:nvPr>
        </p:nvGraphicFramePr>
        <p:xfrm>
          <a:off x="1696160" y="3723519"/>
          <a:ext cx="15112998" cy="244868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037666"/>
                <a:gridCol w="5037666"/>
                <a:gridCol w="5037666"/>
              </a:tblGrid>
              <a:tr h="816227"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 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FinValue.Asset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dirty="0" err="1"/>
                        <a:t>FinValue.Asset</a:t>
                      </a:r>
                      <a:r>
                        <a:rPr baseline="-5999" dirty="0" err="1"/>
                        <a:t>N</a:t>
                      </a:r>
                      <a:endParaRPr baseline="-5999"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3" name="Shape 83"/>
          <p:cNvSpPr/>
          <p:nvPr/>
        </p:nvSpPr>
        <p:spPr>
          <a:xfrm rot="5400000">
            <a:off x="8659320" y="6383008"/>
            <a:ext cx="1186679" cy="106986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graphicFrame>
        <p:nvGraphicFramePr>
          <p:cNvPr id="84" name="Table 84"/>
          <p:cNvGraphicFramePr/>
          <p:nvPr/>
        </p:nvGraphicFramePr>
        <p:xfrm>
          <a:off x="1696160" y="7704308"/>
          <a:ext cx="15113000" cy="249948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15113000"/>
              </a:tblGrid>
              <a:tr h="124974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InValue.Portfolio = InValue.Asset</a:t>
                      </a:r>
                      <a:r>
                        <a:rPr baseline="-15500"/>
                        <a:t>1 </a:t>
                      </a:r>
                      <a:r>
                        <a:t>+ … + InValue.Asset</a:t>
                      </a:r>
                      <a:r>
                        <a:rPr baseline="-15500"/>
                        <a:t>N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124974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FinValue.Portfolio = FinValue.Asset</a:t>
                      </a:r>
                      <a:r>
                        <a:rPr baseline="-15500"/>
                        <a:t>1 </a:t>
                      </a:r>
                      <a:r>
                        <a:t>+ … + FinValue.Asset</a:t>
                      </a:r>
                      <a:r>
                        <a:rPr baseline="-15500"/>
                        <a:t>N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5" name="Shape 85"/>
          <p:cNvSpPr/>
          <p:nvPr/>
        </p:nvSpPr>
        <p:spPr>
          <a:xfrm rot="5400000">
            <a:off x="8659321" y="10520764"/>
            <a:ext cx="1186679" cy="106986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nl-BE" dirty="0" smtClean="0"/>
              <a:t>Three steps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8135600" y="6317504"/>
            <a:ext cx="4419600" cy="24525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5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Make this appear dynamically</a:t>
            </a:r>
            <a:endParaRPr kumimoji="0" lang="nl-BE" sz="5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468010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88"/>
          <p:cNvGraphicFramePr/>
          <p:nvPr/>
        </p:nvGraphicFramePr>
        <p:xfrm>
          <a:off x="1696160" y="3350764"/>
          <a:ext cx="15113000" cy="244868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7556500"/>
                <a:gridCol w="7556500"/>
              </a:tblGrid>
              <a:tr h="816227"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 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15500"/>
                        <a:t>1 </a:t>
                      </a:r>
                      <a:r>
                        <a:t>= $200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15500"/>
                        <a:t>2 </a:t>
                      </a:r>
                      <a:r>
                        <a:t>= $300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FinValue.Asset</a:t>
                      </a:r>
                      <a:r>
                        <a:rPr baseline="-15500"/>
                        <a:t>1</a:t>
                      </a:r>
                      <a:r>
                        <a:t>= $180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15500"/>
                        <a:t>2 </a:t>
                      </a:r>
                      <a:r>
                        <a:t>= $330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9" name="Shape 89"/>
          <p:cNvSpPr/>
          <p:nvPr/>
        </p:nvSpPr>
        <p:spPr>
          <a:xfrm rot="5400000">
            <a:off x="8659321" y="6195448"/>
            <a:ext cx="1186679" cy="106986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graphicFrame>
        <p:nvGraphicFramePr>
          <p:cNvPr id="90" name="Table 90"/>
          <p:cNvGraphicFramePr/>
          <p:nvPr/>
        </p:nvGraphicFramePr>
        <p:xfrm>
          <a:off x="1696160" y="7704308"/>
          <a:ext cx="15113000" cy="249948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15113000"/>
              </a:tblGrid>
              <a:tr h="124974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InValue.Portfolio = $200 + $300 = $500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124974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FinValue.Portfolio =  $180 + $330 = $510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1" name="Shape 91"/>
          <p:cNvSpPr/>
          <p:nvPr/>
        </p:nvSpPr>
        <p:spPr>
          <a:xfrm rot="5400000">
            <a:off x="8659321" y="10520764"/>
            <a:ext cx="1186679" cy="106986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nl-BE" dirty="0" smtClean="0"/>
              <a:t>Example with two assets</a:t>
            </a:r>
            <a:endParaRPr dirty="0"/>
          </a:p>
        </p:txBody>
      </p:sp>
      <p:grpSp>
        <p:nvGrpSpPr>
          <p:cNvPr id="95" name="Group 95"/>
          <p:cNvGrpSpPr/>
          <p:nvPr/>
        </p:nvGrpSpPr>
        <p:grpSpPr>
          <a:xfrm>
            <a:off x="1817691" y="11987400"/>
            <a:ext cx="14869938" cy="1124730"/>
            <a:chOff x="0" y="0"/>
            <a:chExt cx="14869937" cy="1124729"/>
          </a:xfrm>
        </p:grpSpPr>
        <p:sp>
          <p:nvSpPr>
            <p:cNvPr id="93" name="Shape 93"/>
            <p:cNvSpPr/>
            <p:nvPr/>
          </p:nvSpPr>
          <p:spPr>
            <a:xfrm>
              <a:off x="0" y="-1"/>
              <a:ext cx="14869938" cy="112473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-1"/>
              <a:ext cx="14869938" cy="792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 </a:t>
              </a:r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nl-BE" dirty="0" smtClean="0"/>
              <a:t>Portfolio returns as weighted average return</a:t>
            </a:r>
            <a:endParaRPr dirty="0"/>
          </a:p>
        </p:txBody>
      </p:sp>
      <p:pic>
        <p:nvPicPr>
          <p:cNvPr id="98" name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800" y="5791200"/>
            <a:ext cx="14657049" cy="65282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" name="Group 101"/>
          <p:cNvGrpSpPr/>
          <p:nvPr/>
        </p:nvGrpSpPr>
        <p:grpSpPr>
          <a:xfrm>
            <a:off x="4800600" y="8001000"/>
            <a:ext cx="10539943" cy="1534761"/>
            <a:chOff x="0" y="0"/>
            <a:chExt cx="10539941" cy="1534759"/>
          </a:xfrm>
        </p:grpSpPr>
        <p:sp>
          <p:nvSpPr>
            <p:cNvPr id="99" name="Shape 99"/>
            <p:cNvSpPr/>
            <p:nvPr/>
          </p:nvSpPr>
          <p:spPr>
            <a:xfrm>
              <a:off x="0" y="0"/>
              <a:ext cx="10539943" cy="1534760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0"/>
              <a:ext cx="10539943" cy="920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 </a:t>
              </a:r>
            </a:p>
          </p:txBody>
        </p:sp>
      </p:grp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1266463" y="4269739"/>
            <a:ext cx="18211801" cy="9461501"/>
          </a:xfrm>
          <a:prstGeom prst="rect">
            <a:avLst/>
          </a:prstGeom>
        </p:spPr>
        <p:txBody>
          <a:bodyPr/>
          <a:lstStyle/>
          <a:p>
            <a:pPr marL="152400" indent="0">
              <a:buNone/>
            </a:pPr>
            <a:r>
              <a:rPr dirty="0" smtClean="0"/>
              <a:t> </a:t>
            </a:r>
            <a:endParaRPr dirty="0"/>
          </a:p>
          <a:p>
            <a:pPr marL="152400" indent="0">
              <a:buNone/>
            </a:pPr>
            <a:endParaRPr lang="nl-BE" dirty="0" smtClean="0"/>
          </a:p>
          <a:p>
            <a:pPr marL="152400" indent="0">
              <a:buNone/>
            </a:pPr>
            <a:endParaRPr lang="nl-BE" dirty="0"/>
          </a:p>
          <a:p>
            <a:pPr marL="152400" indent="0">
              <a:buNone/>
            </a:pPr>
            <a:r>
              <a:rPr dirty="0" smtClean="0"/>
              <a:t>Where</a:t>
            </a:r>
            <a:r>
              <a:rPr dirty="0"/>
              <a:t>:</a:t>
            </a:r>
          </a:p>
          <a:p>
            <a:pPr marL="1092200" lvl="1" indent="0">
              <a:buNone/>
            </a:pPr>
            <a:endParaRPr dirty="0"/>
          </a:p>
        </p:txBody>
      </p:sp>
      <p:grpSp>
        <p:nvGrpSpPr>
          <p:cNvPr id="105" name="Group 105"/>
          <p:cNvGrpSpPr/>
          <p:nvPr/>
        </p:nvGrpSpPr>
        <p:grpSpPr>
          <a:xfrm>
            <a:off x="5092822" y="10210801"/>
            <a:ext cx="9485722" cy="3947068"/>
            <a:chOff x="-547511" y="-2257314"/>
            <a:chExt cx="9485721" cy="3947067"/>
          </a:xfrm>
        </p:grpSpPr>
        <p:sp>
          <p:nvSpPr>
            <p:cNvPr id="103" name="Shape 103"/>
            <p:cNvSpPr/>
            <p:nvPr/>
          </p:nvSpPr>
          <p:spPr>
            <a:xfrm>
              <a:off x="-410634" y="-2257315"/>
              <a:ext cx="7699888" cy="1951289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-547512" y="456259"/>
              <a:ext cx="9485722" cy="1233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 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362200" y="4953000"/>
            <a:ext cx="16687800" cy="2438400"/>
          </a:xfrm>
          <a:prstGeom prst="roundRect">
            <a:avLst/>
          </a:prstGeom>
          <a:noFill/>
          <a:ln w="95250" cap="flat">
            <a:solidFill>
              <a:schemeClr val="tx1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9"/>
          <p:cNvGrpSpPr/>
          <p:nvPr/>
        </p:nvGrpSpPr>
        <p:grpSpPr>
          <a:xfrm>
            <a:off x="3188496" y="11999054"/>
            <a:ext cx="12128329" cy="1234632"/>
            <a:chOff x="0" y="0"/>
            <a:chExt cx="12128327" cy="1234630"/>
          </a:xfrm>
        </p:grpSpPr>
        <p:sp>
          <p:nvSpPr>
            <p:cNvPr id="107" name="Shape 107"/>
            <p:cNvSpPr/>
            <p:nvPr/>
          </p:nvSpPr>
          <p:spPr>
            <a:xfrm>
              <a:off x="0" y="-1"/>
              <a:ext cx="12128328" cy="1234632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0" y="-1"/>
              <a:ext cx="12128328" cy="685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 </a:t>
              </a:r>
            </a:p>
          </p:txBody>
        </p:sp>
      </p:grpSp>
      <p:graphicFrame>
        <p:nvGraphicFramePr>
          <p:cNvPr id="110" name="Table 110"/>
          <p:cNvGraphicFramePr/>
          <p:nvPr/>
        </p:nvGraphicFramePr>
        <p:xfrm>
          <a:off x="1696160" y="3350764"/>
          <a:ext cx="15112998" cy="244868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037666"/>
                <a:gridCol w="5037666"/>
                <a:gridCol w="5037666"/>
              </a:tblGrid>
              <a:tr h="816227"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 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FinValue.Asset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FinValue.Asset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1" name="Shape 111"/>
          <p:cNvSpPr/>
          <p:nvPr/>
        </p:nvSpPr>
        <p:spPr>
          <a:xfrm rot="5400000">
            <a:off x="8821682" y="11055539"/>
            <a:ext cx="861956" cy="711512"/>
          </a:xfrm>
          <a:prstGeom prst="rightArrow">
            <a:avLst>
              <a:gd name="adj1" fmla="val 32000"/>
              <a:gd name="adj2" fmla="val 699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300"/>
            </a:pPr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nl-BE" dirty="0" smtClean="0"/>
              <a:t>Three steps</a:t>
            </a:r>
            <a:endParaRPr dirty="0"/>
          </a:p>
        </p:txBody>
      </p:sp>
      <p:graphicFrame>
        <p:nvGraphicFramePr>
          <p:cNvPr id="113" name="Table 113"/>
          <p:cNvGraphicFramePr/>
          <p:nvPr/>
        </p:nvGraphicFramePr>
        <p:xfrm>
          <a:off x="1696160" y="7048455"/>
          <a:ext cx="15113000" cy="3714289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7556500"/>
                <a:gridCol w="7556500"/>
              </a:tblGrid>
              <a:tr h="793596"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 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1372798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154789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4" name="Shape 114"/>
          <p:cNvSpPr/>
          <p:nvPr/>
        </p:nvSpPr>
        <p:spPr>
          <a:xfrm rot="5400000">
            <a:off x="8821682" y="6069484"/>
            <a:ext cx="861956" cy="711512"/>
          </a:xfrm>
          <a:prstGeom prst="rightArrow">
            <a:avLst>
              <a:gd name="adj1" fmla="val 32000"/>
              <a:gd name="adj2" fmla="val 699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300"/>
            </a:pPr>
            <a:endParaRPr/>
          </a:p>
        </p:txBody>
      </p:sp>
      <p:pic>
        <p:nvPicPr>
          <p:cNvPr id="115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7081" y="8068254"/>
            <a:ext cx="4660901" cy="96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asted-imag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45243" y="8068254"/>
            <a:ext cx="4699001" cy="96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Screen Shot 2016-05-25 at 3.27.27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69478" y="9474731"/>
            <a:ext cx="6456107" cy="9340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Screen Shot 2016-05-25 at 3.29.43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44468" y="9431382"/>
            <a:ext cx="6951352" cy="102070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13"/>
          <p:cNvSpPr txBox="1"/>
          <p:nvPr/>
        </p:nvSpPr>
        <p:spPr>
          <a:xfrm>
            <a:off x="18135600" y="6317504"/>
            <a:ext cx="4419600" cy="24525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5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Make this appear dynamically</a:t>
            </a:r>
            <a:endParaRPr kumimoji="0" lang="nl-BE" sz="5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Table 120"/>
          <p:cNvGraphicFramePr/>
          <p:nvPr/>
        </p:nvGraphicFramePr>
        <p:xfrm>
          <a:off x="1696160" y="3350764"/>
          <a:ext cx="15113000" cy="244868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7556500"/>
                <a:gridCol w="7556500"/>
              </a:tblGrid>
              <a:tr h="816227"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 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1 = $200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InValue.Asset</a:t>
                      </a:r>
                      <a:r>
                        <a:rPr baseline="-5999"/>
                        <a:t>2 = $300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81622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FinValue.Asset</a:t>
                      </a:r>
                      <a:r>
                        <a:rPr baseline="-5999"/>
                        <a:t>1 = $180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FinValue.Asset</a:t>
                      </a:r>
                      <a:r>
                        <a:rPr baseline="-5999"/>
                        <a:t>2 = $300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nl-BE" dirty="0" smtClean="0"/>
              <a:t>Example with two assets</a:t>
            </a:r>
            <a:endParaRPr dirty="0"/>
          </a:p>
        </p:txBody>
      </p:sp>
      <p:graphicFrame>
        <p:nvGraphicFramePr>
          <p:cNvPr id="123" name="Table 123"/>
          <p:cNvGraphicFramePr/>
          <p:nvPr/>
        </p:nvGraphicFramePr>
        <p:xfrm>
          <a:off x="1696160" y="7048455"/>
          <a:ext cx="15113000" cy="3714289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7556500"/>
                <a:gridCol w="7556500"/>
              </a:tblGrid>
              <a:tr h="793596"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 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Asset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1372798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154789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4" name="Shape 124"/>
          <p:cNvSpPr/>
          <p:nvPr/>
        </p:nvSpPr>
        <p:spPr>
          <a:xfrm rot="5400000">
            <a:off x="8821682" y="6069484"/>
            <a:ext cx="861956" cy="711512"/>
          </a:xfrm>
          <a:prstGeom prst="rightArrow">
            <a:avLst>
              <a:gd name="adj1" fmla="val 32000"/>
              <a:gd name="adj2" fmla="val 699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300"/>
            </a:pPr>
            <a:endParaRPr/>
          </a:p>
        </p:txBody>
      </p:sp>
      <p:pic>
        <p:nvPicPr>
          <p:cNvPr id="125" name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4345" y="8116682"/>
            <a:ext cx="31115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18142" y="8116682"/>
            <a:ext cx="3111501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251</Words>
  <Application>Microsoft Office PowerPoint</Application>
  <PresentationFormat>Custom</PresentationFormat>
  <Paragraphs>98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White</vt:lpstr>
      <vt:lpstr>The Portfolio Return</vt:lpstr>
      <vt:lpstr>Portfolio returns as relative value changes</vt:lpstr>
      <vt:lpstr>Example</vt:lpstr>
      <vt:lpstr>Three steps</vt:lpstr>
      <vt:lpstr>Three steps</vt:lpstr>
      <vt:lpstr>Example with two assets</vt:lpstr>
      <vt:lpstr>Portfolio returns as weighted average return</vt:lpstr>
      <vt:lpstr>Three steps</vt:lpstr>
      <vt:lpstr>Example with two assets</vt:lpstr>
      <vt:lpstr>Example with two assets</vt:lpstr>
      <vt:lpstr>Example with two assets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Portfolio Return</dc:title>
  <dc:creator>kboudt</dc:creator>
  <cp:lastModifiedBy>kboudt</cp:lastModifiedBy>
  <cp:revision>3</cp:revision>
  <dcterms:modified xsi:type="dcterms:W3CDTF">2016-05-26T19:19:34Z</dcterms:modified>
</cp:coreProperties>
</file>