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6" r:id="rId3"/>
    <p:sldId id="257" r:id="rId4"/>
    <p:sldId id="258" r:id="rId5"/>
    <p:sldId id="261" r:id="rId6"/>
    <p:sldId id="262" r:id="rId7"/>
    <p:sldId id="266" r:id="rId8"/>
    <p:sldId id="309" r:id="rId9"/>
    <p:sldId id="303" r:id="rId10"/>
    <p:sldId id="269" r:id="rId11"/>
    <p:sldId id="310" r:id="rId12"/>
    <p:sldId id="271" r:id="rId13"/>
    <p:sldId id="273" r:id="rId14"/>
    <p:sldId id="304" r:id="rId15"/>
    <p:sldId id="311" r:id="rId16"/>
    <p:sldId id="305" r:id="rId17"/>
    <p:sldId id="284" r:id="rId18"/>
    <p:sldId id="279" r:id="rId19"/>
    <p:sldId id="286" r:id="rId20"/>
    <p:sldId id="287" r:id="rId21"/>
    <p:sldId id="312" r:id="rId22"/>
    <p:sldId id="297" r:id="rId23"/>
    <p:sldId id="300" r:id="rId24"/>
    <p:sldId id="306" r:id="rId25"/>
    <p:sldId id="314" r:id="rId26"/>
    <p:sldId id="307" r:id="rId27"/>
    <p:sldId id="308" r:id="rId28"/>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78" autoAdjust="0"/>
  </p:normalViewPr>
  <p:slideViewPr>
    <p:cSldViewPr>
      <p:cViewPr varScale="1">
        <p:scale>
          <a:sx n="70" d="100"/>
          <a:sy n="70" d="100"/>
        </p:scale>
        <p:origin x="-19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nl-BE"/>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Portfolio</c:v>
                </c:pt>
              </c:strCache>
            </c:strRef>
          </c:tx>
          <c:cat>
            <c:strRef>
              <c:f>Sheet1!$A$2:$A$3</c:f>
              <c:strCache>
                <c:ptCount val="2"/>
                <c:pt idx="0">
                  <c:v>Company 1</c:v>
                </c:pt>
                <c:pt idx="1">
                  <c:v>Company 2</c:v>
                </c:pt>
              </c:strCache>
            </c:strRef>
          </c:cat>
          <c:val>
            <c:numRef>
              <c:f>Sheet1!$B$2:$B$3</c:f>
              <c:numCache>
                <c:formatCode>General</c:formatCode>
                <c:ptCount val="2"/>
                <c:pt idx="0">
                  <c:v>8.1999999999999993</c:v>
                </c:pt>
                <c:pt idx="1">
                  <c:v>3.2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479183567963096"/>
          <c:y val="0.15589081249851672"/>
          <c:w val="0.27302433786685754"/>
          <c:h val="0.20403543187444756"/>
        </c:manualLayout>
      </c:layout>
      <c:overlay val="0"/>
    </c:legend>
    <c:plotVisOnly val="1"/>
    <c:dispBlanksAs val="gap"/>
    <c:showDLblsOverMax val="0"/>
  </c:chart>
  <c:txPr>
    <a:bodyPr/>
    <a:lstStyle/>
    <a:p>
      <a:pPr>
        <a:defRPr sz="1800"/>
      </a:pPr>
      <a:endParaRPr lang="nl-B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F5C3A8-0E7C-462A-9AD6-F04AB1A9CA81}" type="datetimeFigureOut">
              <a:rPr lang="nl-BE" smtClean="0"/>
              <a:t>23/05/2016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752AF-1B59-4229-AED4-28752C3DD6C3}" type="slidenum">
              <a:rPr lang="nl-BE" smtClean="0"/>
              <a:t>‹#›</a:t>
            </a:fld>
            <a:endParaRPr lang="nl-BE"/>
          </a:p>
        </p:txBody>
      </p:sp>
    </p:spTree>
    <p:extLst>
      <p:ext uri="{BB962C8B-B14F-4D97-AF65-F5344CB8AC3E}">
        <p14:creationId xmlns:p14="http://schemas.microsoft.com/office/powerpoint/2010/main" val="3804533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a:t>
            </a:fld>
            <a:endParaRPr lang="nl-BE"/>
          </a:p>
        </p:txBody>
      </p:sp>
    </p:spTree>
    <p:extLst>
      <p:ext uri="{BB962C8B-B14F-4D97-AF65-F5344CB8AC3E}">
        <p14:creationId xmlns:p14="http://schemas.microsoft.com/office/powerpoint/2010/main" val="1511303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Chapter 4 we will see how to optimize the choice of portfolio weights. In the meantime, it is important to know that several approaches exist to set the portfolio weights. </a:t>
            </a:r>
          </a:p>
          <a:p>
            <a:endParaRPr lang="en-US" dirty="0" smtClean="0"/>
          </a:p>
          <a:p>
            <a:r>
              <a:rPr lang="en-US" dirty="0" smtClean="0"/>
              <a:t>A first approach is to concentrate the investment bet in one risky asset. This approach is speculative and very likely to be inefficient. </a:t>
            </a:r>
          </a:p>
          <a:p>
            <a:endParaRPr lang="en-US" dirty="0" smtClean="0"/>
          </a:p>
          <a:p>
            <a:r>
              <a:rPr lang="en-US" dirty="0" smtClean="0"/>
              <a:t>When all assets are similar in terms of risk and reward, a better approach is to aim for perfect diversification and to invest the same amount in each risky asset. This the so-called equal weighting approach. </a:t>
            </a:r>
          </a:p>
          <a:p>
            <a:endParaRPr lang="en-US" dirty="0" smtClean="0"/>
          </a:p>
          <a:p>
            <a:r>
              <a:rPr lang="en-US" dirty="0" smtClean="0"/>
              <a:t>Another popular approach is to set weights proportional to the market value of the asset. It implies overweighting stocks of big firms and underweighting stocks of small firms.</a:t>
            </a:r>
          </a:p>
          <a:p>
            <a:endParaRPr lang="nl-BE" dirty="0" smtClean="0"/>
          </a:p>
          <a:p>
            <a:r>
              <a:rPr lang="en-US" dirty="0" smtClean="0"/>
              <a:t>These are only a few examples of the large number of possible approaches to define  portfolio weights. </a:t>
            </a:r>
          </a:p>
          <a:p>
            <a:endParaRPr lang="en-US" dirty="0" smtClean="0"/>
          </a:p>
        </p:txBody>
      </p:sp>
      <p:sp>
        <p:nvSpPr>
          <p:cNvPr id="4" name="Slide Number Placeholder 3"/>
          <p:cNvSpPr>
            <a:spLocks noGrp="1"/>
          </p:cNvSpPr>
          <p:nvPr>
            <p:ph type="sldNum" sz="quarter" idx="10"/>
          </p:nvPr>
        </p:nvSpPr>
        <p:spPr/>
        <p:txBody>
          <a:bodyPr/>
          <a:lstStyle/>
          <a:p>
            <a:fld id="{C17752AF-1B59-4229-AED4-28752C3DD6C3}" type="slidenum">
              <a:rPr lang="nl-BE" smtClean="0"/>
              <a:t>11</a:t>
            </a:fld>
            <a:endParaRPr lang="nl-BE"/>
          </a:p>
        </p:txBody>
      </p:sp>
    </p:spTree>
    <p:extLst>
      <p:ext uri="{BB962C8B-B14F-4D97-AF65-F5344CB8AC3E}">
        <p14:creationId xmlns:p14="http://schemas.microsoft.com/office/powerpoint/2010/main" val="538127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us, the important conclusion to remember is that, to avoid extreme losses, it is definitely not a good idea to put all your eggs in one basket. </a:t>
            </a:r>
            <a:endParaRPr lang="nl-BE" dirty="0" smtClean="0"/>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12</a:t>
            </a:fld>
            <a:endParaRPr lang="nl-BE"/>
          </a:p>
        </p:txBody>
      </p:sp>
    </p:spTree>
    <p:extLst>
      <p:ext uri="{BB962C8B-B14F-4D97-AF65-F5344CB8AC3E}">
        <p14:creationId xmlns:p14="http://schemas.microsoft.com/office/powerpoint/2010/main" val="949179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seen how to compute the mean and standard deviation of the monthly returns on a risky portfolio. To interpret these numbers, we need a benchmark to compare with. The standard choice of benchmark is the investment in a risk free asset, such as a Treasury Bill issued by the US government.   </a:t>
            </a:r>
            <a:r>
              <a:rPr lang="en-US" smtClean="0"/>
              <a:t>Because there is no risk, the volatility of its return is zero and the return itself is called the risk free rate.</a:t>
            </a:r>
          </a:p>
          <a:p>
            <a:endParaRPr lang="nl-BE"/>
          </a:p>
        </p:txBody>
      </p:sp>
      <p:sp>
        <p:nvSpPr>
          <p:cNvPr id="4" name="Slide Number Placeholder 3"/>
          <p:cNvSpPr>
            <a:spLocks noGrp="1"/>
          </p:cNvSpPr>
          <p:nvPr>
            <p:ph type="sldNum" sz="quarter" idx="10"/>
          </p:nvPr>
        </p:nvSpPr>
        <p:spPr/>
        <p:txBody>
          <a:bodyPr/>
          <a:lstStyle/>
          <a:p>
            <a:fld id="{C17752AF-1B59-4229-AED4-28752C3DD6C3}" type="slidenum">
              <a:rPr lang="nl-BE" smtClean="0"/>
              <a:t>13</a:t>
            </a:fld>
            <a:endParaRPr lang="nl-BE"/>
          </a:p>
        </p:txBody>
      </p:sp>
    </p:spTree>
    <p:extLst>
      <p:ext uri="{BB962C8B-B14F-4D97-AF65-F5344CB8AC3E}">
        <p14:creationId xmlns:p14="http://schemas.microsoft.com/office/powerpoint/2010/main" val="1801411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Analyzing the portfolio weights reveals the investment bets. The larger the weight of an asset in the portfolio, the more influential it will be in determining the future value of the portfolio. When studying this impact, investors typically do not analyze the change in the investment value in absolute terms, but in relative terms. This leads them to compute simple returns, defined as the change in value over the period, relatively to the initial value. </a:t>
            </a:r>
          </a:p>
          <a:p>
            <a:endParaRPr lang="en-US" dirty="0" smtClean="0"/>
          </a:p>
          <a:p>
            <a:r>
              <a:rPr lang="en-US" dirty="0" smtClean="0"/>
              <a:t>The simple return is thus the final value minus the initial value, divided by the initial value. </a:t>
            </a:r>
          </a:p>
          <a:p>
            <a:endParaRPr lang="en-US" dirty="0" smtClean="0"/>
          </a:p>
          <a:p>
            <a:r>
              <a:rPr lang="en-US" dirty="0" smtClean="0"/>
              <a:t>As an example, suppose the initial value is 100 USD, the final value is 120 USD. Then the return on that investment equals 20%, obtained by taking the difference between 120 and 100 USD and dividing it by 100. </a:t>
            </a:r>
            <a:endParaRPr lang="nl-BE" dirty="0" smtClean="0"/>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14</a:t>
            </a:fld>
            <a:endParaRPr lang="nl-BE"/>
          </a:p>
        </p:txBody>
      </p:sp>
    </p:spTree>
    <p:extLst>
      <p:ext uri="{BB962C8B-B14F-4D97-AF65-F5344CB8AC3E}">
        <p14:creationId xmlns:p14="http://schemas.microsoft.com/office/powerpoint/2010/main" val="2370462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I show you how we can apply this definition for computing portfolio returns.  This involves three steps. First, for the initial date, we need to compute the total value invested as the sum of the values of the different investments. Second, for the final date, we have to sum the final values of the individual investments to obtain the final portfolio value. Then, we can compute the portfolio return as the percentage change of the final value compared to the initial value.</a:t>
            </a:r>
            <a:endParaRPr lang="nl-BE" dirty="0" smtClean="0"/>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15</a:t>
            </a:fld>
            <a:endParaRPr lang="nl-BE"/>
          </a:p>
        </p:txBody>
      </p:sp>
    </p:spTree>
    <p:extLst>
      <p:ext uri="{BB962C8B-B14F-4D97-AF65-F5344CB8AC3E}">
        <p14:creationId xmlns:p14="http://schemas.microsoft.com/office/powerpoint/2010/main" val="2370462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example, let us consider a 2-asset portfolio that invests 200 USD in asset 1 and 300 USD in asset 2. The end value is 180 and 330 USD. </a:t>
            </a:r>
          </a:p>
          <a:p>
            <a:endParaRPr lang="en-US" dirty="0" smtClean="0"/>
          </a:p>
          <a:p>
            <a:r>
              <a:rPr lang="en-US" dirty="0" smtClean="0"/>
              <a:t>If we sum the values, we find that the total initial value of the portfolio is 500 USD, while the total final value is 510 USD.  It follows that the simple return on the portfolio is the 10 USD change in value, divided by the initial 500USD invested, which gives us a return of 2%.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16</a:t>
            </a:fld>
            <a:endParaRPr lang="nl-BE"/>
          </a:p>
        </p:txBody>
      </p:sp>
    </p:spTree>
    <p:extLst>
      <p:ext uri="{BB962C8B-B14F-4D97-AF65-F5344CB8AC3E}">
        <p14:creationId xmlns:p14="http://schemas.microsoft.com/office/powerpoint/2010/main" val="128684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disadvantage of this calculation method is that it does not show how the portfolio weights determine the portfolio return. </a:t>
            </a:r>
          </a:p>
          <a:p>
            <a:endParaRPr lang="en-US" dirty="0" smtClean="0"/>
          </a:p>
          <a:p>
            <a:r>
              <a:rPr lang="en-US" dirty="0" smtClean="0"/>
              <a:t>Let us therefore consider a different formula, in which the portfolio return is computed as the weighted average of the returns of the underlying assets.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17</a:t>
            </a:fld>
            <a:endParaRPr lang="nl-BE"/>
          </a:p>
        </p:txBody>
      </p:sp>
    </p:spTree>
    <p:extLst>
      <p:ext uri="{BB962C8B-B14F-4D97-AF65-F5344CB8AC3E}">
        <p14:creationId xmlns:p14="http://schemas.microsoft.com/office/powerpoint/2010/main" val="3192925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calculation proceeds also in three steps.  First, the initial weights of the positions are computed. Secondly, the return on each of the individual positions is determined. Then, in the third step, the portfolio return is computed as the sum over the products between the initial weights and the corresponding returns.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18</a:t>
            </a:fld>
            <a:endParaRPr lang="nl-BE"/>
          </a:p>
        </p:txBody>
      </p:sp>
    </p:spTree>
    <p:extLst>
      <p:ext uri="{BB962C8B-B14F-4D97-AF65-F5344CB8AC3E}">
        <p14:creationId xmlns:p14="http://schemas.microsoft.com/office/powerpoint/2010/main" val="576559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you see how to apply this formula to compute the return for our example portfolio with two assets.</a:t>
            </a:r>
          </a:p>
          <a:p>
            <a:endParaRPr lang="en-US" dirty="0" smtClean="0"/>
          </a:p>
          <a:p>
            <a:r>
              <a:rPr lang="en-US" dirty="0" smtClean="0"/>
              <a:t>We  first compute the initial portfolio weights. Since the initial value of the first asset is 200 USD and the total value invested is 500USD, the initial weight of asset 1 is 40%. The remainder of 60% is the weight of asset 2. </a:t>
            </a:r>
          </a:p>
          <a:p>
            <a:endParaRPr lang="en-US" dirty="0" smtClean="0"/>
          </a:p>
          <a:p>
            <a:r>
              <a:rPr lang="en-US" dirty="0" smtClean="0"/>
              <a:t>Then, in a second step, we need to compute the returns for each of the assets. For asset 1, we obtain that the individual return is -10%, while for asset 2, the return  is  +10%. </a:t>
            </a:r>
          </a:p>
          <a:p>
            <a:endParaRPr lang="en-US" dirty="0" smtClean="0"/>
          </a:p>
          <a:p>
            <a:r>
              <a:rPr lang="en-US" dirty="0" smtClean="0"/>
              <a:t>Finally, we can combine those results and compute the portfolio return by summing over the weights multiplied by their respective returns. The first term is the weight of 40% times the returns of -10%, which gives us  -4%.  The second term is the weight of asset 2, 60% times its return of 10%, which gives us +6%. </a:t>
            </a:r>
          </a:p>
          <a:p>
            <a:endParaRPr lang="en-US" dirty="0" smtClean="0"/>
          </a:p>
          <a:p>
            <a:r>
              <a:rPr lang="en-US" dirty="0" smtClean="0"/>
              <a:t>Adding -4% and  +6% gives us the portfolio return of 2%, which is exactly the same number as obtained before.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19</a:t>
            </a:fld>
            <a:endParaRPr lang="nl-BE"/>
          </a:p>
        </p:txBody>
      </p:sp>
    </p:spTree>
    <p:extLst>
      <p:ext uri="{BB962C8B-B14F-4D97-AF65-F5344CB8AC3E}">
        <p14:creationId xmlns:p14="http://schemas.microsoft.com/office/powerpoint/2010/main" val="1214086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At this point you know the ins and outs of computing a portfolio return over a single period running from a start date to an end date. </a:t>
            </a:r>
          </a:p>
          <a:p>
            <a:endParaRPr lang="en-US" dirty="0" smtClean="0"/>
          </a:p>
          <a:p>
            <a:r>
              <a:rPr lang="en-US" dirty="0" smtClean="0"/>
              <a:t>In practice, we will need to compute the returns for many periods. In fact, the longer the history of returns, the more information we have about the underlying portfolio performance. </a:t>
            </a:r>
          </a:p>
          <a:p>
            <a:endParaRPr lang="en-US" dirty="0" smtClean="0"/>
          </a:p>
          <a:p>
            <a:r>
              <a:rPr lang="en-US" dirty="0" smtClean="0"/>
              <a:t>***</a:t>
            </a:r>
          </a:p>
          <a:p>
            <a:endParaRPr lang="en-US" dirty="0" smtClean="0"/>
          </a:p>
          <a:p>
            <a:r>
              <a:rPr lang="en-US" dirty="0" smtClean="0"/>
              <a:t>Real-life analysis of portfolio returns thus requires a loop over the different dates. In this video, I will show you how to do this using the R package </a:t>
            </a:r>
            <a:r>
              <a:rPr lang="en-US" dirty="0" err="1" smtClean="0"/>
              <a:t>PerformanceAnalytics</a:t>
            </a:r>
            <a:r>
              <a:rPr lang="en-US" dirty="0" smtClean="0"/>
              <a:t>. This is the go-to package for analyzing portfolio returns in R and has been written by two quants from the city of Chicago: Peter Carl and Brian Peterson.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21</a:t>
            </a:fld>
            <a:endParaRPr lang="nl-BE"/>
          </a:p>
        </p:txBody>
      </p:sp>
    </p:spTree>
    <p:extLst>
      <p:ext uri="{BB962C8B-B14F-4D97-AF65-F5344CB8AC3E}">
        <p14:creationId xmlns:p14="http://schemas.microsoft.com/office/powerpoint/2010/main" val="403449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Do you think that successful traders and portfolio managers are just lucky? Do you believe that a portfolio of stocks selected by a blind-folded monkey is optimal?  Well, I don’t. And I hope that by doing this course you will find out how portfolio analysis in R can add value to your portfolio management.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a:t>
            </a:fld>
            <a:endParaRPr lang="nl-BE"/>
          </a:p>
        </p:txBody>
      </p:sp>
    </p:spTree>
    <p:extLst>
      <p:ext uri="{BB962C8B-B14F-4D97-AF65-F5344CB8AC3E}">
        <p14:creationId xmlns:p14="http://schemas.microsoft.com/office/powerpoint/2010/main" val="499380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At this point you know the ins and outs of computing a portfolio return over a single period running from a start date to an end date. </a:t>
            </a:r>
          </a:p>
          <a:p>
            <a:endParaRPr lang="en-US" dirty="0" smtClean="0"/>
          </a:p>
          <a:p>
            <a:r>
              <a:rPr lang="en-US" dirty="0" smtClean="0"/>
              <a:t>In practice, we will need to compute the returns for many periods. In fact, the longer the history of returns, the more information we have about the underlying portfolio performance. </a:t>
            </a:r>
          </a:p>
          <a:p>
            <a:endParaRPr lang="en-US" dirty="0" smtClean="0"/>
          </a:p>
          <a:p>
            <a:r>
              <a:rPr lang="en-US" dirty="0" smtClean="0"/>
              <a:t>***</a:t>
            </a:r>
          </a:p>
          <a:p>
            <a:endParaRPr lang="en-US" dirty="0" smtClean="0"/>
          </a:p>
          <a:p>
            <a:r>
              <a:rPr lang="en-US" dirty="0" smtClean="0"/>
              <a:t>Real-life analysis of portfolio returns thus requires a loop over the different dates. In this video, I will show you how to do this using the R package </a:t>
            </a:r>
            <a:r>
              <a:rPr lang="en-US" dirty="0" err="1" smtClean="0"/>
              <a:t>PerformanceAnalytics</a:t>
            </a:r>
            <a:r>
              <a:rPr lang="en-US" dirty="0" smtClean="0"/>
              <a:t>. This is the go-to package for analyzing portfolio returns in R and has been written by two quants from the city of Chicago: Peter Carl and Brian Peterson.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22</a:t>
            </a:fld>
            <a:endParaRPr lang="nl-BE"/>
          </a:p>
        </p:txBody>
      </p:sp>
    </p:spTree>
    <p:extLst>
      <p:ext uri="{BB962C8B-B14F-4D97-AF65-F5344CB8AC3E}">
        <p14:creationId xmlns:p14="http://schemas.microsoft.com/office/powerpoint/2010/main" val="4034491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So, how to compute the time series of portfolio returns in R. Well, this is made easy by using two functions in R, namely: the function </a:t>
            </a:r>
            <a:r>
              <a:rPr lang="en-US" dirty="0" err="1" smtClean="0"/>
              <a:t>Return.calculate</a:t>
            </a:r>
            <a:r>
              <a:rPr lang="en-US" dirty="0" smtClean="0"/>
              <a:t> and the function </a:t>
            </a:r>
            <a:r>
              <a:rPr lang="en-US" dirty="0" err="1" smtClean="0"/>
              <a:t>Return.portfolio</a:t>
            </a:r>
            <a:r>
              <a:rPr lang="en-US" dirty="0" smtClean="0"/>
              <a:t>.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23</a:t>
            </a:fld>
            <a:endParaRPr lang="nl-BE"/>
          </a:p>
        </p:txBody>
      </p:sp>
    </p:spTree>
    <p:extLst>
      <p:ext uri="{BB962C8B-B14F-4D97-AF65-F5344CB8AC3E}">
        <p14:creationId xmlns:p14="http://schemas.microsoft.com/office/powerpoint/2010/main" val="352650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argument for the function </a:t>
            </a:r>
            <a:r>
              <a:rPr lang="en-US" dirty="0" err="1" smtClean="0"/>
              <a:t>Return.calculate</a:t>
            </a:r>
            <a:r>
              <a:rPr lang="en-US" dirty="0" smtClean="0"/>
              <a:t> is the time series of end-of-period prices of the different investments. This should come as an object of the </a:t>
            </a:r>
            <a:r>
              <a:rPr lang="en-US" dirty="0" err="1" smtClean="0"/>
              <a:t>xts</a:t>
            </a:r>
            <a:r>
              <a:rPr lang="en-US" dirty="0" smtClean="0"/>
              <a:t>-time series class, meaning that the rows are ordered in time. The corresponding dates are preferably indicated as YEAR </a:t>
            </a:r>
            <a:r>
              <a:rPr lang="en-US" dirty="0" err="1" smtClean="0"/>
              <a:t>YEAR</a:t>
            </a:r>
            <a:r>
              <a:rPr lang="en-US" dirty="0" smtClean="0"/>
              <a:t> </a:t>
            </a:r>
            <a:r>
              <a:rPr lang="en-US" dirty="0" err="1" smtClean="0"/>
              <a:t>YEAR</a:t>
            </a:r>
            <a:r>
              <a:rPr lang="en-US" dirty="0" smtClean="0"/>
              <a:t> </a:t>
            </a:r>
            <a:r>
              <a:rPr lang="en-US" dirty="0" err="1" smtClean="0"/>
              <a:t>YEAR</a:t>
            </a:r>
            <a:r>
              <a:rPr lang="en-US" dirty="0" smtClean="0"/>
              <a:t> dash MONTH </a:t>
            </a:r>
            <a:r>
              <a:rPr lang="en-US" dirty="0" err="1" smtClean="0"/>
              <a:t>MONTH</a:t>
            </a:r>
            <a:r>
              <a:rPr lang="en-US" dirty="0" smtClean="0"/>
              <a:t> dash DAY </a:t>
            </a:r>
            <a:r>
              <a:rPr lang="en-US" dirty="0" err="1" smtClean="0"/>
              <a:t>DAY</a:t>
            </a:r>
            <a:r>
              <a:rPr lang="en-US" dirty="0" smtClean="0"/>
              <a:t>. </a:t>
            </a:r>
          </a:p>
          <a:p>
            <a:endParaRPr lang="en-US" dirty="0" smtClean="0"/>
          </a:p>
          <a:p>
            <a:r>
              <a:rPr lang="en-US" dirty="0" smtClean="0"/>
              <a:t>By default, the function </a:t>
            </a:r>
            <a:r>
              <a:rPr lang="en-US" dirty="0" err="1" smtClean="0"/>
              <a:t>Return.calculate</a:t>
            </a:r>
            <a:r>
              <a:rPr lang="en-US" dirty="0" smtClean="0"/>
              <a:t> transforms the time series of prices into a time series of returns, where each observation is the percentage change in value over that period. </a:t>
            </a:r>
          </a:p>
          <a:p>
            <a:endParaRPr lang="en-US" dirty="0" smtClean="0"/>
          </a:p>
          <a:p>
            <a:r>
              <a:rPr lang="en-US" dirty="0" smtClean="0"/>
              <a:t>Note that the first row of the obtained return data consists of NA’s. This means that for the first date the returns are not available. This is normal, since for the first date, there is no previous price available to compare with the current price. This first row can thus be removed, as shown on the slide.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24</a:t>
            </a:fld>
            <a:endParaRPr lang="nl-BE"/>
          </a:p>
        </p:txBody>
      </p:sp>
    </p:spTree>
    <p:extLst>
      <p:ext uri="{BB962C8B-B14F-4D97-AF65-F5344CB8AC3E}">
        <p14:creationId xmlns:p14="http://schemas.microsoft.com/office/powerpoint/2010/main" val="2695595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argument for the function </a:t>
            </a:r>
            <a:r>
              <a:rPr lang="en-US" dirty="0" err="1" smtClean="0"/>
              <a:t>Return.calculate</a:t>
            </a:r>
            <a:r>
              <a:rPr lang="en-US" dirty="0" smtClean="0"/>
              <a:t> is the time series of end-of-period prices of the different investments. This should come as an object of the </a:t>
            </a:r>
            <a:r>
              <a:rPr lang="en-US" dirty="0" err="1" smtClean="0"/>
              <a:t>xts</a:t>
            </a:r>
            <a:r>
              <a:rPr lang="en-US" dirty="0" smtClean="0"/>
              <a:t>-time series class, meaning that the rows are ordered in time. The corresponding dates are preferably indicated as YEAR </a:t>
            </a:r>
            <a:r>
              <a:rPr lang="en-US" dirty="0" err="1" smtClean="0"/>
              <a:t>YEAR</a:t>
            </a:r>
            <a:r>
              <a:rPr lang="en-US" dirty="0" smtClean="0"/>
              <a:t> </a:t>
            </a:r>
            <a:r>
              <a:rPr lang="en-US" dirty="0" err="1" smtClean="0"/>
              <a:t>YEAR</a:t>
            </a:r>
            <a:r>
              <a:rPr lang="en-US" dirty="0" smtClean="0"/>
              <a:t> </a:t>
            </a:r>
            <a:r>
              <a:rPr lang="en-US" dirty="0" err="1" smtClean="0"/>
              <a:t>YEAR</a:t>
            </a:r>
            <a:r>
              <a:rPr lang="en-US" dirty="0" smtClean="0"/>
              <a:t> dash MONTH </a:t>
            </a:r>
            <a:r>
              <a:rPr lang="en-US" dirty="0" err="1" smtClean="0"/>
              <a:t>MONTH</a:t>
            </a:r>
            <a:r>
              <a:rPr lang="en-US" dirty="0" smtClean="0"/>
              <a:t> dash DAY </a:t>
            </a:r>
            <a:r>
              <a:rPr lang="en-US" dirty="0" err="1" smtClean="0"/>
              <a:t>DAY</a:t>
            </a:r>
            <a:r>
              <a:rPr lang="en-US" dirty="0" smtClean="0"/>
              <a:t>. </a:t>
            </a:r>
          </a:p>
          <a:p>
            <a:endParaRPr lang="en-US" dirty="0" smtClean="0"/>
          </a:p>
          <a:p>
            <a:r>
              <a:rPr lang="en-US" dirty="0" smtClean="0"/>
              <a:t>By default, the function </a:t>
            </a:r>
            <a:r>
              <a:rPr lang="en-US" dirty="0" err="1" smtClean="0"/>
              <a:t>Return.calculate</a:t>
            </a:r>
            <a:r>
              <a:rPr lang="en-US" dirty="0" smtClean="0"/>
              <a:t> transforms the time series of prices into a time series of returns, where each observation is the percentage change in value over that period. </a:t>
            </a:r>
          </a:p>
          <a:p>
            <a:endParaRPr lang="en-US" dirty="0" smtClean="0"/>
          </a:p>
          <a:p>
            <a:r>
              <a:rPr lang="en-US" dirty="0" smtClean="0"/>
              <a:t>Note that the first row of the obtained return data consists of NA’s. This means that for the first date the returns are not available. This is normal, since for the first date, there is no previous price available to compare with the current price. This first row can thus be removed, as shown on the slide.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25</a:t>
            </a:fld>
            <a:endParaRPr lang="nl-BE"/>
          </a:p>
        </p:txBody>
      </p:sp>
    </p:spTree>
    <p:extLst>
      <p:ext uri="{BB962C8B-B14F-4D97-AF65-F5344CB8AC3E}">
        <p14:creationId xmlns:p14="http://schemas.microsoft.com/office/powerpoint/2010/main" val="2695595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such we have the time series of returns on the individual investments. To compute the time series of portfolio returns, we also need to define the time series of initial portfolio weights.  There are several possibilities. The default choice is to set only the initial weights for the first date and then have the subsequent weights be automatically determined by the price dynamics. </a:t>
            </a:r>
          </a:p>
          <a:p>
            <a:endParaRPr lang="en-US" dirty="0" smtClean="0"/>
          </a:p>
          <a:p>
            <a:r>
              <a:rPr lang="en-US" dirty="0" smtClean="0"/>
              <a:t>The alternative is to pursue a dynamic approach to portfolio allocation, in which the action of buying and selling assets to actively change the portfolio weights is called rebalancing.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26</a:t>
            </a:fld>
            <a:endParaRPr lang="nl-BE"/>
          </a:p>
        </p:txBody>
      </p:sp>
    </p:spTree>
    <p:extLst>
      <p:ext uri="{BB962C8B-B14F-4D97-AF65-F5344CB8AC3E}">
        <p14:creationId xmlns:p14="http://schemas.microsoft.com/office/powerpoint/2010/main" val="34825402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 returns and portfolio weights, we can then finally compute the time series of portfolio returns using the function </a:t>
            </a:r>
            <a:r>
              <a:rPr lang="en-US" dirty="0" err="1" smtClean="0"/>
              <a:t>Return.portfolio</a:t>
            </a:r>
            <a:r>
              <a:rPr lang="en-US" dirty="0" smtClean="0"/>
              <a:t>. This is a powerful function, with at least three arguments that need to be specified: the return data argument, the weights argument and the rebalancing argument defining whether and how frequent the portfolio needs to be rebalanced. </a:t>
            </a:r>
          </a:p>
          <a:p>
            <a:endParaRPr lang="en-US" dirty="0" smtClean="0"/>
          </a:p>
          <a:p>
            <a:r>
              <a:rPr lang="en-US" dirty="0" smtClean="0"/>
              <a:t>Without going in the details, let’s go to the exercises and learn by doing about these arguments.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27</a:t>
            </a:fld>
            <a:endParaRPr lang="nl-BE"/>
          </a:p>
        </p:txBody>
      </p:sp>
    </p:spTree>
    <p:extLst>
      <p:ext uri="{BB962C8B-B14F-4D97-AF65-F5344CB8AC3E}">
        <p14:creationId xmlns:p14="http://schemas.microsoft.com/office/powerpoint/2010/main" val="631079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Kris Boudt. I am a Professor of Finance at the Free University of Brussel and Amsterdam. I have more than a decade of experience in solving investment problems using the R language. Besides my teaching and research, I also advise investment companies about best practices in portfolio management. </a:t>
            </a:r>
          </a:p>
          <a:p>
            <a:endParaRPr lang="en-US" dirty="0" smtClean="0"/>
          </a:p>
          <a:p>
            <a:r>
              <a:rPr lang="en-US" dirty="0" smtClean="0"/>
              <a:t>The advisory is about balancing risk and reward in their investments. My baseline recommendation is to take investment decisions seriously and to be aware of the risks involved in investing. Whenever you buy a stock or bond at some price, this price will change in the future. If it increases, you make a profit. If it decreases, you make a loss. It’s the expectation of gains that needs to be balanced against the risk of losses.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3</a:t>
            </a:fld>
            <a:endParaRPr lang="nl-BE"/>
          </a:p>
        </p:txBody>
      </p:sp>
    </p:spTree>
    <p:extLst>
      <p:ext uri="{BB962C8B-B14F-4D97-AF65-F5344CB8AC3E}">
        <p14:creationId xmlns:p14="http://schemas.microsoft.com/office/powerpoint/2010/main" val="133229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simple tricks to reduce the risk of suffering large losses. </a:t>
            </a:r>
          </a:p>
          <a:p>
            <a:endParaRPr lang="en-US" dirty="0" smtClean="0"/>
          </a:p>
          <a:p>
            <a:r>
              <a:rPr lang="en-US" dirty="0" smtClean="0"/>
              <a:t>The first one is to seek portfolio risk diversification. This means that one should avoid investing in one single asset, but instead invest in many different assets. Such a combination of investments is called a portfolio. </a:t>
            </a:r>
          </a:p>
          <a:p>
            <a:endParaRPr lang="en-US" dirty="0" smtClean="0"/>
          </a:p>
          <a:p>
            <a:r>
              <a:rPr lang="en-US" dirty="0" smtClean="0"/>
              <a:t>When I review portfolios, I often find that by choosing more intelligent combinations of investments, it becomes possible to increase the portfolio’s expected return and reduce the risk. </a:t>
            </a:r>
          </a:p>
          <a:p>
            <a:endParaRPr lang="en-US" dirty="0" smtClean="0"/>
          </a:p>
          <a:p>
            <a:r>
              <a:rPr lang="en-US" dirty="0" smtClean="0"/>
              <a:t>A second golden rule in investing is to always test the portfolio strategy on historical data. And, once you are trading the strategy, to constantly monitor its performance. For this reason, </a:t>
            </a:r>
            <a:r>
              <a:rPr lang="en-US" dirty="0" err="1" smtClean="0"/>
              <a:t>Datacamp</a:t>
            </a:r>
            <a:r>
              <a:rPr lang="en-US" dirty="0" smtClean="0"/>
              <a:t> is one of the best ways to learn portfolio analysis: I will teach you the theory in the videos and provide you the R instructions to do the portfolio analysis in practice.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4</a:t>
            </a:fld>
            <a:endParaRPr lang="nl-BE"/>
          </a:p>
        </p:txBody>
      </p:sp>
    </p:spTree>
    <p:extLst>
      <p:ext uri="{BB962C8B-B14F-4D97-AF65-F5344CB8AC3E}">
        <p14:creationId xmlns:p14="http://schemas.microsoft.com/office/powerpoint/2010/main" val="329366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course proceeds in four chapters. </a:t>
            </a:r>
          </a:p>
          <a:p>
            <a:r>
              <a:rPr lang="en-US" dirty="0" smtClean="0"/>
              <a:t>In Chapter 1 I will introduce the basic variables in portfolio analysis, namely the portfolio weights and the portfolio returns. The portfolio weights tell you the percentage of total value invested in each of the assets. The portfolio returns measure the relative increase in portfolio value over the period.  I will show you how the portfolio weights and returns are connected, and how to do the calculation. </a:t>
            </a:r>
          </a:p>
          <a:p>
            <a:r>
              <a:rPr lang="en-US" dirty="0" smtClean="0"/>
              <a:t>In Chapter 2 you will learn how to use measures of reward and risk to evaluate the portfolio performance.  We will be using average returns, volatility, Sharpe ratio and even downside risk measures, such as the portfolio value-at-risk and expected shortfall. </a:t>
            </a:r>
          </a:p>
          <a:p>
            <a:r>
              <a:rPr lang="en-US" dirty="0" smtClean="0"/>
              <a:t>Chapter 3 is about the drivers of portfolio performance. I will show you how the individual risk and rewards of the different investments in the portfolio interact with each other to determine the total portfolio return and risk. </a:t>
            </a:r>
          </a:p>
          <a:p>
            <a:r>
              <a:rPr lang="en-US" dirty="0" smtClean="0"/>
              <a:t>Finally, in Chapter 4, I’ll show you how to optimize the portfolio weights in such a way that the obtained portfolio cannot be beaten by any other portfolio in terms of offering a higher expected return for the same or lower level of risk. </a:t>
            </a:r>
          </a:p>
          <a:p>
            <a:endParaRPr lang="en-US" dirty="0" smtClean="0"/>
          </a:p>
          <a:p>
            <a:r>
              <a:rPr lang="en-US" dirty="0" smtClean="0"/>
              <a:t>***</a:t>
            </a:r>
          </a:p>
          <a:p>
            <a:r>
              <a:rPr lang="en-US" dirty="0" smtClean="0"/>
              <a:t>All together, these four chapters teach you to analyze portfolio returns in R, which is a crucial skill to make investment profits without taking excessive risks.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5</a:t>
            </a:fld>
            <a:endParaRPr lang="nl-BE"/>
          </a:p>
        </p:txBody>
      </p:sp>
    </p:spTree>
    <p:extLst>
      <p:ext uri="{BB962C8B-B14F-4D97-AF65-F5344CB8AC3E}">
        <p14:creationId xmlns:p14="http://schemas.microsoft.com/office/powerpoint/2010/main" val="420996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previous example, I intentionally chose two companies selling a similar product. Still, the analysis showed that the value of the stocks can diverge over time. </a:t>
            </a:r>
          </a:p>
          <a:p>
            <a:r>
              <a:rPr lang="en-US" dirty="0" smtClean="0"/>
              <a:t> </a:t>
            </a:r>
          </a:p>
          <a:p>
            <a:r>
              <a:rPr lang="en-US" dirty="0" smtClean="0"/>
              <a:t>So how to decide between those two companies? Flip a coin? </a:t>
            </a:r>
          </a:p>
          <a:p>
            <a:endParaRPr lang="en-US" dirty="0" smtClean="0"/>
          </a:p>
          <a:p>
            <a:r>
              <a:rPr lang="en-US" dirty="0" smtClean="0"/>
              <a:t>No! In most cases, the rational decision is not to invest in either one or the other, but to reduce our risk by holding a portfolio that is invested in both of them.  This is called diversifying your risks.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7</a:t>
            </a:fld>
            <a:endParaRPr lang="nl-BE"/>
          </a:p>
        </p:txBody>
      </p:sp>
    </p:spTree>
    <p:extLst>
      <p:ext uri="{BB962C8B-B14F-4D97-AF65-F5344CB8AC3E}">
        <p14:creationId xmlns:p14="http://schemas.microsoft.com/office/powerpoint/2010/main" val="998391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previous example, I intentionally chose two companies selling a similar product. Still, the analysis showed that the value of the stocks can diverge over time. </a:t>
            </a:r>
          </a:p>
          <a:p>
            <a:r>
              <a:rPr lang="en-US" dirty="0" smtClean="0"/>
              <a:t> </a:t>
            </a:r>
          </a:p>
          <a:p>
            <a:r>
              <a:rPr lang="en-US" dirty="0" smtClean="0"/>
              <a:t>So how to decide between those two companies? Flip a coin? </a:t>
            </a:r>
          </a:p>
          <a:p>
            <a:endParaRPr lang="en-US" dirty="0" smtClean="0"/>
          </a:p>
          <a:p>
            <a:r>
              <a:rPr lang="en-US" dirty="0" smtClean="0"/>
              <a:t>No! In most cases, the rational decision is not to invest in either one or the other, but to reduce our risk by holding a portfolio that is invested in both of them.  This is called diversifying your risks.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8</a:t>
            </a:fld>
            <a:endParaRPr lang="nl-BE"/>
          </a:p>
        </p:txBody>
      </p:sp>
    </p:spTree>
    <p:extLst>
      <p:ext uri="{BB962C8B-B14F-4D97-AF65-F5344CB8AC3E}">
        <p14:creationId xmlns:p14="http://schemas.microsoft.com/office/powerpoint/2010/main" val="998391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So how good is your portfolio diversification? To answer this question you need to investigate how the portfolio investments are spread across the different assets. This is done by computing the portfolio weight of each asset. This means that we compute the ratio between the value of one investment, relatively to the total value of all the investments in the portfolio. </a:t>
            </a:r>
          </a:p>
          <a:p>
            <a:endParaRPr lang="en-US" dirty="0" smtClean="0"/>
          </a:p>
          <a:p>
            <a:r>
              <a:rPr lang="en-US" dirty="0" smtClean="0"/>
              <a:t>***</a:t>
            </a:r>
          </a:p>
          <a:p>
            <a:r>
              <a:rPr lang="en-US" dirty="0" smtClean="0"/>
              <a:t>Suppose, for example, that there are N different investments, each with their own value Vi. Then the weight of investment i equals Vi divided by the sum of the value of all the investments in the portfolio.  </a:t>
            </a:r>
          </a:p>
          <a:p>
            <a:endParaRPr lang="en-US" dirty="0" smtClean="0"/>
          </a:p>
          <a:p>
            <a:r>
              <a:rPr lang="en-US" dirty="0" smtClean="0"/>
              <a:t>***</a:t>
            </a:r>
            <a:endParaRPr lang="nl-BE" dirty="0" smtClean="0"/>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9</a:t>
            </a:fld>
            <a:endParaRPr lang="nl-BE"/>
          </a:p>
        </p:txBody>
      </p:sp>
    </p:spTree>
    <p:extLst>
      <p:ext uri="{BB962C8B-B14F-4D97-AF65-F5344CB8AC3E}">
        <p14:creationId xmlns:p14="http://schemas.microsoft.com/office/powerpoint/2010/main" val="171465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The corresponding R code is simple. Suppose that values is the vector holding the values invested in the different assets. Then the corresponding weight vector is simply that vector of values, divided by its sum. Of course this vector sums to unity. </a:t>
            </a:r>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10</a:t>
            </a:fld>
            <a:endParaRPr lang="nl-BE"/>
          </a:p>
        </p:txBody>
      </p:sp>
    </p:spTree>
    <p:extLst>
      <p:ext uri="{BB962C8B-B14F-4D97-AF65-F5344CB8AC3E}">
        <p14:creationId xmlns:p14="http://schemas.microsoft.com/office/powerpoint/2010/main" val="185877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23/05/2016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23/05/2016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23/05/2016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23/05/2016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23/05/2016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23/05/2016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23/05/2016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23/05/2016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23/05/2016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23/05/2016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23/05/2016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23/05/2016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1: Welcome to the course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0" indent="0">
              <a:buNone/>
            </a:pPr>
            <a:r>
              <a:rPr lang="en-US" sz="1800" dirty="0" smtClean="0"/>
              <a:t>values </a:t>
            </a:r>
            <a:r>
              <a:rPr lang="en-US" sz="1800" dirty="0"/>
              <a:t>&lt;- c(500000, 200000, 100000, 20000) </a:t>
            </a:r>
            <a:endParaRPr lang="en-US" sz="1800" dirty="0" smtClean="0"/>
          </a:p>
          <a:p>
            <a:pPr marL="0" indent="0">
              <a:buNone/>
            </a:pPr>
            <a:r>
              <a:rPr lang="en-US" sz="1800" dirty="0" smtClean="0"/>
              <a:t>names(values</a:t>
            </a:r>
            <a:r>
              <a:rPr lang="en-US" sz="1800" dirty="0"/>
              <a:t>) &lt;- c("</a:t>
            </a:r>
            <a:r>
              <a:rPr lang="en-US" sz="1800" dirty="0" err="1"/>
              <a:t>Inv</a:t>
            </a:r>
            <a:r>
              <a:rPr lang="en-US" sz="1800" dirty="0"/>
              <a:t> 1","Inv 2","Inv 3","Inv 4") </a:t>
            </a:r>
            <a:endParaRPr lang="en-US" sz="1800" dirty="0" smtClean="0"/>
          </a:p>
          <a:p>
            <a:pPr marL="0" indent="0">
              <a:buNone/>
            </a:pPr>
            <a:r>
              <a:rPr lang="en-US" sz="1800" dirty="0" smtClean="0"/>
              <a:t>weights </a:t>
            </a:r>
            <a:r>
              <a:rPr lang="en-US" sz="1800" dirty="0"/>
              <a:t>&lt;- values/sum(values) </a:t>
            </a:r>
            <a:endParaRPr lang="en-US" sz="1800" dirty="0" smtClean="0"/>
          </a:p>
          <a:p>
            <a:pPr marL="0" indent="0">
              <a:buNone/>
            </a:pPr>
            <a:r>
              <a:rPr lang="en-US" sz="1800" dirty="0" err="1" smtClean="0"/>
              <a:t>barplot</a:t>
            </a:r>
            <a:r>
              <a:rPr lang="en-US" sz="1800" dirty="0" smtClean="0"/>
              <a:t>(weights</a:t>
            </a:r>
            <a:r>
              <a:rPr lang="en-US" sz="1800" dirty="0"/>
              <a:t>)</a:t>
            </a:r>
            <a:endParaRPr lang="nl-BE"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514600"/>
            <a:ext cx="4463697" cy="4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69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Allocation strategies</a:t>
            </a:r>
          </a:p>
          <a:p>
            <a:pPr lvl="1"/>
            <a:r>
              <a:rPr lang="nl-BE" dirty="0" smtClean="0"/>
              <a:t>Optimize mean and variance (chapter 4)</a:t>
            </a:r>
          </a:p>
          <a:p>
            <a:pPr lvl="1"/>
            <a:r>
              <a:rPr lang="nl-BE" dirty="0" smtClean="0"/>
              <a:t>Betting on one asset;</a:t>
            </a:r>
          </a:p>
          <a:p>
            <a:pPr lvl="1"/>
            <a:r>
              <a:rPr lang="nl-BE" dirty="0" smtClean="0"/>
              <a:t>Equal weighting of a diversified set of assets;</a:t>
            </a:r>
          </a:p>
          <a:p>
            <a:pPr lvl="1"/>
            <a:r>
              <a:rPr lang="nl-BE" dirty="0" smtClean="0"/>
              <a:t>Market capitalization based weighting</a:t>
            </a:r>
          </a:p>
          <a:p>
            <a:pPr lvl="1"/>
            <a:r>
              <a:rPr lang="nl-BE" dirty="0" smtClean="0"/>
              <a:t>…</a:t>
            </a:r>
            <a:endParaRPr lang="nl-BE" dirty="0"/>
          </a:p>
        </p:txBody>
      </p:sp>
    </p:spTree>
    <p:extLst>
      <p:ext uri="{BB962C8B-B14F-4D97-AF65-F5344CB8AC3E}">
        <p14:creationId xmlns:p14="http://schemas.microsoft.com/office/powerpoint/2010/main" val="429415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0" indent="0">
              <a:buNone/>
            </a:pPr>
            <a:r>
              <a:rPr lang="nl-BE" dirty="0" smtClean="0"/>
              <a:t> </a:t>
            </a:r>
            <a:endParaRPr lang="nl-BE" dirty="0"/>
          </a:p>
        </p:txBody>
      </p:sp>
      <p:pic>
        <p:nvPicPr>
          <p:cNvPr id="1026" name="Picture 2" descr="Common Expressions : Don't put all your eggs in 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76400"/>
            <a:ext cx="4381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 y="5715000"/>
            <a:ext cx="7467600" cy="369332"/>
          </a:xfrm>
          <a:prstGeom prst="rect">
            <a:avLst/>
          </a:prstGeom>
          <a:noFill/>
        </p:spPr>
        <p:txBody>
          <a:bodyPr wrap="square" rtlCol="0">
            <a:spAutoFit/>
          </a:bodyPr>
          <a:lstStyle/>
          <a:p>
            <a:r>
              <a:rPr lang="nl-BE" dirty="0"/>
              <a:t>http://www.falibo.com/vocabulary/idiom-dont-put-all-your-eggs-in-one/</a:t>
            </a:r>
          </a:p>
        </p:txBody>
      </p:sp>
    </p:spTree>
    <p:extLst>
      <p:ext uri="{BB962C8B-B14F-4D97-AF65-F5344CB8AC3E}">
        <p14:creationId xmlns:p14="http://schemas.microsoft.com/office/powerpoint/2010/main" val="2144221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3: </a:t>
            </a:r>
            <a:r>
              <a:rPr lang="en-US" dirty="0"/>
              <a:t>The </a:t>
            </a:r>
            <a:r>
              <a:rPr lang="en-US" dirty="0" smtClean="0"/>
              <a:t>portfolio return</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784945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Weights reveal active investment bets;</a:t>
            </a:r>
          </a:p>
          <a:p>
            <a:r>
              <a:rPr lang="nl-BE" dirty="0" smtClean="0"/>
              <a:t>Returns are the relative changes in value:</a:t>
            </a:r>
          </a:p>
        </p:txBody>
      </p:sp>
      <mc:AlternateContent xmlns:mc="http://schemas.openxmlformats.org/markup-compatibility/2006" xmlns:a14="http://schemas.microsoft.com/office/drawing/2010/main">
        <mc:Choice Requires="a14">
          <p:sp>
            <p:nvSpPr>
              <p:cNvPr id="4" name="TextBox 3"/>
              <p:cNvSpPr txBox="1"/>
              <p:nvPr/>
            </p:nvSpPr>
            <p:spPr>
              <a:xfrm>
                <a:off x="2362200" y="3505200"/>
                <a:ext cx="3016275" cy="6170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nl-BE" i="1" smtClean="0">
                              <a:latin typeface="Cambria Math"/>
                            </a:rPr>
                          </m:ctrlPr>
                        </m:fPr>
                        <m:num>
                          <m:r>
                            <a:rPr lang="nl-BE" b="0" i="1" smtClean="0">
                              <a:latin typeface="Cambria Math"/>
                            </a:rPr>
                            <m:t>𝑓𝑖𝑛𝑎𝑙</m:t>
                          </m:r>
                          <m:r>
                            <a:rPr lang="nl-BE" b="0" i="1" smtClean="0">
                              <a:latin typeface="Cambria Math"/>
                            </a:rPr>
                            <m:t> </m:t>
                          </m:r>
                          <m:r>
                            <a:rPr lang="nl-BE" b="0" i="1" smtClean="0">
                              <a:latin typeface="Cambria Math"/>
                            </a:rPr>
                            <m:t>𝑣𝑎𝑙𝑢𝑒</m:t>
                          </m:r>
                          <m:r>
                            <a:rPr lang="nl-BE" b="0" i="1" smtClean="0">
                              <a:latin typeface="Cambria Math"/>
                            </a:rPr>
                            <m:t> −</m:t>
                          </m:r>
                          <m:r>
                            <a:rPr lang="nl-BE" b="0" i="1" smtClean="0">
                              <a:latin typeface="Cambria Math"/>
                            </a:rPr>
                            <m:t>𝑖𝑛𝑖𝑡𝑖𝑎𝑙</m:t>
                          </m:r>
                          <m:r>
                            <a:rPr lang="nl-BE" b="0" i="1" smtClean="0">
                              <a:latin typeface="Cambria Math"/>
                            </a:rPr>
                            <m:t> </m:t>
                          </m:r>
                          <m:r>
                            <a:rPr lang="nl-BE" b="0" i="1" smtClean="0">
                              <a:latin typeface="Cambria Math"/>
                            </a:rPr>
                            <m:t>𝑣𝑎𝑙𝑢𝑒</m:t>
                          </m:r>
                        </m:num>
                        <m:den>
                          <m:r>
                            <a:rPr lang="nl-BE" b="0" i="1" smtClean="0">
                              <a:latin typeface="Cambria Math"/>
                            </a:rPr>
                            <m:t>𝑖𝑛𝑖𝑡𝑖𝑎𝑙</m:t>
                          </m:r>
                          <m:r>
                            <a:rPr lang="nl-BE" b="0" i="1" smtClean="0">
                              <a:latin typeface="Cambria Math"/>
                            </a:rPr>
                            <m:t> </m:t>
                          </m:r>
                          <m:r>
                            <a:rPr lang="nl-BE" b="0" i="1" smtClean="0">
                              <a:latin typeface="Cambria Math"/>
                            </a:rPr>
                            <m:t>𝑣𝑎𝑙𝑢𝑒</m:t>
                          </m:r>
                        </m:den>
                      </m:f>
                    </m:oMath>
                  </m:oMathPara>
                </a14:m>
                <a:endParaRPr lang="nl-BE" dirty="0"/>
              </a:p>
            </p:txBody>
          </p:sp>
        </mc:Choice>
        <mc:Fallback xmlns="">
          <p:sp>
            <p:nvSpPr>
              <p:cNvPr id="4" name="TextBox 3"/>
              <p:cNvSpPr txBox="1">
                <a:spLocks noRot="1" noChangeAspect="1" noMove="1" noResize="1" noEditPoints="1" noAdjustHandles="1" noChangeArrowheads="1" noChangeShapeType="1" noTextEdit="1"/>
              </p:cNvSpPr>
              <p:nvPr/>
            </p:nvSpPr>
            <p:spPr>
              <a:xfrm>
                <a:off x="2362200" y="3505200"/>
                <a:ext cx="3016275" cy="617092"/>
              </a:xfrm>
              <a:prstGeom prst="rect">
                <a:avLst/>
              </a:prstGeom>
              <a:blipFill rotWithShape="1">
                <a:blip r:embed="rId3"/>
                <a:stretch>
                  <a:fillRect/>
                </a:stretch>
              </a:blipFill>
            </p:spPr>
            <p:txBody>
              <a:bodyPr/>
              <a:lstStyle/>
              <a:p>
                <a:r>
                  <a:rPr lang="nl-BE">
                    <a:noFill/>
                  </a:rPr>
                  <a:t> </a:t>
                </a:r>
              </a:p>
            </p:txBody>
          </p:sp>
        </mc:Fallback>
      </mc:AlternateContent>
      <p:graphicFrame>
        <p:nvGraphicFramePr>
          <p:cNvPr id="5" name="Content Placeholder 7"/>
          <p:cNvGraphicFramePr>
            <a:graphicFrameLocks/>
          </p:cNvGraphicFramePr>
          <p:nvPr>
            <p:extLst>
              <p:ext uri="{D42A27DB-BD31-4B8C-83A1-F6EECF244321}">
                <p14:modId xmlns:p14="http://schemas.microsoft.com/office/powerpoint/2010/main" val="176917810"/>
              </p:ext>
            </p:extLst>
          </p:nvPr>
        </p:nvGraphicFramePr>
        <p:xfrm>
          <a:off x="685800" y="5029200"/>
          <a:ext cx="3657600" cy="1112520"/>
        </p:xfrm>
        <a:graphic>
          <a:graphicData uri="http://schemas.openxmlformats.org/drawingml/2006/table">
            <a:tbl>
              <a:tblPr firstRow="1" bandRow="1">
                <a:tableStyleId>{5C22544A-7EE6-4342-B048-85BDC9FD1C3A}</a:tableStyleId>
              </a:tblPr>
              <a:tblGrid>
                <a:gridCol w="2057400"/>
                <a:gridCol w="1600200"/>
              </a:tblGrid>
              <a:tr h="370840">
                <a:tc>
                  <a:txBody>
                    <a:bodyPr/>
                    <a:lstStyle/>
                    <a:p>
                      <a:endParaRPr lang="nl-BE" dirty="0"/>
                    </a:p>
                  </a:txBody>
                  <a:tcPr/>
                </a:tc>
                <a:tc>
                  <a:txBody>
                    <a:bodyPr/>
                    <a:lstStyle/>
                    <a:p>
                      <a:r>
                        <a:rPr lang="nl-BE" dirty="0" smtClean="0"/>
                        <a:t> </a:t>
                      </a:r>
                      <a:endParaRPr lang="nl-BE" dirty="0"/>
                    </a:p>
                  </a:txBody>
                  <a:tcPr/>
                </a:tc>
              </a:tr>
              <a:tr h="370840">
                <a:tc>
                  <a:txBody>
                    <a:bodyPr/>
                    <a:lstStyle/>
                    <a:p>
                      <a:r>
                        <a:rPr lang="nl-BE" dirty="0" smtClean="0"/>
                        <a:t>Initial value</a:t>
                      </a:r>
                      <a:endParaRPr lang="nl-BE" dirty="0"/>
                    </a:p>
                  </a:txBody>
                  <a:tcPr/>
                </a:tc>
                <a:tc>
                  <a:txBody>
                    <a:bodyPr/>
                    <a:lstStyle/>
                    <a:p>
                      <a:r>
                        <a:rPr lang="nl-BE" dirty="0" smtClean="0"/>
                        <a:t>100</a:t>
                      </a:r>
                      <a:endParaRPr lang="nl-BE" dirty="0"/>
                    </a:p>
                  </a:txBody>
                  <a:tcPr/>
                </a:tc>
              </a:tr>
              <a:tr h="370840">
                <a:tc>
                  <a:txBody>
                    <a:bodyPr/>
                    <a:lstStyle/>
                    <a:p>
                      <a:r>
                        <a:rPr lang="nl-BE" dirty="0" smtClean="0"/>
                        <a:t>Final value</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120</a:t>
                      </a:r>
                    </a:p>
                  </a:txBody>
                  <a:tcPr/>
                </a:tc>
              </a:tr>
            </a:tbl>
          </a:graphicData>
        </a:graphic>
      </p:graphicFrame>
      <p:sp>
        <p:nvSpPr>
          <p:cNvPr id="6" name="Right Brace 5"/>
          <p:cNvSpPr/>
          <p:nvPr/>
        </p:nvSpPr>
        <p:spPr>
          <a:xfrm>
            <a:off x="4572000" y="5410200"/>
            <a:ext cx="3048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mc:AlternateContent xmlns:mc="http://schemas.openxmlformats.org/markup-compatibility/2006" xmlns:a14="http://schemas.microsoft.com/office/drawing/2010/main">
        <mc:Choice Requires="a14">
          <p:sp>
            <p:nvSpPr>
              <p:cNvPr id="8" name="TextBox 7"/>
              <p:cNvSpPr txBox="1"/>
              <p:nvPr/>
            </p:nvSpPr>
            <p:spPr>
              <a:xfrm>
                <a:off x="4881349" y="5410200"/>
                <a:ext cx="2045753"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nl-BE" i="1" smtClean="0">
                              <a:latin typeface="Cambria Math"/>
                            </a:rPr>
                          </m:ctrlPr>
                        </m:fPr>
                        <m:num>
                          <m:r>
                            <a:rPr lang="nl-BE" b="0" i="1" smtClean="0">
                              <a:latin typeface="Cambria Math"/>
                            </a:rPr>
                            <m:t>120−100</m:t>
                          </m:r>
                        </m:num>
                        <m:den>
                          <m:r>
                            <a:rPr lang="nl-BE" b="0" i="1" smtClean="0">
                              <a:latin typeface="Cambria Math"/>
                            </a:rPr>
                            <m:t>100</m:t>
                          </m:r>
                        </m:den>
                      </m:f>
                      <m:r>
                        <a:rPr lang="nl-BE" b="0" i="1" smtClean="0">
                          <a:latin typeface="Cambria Math"/>
                        </a:rPr>
                        <m:t>=20%</m:t>
                      </m:r>
                    </m:oMath>
                  </m:oMathPara>
                </a14:m>
                <a:endParaRPr lang="nl-BE" dirty="0"/>
              </a:p>
            </p:txBody>
          </p:sp>
        </mc:Choice>
        <mc:Fallback xmlns="">
          <p:sp>
            <p:nvSpPr>
              <p:cNvPr id="8" name="TextBox 7"/>
              <p:cNvSpPr txBox="1">
                <a:spLocks noRot="1" noChangeAspect="1" noMove="1" noResize="1" noEditPoints="1" noAdjustHandles="1" noChangeArrowheads="1" noChangeShapeType="1" noTextEdit="1"/>
              </p:cNvSpPr>
              <p:nvPr/>
            </p:nvSpPr>
            <p:spPr>
              <a:xfrm>
                <a:off x="4881349" y="5410200"/>
                <a:ext cx="2045753" cy="612732"/>
              </a:xfrm>
              <a:prstGeom prst="rect">
                <a:avLst/>
              </a:prstGeom>
              <a:blipFill rotWithShape="1">
                <a:blip r:embed="rId4"/>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351394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mc:AlternateContent xmlns:mc="http://schemas.openxmlformats.org/markup-compatibility/2006" xmlns:a14="http://schemas.microsoft.com/office/drawing/2010/main">
        <mc:Choice Requires="a14">
          <p:sp>
            <p:nvSpPr>
              <p:cNvPr id="7" name="TextBox 6"/>
              <p:cNvSpPr txBox="1"/>
              <p:nvPr/>
            </p:nvSpPr>
            <p:spPr>
              <a:xfrm>
                <a:off x="878756" y="5943600"/>
                <a:ext cx="6557051" cy="6674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nl-BE" b="0" i="1" smtClean="0">
                          <a:latin typeface="Cambria Math"/>
                        </a:rPr>
                        <m:t>𝑃𝑜𝑟𝑡𝑓𝑜𝑙𝑖𝑜</m:t>
                      </m:r>
                      <m:r>
                        <a:rPr lang="nl-BE" b="0" i="1" smtClean="0">
                          <a:latin typeface="Cambria Math"/>
                        </a:rPr>
                        <m:t> </m:t>
                      </m:r>
                      <m:r>
                        <a:rPr lang="nl-BE" b="0" i="1" smtClean="0">
                          <a:latin typeface="Cambria Math"/>
                        </a:rPr>
                        <m:t>𝑅𝑒𝑡𝑢𝑟𝑛</m:t>
                      </m:r>
                      <m:r>
                        <a:rPr lang="nl-BE" b="0" i="1" smtClean="0">
                          <a:latin typeface="Cambria Math"/>
                        </a:rPr>
                        <m:t>= </m:t>
                      </m:r>
                      <m:f>
                        <m:fPr>
                          <m:ctrlPr>
                            <a:rPr lang="nl-BE" i="1" smtClean="0">
                              <a:latin typeface="Cambria Math"/>
                            </a:rPr>
                          </m:ctrlPr>
                        </m:fPr>
                        <m:num>
                          <m:r>
                            <a:rPr lang="nl-BE" b="0" i="1" smtClean="0">
                              <a:latin typeface="Cambria Math"/>
                            </a:rPr>
                            <m:t>𝐹𝑖𝑛𝑉𝑎𝑙𝑢𝑒</m:t>
                          </m:r>
                          <m:r>
                            <a:rPr lang="nl-BE" b="0" i="1" smtClean="0">
                              <a:latin typeface="Cambria Math"/>
                            </a:rPr>
                            <m:t>.</m:t>
                          </m:r>
                          <m:r>
                            <a:rPr lang="nl-BE" b="0" i="1" smtClean="0">
                              <a:latin typeface="Cambria Math"/>
                            </a:rPr>
                            <m:t>𝑃𝑜𝑟𝑡𝑓𝑜𝑙𝑖𝑜</m:t>
                          </m:r>
                          <m:r>
                            <a:rPr lang="nl-BE" b="0" i="1" smtClean="0">
                              <a:latin typeface="Cambria Math"/>
                            </a:rPr>
                            <m:t>−</m:t>
                          </m:r>
                          <m:r>
                            <a:rPr lang="nl-BE" b="0" i="1" smtClean="0">
                              <a:latin typeface="Cambria Math"/>
                            </a:rPr>
                            <m:t>𝐼𝑛𝑉𝑎𝑙𝑢𝑒</m:t>
                          </m:r>
                          <m:r>
                            <a:rPr lang="nl-BE" b="0" i="1" smtClean="0">
                              <a:latin typeface="Cambria Math"/>
                            </a:rPr>
                            <m:t>.</m:t>
                          </m:r>
                          <m:r>
                            <a:rPr lang="nl-BE" b="0" i="1" smtClean="0">
                              <a:latin typeface="Cambria Math"/>
                            </a:rPr>
                            <m:t>𝑃𝑜𝑟𝑡𝑓𝑜𝑙𝑖𝑜</m:t>
                          </m:r>
                        </m:num>
                        <m:den>
                          <m:r>
                            <a:rPr lang="nl-BE" i="1">
                              <a:latin typeface="Cambria Math"/>
                            </a:rPr>
                            <m:t>𝐼𝑛𝑉𝑎𝑙𝑢𝑒</m:t>
                          </m:r>
                          <m:r>
                            <a:rPr lang="nl-BE" i="1">
                              <a:latin typeface="Cambria Math"/>
                            </a:rPr>
                            <m:t>.</m:t>
                          </m:r>
                          <m:r>
                            <a:rPr lang="nl-BE" i="1">
                              <a:latin typeface="Cambria Math"/>
                            </a:rPr>
                            <m:t>𝑃𝑜𝑟𝑡𝑓𝑜𝑙𝑖𝑜</m:t>
                          </m:r>
                        </m:den>
                      </m:f>
                    </m:oMath>
                  </m:oMathPara>
                </a14:m>
                <a:endParaRPr lang="nl-BE" dirty="0"/>
              </a:p>
            </p:txBody>
          </p:sp>
        </mc:Choice>
        <mc:Fallback xmlns="">
          <p:sp>
            <p:nvSpPr>
              <p:cNvPr id="7" name="TextBox 6"/>
              <p:cNvSpPr txBox="1">
                <a:spLocks noRot="1" noChangeAspect="1" noMove="1" noResize="1" noEditPoints="1" noAdjustHandles="1" noChangeArrowheads="1" noChangeShapeType="1" noTextEdit="1"/>
              </p:cNvSpPr>
              <p:nvPr/>
            </p:nvSpPr>
            <p:spPr>
              <a:xfrm>
                <a:off x="878756" y="5943600"/>
                <a:ext cx="6557051" cy="667490"/>
              </a:xfrm>
              <a:prstGeom prst="rect">
                <a:avLst/>
              </a:prstGeom>
              <a:blipFill rotWithShape="1">
                <a:blip r:embed="rId3"/>
                <a:stretch>
                  <a:fillRect/>
                </a:stretch>
              </a:blipFill>
            </p:spPr>
            <p:txBody>
              <a:bodyPr/>
              <a:lstStyle/>
              <a:p>
                <a:r>
                  <a:rPr lang="nl-BE">
                    <a:noFill/>
                  </a:rPr>
                  <a:t> </a:t>
                </a:r>
              </a:p>
            </p:txBody>
          </p:sp>
        </mc:Fallback>
      </mc:AlternateContent>
      <p:graphicFrame>
        <p:nvGraphicFramePr>
          <p:cNvPr id="5" name="Content Placeholder 7"/>
          <p:cNvGraphicFramePr>
            <a:graphicFrameLocks/>
          </p:cNvGraphicFramePr>
          <p:nvPr>
            <p:extLst>
              <p:ext uri="{D42A27DB-BD31-4B8C-83A1-F6EECF244321}">
                <p14:modId xmlns:p14="http://schemas.microsoft.com/office/powerpoint/2010/main" val="3947995438"/>
              </p:ext>
            </p:extLst>
          </p:nvPr>
        </p:nvGraphicFramePr>
        <p:xfrm>
          <a:off x="685800" y="304800"/>
          <a:ext cx="7620000" cy="1784028"/>
        </p:xfrm>
        <a:graphic>
          <a:graphicData uri="http://schemas.openxmlformats.org/drawingml/2006/table">
            <a:tbl>
              <a:tblPr firstRow="1" bandRow="1">
                <a:tableStyleId>{5C22544A-7EE6-4342-B048-85BDC9FD1C3A}</a:tableStyleId>
              </a:tblPr>
              <a:tblGrid>
                <a:gridCol w="3581400"/>
                <a:gridCol w="533400"/>
                <a:gridCol w="3505200"/>
              </a:tblGrid>
              <a:tr h="334331">
                <a:tc>
                  <a:txBody>
                    <a:bodyPr/>
                    <a:lstStyle/>
                    <a:p>
                      <a:r>
                        <a:rPr lang="nl-BE" dirty="0" smtClean="0"/>
                        <a:t>Asset 1</a:t>
                      </a:r>
                      <a:endParaRPr lang="nl-BE" dirty="0"/>
                    </a:p>
                  </a:txBody>
                  <a:tcPr/>
                </a:tc>
                <a:tc>
                  <a:txBody>
                    <a:bodyPr/>
                    <a:lstStyle/>
                    <a:p>
                      <a:r>
                        <a:rPr lang="nl-BE" dirty="0" smtClean="0"/>
                        <a:t>…</a:t>
                      </a:r>
                      <a:endParaRPr lang="nl-BE" dirty="0"/>
                    </a:p>
                  </a:txBody>
                  <a:tcPr/>
                </a:tc>
                <a:tc>
                  <a:txBody>
                    <a:bodyPr/>
                    <a:lstStyle/>
                    <a:p>
                      <a:r>
                        <a:rPr lang="nl-BE" dirty="0" smtClean="0"/>
                        <a:t>Asset N</a:t>
                      </a:r>
                      <a:endParaRPr lang="nl-BE" dirty="0"/>
                    </a:p>
                  </a:txBody>
                  <a:tcPr/>
                </a:tc>
              </a:tr>
              <a:tr h="709134">
                <a:tc>
                  <a:txBody>
                    <a:bodyPr/>
                    <a:lstStyle/>
                    <a:p>
                      <a:pPr algn="ctr"/>
                      <a:r>
                        <a:rPr lang="nl-BE" dirty="0" smtClean="0"/>
                        <a:t>InValue.Asset</a:t>
                      </a:r>
                      <a:r>
                        <a:rPr lang="nl-BE" baseline="-25000" dirty="0" smtClean="0"/>
                        <a:t>1</a:t>
                      </a:r>
                      <a:endParaRPr lang="nl-BE" baseline="-25000" dirty="0"/>
                    </a:p>
                  </a:txBody>
                  <a:tcPr/>
                </a:tc>
                <a:tc>
                  <a:txBody>
                    <a:bodyPr/>
                    <a:lstStyle/>
                    <a:p>
                      <a:pPr algn="ctr"/>
                      <a:r>
                        <a:rPr lang="nl-BE" dirty="0" smtClean="0"/>
                        <a:t>…</a:t>
                      </a:r>
                      <a:endParaRPr lang="nl-BE" dirty="0"/>
                    </a:p>
                  </a:txBody>
                  <a:tcPr/>
                </a:tc>
                <a:tc>
                  <a:txBody>
                    <a:bodyPr/>
                    <a:lstStyle/>
                    <a:p>
                      <a:pPr algn="ctr"/>
                      <a:r>
                        <a:rPr lang="nl-BE" dirty="0" smtClean="0"/>
                        <a:t>InValue.Asset</a:t>
                      </a:r>
                      <a:r>
                        <a:rPr lang="nl-BE" baseline="-25000" dirty="0" smtClean="0"/>
                        <a:t>N</a:t>
                      </a:r>
                      <a:endParaRPr lang="nl-BE" baseline="-25000" dirty="0"/>
                    </a:p>
                  </a:txBody>
                  <a:tcPr/>
                </a:tc>
              </a:tr>
              <a:tr h="709134">
                <a:tc>
                  <a:txBody>
                    <a:bodyPr/>
                    <a:lstStyle/>
                    <a:p>
                      <a:pPr algn="ctr"/>
                      <a:r>
                        <a:rPr lang="nl-BE" smtClean="0"/>
                        <a:t>FinValue.Asset</a:t>
                      </a:r>
                      <a:r>
                        <a:rPr lang="nl-BE" baseline="-25000" smtClean="0"/>
                        <a:t>1</a:t>
                      </a:r>
                      <a:endParaRPr lang="nl-BE" baseline="-25000" dirty="0"/>
                    </a:p>
                  </a:txBody>
                  <a:tcPr/>
                </a:tc>
                <a:tc>
                  <a:txBody>
                    <a:bodyPr/>
                    <a:lstStyle/>
                    <a:p>
                      <a:pPr algn="ctr"/>
                      <a:r>
                        <a:rPr lang="nl-BE" dirty="0" smtClean="0"/>
                        <a:t>…</a:t>
                      </a:r>
                      <a:endParaRPr lang="nl-BE" dirty="0"/>
                    </a:p>
                  </a:txBody>
                  <a:tcPr/>
                </a:tc>
                <a:tc>
                  <a:txBody>
                    <a:bodyPr/>
                    <a:lstStyle/>
                    <a:p>
                      <a:pPr algn="ctr"/>
                      <a:r>
                        <a:rPr lang="nl-BE" dirty="0" smtClean="0"/>
                        <a:t>FinValue.Asset</a:t>
                      </a:r>
                      <a:r>
                        <a:rPr lang="nl-BE" baseline="-25000" dirty="0" smtClean="0"/>
                        <a:t>N</a:t>
                      </a:r>
                      <a:endParaRPr lang="nl-BE" baseline="-25000" dirty="0"/>
                    </a:p>
                  </a:txBody>
                  <a:tcPr/>
                </a:tc>
              </a:tr>
            </a:tbl>
          </a:graphicData>
        </a:graphic>
      </p:graphicFrame>
      <p:sp>
        <p:nvSpPr>
          <p:cNvPr id="10" name="Down Arrow 9"/>
          <p:cNvSpPr/>
          <p:nvPr/>
        </p:nvSpPr>
        <p:spPr>
          <a:xfrm>
            <a:off x="4343400" y="22860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Down Arrow 10"/>
          <p:cNvSpPr/>
          <p:nvPr/>
        </p:nvSpPr>
        <p:spPr>
          <a:xfrm>
            <a:off x="4343400" y="54102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aphicFrame>
        <p:nvGraphicFramePr>
          <p:cNvPr id="12" name="Content Placeholder 7"/>
          <p:cNvGraphicFramePr>
            <a:graphicFrameLocks/>
          </p:cNvGraphicFramePr>
          <p:nvPr>
            <p:extLst>
              <p:ext uri="{D42A27DB-BD31-4B8C-83A1-F6EECF244321}">
                <p14:modId xmlns:p14="http://schemas.microsoft.com/office/powerpoint/2010/main" val="3953945169"/>
              </p:ext>
            </p:extLst>
          </p:nvPr>
        </p:nvGraphicFramePr>
        <p:xfrm>
          <a:off x="878756" y="2971800"/>
          <a:ext cx="7503244" cy="1784028"/>
        </p:xfrm>
        <a:graphic>
          <a:graphicData uri="http://schemas.openxmlformats.org/drawingml/2006/table">
            <a:tbl>
              <a:tblPr firstRow="1" bandRow="1">
                <a:tableStyleId>{5C22544A-7EE6-4342-B048-85BDC9FD1C3A}</a:tableStyleId>
              </a:tblPr>
              <a:tblGrid>
                <a:gridCol w="7503244"/>
              </a:tblGrid>
              <a:tr h="334331">
                <a:tc>
                  <a:txBody>
                    <a:bodyPr/>
                    <a:lstStyle/>
                    <a:p>
                      <a:endParaRPr lang="nl-BE" dirty="0"/>
                    </a:p>
                  </a:txBody>
                  <a:tcPr/>
                </a:tc>
              </a:tr>
              <a:tr h="709134">
                <a:tc>
                  <a:txBody>
                    <a:bodyPr/>
                    <a:lstStyle/>
                    <a:p>
                      <a:pPr algn="ctr"/>
                      <a:r>
                        <a:rPr lang="nl-BE" dirty="0" smtClean="0"/>
                        <a:t>InValue.Portfolio = InValue.Asset</a:t>
                      </a:r>
                      <a:r>
                        <a:rPr lang="nl-BE" baseline="-25000" dirty="0" smtClean="0"/>
                        <a:t>1 </a:t>
                      </a:r>
                      <a:r>
                        <a:rPr lang="nl-BE" baseline="0" dirty="0" smtClean="0"/>
                        <a:t>+ … + </a:t>
                      </a:r>
                      <a:r>
                        <a:rPr lang="nl-BE" dirty="0" smtClean="0"/>
                        <a:t>InValue.Asset</a:t>
                      </a:r>
                      <a:r>
                        <a:rPr lang="nl-BE" baseline="-25000" dirty="0" smtClean="0"/>
                        <a:t>N</a:t>
                      </a:r>
                      <a:endParaRPr lang="nl-BE" baseline="-25000" dirty="0"/>
                    </a:p>
                  </a:txBody>
                  <a:tcPr/>
                </a:tc>
              </a:tr>
              <a:tr h="709134">
                <a:tc>
                  <a:txBody>
                    <a:bodyPr/>
                    <a:lstStyle/>
                    <a:p>
                      <a:pPr algn="ctr"/>
                      <a:r>
                        <a:rPr lang="nl-BE" dirty="0" smtClean="0"/>
                        <a:t>FinValue.Portfolio = FinValue.Asset</a:t>
                      </a:r>
                      <a:r>
                        <a:rPr lang="nl-BE" baseline="-25000" dirty="0" smtClean="0"/>
                        <a:t>1 </a:t>
                      </a:r>
                      <a:r>
                        <a:rPr lang="nl-BE" baseline="0" dirty="0" smtClean="0"/>
                        <a:t>+ … + Fi</a:t>
                      </a:r>
                      <a:r>
                        <a:rPr lang="nl-BE" dirty="0" smtClean="0"/>
                        <a:t>nValue.Asset</a:t>
                      </a:r>
                      <a:r>
                        <a:rPr lang="nl-BE" baseline="-25000" dirty="0" smtClean="0"/>
                        <a:t>N</a:t>
                      </a:r>
                      <a:endParaRPr lang="nl-BE" baseline="-25000" dirty="0"/>
                    </a:p>
                  </a:txBody>
                  <a:tcPr/>
                </a:tc>
              </a:tr>
            </a:tbl>
          </a:graphicData>
        </a:graphic>
      </p:graphicFrame>
    </p:spTree>
    <p:extLst>
      <p:ext uri="{BB962C8B-B14F-4D97-AF65-F5344CB8AC3E}">
        <p14:creationId xmlns:p14="http://schemas.microsoft.com/office/powerpoint/2010/main" val="2227190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endParaRPr lang="nl-BE"/>
          </a:p>
        </p:txBody>
      </p:sp>
      <mc:AlternateContent xmlns:mc="http://schemas.openxmlformats.org/markup-compatibility/2006" xmlns:a14="http://schemas.microsoft.com/office/drawing/2010/main">
        <mc:Choice Requires="a14">
          <p:sp>
            <p:nvSpPr>
              <p:cNvPr id="7" name="TextBox 6"/>
              <p:cNvSpPr txBox="1"/>
              <p:nvPr/>
            </p:nvSpPr>
            <p:spPr>
              <a:xfrm>
                <a:off x="878756" y="5943600"/>
                <a:ext cx="6961521" cy="526554"/>
              </a:xfrm>
              <a:prstGeom prst="rect">
                <a:avLst/>
              </a:prstGeom>
              <a:noFill/>
            </p:spPr>
            <p:txBody>
              <a:bodyPr wrap="none" rtlCol="0">
                <a:spAutoFit/>
              </a:bodyPr>
              <a:lstStyle/>
              <a:p>
                <a14:m>
                  <m:oMath xmlns:m="http://schemas.openxmlformats.org/officeDocument/2006/math">
                    <m:r>
                      <a:rPr lang="nl-BE" b="0" i="1" smtClean="0">
                        <a:latin typeface="Cambria Math"/>
                      </a:rPr>
                      <m:t>𝑃𝑜𝑟𝑡𝑓𝑜𝑙𝑖𝑜</m:t>
                    </m:r>
                    <m:r>
                      <a:rPr lang="nl-BE" b="0" i="1" smtClean="0">
                        <a:latin typeface="Cambria Math"/>
                      </a:rPr>
                      <m:t> </m:t>
                    </m:r>
                    <m:r>
                      <a:rPr lang="nl-BE" b="0" i="1" smtClean="0">
                        <a:latin typeface="Cambria Math"/>
                      </a:rPr>
                      <m:t>𝑅𝑒𝑡𝑢𝑟𝑛</m:t>
                    </m:r>
                    <m:r>
                      <a:rPr lang="nl-BE" b="0" i="1" smtClean="0">
                        <a:latin typeface="Cambria Math"/>
                      </a:rPr>
                      <m:t>= </m:t>
                    </m:r>
                    <m:f>
                      <m:fPr>
                        <m:ctrlPr>
                          <a:rPr lang="nl-BE" i="1" smtClean="0">
                            <a:latin typeface="Cambria Math"/>
                          </a:rPr>
                        </m:ctrlPr>
                      </m:fPr>
                      <m:num>
                        <m:r>
                          <a:rPr lang="nl-BE" b="0" i="1" smtClean="0">
                            <a:latin typeface="Cambria Math"/>
                          </a:rPr>
                          <m:t>𝐹𝑖𝑛𝑉𝑎𝑙𝑢𝑒</m:t>
                        </m:r>
                        <m:r>
                          <a:rPr lang="nl-BE" b="0" i="1" smtClean="0">
                            <a:latin typeface="Cambria Math"/>
                          </a:rPr>
                          <m:t>.</m:t>
                        </m:r>
                        <m:r>
                          <a:rPr lang="nl-BE" b="0" i="1" smtClean="0">
                            <a:latin typeface="Cambria Math"/>
                          </a:rPr>
                          <m:t>𝑃𝑜𝑟𝑡𝑓𝑜𝑙𝑖𝑜</m:t>
                        </m:r>
                        <m:r>
                          <a:rPr lang="nl-BE" b="0" i="1" smtClean="0">
                            <a:latin typeface="Cambria Math"/>
                          </a:rPr>
                          <m:t>−</m:t>
                        </m:r>
                        <m:r>
                          <a:rPr lang="nl-BE" b="0" i="1" smtClean="0">
                            <a:latin typeface="Cambria Math"/>
                          </a:rPr>
                          <m:t>𝐼𝑛𝑉𝑎𝑙𝑢𝑒</m:t>
                        </m:r>
                        <m:r>
                          <a:rPr lang="nl-BE" b="0" i="1" smtClean="0">
                            <a:latin typeface="Cambria Math"/>
                          </a:rPr>
                          <m:t>.</m:t>
                        </m:r>
                        <m:r>
                          <a:rPr lang="nl-BE" b="0" i="1" smtClean="0">
                            <a:latin typeface="Cambria Math"/>
                          </a:rPr>
                          <m:t>𝑃𝑜𝑟𝑡𝑓𝑜𝑙𝑖𝑜</m:t>
                        </m:r>
                      </m:num>
                      <m:den>
                        <m:r>
                          <a:rPr lang="nl-BE" i="1">
                            <a:latin typeface="Cambria Math"/>
                          </a:rPr>
                          <m:t>𝐼𝑛𝑉𝑎𝑙𝑢𝑒</m:t>
                        </m:r>
                        <m:r>
                          <a:rPr lang="nl-BE" i="1">
                            <a:latin typeface="Cambria Math"/>
                          </a:rPr>
                          <m:t>.</m:t>
                        </m:r>
                        <m:r>
                          <a:rPr lang="nl-BE" i="1">
                            <a:latin typeface="Cambria Math"/>
                          </a:rPr>
                          <m:t>𝑃𝑜𝑟𝑡𝑓𝑜𝑙𝑖𝑜</m:t>
                        </m:r>
                      </m:den>
                    </m:f>
                  </m:oMath>
                </a14:m>
                <a:r>
                  <a:rPr lang="nl-BE" dirty="0" smtClean="0"/>
                  <a:t>=</a:t>
                </a:r>
                <a14:m>
                  <m:oMath xmlns:m="http://schemas.openxmlformats.org/officeDocument/2006/math">
                    <m:f>
                      <m:fPr>
                        <m:ctrlPr>
                          <a:rPr lang="nl-BE" i="1">
                            <a:latin typeface="Cambria Math"/>
                          </a:rPr>
                        </m:ctrlPr>
                      </m:fPr>
                      <m:num>
                        <m:r>
                          <a:rPr lang="nl-BE" b="0" i="1" smtClean="0">
                            <a:latin typeface="Cambria Math"/>
                          </a:rPr>
                          <m:t>510</m:t>
                        </m:r>
                        <m:r>
                          <a:rPr lang="nl-BE" i="1">
                            <a:latin typeface="Cambria Math"/>
                          </a:rPr>
                          <m:t>−</m:t>
                        </m:r>
                        <m:r>
                          <a:rPr lang="nl-BE" b="0" i="1" smtClean="0">
                            <a:latin typeface="Cambria Math"/>
                          </a:rPr>
                          <m:t>500</m:t>
                        </m:r>
                      </m:num>
                      <m:den>
                        <m:r>
                          <a:rPr lang="nl-BE" b="0" i="1" smtClean="0">
                            <a:latin typeface="Cambria Math"/>
                          </a:rPr>
                          <m:t>500</m:t>
                        </m:r>
                      </m:den>
                    </m:f>
                    <m:r>
                      <a:rPr lang="nl-BE" b="0" i="1" smtClean="0">
                        <a:latin typeface="Cambria Math"/>
                      </a:rPr>
                      <m:t>=2%</m:t>
                    </m:r>
                  </m:oMath>
                </a14:m>
                <a:endParaRPr lang="nl-BE" dirty="0"/>
              </a:p>
            </p:txBody>
          </p:sp>
        </mc:Choice>
        <mc:Fallback xmlns="">
          <p:sp>
            <p:nvSpPr>
              <p:cNvPr id="7" name="TextBox 6"/>
              <p:cNvSpPr txBox="1">
                <a:spLocks noRot="1" noChangeAspect="1" noMove="1" noResize="1" noEditPoints="1" noAdjustHandles="1" noChangeArrowheads="1" noChangeShapeType="1" noTextEdit="1"/>
              </p:cNvSpPr>
              <p:nvPr/>
            </p:nvSpPr>
            <p:spPr>
              <a:xfrm>
                <a:off x="878756" y="5943600"/>
                <a:ext cx="6961521" cy="526554"/>
              </a:xfrm>
              <a:prstGeom prst="rect">
                <a:avLst/>
              </a:prstGeom>
              <a:blipFill rotWithShape="1">
                <a:blip r:embed="rId3"/>
                <a:stretch>
                  <a:fillRect l="-175" b="-6977"/>
                </a:stretch>
              </a:blipFill>
            </p:spPr>
            <p:txBody>
              <a:bodyPr/>
              <a:lstStyle/>
              <a:p>
                <a:r>
                  <a:rPr lang="nl-BE">
                    <a:noFill/>
                  </a:rPr>
                  <a:t> </a:t>
                </a:r>
              </a:p>
            </p:txBody>
          </p:sp>
        </mc:Fallback>
      </mc:AlternateContent>
      <p:graphicFrame>
        <p:nvGraphicFramePr>
          <p:cNvPr id="8" name="Content Placeholder 7"/>
          <p:cNvGraphicFramePr>
            <a:graphicFrameLocks/>
          </p:cNvGraphicFramePr>
          <p:nvPr>
            <p:extLst>
              <p:ext uri="{D42A27DB-BD31-4B8C-83A1-F6EECF244321}">
                <p14:modId xmlns:p14="http://schemas.microsoft.com/office/powerpoint/2010/main" val="2002157519"/>
              </p:ext>
            </p:extLst>
          </p:nvPr>
        </p:nvGraphicFramePr>
        <p:xfrm>
          <a:off x="685800" y="304800"/>
          <a:ext cx="7086600" cy="1784028"/>
        </p:xfrm>
        <a:graphic>
          <a:graphicData uri="http://schemas.openxmlformats.org/drawingml/2006/table">
            <a:tbl>
              <a:tblPr firstRow="1" bandRow="1">
                <a:tableStyleId>{5C22544A-7EE6-4342-B048-85BDC9FD1C3A}</a:tableStyleId>
              </a:tblPr>
              <a:tblGrid>
                <a:gridCol w="3581400"/>
                <a:gridCol w="3505200"/>
              </a:tblGrid>
              <a:tr h="334331">
                <a:tc>
                  <a:txBody>
                    <a:bodyPr/>
                    <a:lstStyle/>
                    <a:p>
                      <a:r>
                        <a:rPr lang="nl-BE" dirty="0" smtClean="0"/>
                        <a:t>Asset 1</a:t>
                      </a:r>
                      <a:endParaRPr lang="nl-BE" dirty="0"/>
                    </a:p>
                  </a:txBody>
                  <a:tcPr/>
                </a:tc>
                <a:tc>
                  <a:txBody>
                    <a:bodyPr/>
                    <a:lstStyle/>
                    <a:p>
                      <a:r>
                        <a:rPr lang="nl-BE" dirty="0" smtClean="0"/>
                        <a:t>Asset 2</a:t>
                      </a:r>
                      <a:endParaRPr lang="nl-BE" dirty="0"/>
                    </a:p>
                  </a:txBody>
                  <a:tcPr/>
                </a:tc>
              </a:tr>
              <a:tr h="709134">
                <a:tc>
                  <a:txBody>
                    <a:bodyPr/>
                    <a:lstStyle/>
                    <a:p>
                      <a:pPr algn="ctr"/>
                      <a:r>
                        <a:rPr lang="nl-BE" dirty="0" smtClean="0"/>
                        <a:t>InValue.Asset</a:t>
                      </a:r>
                      <a:r>
                        <a:rPr lang="nl-BE" baseline="-25000" dirty="0" smtClean="0"/>
                        <a:t>1 </a:t>
                      </a:r>
                      <a:r>
                        <a:rPr lang="nl-BE" baseline="0" dirty="0" smtClean="0"/>
                        <a:t>= $200</a:t>
                      </a:r>
                      <a:endParaRPr lang="nl-BE" baseline="-25000" dirty="0"/>
                    </a:p>
                  </a:txBody>
                  <a:tcPr/>
                </a:tc>
                <a:tc>
                  <a:txBody>
                    <a:bodyPr/>
                    <a:lstStyle/>
                    <a:p>
                      <a:pPr algn="ctr"/>
                      <a:r>
                        <a:rPr lang="nl-BE" dirty="0" smtClean="0"/>
                        <a:t>InValue.Asset</a:t>
                      </a:r>
                      <a:r>
                        <a:rPr lang="nl-BE" baseline="-25000" dirty="0" smtClean="0"/>
                        <a:t>2 </a:t>
                      </a:r>
                      <a:r>
                        <a:rPr lang="nl-BE" baseline="0" dirty="0" smtClean="0"/>
                        <a:t>= $300</a:t>
                      </a:r>
                      <a:endParaRPr lang="nl-BE" baseline="-25000" dirty="0"/>
                    </a:p>
                  </a:txBody>
                  <a:tcPr/>
                </a:tc>
              </a:tr>
              <a:tr h="709134">
                <a:tc>
                  <a:txBody>
                    <a:bodyPr/>
                    <a:lstStyle/>
                    <a:p>
                      <a:pPr algn="ctr"/>
                      <a:r>
                        <a:rPr lang="nl-BE" dirty="0" smtClean="0"/>
                        <a:t>FinValue.Asset</a:t>
                      </a:r>
                      <a:r>
                        <a:rPr lang="nl-BE" baseline="-25000" dirty="0" smtClean="0"/>
                        <a:t>1</a:t>
                      </a:r>
                      <a:r>
                        <a:rPr lang="nl-BE" baseline="0" dirty="0" smtClean="0"/>
                        <a:t>= $180</a:t>
                      </a:r>
                      <a:endParaRPr lang="nl-BE" baseline="-25000" dirty="0"/>
                    </a:p>
                  </a:txBody>
                  <a:tcPr/>
                </a:tc>
                <a:tc>
                  <a:txBody>
                    <a:bodyPr/>
                    <a:lstStyle/>
                    <a:p>
                      <a:pPr algn="ctr"/>
                      <a:r>
                        <a:rPr lang="nl-BE" dirty="0" smtClean="0"/>
                        <a:t>FinValue.Asset</a:t>
                      </a:r>
                      <a:r>
                        <a:rPr lang="nl-BE" baseline="-25000" dirty="0" smtClean="0"/>
                        <a:t>2 </a:t>
                      </a:r>
                      <a:r>
                        <a:rPr lang="nl-BE" baseline="0" dirty="0" smtClean="0"/>
                        <a:t>= $</a:t>
                      </a:r>
                      <a:r>
                        <a:rPr lang="nl-BE" baseline="0" dirty="0" smtClean="0"/>
                        <a:t>330</a:t>
                      </a:r>
                      <a:endParaRPr lang="nl-BE" baseline="-25000" dirty="0"/>
                    </a:p>
                  </a:txBody>
                  <a:tcPr/>
                </a:tc>
              </a:tr>
            </a:tbl>
          </a:graphicData>
        </a:graphic>
      </p:graphicFrame>
      <p:sp>
        <p:nvSpPr>
          <p:cNvPr id="9" name="Down Arrow 8"/>
          <p:cNvSpPr/>
          <p:nvPr/>
        </p:nvSpPr>
        <p:spPr>
          <a:xfrm>
            <a:off x="4343400" y="22860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Down Arrow 9"/>
          <p:cNvSpPr/>
          <p:nvPr/>
        </p:nvSpPr>
        <p:spPr>
          <a:xfrm>
            <a:off x="4343400" y="54102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aphicFrame>
        <p:nvGraphicFramePr>
          <p:cNvPr id="11" name="Content Placeholder 7"/>
          <p:cNvGraphicFramePr>
            <a:graphicFrameLocks/>
          </p:cNvGraphicFramePr>
          <p:nvPr>
            <p:extLst>
              <p:ext uri="{D42A27DB-BD31-4B8C-83A1-F6EECF244321}">
                <p14:modId xmlns:p14="http://schemas.microsoft.com/office/powerpoint/2010/main" val="3101535742"/>
              </p:ext>
            </p:extLst>
          </p:nvPr>
        </p:nvGraphicFramePr>
        <p:xfrm>
          <a:off x="878756" y="2971800"/>
          <a:ext cx="7503244" cy="1784028"/>
        </p:xfrm>
        <a:graphic>
          <a:graphicData uri="http://schemas.openxmlformats.org/drawingml/2006/table">
            <a:tbl>
              <a:tblPr firstRow="1" bandRow="1">
                <a:tableStyleId>{5C22544A-7EE6-4342-B048-85BDC9FD1C3A}</a:tableStyleId>
              </a:tblPr>
              <a:tblGrid>
                <a:gridCol w="7503244"/>
              </a:tblGrid>
              <a:tr h="334331">
                <a:tc>
                  <a:txBody>
                    <a:bodyPr/>
                    <a:lstStyle/>
                    <a:p>
                      <a:endParaRPr lang="nl-BE" dirty="0"/>
                    </a:p>
                  </a:txBody>
                  <a:tcPr/>
                </a:tc>
              </a:tr>
              <a:tr h="709134">
                <a:tc>
                  <a:txBody>
                    <a:bodyPr/>
                    <a:lstStyle/>
                    <a:p>
                      <a:pPr algn="ctr"/>
                      <a:r>
                        <a:rPr lang="nl-BE" dirty="0" smtClean="0"/>
                        <a:t>InValue.Portfolio = $200 + $300 = $500</a:t>
                      </a:r>
                      <a:endParaRPr lang="nl-BE" baseline="-25000" dirty="0"/>
                    </a:p>
                  </a:txBody>
                  <a:tcPr/>
                </a:tc>
              </a:tr>
              <a:tr h="709134">
                <a:tc>
                  <a:txBody>
                    <a:bodyPr/>
                    <a:lstStyle/>
                    <a:p>
                      <a:pPr algn="ctr"/>
                      <a:r>
                        <a:rPr lang="nl-BE" dirty="0" smtClean="0"/>
                        <a:t>FinValue.Portfolio =  $180 + $330 = $510</a:t>
                      </a:r>
                      <a:endParaRPr lang="nl-BE" baseline="-25000" dirty="0"/>
                    </a:p>
                  </a:txBody>
                  <a:tcPr/>
                </a:tc>
              </a:tr>
            </a:tbl>
          </a:graphicData>
        </a:graphic>
      </p:graphicFrame>
    </p:spTree>
    <p:extLst>
      <p:ext uri="{BB962C8B-B14F-4D97-AF65-F5344CB8AC3E}">
        <p14:creationId xmlns:p14="http://schemas.microsoft.com/office/powerpoint/2010/main" val="426040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New formula</a:t>
            </a:r>
          </a:p>
          <a:p>
            <a:endParaRPr lang="nl-BE" dirty="0"/>
          </a:p>
          <a:p>
            <a:endParaRPr lang="nl-BE" dirty="0" smtClean="0"/>
          </a:p>
          <a:p>
            <a:endParaRPr lang="nl-BE" dirty="0"/>
          </a:p>
          <a:p>
            <a:endParaRPr lang="nl-BE" dirty="0" smtClean="0"/>
          </a:p>
          <a:p>
            <a:pPr marL="0" indent="0">
              <a:buNone/>
            </a:pPr>
            <a:r>
              <a:rPr lang="nl-BE" dirty="0" smtClean="0"/>
              <a:t>with: </a:t>
            </a:r>
            <a:endParaRPr lang="nl-BE" dirty="0"/>
          </a:p>
        </p:txBody>
      </p:sp>
      <mc:AlternateContent xmlns:mc="http://schemas.openxmlformats.org/markup-compatibility/2006" xmlns:a14="http://schemas.microsoft.com/office/drawing/2010/main">
        <mc:Choice Requires="a14">
          <p:sp>
            <p:nvSpPr>
              <p:cNvPr id="5" name="TextBox 4"/>
              <p:cNvSpPr txBox="1"/>
              <p:nvPr/>
            </p:nvSpPr>
            <p:spPr>
              <a:xfrm>
                <a:off x="685800" y="2895600"/>
                <a:ext cx="6858000" cy="523220"/>
              </a:xfrm>
              <a:prstGeom prst="rect">
                <a:avLst/>
              </a:prstGeom>
              <a:noFill/>
            </p:spPr>
            <p:txBody>
              <a:bodyPr wrap="square" rtlCol="0">
                <a:spAutoFit/>
              </a:bodyPr>
              <a:lstStyle/>
              <a:p>
                <a14:m>
                  <m:oMath xmlns:m="http://schemas.openxmlformats.org/officeDocument/2006/math">
                    <m:r>
                      <a:rPr lang="nl-BE" sz="2800" b="0" i="1" smtClean="0">
                        <a:latin typeface="Cambria Math"/>
                      </a:rPr>
                      <m:t>𝑃𝑜𝑟𝑡𝑓𝑜𝑙𝑖𝑜</m:t>
                    </m:r>
                    <m:r>
                      <a:rPr lang="nl-BE" sz="2800" b="0" i="1" smtClean="0">
                        <a:latin typeface="Cambria Math"/>
                      </a:rPr>
                      <m:t> </m:t>
                    </m:r>
                    <m:r>
                      <a:rPr lang="nl-BE" sz="2800" b="0" i="1" smtClean="0">
                        <a:latin typeface="Cambria Math"/>
                      </a:rPr>
                      <m:t>𝑅𝑒𝑡𝑢𝑟𝑛</m:t>
                    </m:r>
                    <m:r>
                      <a:rPr lang="nl-BE" sz="2800" b="0" i="1" smtClean="0">
                        <a:latin typeface="Cambria Math"/>
                      </a:rPr>
                      <m:t>=</m:t>
                    </m:r>
                  </m:oMath>
                </a14:m>
                <a:r>
                  <a:rPr lang="nl-BE" sz="2800" dirty="0" smtClean="0"/>
                  <a:t> w</a:t>
                </a:r>
                <a:r>
                  <a:rPr lang="nl-BE" sz="2800" baseline="-25000" dirty="0" smtClean="0"/>
                  <a:t>1</a:t>
                </a:r>
                <a:r>
                  <a:rPr lang="nl-BE" sz="2800" dirty="0" smtClean="0"/>
                  <a:t>R</a:t>
                </a:r>
                <a:r>
                  <a:rPr lang="nl-BE" sz="2800" baseline="-25000" dirty="0" smtClean="0"/>
                  <a:t>1</a:t>
                </a:r>
                <a:r>
                  <a:rPr lang="nl-BE" sz="2800" dirty="0" smtClean="0"/>
                  <a:t>+w</a:t>
                </a:r>
                <a:r>
                  <a:rPr lang="nl-BE" sz="2800" baseline="-25000" dirty="0" smtClean="0"/>
                  <a:t>2</a:t>
                </a:r>
                <a:r>
                  <a:rPr lang="nl-BE" sz="2800" dirty="0"/>
                  <a:t>R</a:t>
                </a:r>
                <a:r>
                  <a:rPr lang="nl-BE" sz="2800" baseline="-25000" dirty="0" smtClean="0"/>
                  <a:t>2</a:t>
                </a:r>
                <a:r>
                  <a:rPr lang="nl-BE" sz="2800" dirty="0" smtClean="0"/>
                  <a:t>+…w</a:t>
                </a:r>
                <a:r>
                  <a:rPr lang="nl-BE" sz="2800" baseline="-25000" dirty="0" smtClean="0"/>
                  <a:t>N</a:t>
                </a:r>
                <a:r>
                  <a:rPr lang="nl-BE" sz="2800" dirty="0"/>
                  <a:t>R</a:t>
                </a:r>
                <a:r>
                  <a:rPr lang="nl-BE" sz="2800" baseline="-25000" dirty="0" smtClean="0"/>
                  <a:t>N </a:t>
                </a:r>
                <a:endParaRPr lang="nl-BE"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685800" y="2895600"/>
                <a:ext cx="6858000" cy="523220"/>
              </a:xfrm>
              <a:prstGeom prst="rect">
                <a:avLst/>
              </a:prstGeom>
              <a:blipFill rotWithShape="1">
                <a:blip r:embed="rId3"/>
                <a:stretch>
                  <a:fillRect t="-10465" b="-32558"/>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701335" y="4419600"/>
                <a:ext cx="4246675" cy="618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nl-BE" b="0" i="1" smtClean="0">
                          <a:latin typeface="Cambria Math"/>
                        </a:rPr>
                        <m:t>𝑅</m:t>
                      </m:r>
                      <m:r>
                        <a:rPr lang="nl-BE" b="0" i="1" baseline="-25000" smtClean="0">
                          <a:latin typeface="Cambria Math"/>
                        </a:rPr>
                        <m:t>𝑖</m:t>
                      </m:r>
                      <m:r>
                        <a:rPr lang="nl-BE" b="0" i="1" smtClean="0">
                          <a:latin typeface="Cambria Math"/>
                        </a:rPr>
                        <m:t>= </m:t>
                      </m:r>
                      <m:f>
                        <m:fPr>
                          <m:ctrlPr>
                            <a:rPr lang="nl-BE" i="1" smtClean="0">
                              <a:latin typeface="Cambria Math"/>
                            </a:rPr>
                          </m:ctrlPr>
                        </m:fPr>
                        <m:num>
                          <m:r>
                            <a:rPr lang="nl-BE" b="0" i="1" smtClean="0">
                              <a:latin typeface="Cambria Math"/>
                            </a:rPr>
                            <m:t>𝐹𝑖𝑛𝑉𝑎𝑙𝑢𝑒</m:t>
                          </m:r>
                          <m:r>
                            <a:rPr lang="nl-BE" b="0" i="1" smtClean="0">
                              <a:latin typeface="Cambria Math"/>
                            </a:rPr>
                            <m:t>. </m:t>
                          </m:r>
                          <m:r>
                            <a:rPr lang="nl-BE" b="0" i="1" smtClean="0">
                              <a:latin typeface="Cambria Math"/>
                            </a:rPr>
                            <m:t>𝐴𝑠𝑠𝑒𝑡𝑖</m:t>
                          </m:r>
                          <m:r>
                            <a:rPr lang="nl-BE" b="0" i="1" smtClean="0">
                              <a:latin typeface="Cambria Math"/>
                            </a:rPr>
                            <m:t>−</m:t>
                          </m:r>
                          <m:r>
                            <a:rPr lang="nl-BE" b="0" i="1" smtClean="0">
                              <a:latin typeface="Cambria Math"/>
                            </a:rPr>
                            <m:t>𝐼𝑛𝑉𝑎𝑙𝑢𝑒</m:t>
                          </m:r>
                          <m:r>
                            <a:rPr lang="nl-BE" i="1">
                              <a:latin typeface="Cambria Math"/>
                            </a:rPr>
                            <m:t>. </m:t>
                          </m:r>
                          <m:r>
                            <a:rPr lang="nl-BE" i="1">
                              <a:latin typeface="Cambria Math"/>
                            </a:rPr>
                            <m:t>𝐴𝑠𝑠𝑒𝑡𝑖</m:t>
                          </m:r>
                        </m:num>
                        <m:den>
                          <m:r>
                            <a:rPr lang="nl-BE" i="1">
                              <a:latin typeface="Cambria Math"/>
                            </a:rPr>
                            <m:t>𝐼𝑛𝑉𝑎𝑙𝑢𝑒</m:t>
                          </m:r>
                          <m:r>
                            <a:rPr lang="nl-BE" i="1">
                              <a:latin typeface="Cambria Math"/>
                            </a:rPr>
                            <m:t>. </m:t>
                          </m:r>
                          <m:r>
                            <a:rPr lang="nl-BE" i="1">
                              <a:latin typeface="Cambria Math"/>
                            </a:rPr>
                            <m:t>𝐴𝑠𝑠𝑒𝑡𝑖</m:t>
                          </m:r>
                        </m:den>
                      </m:f>
                    </m:oMath>
                  </m:oMathPara>
                </a14:m>
                <a:endParaRPr lang="nl-BE"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1701335" y="4419600"/>
                <a:ext cx="4246675" cy="618374"/>
              </a:xfrm>
              <a:prstGeom prst="rect">
                <a:avLst/>
              </a:prstGeom>
              <a:blipFill rotWithShape="1">
                <a:blip r:embed="rId4"/>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720194" y="5410200"/>
                <a:ext cx="2851806" cy="7226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nl-BE" b="0" i="1" smtClean="0">
                          <a:latin typeface="Cambria Math"/>
                        </a:rPr>
                        <m:t>𝑤</m:t>
                      </m:r>
                      <m:r>
                        <a:rPr lang="nl-BE" b="0" i="1" baseline="-25000" smtClean="0">
                          <a:latin typeface="Cambria Math"/>
                        </a:rPr>
                        <m:t>𝑖</m:t>
                      </m:r>
                      <m:r>
                        <a:rPr lang="nl-BE" b="0" i="1" smtClean="0">
                          <a:latin typeface="Cambria Math"/>
                        </a:rPr>
                        <m:t>= </m:t>
                      </m:r>
                      <m:f>
                        <m:fPr>
                          <m:ctrlPr>
                            <a:rPr lang="nl-BE" i="1" smtClean="0">
                              <a:latin typeface="Cambria Math"/>
                            </a:rPr>
                          </m:ctrlPr>
                        </m:fPr>
                        <m:num>
                          <m:r>
                            <a:rPr lang="nl-BE" i="1">
                              <a:latin typeface="Cambria Math"/>
                            </a:rPr>
                            <m:t>𝐼𝑛𝑉𝑎𝑙𝑢𝑒</m:t>
                          </m:r>
                          <m:r>
                            <a:rPr lang="nl-BE" i="1">
                              <a:latin typeface="Cambria Math"/>
                            </a:rPr>
                            <m:t>. </m:t>
                          </m:r>
                          <m:r>
                            <a:rPr lang="nl-BE" i="1">
                              <a:latin typeface="Cambria Math"/>
                            </a:rPr>
                            <m:t>𝐴𝑠𝑠𝑒𝑡𝑖</m:t>
                          </m:r>
                        </m:num>
                        <m:den>
                          <m:nary>
                            <m:naryPr>
                              <m:chr m:val="∑"/>
                              <m:ctrlPr>
                                <a:rPr lang="nl-BE" b="0" i="1" smtClean="0">
                                  <a:latin typeface="Cambria Math"/>
                                </a:rPr>
                              </m:ctrlPr>
                            </m:naryPr>
                            <m:sub>
                              <m:r>
                                <m:rPr>
                                  <m:brk m:alnAt="23"/>
                                </m:rPr>
                                <a:rPr lang="nl-BE" b="0" i="1" smtClean="0">
                                  <a:latin typeface="Cambria Math"/>
                                </a:rPr>
                                <m:t>𝑗</m:t>
                              </m:r>
                              <m:r>
                                <a:rPr lang="nl-BE" b="0" i="1" smtClean="0">
                                  <a:latin typeface="Cambria Math"/>
                                </a:rPr>
                                <m:t>=1</m:t>
                              </m:r>
                            </m:sub>
                            <m:sup>
                              <m:r>
                                <a:rPr lang="nl-BE" b="0" i="1" smtClean="0">
                                  <a:latin typeface="Cambria Math"/>
                                </a:rPr>
                                <m:t>𝑁</m:t>
                              </m:r>
                            </m:sup>
                            <m:e>
                              <m:r>
                                <a:rPr lang="nl-BE" b="0" i="1" smtClean="0">
                                  <a:latin typeface="Cambria Math"/>
                                </a:rPr>
                                <m:t>𝐼𝑛𝑉</m:t>
                              </m:r>
                              <m:r>
                                <a:rPr lang="nl-BE" i="1">
                                  <a:latin typeface="Cambria Math"/>
                                </a:rPr>
                                <m:t>𝑎𝑙𝑢𝑒</m:t>
                              </m:r>
                              <m:r>
                                <a:rPr lang="nl-BE" i="1">
                                  <a:latin typeface="Cambria Math"/>
                                </a:rPr>
                                <m:t>. </m:t>
                              </m:r>
                              <m:r>
                                <a:rPr lang="nl-BE" b="0" i="1" smtClean="0">
                                  <a:latin typeface="Cambria Math"/>
                                </a:rPr>
                                <m:t>𝐴</m:t>
                              </m:r>
                              <m:r>
                                <a:rPr lang="nl-BE" i="1">
                                  <a:latin typeface="Cambria Math"/>
                                </a:rPr>
                                <m:t>𝑠𝑠𝑒𝑡</m:t>
                              </m:r>
                              <m:r>
                                <a:rPr lang="nl-BE" b="0" i="1" baseline="-25000" smtClean="0">
                                  <a:latin typeface="Cambria Math"/>
                                </a:rPr>
                                <m:t>𝑗</m:t>
                              </m:r>
                            </m:e>
                          </m:nary>
                        </m:den>
                      </m:f>
                    </m:oMath>
                  </m:oMathPara>
                </a14:m>
                <a:endParaRPr lang="nl-BE"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1720194" y="5410200"/>
                <a:ext cx="2851806" cy="722698"/>
              </a:xfrm>
              <a:prstGeom prst="rect">
                <a:avLst/>
              </a:prstGeom>
              <a:blipFill rotWithShape="1">
                <a:blip r:embed="rId5"/>
                <a:stretch>
                  <a:fillRect/>
                </a:stretch>
              </a:blipFill>
            </p:spPr>
            <p:txBody>
              <a:bodyPr/>
              <a:lstStyle/>
              <a:p>
                <a:r>
                  <a:rPr lang="nl-BE">
                    <a:noFill/>
                  </a:rPr>
                  <a:t> </a:t>
                </a:r>
              </a:p>
            </p:txBody>
          </p:sp>
        </mc:Fallback>
      </mc:AlternateContent>
      <p:sp>
        <p:nvSpPr>
          <p:cNvPr id="4" name="Rounded Rectangle 3"/>
          <p:cNvSpPr/>
          <p:nvPr/>
        </p:nvSpPr>
        <p:spPr>
          <a:xfrm>
            <a:off x="533400" y="2590800"/>
            <a:ext cx="6858000" cy="1295400"/>
          </a:xfrm>
          <a:prstGeom prst="roundRect">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191097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7"/>
          <p:cNvGraphicFramePr>
            <a:graphicFrameLocks/>
          </p:cNvGraphicFramePr>
          <p:nvPr>
            <p:extLst>
              <p:ext uri="{D42A27DB-BD31-4B8C-83A1-F6EECF244321}">
                <p14:modId xmlns:p14="http://schemas.microsoft.com/office/powerpoint/2010/main" val="3194669578"/>
              </p:ext>
            </p:extLst>
          </p:nvPr>
        </p:nvGraphicFramePr>
        <p:xfrm>
          <a:off x="685800" y="304800"/>
          <a:ext cx="7620000" cy="1784028"/>
        </p:xfrm>
        <a:graphic>
          <a:graphicData uri="http://schemas.openxmlformats.org/drawingml/2006/table">
            <a:tbl>
              <a:tblPr firstRow="1" bandRow="1">
                <a:tableStyleId>{5C22544A-7EE6-4342-B048-85BDC9FD1C3A}</a:tableStyleId>
              </a:tblPr>
              <a:tblGrid>
                <a:gridCol w="3581400"/>
                <a:gridCol w="533400"/>
                <a:gridCol w="3505200"/>
              </a:tblGrid>
              <a:tr h="334331">
                <a:tc>
                  <a:txBody>
                    <a:bodyPr/>
                    <a:lstStyle/>
                    <a:p>
                      <a:r>
                        <a:rPr lang="nl-BE" dirty="0" smtClean="0"/>
                        <a:t>Asset 1</a:t>
                      </a:r>
                      <a:endParaRPr lang="nl-BE" dirty="0"/>
                    </a:p>
                  </a:txBody>
                  <a:tcPr/>
                </a:tc>
                <a:tc>
                  <a:txBody>
                    <a:bodyPr/>
                    <a:lstStyle/>
                    <a:p>
                      <a:r>
                        <a:rPr lang="nl-BE" dirty="0" smtClean="0"/>
                        <a:t>…</a:t>
                      </a:r>
                      <a:endParaRPr lang="nl-BE" dirty="0"/>
                    </a:p>
                  </a:txBody>
                  <a:tcPr/>
                </a:tc>
                <a:tc>
                  <a:txBody>
                    <a:bodyPr/>
                    <a:lstStyle/>
                    <a:p>
                      <a:r>
                        <a:rPr lang="nl-BE" dirty="0" smtClean="0"/>
                        <a:t>Asset N</a:t>
                      </a:r>
                      <a:endParaRPr lang="nl-BE" dirty="0"/>
                    </a:p>
                  </a:txBody>
                  <a:tcPr/>
                </a:tc>
              </a:tr>
              <a:tr h="709134">
                <a:tc>
                  <a:txBody>
                    <a:bodyPr/>
                    <a:lstStyle/>
                    <a:p>
                      <a:pPr algn="ctr"/>
                      <a:r>
                        <a:rPr lang="nl-BE" dirty="0" smtClean="0"/>
                        <a:t>InValue.Asset</a:t>
                      </a:r>
                      <a:r>
                        <a:rPr lang="nl-BE" baseline="-25000" dirty="0" smtClean="0"/>
                        <a:t>1</a:t>
                      </a:r>
                      <a:endParaRPr lang="nl-BE" baseline="-25000" dirty="0"/>
                    </a:p>
                  </a:txBody>
                  <a:tcPr/>
                </a:tc>
                <a:tc>
                  <a:txBody>
                    <a:bodyPr/>
                    <a:lstStyle/>
                    <a:p>
                      <a:pPr algn="ctr"/>
                      <a:r>
                        <a:rPr lang="nl-BE" dirty="0" smtClean="0"/>
                        <a:t>…</a:t>
                      </a:r>
                      <a:endParaRPr lang="nl-BE" dirty="0"/>
                    </a:p>
                  </a:txBody>
                  <a:tcPr/>
                </a:tc>
                <a:tc>
                  <a:txBody>
                    <a:bodyPr/>
                    <a:lstStyle/>
                    <a:p>
                      <a:pPr algn="ctr"/>
                      <a:r>
                        <a:rPr lang="nl-BE" dirty="0" smtClean="0"/>
                        <a:t>InValue.Asset</a:t>
                      </a:r>
                      <a:r>
                        <a:rPr lang="nl-BE" baseline="-25000" dirty="0" smtClean="0"/>
                        <a:t>N</a:t>
                      </a:r>
                      <a:endParaRPr lang="nl-BE" baseline="-25000" dirty="0"/>
                    </a:p>
                  </a:txBody>
                  <a:tcPr/>
                </a:tc>
              </a:tr>
              <a:tr h="709134">
                <a:tc>
                  <a:txBody>
                    <a:bodyPr/>
                    <a:lstStyle/>
                    <a:p>
                      <a:pPr algn="ctr"/>
                      <a:r>
                        <a:rPr lang="nl-BE" smtClean="0"/>
                        <a:t>FinValue.Asset</a:t>
                      </a:r>
                      <a:r>
                        <a:rPr lang="nl-BE" baseline="-25000" smtClean="0"/>
                        <a:t>1</a:t>
                      </a:r>
                      <a:endParaRPr lang="nl-BE" baseline="-25000" dirty="0"/>
                    </a:p>
                  </a:txBody>
                  <a:tcPr/>
                </a:tc>
                <a:tc>
                  <a:txBody>
                    <a:bodyPr/>
                    <a:lstStyle/>
                    <a:p>
                      <a:pPr algn="ctr"/>
                      <a:r>
                        <a:rPr lang="nl-BE" dirty="0" smtClean="0"/>
                        <a:t>…</a:t>
                      </a:r>
                      <a:endParaRPr lang="nl-BE" dirty="0"/>
                    </a:p>
                  </a:txBody>
                  <a:tcPr/>
                </a:tc>
                <a:tc>
                  <a:txBody>
                    <a:bodyPr/>
                    <a:lstStyle/>
                    <a:p>
                      <a:pPr algn="ctr"/>
                      <a:r>
                        <a:rPr lang="nl-BE" dirty="0" smtClean="0"/>
                        <a:t>FinValue.Asset</a:t>
                      </a:r>
                      <a:r>
                        <a:rPr lang="nl-BE" baseline="-25000" dirty="0" smtClean="0"/>
                        <a:t>N</a:t>
                      </a:r>
                      <a:endParaRPr lang="nl-BE" baseline="-25000" dirty="0"/>
                    </a:p>
                  </a:txBody>
                  <a:tcPr/>
                </a:tc>
              </a:tr>
            </a:tbl>
          </a:graphicData>
        </a:graphic>
      </p:graphicFrame>
      <mc:AlternateContent xmlns:mc="http://schemas.openxmlformats.org/markup-compatibility/2006" xmlns:a14="http://schemas.microsoft.com/office/drawing/2010/main">
        <mc:Choice Requires="a14">
          <p:graphicFrame>
            <p:nvGraphicFramePr>
              <p:cNvPr id="7" name="Content Placeholder 7"/>
              <p:cNvGraphicFramePr>
                <a:graphicFrameLocks/>
              </p:cNvGraphicFramePr>
              <p:nvPr>
                <p:extLst>
                  <p:ext uri="{D42A27DB-BD31-4B8C-83A1-F6EECF244321}">
                    <p14:modId xmlns:p14="http://schemas.microsoft.com/office/powerpoint/2010/main" val="2611136907"/>
                  </p:ext>
                </p:extLst>
              </p:nvPr>
            </p:nvGraphicFramePr>
            <p:xfrm>
              <a:off x="838200" y="2743200"/>
              <a:ext cx="7467601" cy="2302948"/>
            </p:xfrm>
            <a:graphic>
              <a:graphicData uri="http://schemas.openxmlformats.org/drawingml/2006/table">
                <a:tbl>
                  <a:tblPr firstRow="1" bandRow="1">
                    <a:tableStyleId>{5C22544A-7EE6-4342-B048-85BDC9FD1C3A}</a:tableStyleId>
                  </a:tblPr>
                  <a:tblGrid>
                    <a:gridCol w="3429000"/>
                    <a:gridCol w="609600"/>
                    <a:gridCol w="3429001"/>
                  </a:tblGrid>
                  <a:tr h="348813">
                    <a:tc>
                      <a:txBody>
                        <a:bodyPr/>
                        <a:lstStyle/>
                        <a:p>
                          <a:pPr algn="ctr"/>
                          <a:r>
                            <a:rPr lang="nl-BE" dirty="0" smtClean="0"/>
                            <a:t>Asset 1</a:t>
                          </a:r>
                          <a:endParaRPr lang="nl-BE" dirty="0"/>
                        </a:p>
                      </a:txBody>
                      <a:tcPr/>
                    </a:tc>
                    <a:tc>
                      <a:txBody>
                        <a:bodyPr/>
                        <a:lstStyle/>
                        <a:p>
                          <a:pPr algn="ctr"/>
                          <a:r>
                            <a:rPr lang="nl-BE" dirty="0" smtClean="0"/>
                            <a:t>…</a:t>
                          </a:r>
                          <a:endParaRPr lang="nl-BE" dirty="0"/>
                        </a:p>
                      </a:txBody>
                      <a:tcPr/>
                    </a:tc>
                    <a:tc>
                      <a:txBody>
                        <a:bodyPr/>
                        <a:lstStyle/>
                        <a:p>
                          <a:pPr algn="ctr"/>
                          <a:r>
                            <a:rPr lang="nl-BE" dirty="0" smtClean="0"/>
                            <a:t>Asset N</a:t>
                          </a:r>
                          <a:endParaRPr lang="nl-BE" dirty="0"/>
                        </a:p>
                      </a:txBody>
                      <a:tcPr/>
                    </a:tc>
                  </a:tr>
                  <a:tr h="9685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BE" b="0" dirty="0" smtClean="0"/>
                            <a:t>w</a:t>
                          </a:r>
                          <a:r>
                            <a:rPr lang="nl-BE" b="0" baseline="-25000" dirty="0" smtClean="0"/>
                            <a:t>1</a:t>
                          </a:r>
                          <a14:m>
                            <m:oMath xmlns:m="http://schemas.openxmlformats.org/officeDocument/2006/math">
                              <m:r>
                                <a:rPr lang="nl-BE" i="1" smtClean="0">
                                  <a:latin typeface="Cambria Math"/>
                                </a:rPr>
                                <m:t>=</m:t>
                              </m:r>
                              <m:f>
                                <m:fPr>
                                  <m:ctrlPr>
                                    <a:rPr lang="nl-BE" i="1" smtClean="0">
                                      <a:latin typeface="Cambria Math"/>
                                    </a:rPr>
                                  </m:ctrlPr>
                                </m:fPr>
                                <m:num>
                                  <m:r>
                                    <a:rPr lang="nl-BE" b="0" i="1" smtClean="0">
                                      <a:latin typeface="Cambria Math"/>
                                    </a:rPr>
                                    <m:t>𝐼𝑛𝑉𝑎𝑙𝑢𝑒</m:t>
                                  </m:r>
                                  <m:r>
                                    <a:rPr lang="nl-BE" b="0" i="1" smtClean="0">
                                      <a:latin typeface="Cambria Math"/>
                                    </a:rPr>
                                    <m:t>.</m:t>
                                  </m:r>
                                  <m:r>
                                    <a:rPr lang="nl-BE" b="0" i="1" smtClean="0">
                                      <a:latin typeface="Cambria Math"/>
                                    </a:rPr>
                                    <m:t>𝐴𝑠𝑠𝑒𝑡</m:t>
                                  </m:r>
                                  <m:r>
                                    <a:rPr lang="nl-BE" b="0" i="1" baseline="-25000" smtClean="0">
                                      <a:latin typeface="Cambria Math"/>
                                    </a:rPr>
                                    <m:t>1</m:t>
                                  </m:r>
                                </m:num>
                                <m:den>
                                  <m:r>
                                    <a:rPr lang="nl-BE" b="0" i="1" smtClean="0">
                                      <a:latin typeface="Cambria Math"/>
                                    </a:rPr>
                                    <m:t>𝐼𝑛𝑉𝑎𝑙𝑢𝑒</m:t>
                                  </m:r>
                                  <m:r>
                                    <a:rPr lang="nl-BE" b="0" i="1" smtClean="0">
                                      <a:latin typeface="Cambria Math"/>
                                    </a:rPr>
                                    <m:t>.</m:t>
                                  </m:r>
                                  <m:r>
                                    <a:rPr lang="nl-BE" b="0" i="1" smtClean="0">
                                      <a:latin typeface="Cambria Math"/>
                                    </a:rPr>
                                    <m:t>𝑃𝑜𝑟𝑡𝑓𝑜𝑙𝑖𝑜</m:t>
                                  </m:r>
                                </m:den>
                              </m:f>
                            </m:oMath>
                          </a14:m>
                          <a:endParaRPr lang="nl-BE" dirty="0" smtClean="0"/>
                        </a:p>
                        <a:p>
                          <a:pPr algn="ctr"/>
                          <a:endParaRPr lang="nl-BE" dirty="0"/>
                        </a:p>
                      </a:txBody>
                      <a:tcPr/>
                    </a:tc>
                    <a:tc>
                      <a:txBody>
                        <a:bodyPr/>
                        <a:lstStyle/>
                        <a:p>
                          <a:pPr algn="ctr"/>
                          <a:r>
                            <a:rPr lang="nl-BE" dirty="0" smtClean="0"/>
                            <a:t>…</a:t>
                          </a:r>
                          <a:endParaRPr lang="nl-BE" dirty="0"/>
                        </a:p>
                      </a:txBody>
                      <a:tcPr/>
                    </a:tc>
                    <a:tc>
                      <a:txBody>
                        <a:bodyPr/>
                        <a:lstStyle/>
                        <a:p>
                          <a:pPr algn="ctr"/>
                          <a:r>
                            <a:rPr lang="nl-BE" b="0" dirty="0" smtClean="0"/>
                            <a:t>w</a:t>
                          </a:r>
                          <a:r>
                            <a:rPr lang="nl-BE" b="0" baseline="-25000" dirty="0" smtClean="0"/>
                            <a:t>N</a:t>
                          </a:r>
                          <a14:m>
                            <m:oMath xmlns:m="http://schemas.openxmlformats.org/officeDocument/2006/math">
                              <m:r>
                                <a:rPr lang="nl-BE" i="1" smtClean="0">
                                  <a:latin typeface="Cambria Math"/>
                                </a:rPr>
                                <m:t>=</m:t>
                              </m:r>
                              <m:f>
                                <m:fPr>
                                  <m:ctrlPr>
                                    <a:rPr lang="nl-BE" i="1" smtClean="0">
                                      <a:latin typeface="Cambria Math"/>
                                    </a:rPr>
                                  </m:ctrlPr>
                                </m:fPr>
                                <m:num>
                                  <m:r>
                                    <a:rPr lang="nl-BE" b="0" i="1" smtClean="0">
                                      <a:latin typeface="Cambria Math"/>
                                    </a:rPr>
                                    <m:t>𝐼𝑛𝑉𝑎𝑙𝑢𝑒</m:t>
                                  </m:r>
                                  <m:r>
                                    <a:rPr lang="nl-BE" b="0" i="1" smtClean="0">
                                      <a:latin typeface="Cambria Math"/>
                                    </a:rPr>
                                    <m:t>.</m:t>
                                  </m:r>
                                  <m:r>
                                    <a:rPr lang="nl-BE" b="0" i="1" smtClean="0">
                                      <a:latin typeface="Cambria Math"/>
                                    </a:rPr>
                                    <m:t>𝐴𝑠𝑠𝑒𝑡𝑁</m:t>
                                  </m:r>
                                </m:num>
                                <m:den>
                                  <m:r>
                                    <a:rPr lang="nl-BE" b="0" i="1" smtClean="0">
                                      <a:latin typeface="Cambria Math"/>
                                    </a:rPr>
                                    <m:t>𝐼𝑛𝑉𝑎𝑙𝑢𝑒</m:t>
                                  </m:r>
                                  <m:r>
                                    <a:rPr lang="nl-BE" b="0" i="1" smtClean="0">
                                      <a:latin typeface="Cambria Math"/>
                                    </a:rPr>
                                    <m:t>.</m:t>
                                  </m:r>
                                  <m:r>
                                    <a:rPr lang="nl-BE" b="0" i="1" smtClean="0">
                                      <a:latin typeface="Cambria Math"/>
                                    </a:rPr>
                                    <m:t>𝑃𝑜𝑟𝑡𝑓𝑜𝑙𝑖𝑜</m:t>
                                  </m:r>
                                </m:den>
                              </m:f>
                            </m:oMath>
                          </a14:m>
                          <a:endParaRPr lang="nl-BE" dirty="0"/>
                        </a:p>
                      </a:txBody>
                      <a:tcPr/>
                    </a:tc>
                  </a:tr>
                  <a:tr h="9685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BE" b="0" dirty="0" smtClean="0"/>
                            <a:t>R</a:t>
                          </a:r>
                          <a:r>
                            <a:rPr lang="nl-BE" b="0" baseline="-25000" dirty="0" smtClean="0"/>
                            <a:t>1</a:t>
                          </a:r>
                          <a14:m>
                            <m:oMath xmlns:m="http://schemas.openxmlformats.org/officeDocument/2006/math">
                              <m:r>
                                <a:rPr lang="nl-BE" i="1" smtClean="0">
                                  <a:latin typeface="Cambria Math"/>
                                </a:rPr>
                                <m:t>=</m:t>
                              </m:r>
                              <m:f>
                                <m:fPr>
                                  <m:ctrlPr>
                                    <a:rPr lang="nl-BE" i="1" smtClean="0">
                                      <a:latin typeface="Cambria Math"/>
                                    </a:rPr>
                                  </m:ctrlPr>
                                </m:fPr>
                                <m:num>
                                  <m:r>
                                    <a:rPr lang="nl-BE" b="0" i="1" smtClean="0">
                                      <a:latin typeface="Cambria Math"/>
                                    </a:rPr>
                                    <m:t>𝐹𝑖𝑛𝑉𝑎𝑙𝑢𝑒</m:t>
                                  </m:r>
                                  <m:r>
                                    <a:rPr lang="nl-BE" b="0" i="1" smtClean="0">
                                      <a:latin typeface="Cambria Math"/>
                                    </a:rPr>
                                    <m:t>.</m:t>
                                  </m:r>
                                  <m:r>
                                    <a:rPr lang="nl-BE" b="0" i="1" smtClean="0">
                                      <a:latin typeface="Cambria Math"/>
                                    </a:rPr>
                                    <m:t>𝐴𝑠𝑠𝑒𝑡</m:t>
                                  </m:r>
                                  <m:r>
                                    <a:rPr lang="nl-BE" b="0" i="1" baseline="-25000" smtClean="0">
                                      <a:latin typeface="Cambria Math"/>
                                    </a:rPr>
                                    <m:t>1</m:t>
                                  </m:r>
                                  <m:r>
                                    <a:rPr lang="nl-BE" b="0" i="1" smtClean="0">
                                      <a:latin typeface="Cambria Math"/>
                                    </a:rPr>
                                    <m:t>−</m:t>
                                  </m:r>
                                  <m:r>
                                    <a:rPr lang="nl-BE" b="0" i="1" smtClean="0">
                                      <a:latin typeface="Cambria Math"/>
                                    </a:rPr>
                                    <m:t>𝐼𝑛𝑉𝑎𝑙𝑢𝑒</m:t>
                                  </m:r>
                                  <m:r>
                                    <a:rPr lang="nl-BE" b="0" i="1" smtClean="0">
                                      <a:latin typeface="Cambria Math"/>
                                    </a:rPr>
                                    <m:t>.</m:t>
                                  </m:r>
                                  <m:r>
                                    <a:rPr lang="nl-BE" b="0" i="1" smtClean="0">
                                      <a:latin typeface="Cambria Math"/>
                                    </a:rPr>
                                    <m:t>𝐴𝑠𝑠𝑒𝑡</m:t>
                                  </m:r>
                                  <m:r>
                                    <a:rPr lang="nl-BE" b="0" i="1" baseline="-25000" smtClean="0">
                                      <a:latin typeface="Cambria Math"/>
                                    </a:rPr>
                                    <m:t>1</m:t>
                                  </m:r>
                                </m:num>
                                <m:den>
                                  <m:r>
                                    <a:rPr lang="nl-BE" b="0" i="1" smtClean="0">
                                      <a:latin typeface="Cambria Math"/>
                                    </a:rPr>
                                    <m:t>𝐼𝑛𝑉𝑎𝑙𝑢𝑒</m:t>
                                  </m:r>
                                  <m:r>
                                    <a:rPr lang="nl-BE" b="0" i="1" smtClean="0">
                                      <a:latin typeface="Cambria Math"/>
                                    </a:rPr>
                                    <m:t>.</m:t>
                                  </m:r>
                                  <m:r>
                                    <a:rPr lang="nl-BE" b="0" i="1" smtClean="0">
                                      <a:latin typeface="Cambria Math"/>
                                    </a:rPr>
                                    <m:t>𝐴𝑠𝑠𝑒𝑡</m:t>
                                  </m:r>
                                  <m:r>
                                    <a:rPr lang="nl-BE" b="0" i="1" baseline="-25000" smtClean="0">
                                      <a:latin typeface="Cambria Math"/>
                                    </a:rPr>
                                    <m:t>1</m:t>
                                  </m:r>
                                </m:den>
                              </m:f>
                            </m:oMath>
                          </a14:m>
                          <a:endParaRPr lang="nl-BE" dirty="0" smtClean="0"/>
                        </a:p>
                      </a:txBody>
                      <a:tcPr/>
                    </a:tc>
                    <a:tc>
                      <a:txBody>
                        <a:bodyPr/>
                        <a:lstStyle/>
                        <a:p>
                          <a:pPr algn="ctr"/>
                          <a:r>
                            <a:rPr lang="nl-BE" dirty="0" smtClean="0"/>
                            <a:t>…</a:t>
                          </a:r>
                          <a:endParaRPr lang="nl-BE" dirty="0"/>
                        </a:p>
                      </a:txBody>
                      <a:tcPr/>
                    </a:tc>
                    <a:tc>
                      <a:txBody>
                        <a:bodyPr/>
                        <a:lstStyle/>
                        <a:p>
                          <a:pPr algn="ctr"/>
                          <a:r>
                            <a:rPr lang="nl-BE" b="0" dirty="0" smtClean="0"/>
                            <a:t>R</a:t>
                          </a:r>
                          <a:r>
                            <a:rPr lang="nl-BE" b="0" baseline="-25000" dirty="0" smtClean="0"/>
                            <a:t>N</a:t>
                          </a:r>
                          <a14:m>
                            <m:oMath xmlns:m="http://schemas.openxmlformats.org/officeDocument/2006/math">
                              <m:r>
                                <a:rPr lang="nl-BE" i="1" smtClean="0">
                                  <a:latin typeface="Cambria Math"/>
                                </a:rPr>
                                <m:t>=</m:t>
                              </m:r>
                              <m:f>
                                <m:fPr>
                                  <m:ctrlPr>
                                    <a:rPr lang="nl-BE" i="1" smtClean="0">
                                      <a:latin typeface="Cambria Math"/>
                                    </a:rPr>
                                  </m:ctrlPr>
                                </m:fPr>
                                <m:num>
                                  <m:r>
                                    <a:rPr lang="nl-BE" b="0" i="1" smtClean="0">
                                      <a:latin typeface="Cambria Math"/>
                                    </a:rPr>
                                    <m:t>𝐹𝑖𝑛𝑉𝑎𝑙𝑢𝑒</m:t>
                                  </m:r>
                                  <m:r>
                                    <a:rPr lang="nl-BE" b="0" i="1" smtClean="0">
                                      <a:latin typeface="Cambria Math"/>
                                    </a:rPr>
                                    <m:t>.</m:t>
                                  </m:r>
                                  <m:r>
                                    <a:rPr lang="nl-BE" b="0" i="1" smtClean="0">
                                      <a:latin typeface="Cambria Math"/>
                                    </a:rPr>
                                    <m:t>𝐴𝑠𝑠𝑒𝑡𝑁</m:t>
                                  </m:r>
                                  <m:r>
                                    <a:rPr lang="nl-BE" b="0" i="1" smtClean="0">
                                      <a:latin typeface="Cambria Math"/>
                                    </a:rPr>
                                    <m:t>−</m:t>
                                  </m:r>
                                  <m:r>
                                    <a:rPr lang="nl-BE" b="0" i="1" smtClean="0">
                                      <a:latin typeface="Cambria Math"/>
                                    </a:rPr>
                                    <m:t>𝐼𝑛𝑉𝑎𝑙𝑢𝑒</m:t>
                                  </m:r>
                                  <m:r>
                                    <a:rPr lang="nl-BE" b="0" i="1" smtClean="0">
                                      <a:latin typeface="Cambria Math"/>
                                    </a:rPr>
                                    <m:t>.</m:t>
                                  </m:r>
                                  <m:r>
                                    <a:rPr lang="nl-BE" b="0" i="1" smtClean="0">
                                      <a:latin typeface="Cambria Math"/>
                                    </a:rPr>
                                    <m:t>𝐴𝑠𝑠𝑒𝑡𝑁</m:t>
                                  </m:r>
                                </m:num>
                                <m:den>
                                  <m:r>
                                    <a:rPr lang="nl-BE" b="0" i="1" smtClean="0">
                                      <a:latin typeface="Cambria Math"/>
                                    </a:rPr>
                                    <m:t>𝐼𝑛𝑉𝑎𝑙𝑢𝑒</m:t>
                                  </m:r>
                                  <m:r>
                                    <a:rPr lang="nl-BE" b="0" i="1" smtClean="0">
                                      <a:latin typeface="Cambria Math"/>
                                    </a:rPr>
                                    <m:t>.</m:t>
                                  </m:r>
                                  <m:r>
                                    <a:rPr lang="nl-BE" b="0" i="1" smtClean="0">
                                      <a:latin typeface="Cambria Math"/>
                                    </a:rPr>
                                    <m:t>𝐴𝑠𝑠𝑒𝑡𝑁</m:t>
                                  </m:r>
                                </m:den>
                              </m:f>
                            </m:oMath>
                          </a14:m>
                          <a:endParaRPr lang="nl-BE" dirty="0"/>
                        </a:p>
                      </a:txBody>
                      <a:tcPr/>
                    </a:tc>
                  </a:tr>
                </a:tbl>
              </a:graphicData>
            </a:graphic>
          </p:graphicFrame>
        </mc:Choice>
        <mc:Fallback xmlns="">
          <p:graphicFrame>
            <p:nvGraphicFramePr>
              <p:cNvPr id="7" name="Content Placeholder 7"/>
              <p:cNvGraphicFramePr>
                <a:graphicFrameLocks/>
              </p:cNvGraphicFramePr>
              <p:nvPr>
                <p:extLst>
                  <p:ext uri="{D42A27DB-BD31-4B8C-83A1-F6EECF244321}">
                    <p14:modId xmlns:p14="http://schemas.microsoft.com/office/powerpoint/2010/main" val="2611136907"/>
                  </p:ext>
                </p:extLst>
              </p:nvPr>
            </p:nvGraphicFramePr>
            <p:xfrm>
              <a:off x="838200" y="2743200"/>
              <a:ext cx="7467601" cy="2302948"/>
            </p:xfrm>
            <a:graphic>
              <a:graphicData uri="http://schemas.openxmlformats.org/drawingml/2006/table">
                <a:tbl>
                  <a:tblPr firstRow="1" bandRow="1">
                    <a:tableStyleId>{5C22544A-7EE6-4342-B048-85BDC9FD1C3A}</a:tableStyleId>
                  </a:tblPr>
                  <a:tblGrid>
                    <a:gridCol w="3429000"/>
                    <a:gridCol w="609600"/>
                    <a:gridCol w="3429001"/>
                  </a:tblGrid>
                  <a:tr h="365760">
                    <a:tc>
                      <a:txBody>
                        <a:bodyPr/>
                        <a:lstStyle/>
                        <a:p>
                          <a:pPr algn="ctr"/>
                          <a:r>
                            <a:rPr lang="nl-BE" dirty="0" smtClean="0"/>
                            <a:t>Asset </a:t>
                          </a:r>
                          <a:r>
                            <a:rPr lang="nl-BE" dirty="0" smtClean="0"/>
                            <a:t>1</a:t>
                          </a:r>
                          <a:endParaRPr lang="nl-BE" dirty="0"/>
                        </a:p>
                      </a:txBody>
                      <a:tcPr/>
                    </a:tc>
                    <a:tc>
                      <a:txBody>
                        <a:bodyPr/>
                        <a:lstStyle/>
                        <a:p>
                          <a:pPr algn="ctr"/>
                          <a:r>
                            <a:rPr lang="nl-BE" dirty="0" smtClean="0"/>
                            <a:t>…</a:t>
                          </a:r>
                          <a:endParaRPr lang="nl-BE" dirty="0"/>
                        </a:p>
                      </a:txBody>
                      <a:tcPr/>
                    </a:tc>
                    <a:tc>
                      <a:txBody>
                        <a:bodyPr/>
                        <a:lstStyle/>
                        <a:p>
                          <a:pPr algn="ctr"/>
                          <a:r>
                            <a:rPr lang="nl-BE" dirty="0" smtClean="0"/>
                            <a:t>Asset </a:t>
                          </a:r>
                          <a:r>
                            <a:rPr lang="nl-BE" dirty="0" smtClean="0"/>
                            <a:t>N</a:t>
                          </a:r>
                          <a:endParaRPr lang="nl-BE" dirty="0"/>
                        </a:p>
                      </a:txBody>
                      <a:tcPr/>
                    </a:tc>
                  </a:tr>
                  <a:tr h="968594">
                    <a:tc>
                      <a:txBody>
                        <a:bodyPr/>
                        <a:lstStyle/>
                        <a:p>
                          <a:endParaRPr lang="nl-BE"/>
                        </a:p>
                      </a:txBody>
                      <a:tcPr>
                        <a:blipFill rotWithShape="1">
                          <a:blip r:embed="rId3"/>
                          <a:stretch>
                            <a:fillRect l="-178" t="-40881" r="-117972" b="-100000"/>
                          </a:stretch>
                        </a:blipFill>
                      </a:tcPr>
                    </a:tc>
                    <a:tc>
                      <a:txBody>
                        <a:bodyPr/>
                        <a:lstStyle/>
                        <a:p>
                          <a:pPr algn="ctr"/>
                          <a:r>
                            <a:rPr lang="nl-BE" dirty="0" smtClean="0"/>
                            <a:t>…</a:t>
                          </a:r>
                          <a:endParaRPr lang="nl-BE" dirty="0"/>
                        </a:p>
                      </a:txBody>
                      <a:tcPr/>
                    </a:tc>
                    <a:tc>
                      <a:txBody>
                        <a:bodyPr/>
                        <a:lstStyle/>
                        <a:p>
                          <a:endParaRPr lang="nl-BE"/>
                        </a:p>
                      </a:txBody>
                      <a:tcPr>
                        <a:blipFill rotWithShape="1">
                          <a:blip r:embed="rId3"/>
                          <a:stretch>
                            <a:fillRect l="-117762" t="-40881" b="-100000"/>
                          </a:stretch>
                        </a:blipFill>
                      </a:tcPr>
                    </a:tc>
                  </a:tr>
                  <a:tr h="968594">
                    <a:tc>
                      <a:txBody>
                        <a:bodyPr/>
                        <a:lstStyle/>
                        <a:p>
                          <a:endParaRPr lang="nl-BE"/>
                        </a:p>
                      </a:txBody>
                      <a:tcPr>
                        <a:blipFill rotWithShape="1">
                          <a:blip r:embed="rId3"/>
                          <a:stretch>
                            <a:fillRect l="-178" t="-140881" r="-117972"/>
                          </a:stretch>
                        </a:blipFill>
                      </a:tcPr>
                    </a:tc>
                    <a:tc>
                      <a:txBody>
                        <a:bodyPr/>
                        <a:lstStyle/>
                        <a:p>
                          <a:pPr algn="ctr"/>
                          <a:r>
                            <a:rPr lang="nl-BE" dirty="0" smtClean="0"/>
                            <a:t>…</a:t>
                          </a:r>
                          <a:endParaRPr lang="nl-BE" dirty="0"/>
                        </a:p>
                      </a:txBody>
                      <a:tcPr/>
                    </a:tc>
                    <a:tc>
                      <a:txBody>
                        <a:bodyPr/>
                        <a:lstStyle/>
                        <a:p>
                          <a:endParaRPr lang="nl-BE"/>
                        </a:p>
                      </a:txBody>
                      <a:tcPr>
                        <a:blipFill rotWithShape="1">
                          <a:blip r:embed="rId3"/>
                          <a:stretch>
                            <a:fillRect l="-117762" t="-140881"/>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914400" y="5953780"/>
                <a:ext cx="6858000" cy="523220"/>
              </a:xfrm>
              <a:prstGeom prst="rect">
                <a:avLst/>
              </a:prstGeom>
              <a:noFill/>
            </p:spPr>
            <p:txBody>
              <a:bodyPr wrap="square" rtlCol="0">
                <a:spAutoFit/>
              </a:bodyPr>
              <a:lstStyle/>
              <a:p>
                <a14:m>
                  <m:oMath xmlns:m="http://schemas.openxmlformats.org/officeDocument/2006/math">
                    <m:r>
                      <a:rPr lang="nl-BE" sz="2800" b="0" i="1" smtClean="0">
                        <a:latin typeface="Cambria Math"/>
                      </a:rPr>
                      <m:t>𝑃𝑜𝑟𝑡𝑓𝑜𝑙𝑖𝑜</m:t>
                    </m:r>
                    <m:r>
                      <a:rPr lang="nl-BE" sz="2800" b="0" i="1" smtClean="0">
                        <a:latin typeface="Cambria Math"/>
                      </a:rPr>
                      <m:t> </m:t>
                    </m:r>
                    <m:r>
                      <a:rPr lang="nl-BE" sz="2800" b="0" i="1" smtClean="0">
                        <a:latin typeface="Cambria Math"/>
                      </a:rPr>
                      <m:t>𝑅𝑒𝑡𝑢𝑟𝑛</m:t>
                    </m:r>
                    <m:r>
                      <a:rPr lang="nl-BE" sz="2800" b="0" i="1" smtClean="0">
                        <a:latin typeface="Cambria Math"/>
                      </a:rPr>
                      <m:t>=</m:t>
                    </m:r>
                  </m:oMath>
                </a14:m>
                <a:r>
                  <a:rPr lang="nl-BE" sz="2800" dirty="0" smtClean="0"/>
                  <a:t> w</a:t>
                </a:r>
                <a:r>
                  <a:rPr lang="nl-BE" sz="2800" baseline="-25000" dirty="0" smtClean="0"/>
                  <a:t>1</a:t>
                </a:r>
                <a:r>
                  <a:rPr lang="nl-BE" sz="2800" dirty="0" smtClean="0"/>
                  <a:t>R</a:t>
                </a:r>
                <a:r>
                  <a:rPr lang="nl-BE" sz="2800" baseline="-25000" dirty="0" smtClean="0"/>
                  <a:t>1</a:t>
                </a:r>
                <a:r>
                  <a:rPr lang="nl-BE" sz="2800" dirty="0" smtClean="0"/>
                  <a:t>+w</a:t>
                </a:r>
                <a:r>
                  <a:rPr lang="nl-BE" sz="2800" baseline="-25000" dirty="0" smtClean="0"/>
                  <a:t>2</a:t>
                </a:r>
                <a:r>
                  <a:rPr lang="nl-BE" sz="2800" dirty="0"/>
                  <a:t>R</a:t>
                </a:r>
                <a:r>
                  <a:rPr lang="nl-BE" sz="2800" baseline="-25000" dirty="0" smtClean="0"/>
                  <a:t>2</a:t>
                </a:r>
                <a:r>
                  <a:rPr lang="nl-BE" sz="2800" dirty="0" smtClean="0"/>
                  <a:t>+…w</a:t>
                </a:r>
                <a:r>
                  <a:rPr lang="nl-BE" sz="2800" baseline="-25000" dirty="0" smtClean="0"/>
                  <a:t>N</a:t>
                </a:r>
                <a:r>
                  <a:rPr lang="nl-BE" sz="2800" dirty="0"/>
                  <a:t>R</a:t>
                </a:r>
                <a:r>
                  <a:rPr lang="nl-BE" sz="2800" baseline="-25000" dirty="0" smtClean="0"/>
                  <a:t>N </a:t>
                </a:r>
                <a:endParaRPr lang="nl-B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914400" y="5953780"/>
                <a:ext cx="6858000" cy="523220"/>
              </a:xfrm>
              <a:prstGeom prst="rect">
                <a:avLst/>
              </a:prstGeom>
              <a:blipFill rotWithShape="1">
                <a:blip r:embed="rId4"/>
                <a:stretch>
                  <a:fillRect t="-10465" b="-32558"/>
                </a:stretch>
              </a:blipFill>
            </p:spPr>
            <p:txBody>
              <a:bodyPr/>
              <a:lstStyle/>
              <a:p>
                <a:r>
                  <a:rPr lang="nl-BE">
                    <a:noFill/>
                  </a:rPr>
                  <a:t> </a:t>
                </a:r>
              </a:p>
            </p:txBody>
          </p:sp>
        </mc:Fallback>
      </mc:AlternateContent>
      <p:sp>
        <p:nvSpPr>
          <p:cNvPr id="2" name="Down Arrow 1"/>
          <p:cNvSpPr/>
          <p:nvPr/>
        </p:nvSpPr>
        <p:spPr>
          <a:xfrm>
            <a:off x="4343400" y="22860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Down Arrow 7"/>
          <p:cNvSpPr/>
          <p:nvPr/>
        </p:nvSpPr>
        <p:spPr>
          <a:xfrm>
            <a:off x="4343400" y="54102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02041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Content Placeholder 7"/>
              <p:cNvGraphicFramePr>
                <a:graphicFrameLocks/>
              </p:cNvGraphicFramePr>
              <p:nvPr>
                <p:extLst>
                  <p:ext uri="{D42A27DB-BD31-4B8C-83A1-F6EECF244321}">
                    <p14:modId xmlns:p14="http://schemas.microsoft.com/office/powerpoint/2010/main" val="1075077842"/>
                  </p:ext>
                </p:extLst>
              </p:nvPr>
            </p:nvGraphicFramePr>
            <p:xfrm>
              <a:off x="762000" y="2743200"/>
              <a:ext cx="7010400" cy="1826231"/>
            </p:xfrm>
            <a:graphic>
              <a:graphicData uri="http://schemas.openxmlformats.org/drawingml/2006/table">
                <a:tbl>
                  <a:tblPr firstRow="1" bandRow="1">
                    <a:tableStyleId>{5C22544A-7EE6-4342-B048-85BDC9FD1C3A}</a:tableStyleId>
                  </a:tblPr>
                  <a:tblGrid>
                    <a:gridCol w="3626069"/>
                    <a:gridCol w="3384331"/>
                  </a:tblGrid>
                  <a:tr h="266250">
                    <a:tc>
                      <a:txBody>
                        <a:bodyPr/>
                        <a:lstStyle/>
                        <a:p>
                          <a:pPr algn="ctr"/>
                          <a:r>
                            <a:rPr lang="nl-BE" dirty="0" smtClean="0"/>
                            <a:t>Asset 1</a:t>
                          </a:r>
                          <a:endParaRPr lang="nl-BE" dirty="0"/>
                        </a:p>
                      </a:txBody>
                      <a:tcPr/>
                    </a:tc>
                    <a:tc>
                      <a:txBody>
                        <a:bodyPr/>
                        <a:lstStyle/>
                        <a:p>
                          <a:pPr algn="ctr"/>
                          <a:r>
                            <a:rPr lang="nl-BE" dirty="0" smtClean="0"/>
                            <a:t>Asset </a:t>
                          </a:r>
                          <a:r>
                            <a:rPr lang="nl-BE" dirty="0" smtClean="0"/>
                            <a:t>2</a:t>
                          </a:r>
                          <a:endParaRPr lang="nl-BE" dirty="0"/>
                        </a:p>
                      </a:txBody>
                      <a:tcPr/>
                    </a:tc>
                  </a:tr>
                  <a:tr h="7050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BE" b="0" dirty="0" smtClean="0"/>
                            <a:t>w</a:t>
                          </a:r>
                          <a:r>
                            <a:rPr lang="nl-BE" b="0" baseline="-25000" dirty="0" smtClean="0"/>
                            <a:t>1</a:t>
                          </a:r>
                          <a14:m>
                            <m:oMath xmlns:m="http://schemas.openxmlformats.org/officeDocument/2006/math">
                              <m:r>
                                <a:rPr lang="nl-BE" i="1" smtClean="0">
                                  <a:latin typeface="Cambria Math"/>
                                </a:rPr>
                                <m:t>=</m:t>
                              </m:r>
                              <m:f>
                                <m:fPr>
                                  <m:ctrlPr>
                                    <a:rPr lang="nl-BE" i="1" smtClean="0">
                                      <a:latin typeface="Cambria Math"/>
                                    </a:rPr>
                                  </m:ctrlPr>
                                </m:fPr>
                                <m:num>
                                  <m:r>
                                    <a:rPr lang="nl-BE" b="0" i="1" smtClean="0">
                                      <a:latin typeface="Cambria Math"/>
                                    </a:rPr>
                                    <m:t>200</m:t>
                                  </m:r>
                                </m:num>
                                <m:den>
                                  <m:r>
                                    <a:rPr lang="nl-BE" b="0" i="1" smtClean="0">
                                      <a:latin typeface="Cambria Math"/>
                                    </a:rPr>
                                    <m:t>500</m:t>
                                  </m:r>
                                </m:den>
                              </m:f>
                              <m:r>
                                <a:rPr lang="nl-BE" b="0" i="1" smtClean="0">
                                  <a:latin typeface="Cambria Math"/>
                                </a:rPr>
                                <m:t>=40%</m:t>
                              </m:r>
                            </m:oMath>
                          </a14:m>
                          <a:endParaRPr lang="nl-BE" dirty="0" smtClean="0"/>
                        </a:p>
                        <a:p>
                          <a:pPr algn="ctr"/>
                          <a:endParaRPr lang="nl-BE"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BE" b="0" dirty="0" smtClean="0"/>
                            <a:t>w</a:t>
                          </a:r>
                          <a:r>
                            <a:rPr lang="nl-BE" b="0" baseline="-25000" dirty="0" smtClean="0"/>
                            <a:t>2</a:t>
                          </a:r>
                          <a14:m>
                            <m:oMath xmlns:m="http://schemas.openxmlformats.org/officeDocument/2006/math">
                              <m:r>
                                <a:rPr lang="nl-BE" i="1" smtClean="0">
                                  <a:latin typeface="Cambria Math"/>
                                </a:rPr>
                                <m:t>=</m:t>
                              </m:r>
                              <m:f>
                                <m:fPr>
                                  <m:ctrlPr>
                                    <a:rPr lang="nl-BE" i="1" smtClean="0">
                                      <a:latin typeface="Cambria Math"/>
                                    </a:rPr>
                                  </m:ctrlPr>
                                </m:fPr>
                                <m:num>
                                  <m:r>
                                    <a:rPr lang="nl-BE" b="0" i="1" smtClean="0">
                                      <a:latin typeface="Cambria Math"/>
                                    </a:rPr>
                                    <m:t>3</m:t>
                                  </m:r>
                                  <m:r>
                                    <a:rPr lang="nl-BE" b="0" i="1" smtClean="0">
                                      <a:latin typeface="Cambria Math"/>
                                    </a:rPr>
                                    <m:t>00</m:t>
                                  </m:r>
                                </m:num>
                                <m:den>
                                  <m:r>
                                    <a:rPr lang="nl-BE" b="0" i="1" smtClean="0">
                                      <a:latin typeface="Cambria Math"/>
                                    </a:rPr>
                                    <m:t>500</m:t>
                                  </m:r>
                                </m:den>
                              </m:f>
                              <m:r>
                                <a:rPr lang="nl-BE" b="0" i="1" smtClean="0">
                                  <a:latin typeface="Cambria Math"/>
                                </a:rPr>
                                <m:t>=</m:t>
                              </m:r>
                              <m:r>
                                <a:rPr lang="nl-BE" b="0" i="1" smtClean="0">
                                  <a:latin typeface="Cambria Math"/>
                                </a:rPr>
                                <m:t>6</m:t>
                              </m:r>
                              <m:r>
                                <a:rPr lang="nl-BE" b="0" i="1" smtClean="0">
                                  <a:latin typeface="Cambria Math"/>
                                </a:rPr>
                                <m:t>0%</m:t>
                              </m:r>
                            </m:oMath>
                          </a14:m>
                          <a:endParaRPr lang="nl-BE" dirty="0" smtClean="0"/>
                        </a:p>
                        <a:p>
                          <a:pPr algn="ctr"/>
                          <a:endParaRPr lang="nl-BE" dirty="0"/>
                        </a:p>
                      </a:txBody>
                      <a:tcPr/>
                    </a:tc>
                  </a:tr>
                  <a:tr h="7050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BE" b="0" dirty="0" smtClean="0"/>
                            <a:t>R</a:t>
                          </a:r>
                          <a:r>
                            <a:rPr lang="nl-BE" b="0" baseline="-25000" dirty="0" smtClean="0"/>
                            <a:t>1</a:t>
                          </a:r>
                          <a14:m>
                            <m:oMath xmlns:m="http://schemas.openxmlformats.org/officeDocument/2006/math">
                              <m:r>
                                <a:rPr lang="nl-BE" i="1" smtClean="0">
                                  <a:latin typeface="Cambria Math"/>
                                </a:rPr>
                                <m:t>=</m:t>
                              </m:r>
                              <m:f>
                                <m:fPr>
                                  <m:ctrlPr>
                                    <a:rPr lang="nl-BE" i="1" smtClean="0">
                                      <a:latin typeface="Cambria Math"/>
                                    </a:rPr>
                                  </m:ctrlPr>
                                </m:fPr>
                                <m:num>
                                  <m:r>
                                    <a:rPr lang="nl-BE" b="0" i="1" smtClean="0">
                                      <a:latin typeface="Cambria Math"/>
                                    </a:rPr>
                                    <m:t>180−200</m:t>
                                  </m:r>
                                </m:num>
                                <m:den>
                                  <m:r>
                                    <a:rPr lang="nl-BE" b="0" i="1" smtClean="0">
                                      <a:latin typeface="Cambria Math"/>
                                    </a:rPr>
                                    <m:t>200</m:t>
                                  </m:r>
                                </m:den>
                              </m:f>
                            </m:oMath>
                          </a14:m>
                          <a:r>
                            <a:rPr lang="nl-BE" dirty="0" smtClean="0"/>
                            <a:t>=-10%</a:t>
                          </a:r>
                          <a:endParaRPr lang="nl-BE" dirty="0" smtClean="0"/>
                        </a:p>
                      </a:txBody>
                      <a:tcPr/>
                    </a:tc>
                    <a:tc>
                      <a:txBody>
                        <a:bodyPr/>
                        <a:lstStyle/>
                        <a:p>
                          <a:pPr algn="ctr"/>
                          <a:r>
                            <a:rPr lang="nl-BE" b="0" dirty="0" smtClean="0"/>
                            <a:t>R</a:t>
                          </a:r>
                          <a:r>
                            <a:rPr lang="nl-BE" b="0" baseline="-25000" dirty="0" smtClean="0"/>
                            <a:t>2</a:t>
                          </a:r>
                          <a14:m>
                            <m:oMath xmlns:m="http://schemas.openxmlformats.org/officeDocument/2006/math">
                              <m:r>
                                <a:rPr lang="nl-BE" i="1" smtClean="0">
                                  <a:latin typeface="Cambria Math"/>
                                </a:rPr>
                                <m:t>=</m:t>
                              </m:r>
                              <m:f>
                                <m:fPr>
                                  <m:ctrlPr>
                                    <a:rPr lang="nl-BE" i="1" smtClean="0">
                                      <a:latin typeface="Cambria Math"/>
                                    </a:rPr>
                                  </m:ctrlPr>
                                </m:fPr>
                                <m:num>
                                  <m:r>
                                    <a:rPr lang="nl-BE" b="0" i="1" smtClean="0">
                                      <a:latin typeface="Cambria Math"/>
                                    </a:rPr>
                                    <m:t>330−300</m:t>
                                  </m:r>
                                </m:num>
                                <m:den>
                                  <m:r>
                                    <a:rPr lang="nl-BE" b="0" i="1" smtClean="0">
                                      <a:latin typeface="Cambria Math"/>
                                    </a:rPr>
                                    <m:t>300</m:t>
                                  </m:r>
                                </m:den>
                              </m:f>
                            </m:oMath>
                          </a14:m>
                          <a:r>
                            <a:rPr lang="nl-BE" dirty="0" smtClean="0"/>
                            <a:t>=10%</a:t>
                          </a:r>
                          <a:endParaRPr lang="nl-BE" dirty="0"/>
                        </a:p>
                      </a:txBody>
                      <a:tcPr/>
                    </a:tc>
                  </a:tr>
                </a:tbl>
              </a:graphicData>
            </a:graphic>
          </p:graphicFrame>
        </mc:Choice>
        <mc:Fallback>
          <p:graphicFrame>
            <p:nvGraphicFramePr>
              <p:cNvPr id="6" name="Content Placeholder 7"/>
              <p:cNvGraphicFramePr>
                <a:graphicFrameLocks/>
              </p:cNvGraphicFramePr>
              <p:nvPr>
                <p:extLst>
                  <p:ext uri="{D42A27DB-BD31-4B8C-83A1-F6EECF244321}">
                    <p14:modId xmlns:p14="http://schemas.microsoft.com/office/powerpoint/2010/main" val="1075077842"/>
                  </p:ext>
                </p:extLst>
              </p:nvPr>
            </p:nvGraphicFramePr>
            <p:xfrm>
              <a:off x="762000" y="2743200"/>
              <a:ext cx="7010400" cy="1826231"/>
            </p:xfrm>
            <a:graphic>
              <a:graphicData uri="http://schemas.openxmlformats.org/drawingml/2006/table">
                <a:tbl>
                  <a:tblPr firstRow="1" bandRow="1">
                    <a:tableStyleId>{5C22544A-7EE6-4342-B048-85BDC9FD1C3A}</a:tableStyleId>
                  </a:tblPr>
                  <a:tblGrid>
                    <a:gridCol w="3626069"/>
                    <a:gridCol w="3384331"/>
                  </a:tblGrid>
                  <a:tr h="365760">
                    <a:tc>
                      <a:txBody>
                        <a:bodyPr/>
                        <a:lstStyle/>
                        <a:p>
                          <a:pPr algn="ctr"/>
                          <a:r>
                            <a:rPr lang="nl-BE" dirty="0" smtClean="0"/>
                            <a:t>Asset 1</a:t>
                          </a:r>
                          <a:endParaRPr lang="nl-BE" dirty="0"/>
                        </a:p>
                      </a:txBody>
                      <a:tcPr/>
                    </a:tc>
                    <a:tc>
                      <a:txBody>
                        <a:bodyPr/>
                        <a:lstStyle/>
                        <a:p>
                          <a:pPr algn="ctr"/>
                          <a:r>
                            <a:rPr lang="nl-BE" dirty="0" smtClean="0"/>
                            <a:t>Asset </a:t>
                          </a:r>
                          <a:r>
                            <a:rPr lang="nl-BE" dirty="0" smtClean="0"/>
                            <a:t>2</a:t>
                          </a:r>
                          <a:endParaRPr lang="nl-BE" dirty="0"/>
                        </a:p>
                      </a:txBody>
                      <a:tcPr/>
                    </a:tc>
                  </a:tr>
                  <a:tr h="755396">
                    <a:tc>
                      <a:txBody>
                        <a:bodyPr/>
                        <a:lstStyle/>
                        <a:p>
                          <a:endParaRPr lang="nl-BE"/>
                        </a:p>
                      </a:txBody>
                      <a:tcPr>
                        <a:blipFill rotWithShape="1">
                          <a:blip r:embed="rId3"/>
                          <a:stretch>
                            <a:fillRect t="-52419" r="-93277" b="-93548"/>
                          </a:stretch>
                        </a:blipFill>
                      </a:tcPr>
                    </a:tc>
                    <a:tc>
                      <a:txBody>
                        <a:bodyPr/>
                        <a:lstStyle/>
                        <a:p>
                          <a:endParaRPr lang="nl-BE"/>
                        </a:p>
                      </a:txBody>
                      <a:tcPr>
                        <a:blipFill rotWithShape="1">
                          <a:blip r:embed="rId3"/>
                          <a:stretch>
                            <a:fillRect l="-107207" t="-52419" b="-93548"/>
                          </a:stretch>
                        </a:blipFill>
                      </a:tcPr>
                    </a:tc>
                  </a:tr>
                  <a:tr h="705075">
                    <a:tc>
                      <a:txBody>
                        <a:bodyPr/>
                        <a:lstStyle/>
                        <a:p>
                          <a:endParaRPr lang="nl-BE"/>
                        </a:p>
                      </a:txBody>
                      <a:tcPr>
                        <a:blipFill rotWithShape="1">
                          <a:blip r:embed="rId3"/>
                          <a:stretch>
                            <a:fillRect t="-162931" r="-93277"/>
                          </a:stretch>
                        </a:blipFill>
                      </a:tcPr>
                    </a:tc>
                    <a:tc>
                      <a:txBody>
                        <a:bodyPr/>
                        <a:lstStyle/>
                        <a:p>
                          <a:endParaRPr lang="nl-BE"/>
                        </a:p>
                      </a:txBody>
                      <a:tcPr>
                        <a:blipFill rotWithShape="1">
                          <a:blip r:embed="rId3"/>
                          <a:stretch>
                            <a:fillRect l="-107207" t="-162931"/>
                          </a:stretch>
                        </a:blipFill>
                      </a:tcPr>
                    </a:tc>
                  </a:tr>
                </a:tbl>
              </a:graphicData>
            </a:graphic>
          </p:graphicFrame>
        </mc:Fallback>
      </mc:AlternateContent>
      <mc:AlternateContent xmlns:mc="http://schemas.openxmlformats.org/markup-compatibility/2006">
        <mc:Choice xmlns:a14="http://schemas.microsoft.com/office/drawing/2010/main" Requires="a14">
          <p:sp>
            <p:nvSpPr>
              <p:cNvPr id="7" name="TextBox 6"/>
              <p:cNvSpPr txBox="1"/>
              <p:nvPr/>
            </p:nvSpPr>
            <p:spPr>
              <a:xfrm>
                <a:off x="762000" y="5953780"/>
                <a:ext cx="7620000" cy="523220"/>
              </a:xfrm>
              <a:prstGeom prst="rect">
                <a:avLst/>
              </a:prstGeom>
              <a:noFill/>
            </p:spPr>
            <p:txBody>
              <a:bodyPr wrap="square" rtlCol="0">
                <a:spAutoFit/>
              </a:bodyPr>
              <a:lstStyle/>
              <a:p>
                <a14:m>
                  <m:oMath xmlns:m="http://schemas.openxmlformats.org/officeDocument/2006/math">
                    <m:r>
                      <a:rPr lang="nl-BE" sz="2800" b="0" i="1" smtClean="0">
                        <a:latin typeface="Cambria Math"/>
                      </a:rPr>
                      <m:t>𝑃𝑜𝑟𝑡𝑓𝑜𝑙𝑖𝑜</m:t>
                    </m:r>
                    <m:r>
                      <a:rPr lang="nl-BE" sz="2800" b="0" i="1" smtClean="0">
                        <a:latin typeface="Cambria Math"/>
                      </a:rPr>
                      <m:t> </m:t>
                    </m:r>
                    <m:r>
                      <a:rPr lang="nl-BE" sz="2800" b="0" i="1" smtClean="0">
                        <a:latin typeface="Cambria Math"/>
                      </a:rPr>
                      <m:t>𝑅𝑒𝑡𝑢𝑟𝑛</m:t>
                    </m:r>
                    <m:r>
                      <a:rPr lang="nl-BE" sz="2800" b="0" i="1" smtClean="0">
                        <a:latin typeface="Cambria Math"/>
                      </a:rPr>
                      <m:t>=</m:t>
                    </m:r>
                  </m:oMath>
                </a14:m>
                <a:r>
                  <a:rPr lang="nl-BE" sz="2800" dirty="0" smtClean="0"/>
                  <a:t> </a:t>
                </a:r>
                <a:r>
                  <a:rPr lang="nl-BE" sz="2800" dirty="0" smtClean="0"/>
                  <a:t>0.4*(-10%)+0.6*(10%)=2%</a:t>
                </a:r>
                <a:endParaRPr lang="nl-BE" sz="2800" dirty="0"/>
              </a:p>
            </p:txBody>
          </p:sp>
        </mc:Choice>
        <mc:Fallback>
          <p:sp>
            <p:nvSpPr>
              <p:cNvPr id="7" name="TextBox 6"/>
              <p:cNvSpPr txBox="1">
                <a:spLocks noRot="1" noChangeAspect="1" noMove="1" noResize="1" noEditPoints="1" noAdjustHandles="1" noChangeArrowheads="1" noChangeShapeType="1" noTextEdit="1"/>
              </p:cNvSpPr>
              <p:nvPr/>
            </p:nvSpPr>
            <p:spPr>
              <a:xfrm>
                <a:off x="762000" y="5953780"/>
                <a:ext cx="7620000" cy="523220"/>
              </a:xfrm>
              <a:prstGeom prst="rect">
                <a:avLst/>
              </a:prstGeom>
              <a:blipFill rotWithShape="1">
                <a:blip r:embed="rId4"/>
                <a:stretch>
                  <a:fillRect t="-10465" b="-32558"/>
                </a:stretch>
              </a:blipFill>
            </p:spPr>
            <p:txBody>
              <a:bodyPr/>
              <a:lstStyle/>
              <a:p>
                <a:r>
                  <a:rPr lang="nl-BE">
                    <a:noFill/>
                  </a:rPr>
                  <a:t> </a:t>
                </a:r>
              </a:p>
            </p:txBody>
          </p:sp>
        </mc:Fallback>
      </mc:AlternateContent>
      <p:sp>
        <p:nvSpPr>
          <p:cNvPr id="8" name="Down Arrow 7"/>
          <p:cNvSpPr/>
          <p:nvPr/>
        </p:nvSpPr>
        <p:spPr>
          <a:xfrm>
            <a:off x="4343400" y="22860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Down Arrow 8"/>
          <p:cNvSpPr/>
          <p:nvPr/>
        </p:nvSpPr>
        <p:spPr>
          <a:xfrm>
            <a:off x="4343400" y="52578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aphicFrame>
        <p:nvGraphicFramePr>
          <p:cNvPr id="10" name="Content Placeholder 7"/>
          <p:cNvGraphicFramePr>
            <a:graphicFrameLocks/>
          </p:cNvGraphicFramePr>
          <p:nvPr>
            <p:extLst>
              <p:ext uri="{D42A27DB-BD31-4B8C-83A1-F6EECF244321}">
                <p14:modId xmlns:p14="http://schemas.microsoft.com/office/powerpoint/2010/main" val="1672683943"/>
              </p:ext>
            </p:extLst>
          </p:nvPr>
        </p:nvGraphicFramePr>
        <p:xfrm>
          <a:off x="685800" y="304800"/>
          <a:ext cx="7086600" cy="1784028"/>
        </p:xfrm>
        <a:graphic>
          <a:graphicData uri="http://schemas.openxmlformats.org/drawingml/2006/table">
            <a:tbl>
              <a:tblPr firstRow="1" bandRow="1">
                <a:tableStyleId>{5C22544A-7EE6-4342-B048-85BDC9FD1C3A}</a:tableStyleId>
              </a:tblPr>
              <a:tblGrid>
                <a:gridCol w="3581400"/>
                <a:gridCol w="3505200"/>
              </a:tblGrid>
              <a:tr h="334331">
                <a:tc>
                  <a:txBody>
                    <a:bodyPr/>
                    <a:lstStyle/>
                    <a:p>
                      <a:r>
                        <a:rPr lang="nl-BE" dirty="0" smtClean="0"/>
                        <a:t>Asset 1</a:t>
                      </a:r>
                      <a:endParaRPr lang="nl-BE" dirty="0"/>
                    </a:p>
                  </a:txBody>
                  <a:tcPr/>
                </a:tc>
                <a:tc>
                  <a:txBody>
                    <a:bodyPr/>
                    <a:lstStyle/>
                    <a:p>
                      <a:r>
                        <a:rPr lang="nl-BE" dirty="0" smtClean="0"/>
                        <a:t>Asset 2</a:t>
                      </a:r>
                      <a:endParaRPr lang="nl-BE" dirty="0"/>
                    </a:p>
                  </a:txBody>
                  <a:tcPr/>
                </a:tc>
              </a:tr>
              <a:tr h="709134">
                <a:tc>
                  <a:txBody>
                    <a:bodyPr/>
                    <a:lstStyle/>
                    <a:p>
                      <a:pPr algn="ctr"/>
                      <a:r>
                        <a:rPr lang="nl-BE" dirty="0" smtClean="0"/>
                        <a:t>InValue.Asset</a:t>
                      </a:r>
                      <a:r>
                        <a:rPr lang="nl-BE" baseline="-25000" dirty="0" smtClean="0"/>
                        <a:t>1 </a:t>
                      </a:r>
                      <a:r>
                        <a:rPr lang="nl-BE" baseline="0" dirty="0" smtClean="0"/>
                        <a:t>= $200</a:t>
                      </a:r>
                      <a:endParaRPr lang="nl-BE" baseline="-25000" dirty="0"/>
                    </a:p>
                  </a:txBody>
                  <a:tcPr/>
                </a:tc>
                <a:tc>
                  <a:txBody>
                    <a:bodyPr/>
                    <a:lstStyle/>
                    <a:p>
                      <a:pPr algn="ctr"/>
                      <a:r>
                        <a:rPr lang="nl-BE" dirty="0" smtClean="0"/>
                        <a:t>InValue.Asset</a:t>
                      </a:r>
                      <a:r>
                        <a:rPr lang="nl-BE" baseline="-25000" dirty="0" smtClean="0"/>
                        <a:t>2 </a:t>
                      </a:r>
                      <a:r>
                        <a:rPr lang="nl-BE" baseline="0" dirty="0" smtClean="0"/>
                        <a:t>= $300</a:t>
                      </a:r>
                      <a:endParaRPr lang="nl-BE" baseline="-25000" dirty="0"/>
                    </a:p>
                  </a:txBody>
                  <a:tcPr/>
                </a:tc>
              </a:tr>
              <a:tr h="709134">
                <a:tc>
                  <a:txBody>
                    <a:bodyPr/>
                    <a:lstStyle/>
                    <a:p>
                      <a:pPr algn="ctr"/>
                      <a:r>
                        <a:rPr lang="nl-BE" dirty="0" smtClean="0"/>
                        <a:t>FinValue.Asset</a:t>
                      </a:r>
                      <a:r>
                        <a:rPr lang="nl-BE" baseline="-25000" dirty="0" smtClean="0"/>
                        <a:t>1</a:t>
                      </a:r>
                      <a:r>
                        <a:rPr lang="nl-BE" baseline="0" dirty="0" smtClean="0"/>
                        <a:t>= $180</a:t>
                      </a:r>
                      <a:endParaRPr lang="nl-BE" baseline="-25000" dirty="0"/>
                    </a:p>
                  </a:txBody>
                  <a:tcPr/>
                </a:tc>
                <a:tc>
                  <a:txBody>
                    <a:bodyPr/>
                    <a:lstStyle/>
                    <a:p>
                      <a:pPr algn="ctr"/>
                      <a:r>
                        <a:rPr lang="nl-BE" dirty="0" smtClean="0"/>
                        <a:t>FinValue.Asset</a:t>
                      </a:r>
                      <a:r>
                        <a:rPr lang="nl-BE" baseline="-25000" dirty="0" smtClean="0"/>
                        <a:t>2 </a:t>
                      </a:r>
                      <a:r>
                        <a:rPr lang="nl-BE" baseline="0" dirty="0" smtClean="0"/>
                        <a:t>= $</a:t>
                      </a:r>
                      <a:r>
                        <a:rPr lang="nl-BE" baseline="0" dirty="0" smtClean="0"/>
                        <a:t>330</a:t>
                      </a:r>
                      <a:endParaRPr lang="nl-BE" baseline="-25000" dirty="0"/>
                    </a:p>
                  </a:txBody>
                  <a:tcPr/>
                </a:tc>
              </a:tr>
            </a:tbl>
          </a:graphicData>
        </a:graphic>
      </p:graphicFrame>
    </p:spTree>
    <p:extLst>
      <p:ext uri="{BB962C8B-B14F-4D97-AF65-F5344CB8AC3E}">
        <p14:creationId xmlns:p14="http://schemas.microsoft.com/office/powerpoint/2010/main" val="134666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Is investing a monkey-business? </a:t>
            </a:r>
            <a:endParaRPr lang="nl-BE" dirty="0"/>
          </a:p>
        </p:txBody>
      </p:sp>
      <p:pic>
        <p:nvPicPr>
          <p:cNvPr id="1026" name="Picture 2" descr="You may not beat the market as an individual investor, but this guy - given enough time - may just do it. (Eric Isselee/Getty Images/iStock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293" y="2362200"/>
            <a:ext cx="5905500"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5915026"/>
            <a:ext cx="7315200" cy="646331"/>
          </a:xfrm>
          <a:prstGeom prst="rect">
            <a:avLst/>
          </a:prstGeom>
          <a:noFill/>
        </p:spPr>
        <p:txBody>
          <a:bodyPr wrap="square" rtlCol="0">
            <a:spAutoFit/>
          </a:bodyPr>
          <a:lstStyle/>
          <a:p>
            <a:r>
              <a:rPr lang="nl-BE" dirty="0"/>
              <a:t>http://www.theglobeandmail.com/report-on-business/rob-magazine/three-reasons-a-monkey-is-a-better-investor-than-you/article14021500/</a:t>
            </a:r>
          </a:p>
        </p:txBody>
      </p:sp>
    </p:spTree>
    <p:extLst>
      <p:ext uri="{BB962C8B-B14F-4D97-AF65-F5344CB8AC3E}">
        <p14:creationId xmlns:p14="http://schemas.microsoft.com/office/powerpoint/2010/main" val="158192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4: The </a:t>
            </a:r>
            <a:r>
              <a:rPr lang="en-US" dirty="0" err="1" smtClean="0"/>
              <a:t>PerformanceAnalytics</a:t>
            </a:r>
            <a:r>
              <a:rPr lang="en-US" dirty="0" smtClean="0"/>
              <a:t> package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275790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Portfolio analysis requires to compute a time series of portfolio returns;</a:t>
            </a:r>
          </a:p>
          <a:p>
            <a:r>
              <a:rPr lang="nl-BE" dirty="0" smtClean="0"/>
              <a:t>Save time and use the functionality in the package PerformanceAnalytics to do so.</a:t>
            </a:r>
            <a:r>
              <a:rPr lang="nl-BE" dirty="0" smtClean="0"/>
              <a:t> </a:t>
            </a:r>
          </a:p>
        </p:txBody>
      </p:sp>
    </p:spTree>
    <p:extLst>
      <p:ext uri="{BB962C8B-B14F-4D97-AF65-F5344CB8AC3E}">
        <p14:creationId xmlns:p14="http://schemas.microsoft.com/office/powerpoint/2010/main" val="945698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PerformanceAnalytics is the go-to package for the analysis of portfolio returns in R</a:t>
            </a:r>
          </a:p>
          <a:p>
            <a:r>
              <a:rPr lang="nl-BE" dirty="0" smtClean="0"/>
              <a:t>Created by two quants from the city of Chicago:</a:t>
            </a:r>
            <a:endParaRPr lang="nl-BE" dirty="0"/>
          </a:p>
        </p:txBody>
      </p:sp>
      <p:pic>
        <p:nvPicPr>
          <p:cNvPr id="3076" name="Picture 4" descr="Brain_Peter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22083"/>
            <a:ext cx="23241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radeblotter.files.wordpress.com/2012/02/bwauthorpcc.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3822083"/>
            <a:ext cx="1549400" cy="2324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09800" y="6324600"/>
            <a:ext cx="1752600" cy="369332"/>
          </a:xfrm>
          <a:prstGeom prst="rect">
            <a:avLst/>
          </a:prstGeom>
          <a:noFill/>
        </p:spPr>
        <p:txBody>
          <a:bodyPr wrap="square" rtlCol="0">
            <a:spAutoFit/>
          </a:bodyPr>
          <a:lstStyle/>
          <a:p>
            <a:r>
              <a:rPr lang="nl-BE" dirty="0" smtClean="0"/>
              <a:t>Peter Carl</a:t>
            </a:r>
            <a:endParaRPr lang="nl-BE" dirty="0"/>
          </a:p>
        </p:txBody>
      </p:sp>
      <p:sp>
        <p:nvSpPr>
          <p:cNvPr id="8" name="TextBox 7"/>
          <p:cNvSpPr txBox="1"/>
          <p:nvPr/>
        </p:nvSpPr>
        <p:spPr>
          <a:xfrm>
            <a:off x="5334000" y="6324600"/>
            <a:ext cx="1752600" cy="369332"/>
          </a:xfrm>
          <a:prstGeom prst="rect">
            <a:avLst/>
          </a:prstGeom>
          <a:noFill/>
        </p:spPr>
        <p:txBody>
          <a:bodyPr wrap="square" rtlCol="0">
            <a:spAutoFit/>
          </a:bodyPr>
          <a:lstStyle/>
          <a:p>
            <a:r>
              <a:rPr lang="nl-BE" dirty="0" smtClean="0"/>
              <a:t>Brian Peterson</a:t>
            </a:r>
            <a:endParaRPr lang="nl-BE" dirty="0"/>
          </a:p>
        </p:txBody>
      </p:sp>
    </p:spTree>
    <p:extLst>
      <p:ext uri="{BB962C8B-B14F-4D97-AF65-F5344CB8AC3E}">
        <p14:creationId xmlns:p14="http://schemas.microsoft.com/office/powerpoint/2010/main" val="1101171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Return.calculate to compute the asset returns</a:t>
            </a:r>
          </a:p>
          <a:p>
            <a:endParaRPr lang="nl-BE" dirty="0" smtClean="0"/>
          </a:p>
          <a:p>
            <a:r>
              <a:rPr lang="nl-BE" dirty="0" smtClean="0"/>
              <a:t>Return.portfolio to compute the portfolio return</a:t>
            </a:r>
            <a:endParaRPr lang="nl-BE" dirty="0"/>
          </a:p>
        </p:txBody>
      </p:sp>
    </p:spTree>
    <p:extLst>
      <p:ext uri="{BB962C8B-B14F-4D97-AF65-F5344CB8AC3E}">
        <p14:creationId xmlns:p14="http://schemas.microsoft.com/office/powerpoint/2010/main" val="2994620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455075"/>
            <a:ext cx="4191000" cy="1815882"/>
          </a:xfrm>
          <a:prstGeom prst="rect">
            <a:avLst/>
          </a:prstGeom>
          <a:noFill/>
          <a:ln w="6350">
            <a:solidFill>
              <a:schemeClr val="tx1"/>
            </a:solidFill>
          </a:ln>
        </p:spPr>
        <p:txBody>
          <a:bodyPr wrap="square" rtlCol="0">
            <a:spAutoFit/>
          </a:bodyPr>
          <a:lstStyle/>
          <a:p>
            <a:r>
              <a:rPr lang="nl-BE" sz="1600" dirty="0" smtClean="0">
                <a:latin typeface="Courier New" panose="02070309020205020404" pitchFamily="49" charset="0"/>
                <a:cs typeface="Courier New" panose="02070309020205020404" pitchFamily="49" charset="0"/>
              </a:rPr>
              <a:t>                AAPL </a:t>
            </a:r>
            <a:r>
              <a:rPr lang="nl-BE" sz="1600" dirty="0">
                <a:latin typeface="Courier New" panose="02070309020205020404" pitchFamily="49" charset="0"/>
                <a:cs typeface="Courier New" panose="02070309020205020404" pitchFamily="49" charset="0"/>
              </a:rPr>
              <a:t>MSFT </a:t>
            </a:r>
            <a:endParaRPr lang="nl-BE" sz="1600" dirty="0" smtClean="0">
              <a:latin typeface="Courier New" panose="02070309020205020404" pitchFamily="49" charset="0"/>
              <a:cs typeface="Courier New" panose="02070309020205020404" pitchFamily="49" charset="0"/>
            </a:endParaRPr>
          </a:p>
          <a:p>
            <a:r>
              <a:rPr lang="nl-BE" sz="1600" dirty="0" smtClean="0">
                <a:latin typeface="Courier New" panose="02070309020205020404" pitchFamily="49" charset="0"/>
                <a:cs typeface="Courier New" panose="02070309020205020404" pitchFamily="49" charset="0"/>
              </a:rPr>
              <a:t>2006-01-03 </a:t>
            </a:r>
            <a:r>
              <a:rPr lang="nl-BE" sz="1600" dirty="0">
                <a:latin typeface="Courier New" panose="02070309020205020404" pitchFamily="49" charset="0"/>
                <a:cs typeface="Courier New" panose="02070309020205020404" pitchFamily="49" charset="0"/>
              </a:rPr>
              <a:t>9.829465 21.07395 2006-01-04 9.858394 21.17602 2006-01-05 9.780810 21.19173 2006-01-06 10.033286 21.12891 2006-01-09 10.000411 21.08966 2006-01-10 10.632916 21.19958</a:t>
            </a:r>
          </a:p>
        </p:txBody>
      </p:sp>
      <p:sp>
        <p:nvSpPr>
          <p:cNvPr id="5" name="TextBox 4"/>
          <p:cNvSpPr txBox="1"/>
          <p:nvPr/>
        </p:nvSpPr>
        <p:spPr>
          <a:xfrm>
            <a:off x="1600200" y="2588525"/>
            <a:ext cx="1752600" cy="369332"/>
          </a:xfrm>
          <a:prstGeom prst="rect">
            <a:avLst/>
          </a:prstGeom>
          <a:noFill/>
        </p:spPr>
        <p:txBody>
          <a:bodyPr wrap="square" rtlCol="0">
            <a:spAutoFit/>
          </a:bodyPr>
          <a:lstStyle/>
          <a:p>
            <a:r>
              <a:rPr lang="nl-BE" dirty="0" smtClean="0"/>
              <a:t>In: prices</a:t>
            </a:r>
            <a:endParaRPr lang="nl-BE" dirty="0"/>
          </a:p>
        </p:txBody>
      </p:sp>
      <p:sp>
        <p:nvSpPr>
          <p:cNvPr id="6" name="TextBox 5"/>
          <p:cNvSpPr txBox="1"/>
          <p:nvPr/>
        </p:nvSpPr>
        <p:spPr>
          <a:xfrm>
            <a:off x="3581400" y="2067636"/>
            <a:ext cx="2362200" cy="369332"/>
          </a:xfrm>
          <a:prstGeom prst="rect">
            <a:avLst/>
          </a:prstGeom>
          <a:noFill/>
        </p:spPr>
        <p:txBody>
          <a:bodyPr wrap="square" rtlCol="0">
            <a:spAutoFit/>
          </a:bodyPr>
          <a:lstStyle/>
          <a:p>
            <a:r>
              <a:rPr lang="nl-BE" dirty="0"/>
              <a:t>Return.calculate</a:t>
            </a:r>
          </a:p>
        </p:txBody>
      </p:sp>
      <p:sp>
        <p:nvSpPr>
          <p:cNvPr id="7" name="Right Arrow 6"/>
          <p:cNvSpPr/>
          <p:nvPr/>
        </p:nvSpPr>
        <p:spPr>
          <a:xfrm>
            <a:off x="3352800" y="2633398"/>
            <a:ext cx="2819400" cy="230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TextBox 7"/>
          <p:cNvSpPr txBox="1"/>
          <p:nvPr/>
        </p:nvSpPr>
        <p:spPr>
          <a:xfrm>
            <a:off x="6705600" y="2679117"/>
            <a:ext cx="1752600" cy="369332"/>
          </a:xfrm>
          <a:prstGeom prst="rect">
            <a:avLst/>
          </a:prstGeom>
          <a:noFill/>
        </p:spPr>
        <p:txBody>
          <a:bodyPr wrap="square" rtlCol="0">
            <a:spAutoFit/>
          </a:bodyPr>
          <a:lstStyle/>
          <a:p>
            <a:r>
              <a:rPr lang="nl-BE" dirty="0" smtClean="0"/>
              <a:t>Out: returns</a:t>
            </a:r>
            <a:endParaRPr lang="nl-BE" dirty="0"/>
          </a:p>
        </p:txBody>
      </p:sp>
      <p:sp>
        <p:nvSpPr>
          <p:cNvPr id="10" name="TextBox 9"/>
          <p:cNvSpPr txBox="1"/>
          <p:nvPr/>
        </p:nvSpPr>
        <p:spPr>
          <a:xfrm>
            <a:off x="4267200" y="3455075"/>
            <a:ext cx="4876800" cy="1815882"/>
          </a:xfrm>
          <a:prstGeom prst="rect">
            <a:avLst/>
          </a:prstGeom>
          <a:noFill/>
          <a:ln w="6350">
            <a:solidFill>
              <a:schemeClr val="tx1"/>
            </a:solidFill>
          </a:ln>
        </p:spPr>
        <p:txBody>
          <a:bodyPr wrap="square" rtlCol="0">
            <a:spAutoFit/>
          </a:bodyPr>
          <a:lstStyle/>
          <a:p>
            <a:r>
              <a:rPr lang="nl-BE" sz="1600" dirty="0" smtClean="0">
                <a:latin typeface="Courier New" panose="02070309020205020404" pitchFamily="49" charset="0"/>
                <a:cs typeface="Courier New" panose="02070309020205020404" pitchFamily="49" charset="0"/>
              </a:rPr>
              <a:t>                </a:t>
            </a:r>
            <a:r>
              <a:rPr lang="pl-PL" sz="1600" dirty="0" smtClean="0">
                <a:latin typeface="Courier New" panose="02070309020205020404" pitchFamily="49" charset="0"/>
                <a:cs typeface="Courier New" panose="02070309020205020404" pitchFamily="49" charset="0"/>
              </a:rPr>
              <a:t>AAPL </a:t>
            </a:r>
            <a:r>
              <a:rPr lang="nl-BE" sz="1600" dirty="0" smtClean="0">
                <a:latin typeface="Courier New" panose="02070309020205020404" pitchFamily="49" charset="0"/>
                <a:cs typeface="Courier New" panose="02070309020205020404" pitchFamily="49" charset="0"/>
              </a:rPr>
              <a:t>     </a:t>
            </a:r>
            <a:r>
              <a:rPr lang="pl-PL" sz="1600" dirty="0" smtClean="0">
                <a:latin typeface="Courier New" panose="02070309020205020404" pitchFamily="49" charset="0"/>
                <a:cs typeface="Courier New" panose="02070309020205020404" pitchFamily="49" charset="0"/>
              </a:rPr>
              <a:t>MSFT </a:t>
            </a:r>
            <a:endParaRPr lang="nl-BE" sz="1600" dirty="0" smtClean="0">
              <a:latin typeface="Courier New" panose="02070309020205020404" pitchFamily="49" charset="0"/>
              <a:cs typeface="Courier New" panose="02070309020205020404" pitchFamily="49" charset="0"/>
            </a:endParaRPr>
          </a:p>
          <a:p>
            <a:r>
              <a:rPr lang="pl-PL" sz="1600" dirty="0" smtClean="0">
                <a:latin typeface="Courier New" panose="02070309020205020404" pitchFamily="49" charset="0"/>
                <a:cs typeface="Courier New" panose="02070309020205020404" pitchFamily="49" charset="0"/>
              </a:rPr>
              <a:t>2006-01-03</a:t>
            </a:r>
            <a:r>
              <a:rPr lang="nl-BE" sz="1600" dirty="0" smtClean="0">
                <a:latin typeface="Courier New" panose="02070309020205020404" pitchFamily="49" charset="0"/>
                <a:cs typeface="Courier New" panose="02070309020205020404" pitchFamily="49" charset="0"/>
              </a:rPr>
              <a:t>   </a:t>
            </a:r>
            <a:r>
              <a:rPr lang="pl-PL" sz="1600" dirty="0" smtClean="0">
                <a:latin typeface="Courier New" panose="02070309020205020404" pitchFamily="49" charset="0"/>
                <a:cs typeface="Courier New" panose="02070309020205020404" pitchFamily="49" charset="0"/>
              </a:rPr>
              <a:t> NA</a:t>
            </a:r>
            <a:r>
              <a:rPr lang="nl-BE" sz="1600" dirty="0" smtClean="0">
                <a:latin typeface="Courier New" panose="02070309020205020404" pitchFamily="49" charset="0"/>
                <a:cs typeface="Courier New" panose="02070309020205020404" pitchFamily="49" charset="0"/>
              </a:rPr>
              <a:t>               </a:t>
            </a:r>
            <a:r>
              <a:rPr lang="pl-PL" sz="1600" dirty="0" smtClean="0">
                <a:latin typeface="Courier New" panose="02070309020205020404" pitchFamily="49" charset="0"/>
                <a:cs typeface="Courier New" panose="02070309020205020404" pitchFamily="49" charset="0"/>
              </a:rPr>
              <a:t> </a:t>
            </a:r>
            <a:r>
              <a:rPr lang="pl-PL" sz="1600" dirty="0">
                <a:latin typeface="Courier New" panose="02070309020205020404" pitchFamily="49" charset="0"/>
                <a:cs typeface="Courier New" panose="02070309020205020404" pitchFamily="49" charset="0"/>
              </a:rPr>
              <a:t>NA </a:t>
            </a:r>
            <a:endParaRPr lang="nl-BE" sz="1600" dirty="0" smtClean="0">
              <a:latin typeface="Courier New" panose="02070309020205020404" pitchFamily="49" charset="0"/>
              <a:cs typeface="Courier New" panose="02070309020205020404" pitchFamily="49" charset="0"/>
            </a:endParaRPr>
          </a:p>
          <a:p>
            <a:r>
              <a:rPr lang="pl-PL" sz="1600" dirty="0" smtClean="0">
                <a:latin typeface="Courier New" panose="02070309020205020404" pitchFamily="49" charset="0"/>
                <a:cs typeface="Courier New" panose="02070309020205020404" pitchFamily="49" charset="0"/>
              </a:rPr>
              <a:t>2006-01-04 </a:t>
            </a:r>
            <a:r>
              <a:rPr lang="pl-PL" sz="1600" dirty="0">
                <a:latin typeface="Courier New" panose="02070309020205020404" pitchFamily="49" charset="0"/>
                <a:cs typeface="Courier New" panose="02070309020205020404" pitchFamily="49" charset="0"/>
              </a:rPr>
              <a:t>0.002943090 0.0048434670 2006-01-05 -0.007869842 0.0007415934 2006-01-06 0.025813404 -0.0029640809 2006-01-09 -0.003276594 -0.0018579752 2006-01-10 0.063247901 0.0052121756</a:t>
            </a:r>
            <a:endParaRPr lang="nl-BE" sz="1600" dirty="0">
              <a:latin typeface="Courier New" panose="02070309020205020404" pitchFamily="49" charset="0"/>
              <a:cs typeface="Courier New" panose="02070309020205020404" pitchFamily="49" charset="0"/>
            </a:endParaRPr>
          </a:p>
        </p:txBody>
      </p:sp>
      <p:sp>
        <p:nvSpPr>
          <p:cNvPr id="11" name="TextBox 10"/>
          <p:cNvSpPr txBox="1"/>
          <p:nvPr/>
        </p:nvSpPr>
        <p:spPr>
          <a:xfrm>
            <a:off x="533400" y="5562600"/>
            <a:ext cx="3200400" cy="369332"/>
          </a:xfrm>
          <a:prstGeom prst="rect">
            <a:avLst/>
          </a:prstGeom>
          <a:noFill/>
        </p:spPr>
        <p:txBody>
          <a:bodyPr wrap="square" rtlCol="0">
            <a:spAutoFit/>
          </a:bodyPr>
          <a:lstStyle/>
          <a:p>
            <a:r>
              <a:rPr lang="nl-BE" dirty="0"/>
              <a:t>head(prices)</a:t>
            </a:r>
            <a:endParaRPr lang="nl-BE" dirty="0"/>
          </a:p>
        </p:txBody>
      </p:sp>
      <p:sp>
        <p:nvSpPr>
          <p:cNvPr id="12" name="TextBox 11"/>
          <p:cNvSpPr txBox="1"/>
          <p:nvPr/>
        </p:nvSpPr>
        <p:spPr>
          <a:xfrm>
            <a:off x="4572000" y="5562600"/>
            <a:ext cx="4038600" cy="646331"/>
          </a:xfrm>
          <a:prstGeom prst="rect">
            <a:avLst/>
          </a:prstGeom>
          <a:noFill/>
        </p:spPr>
        <p:txBody>
          <a:bodyPr wrap="square" rtlCol="0">
            <a:spAutoFit/>
          </a:bodyPr>
          <a:lstStyle/>
          <a:p>
            <a:r>
              <a:rPr lang="nl-BE" dirty="0" smtClean="0"/>
              <a:t>returns &lt;- </a:t>
            </a:r>
            <a:r>
              <a:rPr lang="nl-BE" dirty="0"/>
              <a:t>Return.calculate(prices)</a:t>
            </a:r>
            <a:endParaRPr lang="nl-BE" dirty="0" smtClean="0"/>
          </a:p>
          <a:p>
            <a:r>
              <a:rPr lang="nl-BE" dirty="0" smtClean="0"/>
              <a:t>head(returns)</a:t>
            </a:r>
            <a:endParaRPr lang="nl-BE" dirty="0"/>
          </a:p>
        </p:txBody>
      </p:sp>
      <p:sp>
        <p:nvSpPr>
          <p:cNvPr id="13" name="Content Placeholder 2"/>
          <p:cNvSpPr>
            <a:spLocks noGrp="1"/>
          </p:cNvSpPr>
          <p:nvPr>
            <p:ph idx="1"/>
          </p:nvPr>
        </p:nvSpPr>
        <p:spPr>
          <a:xfrm>
            <a:off x="457200" y="533400"/>
            <a:ext cx="8229600" cy="4525963"/>
          </a:xfrm>
        </p:spPr>
        <p:txBody>
          <a:bodyPr/>
          <a:lstStyle/>
          <a:p>
            <a:pPr marL="0" indent="0">
              <a:buNone/>
            </a:pPr>
            <a:r>
              <a:rPr lang="en-US" dirty="0" err="1"/>
              <a:t>Return.calculate</a:t>
            </a:r>
            <a:r>
              <a:rPr lang="en-US" dirty="0"/>
              <a:t> </a:t>
            </a:r>
            <a:r>
              <a:rPr lang="en-US" dirty="0" smtClean="0"/>
              <a:t>&lt;- function </a:t>
            </a:r>
            <a:r>
              <a:rPr lang="en-US" dirty="0"/>
              <a:t>(</a:t>
            </a:r>
            <a:r>
              <a:rPr lang="en-US" dirty="0" smtClean="0"/>
              <a:t>prices) </a:t>
            </a:r>
            <a:endParaRPr lang="nl-BE" dirty="0"/>
          </a:p>
        </p:txBody>
      </p:sp>
    </p:spTree>
    <p:extLst>
      <p:ext uri="{BB962C8B-B14F-4D97-AF65-F5344CB8AC3E}">
        <p14:creationId xmlns:p14="http://schemas.microsoft.com/office/powerpoint/2010/main" val="26155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4" name="TextBox 3"/>
          <p:cNvSpPr txBox="1"/>
          <p:nvPr/>
        </p:nvSpPr>
        <p:spPr>
          <a:xfrm>
            <a:off x="0" y="3455075"/>
            <a:ext cx="4191000" cy="1815882"/>
          </a:xfrm>
          <a:prstGeom prst="rect">
            <a:avLst/>
          </a:prstGeom>
          <a:noFill/>
          <a:ln w="6350">
            <a:solidFill>
              <a:schemeClr val="tx1"/>
            </a:solidFill>
          </a:ln>
        </p:spPr>
        <p:txBody>
          <a:bodyPr wrap="square" rtlCol="0">
            <a:spAutoFit/>
          </a:bodyPr>
          <a:lstStyle/>
          <a:p>
            <a:r>
              <a:rPr lang="nl-BE" sz="1600" dirty="0" smtClean="0">
                <a:latin typeface="Courier New" panose="02070309020205020404" pitchFamily="49" charset="0"/>
                <a:cs typeface="Courier New" panose="02070309020205020404" pitchFamily="49" charset="0"/>
              </a:rPr>
              <a:t>                AAPL </a:t>
            </a:r>
            <a:r>
              <a:rPr lang="nl-BE" sz="1600" dirty="0">
                <a:latin typeface="Courier New" panose="02070309020205020404" pitchFamily="49" charset="0"/>
                <a:cs typeface="Courier New" panose="02070309020205020404" pitchFamily="49" charset="0"/>
              </a:rPr>
              <a:t>MSFT </a:t>
            </a:r>
            <a:endParaRPr lang="nl-BE" sz="1600" dirty="0" smtClean="0">
              <a:latin typeface="Courier New" panose="02070309020205020404" pitchFamily="49" charset="0"/>
              <a:cs typeface="Courier New" panose="02070309020205020404" pitchFamily="49" charset="0"/>
            </a:endParaRPr>
          </a:p>
          <a:p>
            <a:r>
              <a:rPr lang="nl-BE" sz="1600" dirty="0" smtClean="0">
                <a:latin typeface="Courier New" panose="02070309020205020404" pitchFamily="49" charset="0"/>
                <a:cs typeface="Courier New" panose="02070309020205020404" pitchFamily="49" charset="0"/>
              </a:rPr>
              <a:t>2006-01-03 </a:t>
            </a:r>
            <a:r>
              <a:rPr lang="nl-BE" sz="1600" dirty="0">
                <a:latin typeface="Courier New" panose="02070309020205020404" pitchFamily="49" charset="0"/>
                <a:cs typeface="Courier New" panose="02070309020205020404" pitchFamily="49" charset="0"/>
              </a:rPr>
              <a:t>9.829465 21.07395 2006-01-04 9.858394 21.17602 2006-01-05 9.780810 21.19173 2006-01-06 10.033286 21.12891 2006-01-09 10.000411 21.08966 2006-01-10 10.632916 21.19958</a:t>
            </a:r>
          </a:p>
        </p:txBody>
      </p:sp>
      <p:sp>
        <p:nvSpPr>
          <p:cNvPr id="5" name="TextBox 4"/>
          <p:cNvSpPr txBox="1"/>
          <p:nvPr/>
        </p:nvSpPr>
        <p:spPr>
          <a:xfrm>
            <a:off x="1600200" y="2588525"/>
            <a:ext cx="1752600" cy="369332"/>
          </a:xfrm>
          <a:prstGeom prst="rect">
            <a:avLst/>
          </a:prstGeom>
          <a:noFill/>
        </p:spPr>
        <p:txBody>
          <a:bodyPr wrap="square" rtlCol="0">
            <a:spAutoFit/>
          </a:bodyPr>
          <a:lstStyle/>
          <a:p>
            <a:r>
              <a:rPr lang="nl-BE" dirty="0" smtClean="0"/>
              <a:t>In: prices</a:t>
            </a:r>
            <a:endParaRPr lang="nl-BE" dirty="0"/>
          </a:p>
        </p:txBody>
      </p:sp>
      <p:sp>
        <p:nvSpPr>
          <p:cNvPr id="6" name="TextBox 5"/>
          <p:cNvSpPr txBox="1"/>
          <p:nvPr/>
        </p:nvSpPr>
        <p:spPr>
          <a:xfrm>
            <a:off x="3581400" y="2067636"/>
            <a:ext cx="2362200" cy="369332"/>
          </a:xfrm>
          <a:prstGeom prst="rect">
            <a:avLst/>
          </a:prstGeom>
          <a:noFill/>
        </p:spPr>
        <p:txBody>
          <a:bodyPr wrap="square" rtlCol="0">
            <a:spAutoFit/>
          </a:bodyPr>
          <a:lstStyle/>
          <a:p>
            <a:r>
              <a:rPr lang="nl-BE" dirty="0"/>
              <a:t>Return.calculate</a:t>
            </a:r>
          </a:p>
        </p:txBody>
      </p:sp>
      <p:sp>
        <p:nvSpPr>
          <p:cNvPr id="7" name="Right Arrow 6"/>
          <p:cNvSpPr/>
          <p:nvPr/>
        </p:nvSpPr>
        <p:spPr>
          <a:xfrm>
            <a:off x="3352800" y="2633398"/>
            <a:ext cx="2819400" cy="230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TextBox 7"/>
          <p:cNvSpPr txBox="1"/>
          <p:nvPr/>
        </p:nvSpPr>
        <p:spPr>
          <a:xfrm>
            <a:off x="6705600" y="2679117"/>
            <a:ext cx="1752600" cy="369332"/>
          </a:xfrm>
          <a:prstGeom prst="rect">
            <a:avLst/>
          </a:prstGeom>
          <a:noFill/>
        </p:spPr>
        <p:txBody>
          <a:bodyPr wrap="square" rtlCol="0">
            <a:spAutoFit/>
          </a:bodyPr>
          <a:lstStyle/>
          <a:p>
            <a:r>
              <a:rPr lang="nl-BE" dirty="0" smtClean="0"/>
              <a:t>Out: returns</a:t>
            </a:r>
            <a:endParaRPr lang="nl-BE" dirty="0"/>
          </a:p>
        </p:txBody>
      </p:sp>
      <p:sp>
        <p:nvSpPr>
          <p:cNvPr id="10" name="TextBox 9"/>
          <p:cNvSpPr txBox="1"/>
          <p:nvPr/>
        </p:nvSpPr>
        <p:spPr>
          <a:xfrm>
            <a:off x="4267200" y="3455075"/>
            <a:ext cx="4876800" cy="1815882"/>
          </a:xfrm>
          <a:prstGeom prst="rect">
            <a:avLst/>
          </a:prstGeom>
          <a:noFill/>
          <a:ln w="6350">
            <a:solidFill>
              <a:schemeClr val="tx1"/>
            </a:solidFill>
          </a:ln>
        </p:spPr>
        <p:txBody>
          <a:bodyPr wrap="square" rtlCol="0">
            <a:spAutoFit/>
          </a:bodyPr>
          <a:lstStyle/>
          <a:p>
            <a:r>
              <a:rPr lang="nl-BE" sz="1600" dirty="0" smtClean="0">
                <a:latin typeface="Courier New" panose="02070309020205020404" pitchFamily="49" charset="0"/>
                <a:cs typeface="Courier New" panose="02070309020205020404" pitchFamily="49" charset="0"/>
              </a:rPr>
              <a:t>                   AAPL </a:t>
            </a:r>
            <a:r>
              <a:rPr lang="nl-BE" sz="1600" dirty="0">
                <a:latin typeface="Courier New" panose="02070309020205020404" pitchFamily="49" charset="0"/>
                <a:cs typeface="Courier New" panose="02070309020205020404" pitchFamily="49" charset="0"/>
              </a:rPr>
              <a:t>MSFT </a:t>
            </a:r>
            <a:endParaRPr lang="nl-BE" sz="1600" dirty="0" smtClean="0">
              <a:latin typeface="Courier New" panose="02070309020205020404" pitchFamily="49" charset="0"/>
              <a:cs typeface="Courier New" panose="02070309020205020404" pitchFamily="49" charset="0"/>
            </a:endParaRPr>
          </a:p>
          <a:p>
            <a:r>
              <a:rPr lang="nl-BE" sz="1600" dirty="0" smtClean="0">
                <a:latin typeface="Courier New" panose="02070309020205020404" pitchFamily="49" charset="0"/>
                <a:cs typeface="Courier New" panose="02070309020205020404" pitchFamily="49" charset="0"/>
              </a:rPr>
              <a:t>2006-01-04 </a:t>
            </a:r>
            <a:r>
              <a:rPr lang="nl-BE" sz="1600" dirty="0">
                <a:latin typeface="Courier New" panose="02070309020205020404" pitchFamily="49" charset="0"/>
                <a:cs typeface="Courier New" panose="02070309020205020404" pitchFamily="49" charset="0"/>
              </a:rPr>
              <a:t>0.002943090 0.0048434670 2006-01-05 -0.007869842 0.0007415934 2006-01-06 0.025813404 -0.0029640809 2006-01-09 -0.003276594 -0.0018579752 2006-01-10 0.063247901 0.0052121756 2006-01-11 0.037595802 0.0107407783</a:t>
            </a:r>
          </a:p>
        </p:txBody>
      </p:sp>
      <p:sp>
        <p:nvSpPr>
          <p:cNvPr id="11" name="TextBox 10"/>
          <p:cNvSpPr txBox="1"/>
          <p:nvPr/>
        </p:nvSpPr>
        <p:spPr>
          <a:xfrm>
            <a:off x="533400" y="5562600"/>
            <a:ext cx="3200400" cy="369332"/>
          </a:xfrm>
          <a:prstGeom prst="rect">
            <a:avLst/>
          </a:prstGeom>
          <a:noFill/>
        </p:spPr>
        <p:txBody>
          <a:bodyPr wrap="square" rtlCol="0">
            <a:spAutoFit/>
          </a:bodyPr>
          <a:lstStyle/>
          <a:p>
            <a:r>
              <a:rPr lang="nl-BE" dirty="0"/>
              <a:t>head(prices)</a:t>
            </a:r>
            <a:endParaRPr lang="nl-BE" dirty="0"/>
          </a:p>
        </p:txBody>
      </p:sp>
      <p:sp>
        <p:nvSpPr>
          <p:cNvPr id="12" name="TextBox 11"/>
          <p:cNvSpPr txBox="1"/>
          <p:nvPr/>
        </p:nvSpPr>
        <p:spPr>
          <a:xfrm>
            <a:off x="4572000" y="5562600"/>
            <a:ext cx="4038600" cy="923330"/>
          </a:xfrm>
          <a:prstGeom prst="rect">
            <a:avLst/>
          </a:prstGeom>
          <a:noFill/>
        </p:spPr>
        <p:txBody>
          <a:bodyPr wrap="square" rtlCol="0">
            <a:spAutoFit/>
          </a:bodyPr>
          <a:lstStyle/>
          <a:p>
            <a:r>
              <a:rPr lang="nl-BE" dirty="0" smtClean="0"/>
              <a:t>returns &lt;- </a:t>
            </a:r>
            <a:r>
              <a:rPr lang="nl-BE" dirty="0"/>
              <a:t>Return.calculate(prices</a:t>
            </a:r>
            <a:r>
              <a:rPr lang="nl-BE" dirty="0" smtClean="0"/>
              <a:t>)</a:t>
            </a:r>
          </a:p>
          <a:p>
            <a:r>
              <a:rPr lang="nl-BE" dirty="0" smtClean="0">
                <a:solidFill>
                  <a:srgbClr val="FF0000"/>
                </a:solidFill>
              </a:rPr>
              <a:t>returns &lt;- returns[(-1),]</a:t>
            </a:r>
          </a:p>
          <a:p>
            <a:r>
              <a:rPr lang="nl-BE" dirty="0" smtClean="0"/>
              <a:t>head(returns)</a:t>
            </a:r>
            <a:endParaRPr lang="nl-BE" dirty="0"/>
          </a:p>
        </p:txBody>
      </p:sp>
    </p:spTree>
    <p:extLst>
      <p:ext uri="{BB962C8B-B14F-4D97-AF65-F5344CB8AC3E}">
        <p14:creationId xmlns:p14="http://schemas.microsoft.com/office/powerpoint/2010/main" val="116787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0" indent="0">
              <a:buNone/>
            </a:pPr>
            <a:r>
              <a:rPr lang="nl-BE" dirty="0" smtClean="0"/>
              <a:t>Definiting the time series of portfolio weights:</a:t>
            </a:r>
          </a:p>
          <a:p>
            <a:pPr>
              <a:buFont typeface="Arial" charset="0"/>
              <a:buChar char="•"/>
            </a:pPr>
            <a:r>
              <a:rPr lang="nl-BE" dirty="0" smtClean="0"/>
              <a:t>Set initial weights and do not intervene such that subsequent weights are only a consequence of price dynamics.</a:t>
            </a:r>
          </a:p>
          <a:p>
            <a:pPr>
              <a:buFont typeface="Arial" charset="0"/>
              <a:buChar char="•"/>
            </a:pPr>
            <a:r>
              <a:rPr lang="nl-BE" dirty="0" smtClean="0"/>
              <a:t>Dynamic portfolio allocation: frequently </a:t>
            </a:r>
            <a:r>
              <a:rPr lang="nl-BE" dirty="0" smtClean="0"/>
              <a:t>buy and sell assets to actively change the portfolio weights (portfolio rebalancing). </a:t>
            </a:r>
            <a:endParaRPr lang="nl-BE" dirty="0"/>
          </a:p>
        </p:txBody>
      </p:sp>
    </p:spTree>
    <p:extLst>
      <p:ext uri="{BB962C8B-B14F-4D97-AF65-F5344CB8AC3E}">
        <p14:creationId xmlns:p14="http://schemas.microsoft.com/office/powerpoint/2010/main" val="306257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0" indent="0">
              <a:buNone/>
            </a:pPr>
            <a:r>
              <a:rPr lang="nl-BE" dirty="0"/>
              <a:t>Return.portfolio &lt;- function (R, weights = NULL, rebalance_on = c(NA, "years", "quarters", "months", "weeks", "days"))</a:t>
            </a:r>
          </a:p>
          <a:p>
            <a:pPr marL="0" indent="0">
              <a:buNone/>
            </a:pPr>
            <a:endParaRPr lang="nl-BE" dirty="0"/>
          </a:p>
        </p:txBody>
      </p:sp>
    </p:spTree>
    <p:extLst>
      <p:ext uri="{BB962C8B-B14F-4D97-AF65-F5344CB8AC3E}">
        <p14:creationId xmlns:p14="http://schemas.microsoft.com/office/powerpoint/2010/main" val="230545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p:txBody>
          <a:bodyPr>
            <a:normAutofit/>
          </a:bodyPr>
          <a:lstStyle/>
          <a:p>
            <a:r>
              <a:rPr lang="nl-BE" dirty="0" smtClean="0"/>
              <a:t>Professor of finance</a:t>
            </a:r>
          </a:p>
          <a:p>
            <a:r>
              <a:rPr lang="nl-BE" dirty="0" smtClean="0"/>
              <a:t>Advisor to investment companies</a:t>
            </a:r>
          </a:p>
          <a:p>
            <a:pPr lvl="1"/>
            <a:r>
              <a:rPr lang="nl-BE" dirty="0" smtClean="0"/>
              <a:t>Expertise in portfolio management</a:t>
            </a:r>
          </a:p>
          <a:p>
            <a:pPr lvl="1"/>
            <a:r>
              <a:rPr lang="nl-BE" dirty="0" smtClean="0"/>
              <a:t>Focus on risk management.</a:t>
            </a:r>
          </a:p>
          <a:p>
            <a:pPr marL="0" indent="0">
              <a:buNone/>
            </a:pPr>
            <a:endParaRPr lang="nl-BE" dirty="0" smtClean="0"/>
          </a:p>
        </p:txBody>
      </p:sp>
    </p:spTree>
    <p:extLst>
      <p:ext uri="{BB962C8B-B14F-4D97-AF65-F5344CB8AC3E}">
        <p14:creationId xmlns:p14="http://schemas.microsoft.com/office/powerpoint/2010/main" val="56195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nl-BE" dirty="0"/>
          </a:p>
        </p:txBody>
      </p:sp>
      <p:sp>
        <p:nvSpPr>
          <p:cNvPr id="3" name="Content Placeholder 2"/>
          <p:cNvSpPr>
            <a:spLocks noGrp="1"/>
          </p:cNvSpPr>
          <p:nvPr>
            <p:ph idx="1"/>
          </p:nvPr>
        </p:nvSpPr>
        <p:spPr/>
        <p:txBody>
          <a:bodyPr/>
          <a:lstStyle/>
          <a:p>
            <a:r>
              <a:rPr lang="nl-BE" dirty="0" smtClean="0"/>
              <a:t>Simple tricks to avoid large losses:</a:t>
            </a:r>
          </a:p>
          <a:p>
            <a:pPr lvl="1"/>
            <a:r>
              <a:rPr lang="nl-BE" dirty="0" smtClean="0"/>
              <a:t>Carefully selected diversfied portfolios;</a:t>
            </a:r>
          </a:p>
          <a:p>
            <a:pPr lvl="1"/>
            <a:r>
              <a:rPr lang="nl-BE" dirty="0" smtClean="0"/>
              <a:t>Backtesting and online monitoring of performance</a:t>
            </a:r>
          </a:p>
          <a:p>
            <a:r>
              <a:rPr lang="nl-BE" dirty="0" smtClean="0"/>
              <a:t>Learn this by doing at Datacamp!</a:t>
            </a:r>
            <a:endParaRPr lang="nl-BE" dirty="0"/>
          </a:p>
          <a:p>
            <a:endParaRPr lang="nl-BE" dirty="0" smtClean="0"/>
          </a:p>
          <a:p>
            <a:endParaRPr lang="nl-BE" dirty="0"/>
          </a:p>
        </p:txBody>
      </p:sp>
    </p:spTree>
    <p:extLst>
      <p:ext uri="{BB962C8B-B14F-4D97-AF65-F5344CB8AC3E}">
        <p14:creationId xmlns:p14="http://schemas.microsoft.com/office/powerpoint/2010/main" val="358985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nl-BE" dirty="0" smtClean="0"/>
          </a:p>
          <a:p>
            <a:r>
              <a:rPr lang="nl-BE" dirty="0" smtClean="0"/>
              <a:t>Ch. 1  Portfolio weights and returns </a:t>
            </a:r>
          </a:p>
          <a:p>
            <a:r>
              <a:rPr lang="nl-BE" dirty="0" smtClean="0"/>
              <a:t>Ch. 2  Porfolio performance evaluations</a:t>
            </a:r>
          </a:p>
          <a:p>
            <a:r>
              <a:rPr lang="nl-BE" dirty="0" smtClean="0"/>
              <a:t>Ch. 3  Drivers of performance</a:t>
            </a:r>
          </a:p>
          <a:p>
            <a:r>
              <a:rPr lang="nl-BE" dirty="0" smtClean="0"/>
              <a:t>Ch. 4  Portfolio optimization</a:t>
            </a:r>
            <a:endParaRPr lang="nl-BE" dirty="0"/>
          </a:p>
        </p:txBody>
      </p:sp>
    </p:spTree>
    <p:extLst>
      <p:ext uri="{BB962C8B-B14F-4D97-AF65-F5344CB8AC3E}">
        <p14:creationId xmlns:p14="http://schemas.microsoft.com/office/powerpoint/2010/main" val="425299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a:t>
            </a:r>
            <a:r>
              <a:rPr lang="en-US" dirty="0" smtClean="0"/>
              <a:t>2: The portfolio weights</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123357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Two similar companies: Invest in either of them based on tossing a coin?</a:t>
            </a:r>
          </a:p>
          <a:p>
            <a:endParaRPr lang="nl-BE" dirty="0"/>
          </a:p>
          <a:p>
            <a:endParaRPr lang="nl-BE" dirty="0" smtClean="0"/>
          </a:p>
          <a:p>
            <a:endParaRPr lang="nl-BE" dirty="0"/>
          </a:p>
          <a:p>
            <a:pPr marL="0" indent="0">
              <a:buNone/>
            </a:pPr>
            <a:endParaRPr lang="nl-BE" dirty="0"/>
          </a:p>
        </p:txBody>
      </p:sp>
      <p:pic>
        <p:nvPicPr>
          <p:cNvPr id="2052" name="Picture 4" descr="https://usercontent2.hubstatic.com/6787929_f102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999" y="2819400"/>
            <a:ext cx="2609615" cy="33027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5827" y="6365320"/>
            <a:ext cx="6324600" cy="369332"/>
          </a:xfrm>
          <a:prstGeom prst="rect">
            <a:avLst/>
          </a:prstGeom>
          <a:noFill/>
        </p:spPr>
        <p:txBody>
          <a:bodyPr wrap="square" rtlCol="0">
            <a:spAutoFit/>
          </a:bodyPr>
          <a:lstStyle/>
          <a:p>
            <a:r>
              <a:rPr lang="nl-BE" dirty="0"/>
              <a:t>http://hubpages.com/education/Coin-Tossing-How-Random-Is-It</a:t>
            </a:r>
          </a:p>
        </p:txBody>
      </p:sp>
    </p:spTree>
    <p:extLst>
      <p:ext uri="{BB962C8B-B14F-4D97-AF65-F5344CB8AC3E}">
        <p14:creationId xmlns:p14="http://schemas.microsoft.com/office/powerpoint/2010/main" val="356363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Two similar companies: Invest in either of them based on tossing a coin?</a:t>
            </a:r>
          </a:p>
          <a:p>
            <a:endParaRPr lang="nl-BE" dirty="0"/>
          </a:p>
          <a:p>
            <a:endParaRPr lang="nl-BE" dirty="0" smtClean="0"/>
          </a:p>
          <a:p>
            <a:endParaRPr lang="nl-BE" dirty="0"/>
          </a:p>
          <a:p>
            <a:pPr marL="0" indent="0">
              <a:buNone/>
            </a:pPr>
            <a:endParaRPr lang="nl-BE" dirty="0"/>
          </a:p>
        </p:txBody>
      </p:sp>
      <p:pic>
        <p:nvPicPr>
          <p:cNvPr id="2052" name="Picture 4" descr="https://usercontent2.hubstatic.com/6787929_f102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999" y="2819400"/>
            <a:ext cx="2609615" cy="330279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V="1">
            <a:off x="0" y="2819400"/>
            <a:ext cx="3733800" cy="33027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 y="2667000"/>
            <a:ext cx="3886200" cy="34551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0" name="Chart 9"/>
          <p:cNvGraphicFramePr/>
          <p:nvPr>
            <p:extLst>
              <p:ext uri="{D42A27DB-BD31-4B8C-83A1-F6EECF244321}">
                <p14:modId xmlns:p14="http://schemas.microsoft.com/office/powerpoint/2010/main" val="494693989"/>
              </p:ext>
            </p:extLst>
          </p:nvPr>
        </p:nvGraphicFramePr>
        <p:xfrm>
          <a:off x="3962400" y="2667000"/>
          <a:ext cx="5029200" cy="3455194"/>
        </p:xfrm>
        <a:graphic>
          <a:graphicData uri="http://schemas.openxmlformats.org/drawingml/2006/chart">
            <c:chart xmlns:c="http://schemas.openxmlformats.org/drawingml/2006/chart" xmlns:r="http://schemas.openxmlformats.org/officeDocument/2006/relationships" r:id="rId4"/>
          </a:graphicData>
        </a:graphic>
      </p:graphicFrame>
      <p:sp>
        <p:nvSpPr>
          <p:cNvPr id="4" name="Right Arrow 3"/>
          <p:cNvSpPr/>
          <p:nvPr/>
        </p:nvSpPr>
        <p:spPr>
          <a:xfrm>
            <a:off x="3276600" y="4013597"/>
            <a:ext cx="914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2583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Portfolio weights</a:t>
            </a:r>
            <a:endParaRPr lang="nl-BE"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926749926"/>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370840">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1</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1</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2</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2</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m:rPr>
                                    <m:sty m:val="p"/>
                                  </m:rPr>
                                  <a:rPr lang="nl-BE" b="0" i="0" baseline="-25000" dirty="0" smtClean="0">
                                    <a:latin typeface="Cambria Math"/>
                                  </a:rPr>
                                  <m:t>N</m:t>
                                </m:r>
                                <m:r>
                                  <a:rPr lang="nl-BE" b="0" i="0" dirty="0" smtClean="0">
                                    <a:latin typeface="Cambria Math"/>
                                  </a:rPr>
                                  <m:t>=</m:t>
                                </m:r>
                                <m:f>
                                  <m:fPr>
                                    <m:ctrlPr>
                                      <a:rPr lang="nl-BE" b="0" i="1" dirty="0" smtClean="0">
                                        <a:latin typeface="Cambria Math"/>
                                      </a:rPr>
                                    </m:ctrlPr>
                                  </m:fPr>
                                  <m:num>
                                    <m:r>
                                      <a:rPr lang="nl-BE" b="0" i="1" dirty="0" smtClean="0">
                                        <a:latin typeface="Cambria Math"/>
                                      </a:rPr>
                                      <m:t>𝑉</m:t>
                                    </m:r>
                                    <m:r>
                                      <m:rPr>
                                        <m:sty m:val="p"/>
                                      </m:rPr>
                                      <a:rPr lang="nl-BE" b="0" i="0" baseline="-25000" dirty="0" smtClean="0">
                                        <a:latin typeface="Cambria Math"/>
                                      </a:rPr>
                                      <m:t>N</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553826800"/>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609537">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endParaRPr lang="nl-BE"/>
                        </a:p>
                      </a:txBody>
                      <a:tcPr>
                        <a:blipFill rotWithShape="1">
                          <a:blip r:embed="rId3"/>
                          <a:stretch>
                            <a:fillRect l="-200601" t="-66000" b="-293000"/>
                          </a:stretch>
                        </a:blipFill>
                      </a:tcPr>
                    </a:tc>
                  </a:tr>
                  <a:tr h="64008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endParaRPr lang="nl-BE"/>
                        </a:p>
                      </a:txBody>
                      <a:tcPr>
                        <a:blipFill rotWithShape="1">
                          <a:blip r:embed="rId3"/>
                          <a:stretch>
                            <a:fillRect l="-200601" t="-158095" b="-179048"/>
                          </a:stretch>
                        </a:blipFill>
                      </a:tcPr>
                    </a:tc>
                  </a:tr>
                  <a:tr h="50292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64008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endParaRPr lang="nl-BE"/>
                        </a:p>
                      </a:txBody>
                      <a:tcPr>
                        <a:blipFill rotWithShape="1">
                          <a:blip r:embed="rId3"/>
                          <a:stretch>
                            <a:fillRect l="-200601" t="-336190" b="-952"/>
                          </a:stretch>
                        </a:blipFill>
                      </a:tcPr>
                    </a:tc>
                  </a:tr>
                </a:tbl>
              </a:graphicData>
            </a:graphic>
          </p:graphicFrame>
        </mc:Fallback>
      </mc:AlternateContent>
    </p:spTree>
    <p:extLst>
      <p:ext uri="{BB962C8B-B14F-4D97-AF65-F5344CB8AC3E}">
        <p14:creationId xmlns:p14="http://schemas.microsoft.com/office/powerpoint/2010/main" val="313876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3517</Words>
  <Application>Microsoft Office PowerPoint</Application>
  <PresentationFormat>On-screen Show (4:3)</PresentationFormat>
  <Paragraphs>292</Paragraphs>
  <Slides>27</Slides>
  <Notes>25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Video 1: Welcome to the course</vt:lpstr>
      <vt:lpstr>PowerPoint Presentation</vt:lpstr>
      <vt:lpstr>PowerPoint Presentation</vt:lpstr>
      <vt:lpstr>PowerPoint Presentation</vt:lpstr>
      <vt:lpstr>PowerPoint Presentation</vt:lpstr>
      <vt:lpstr>Video 2: The portfolio weights</vt:lpstr>
      <vt:lpstr>PowerPoint Presentation</vt:lpstr>
      <vt:lpstr>PowerPoint Presentation</vt:lpstr>
      <vt:lpstr>Portfolio weights</vt:lpstr>
      <vt:lpstr>PowerPoint Presentation</vt:lpstr>
      <vt:lpstr>PowerPoint Presentation</vt:lpstr>
      <vt:lpstr>PowerPoint Presentation</vt:lpstr>
      <vt:lpstr>Video 3: The portfolio return</vt:lpstr>
      <vt:lpstr>PowerPoint Presentation</vt:lpstr>
      <vt:lpstr>PowerPoint Presentation</vt:lpstr>
      <vt:lpstr>PowerPoint Presentation</vt:lpstr>
      <vt:lpstr>PowerPoint Presentation</vt:lpstr>
      <vt:lpstr>PowerPoint Presentation</vt:lpstr>
      <vt:lpstr>PowerPoint Presentation</vt:lpstr>
      <vt:lpstr>Video 4: The PerformanceAnalytics 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112</cp:revision>
  <dcterms:created xsi:type="dcterms:W3CDTF">2016-04-25T07:41:23Z</dcterms:created>
  <dcterms:modified xsi:type="dcterms:W3CDTF">2016-05-23T11:17:44Z</dcterms:modified>
</cp:coreProperties>
</file>