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81" r:id="rId3"/>
    <p:sldId id="282" r:id="rId4"/>
    <p:sldId id="283" r:id="rId5"/>
    <p:sldId id="284" r:id="rId6"/>
    <p:sldId id="285" r:id="rId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88" autoAdjust="0"/>
  </p:normalViewPr>
  <p:slideViewPr>
    <p:cSldViewPr>
      <p:cViewPr varScale="1">
        <p:scale>
          <a:sx n="67" d="100"/>
          <a:sy n="67" d="100"/>
        </p:scale>
        <p:origin x="-20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2D9DC-219A-4EA2-A020-7AAD3FFF6BC0}" type="datetimeFigureOut">
              <a:rPr lang="nl-BE" smtClean="0"/>
              <a:t>27/05/2016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40D6-BFE2-4A77-8141-36F9731C9D74}" type="slidenum">
              <a:rPr lang="nl-BE" smtClean="0"/>
              <a:t>‹#›</a:t>
            </a:fld>
            <a:endParaRPr lang="nl-BE"/>
          </a:p>
        </p:txBody>
      </p:sp>
    </p:spTree>
    <p:extLst>
      <p:ext uri="{BB962C8B-B14F-4D97-AF65-F5344CB8AC3E}">
        <p14:creationId xmlns:p14="http://schemas.microsoft.com/office/powerpoint/2010/main" val="221317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Until now we have taken a static view on portfolio performance. But, due to the business cycle, the occurrence of unexpected events, and swings in the market psychology, portfolio performance tends to be anything but constant over time. </a:t>
            </a:r>
          </a:p>
          <a:p>
            <a:endParaRPr lang="en-US" dirty="0" smtClean="0"/>
          </a:p>
          <a:p>
            <a:r>
              <a:rPr lang="en-US" dirty="0" smtClean="0"/>
              <a:t>It is dynamic. In terms of market direction, there are the bull markets in which stock prices tend to increase, and there are the bear markets in which stock prices tend to fall.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a:t>
            </a:fld>
            <a:endParaRPr lang="nl-BE"/>
          </a:p>
        </p:txBody>
      </p:sp>
    </p:spTree>
    <p:extLst>
      <p:ext uri="{BB962C8B-B14F-4D97-AF65-F5344CB8AC3E}">
        <p14:creationId xmlns:p14="http://schemas.microsoft.com/office/powerpoint/2010/main" val="364143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in terms of market stress, we have periods in which markets are calm with persistently low volatility, and there are the more stressed regimes with big spikes in volatility.</a:t>
            </a:r>
          </a:p>
          <a:p>
            <a:endParaRPr lang="en-US" dirty="0" smtClean="0"/>
          </a:p>
          <a:p>
            <a:r>
              <a:rPr lang="en-US" dirty="0" smtClean="0"/>
              <a:t>***</a:t>
            </a:r>
          </a:p>
          <a:p>
            <a:endParaRPr lang="en-US" dirty="0" smtClean="0"/>
          </a:p>
          <a:p>
            <a:r>
              <a:rPr lang="en-US" dirty="0" smtClean="0"/>
              <a:t>Note that those regimes are persistent. Once the volatility is higher than average, it tends to stay above average for some time. It follows that the current performance is better estimated, when we give more weight to the more recent observations than to the distant observations.</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a:t>
            </a:fld>
            <a:endParaRPr lang="nl-BE"/>
          </a:p>
        </p:txBody>
      </p:sp>
    </p:spTree>
    <p:extLst>
      <p:ext uri="{BB962C8B-B14F-4D97-AF65-F5344CB8AC3E}">
        <p14:creationId xmlns:p14="http://schemas.microsoft.com/office/powerpoint/2010/main" val="197118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approach of doing this is by the use of rolling estimation samples. Instead of estimating the performance measures on the full sample, we only take the K most recent observations. This implies that the performance estimate at time t is given by the performance statistic computed on the sample of returns at time t,  t-1 ,  t-2  up to   t-K+1.  </a:t>
            </a:r>
          </a:p>
          <a:p>
            <a:endParaRPr lang="en-US" dirty="0" smtClean="0"/>
          </a:p>
          <a:p>
            <a:r>
              <a:rPr lang="en-US" dirty="0" smtClean="0"/>
              <a:t>If we then move one observation further, and estimate the performance for the next date t+1, then we will be using the observations from t+1 till t-K+2. </a:t>
            </a:r>
          </a:p>
          <a:p>
            <a:r>
              <a:rPr lang="en-US" dirty="0" smtClean="0"/>
              <a:t>As such, we roll through time by adding the most recent observation and discarding the most distant one.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4</a:t>
            </a:fld>
            <a:endParaRPr lang="nl-BE"/>
          </a:p>
        </p:txBody>
      </p:sp>
    </p:spTree>
    <p:extLst>
      <p:ext uri="{BB962C8B-B14F-4D97-AF65-F5344CB8AC3E}">
        <p14:creationId xmlns:p14="http://schemas.microsoft.com/office/powerpoint/2010/main" val="210137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each subsample, any type of performance measure can be computed. </a:t>
            </a:r>
          </a:p>
          <a:p>
            <a:endParaRPr lang="en-US" dirty="0" smtClean="0"/>
          </a:p>
          <a:p>
            <a:r>
              <a:rPr lang="en-US" dirty="0" smtClean="0"/>
              <a:t>As an example, you can see here the time series plot of annualized mean and volatility estimates obtained for the monthly S&amp;P 500 returns using rolling samples of three years.</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5</a:t>
            </a:fld>
            <a:endParaRPr lang="nl-BE"/>
          </a:p>
        </p:txBody>
      </p:sp>
    </p:spTree>
    <p:extLst>
      <p:ext uri="{BB962C8B-B14F-4D97-AF65-F5344CB8AC3E}">
        <p14:creationId xmlns:p14="http://schemas.microsoft.com/office/powerpoint/2010/main" val="30202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I choose three years and not 1 year when making this plot? This is a question of taste.  We need to have a sufficiently large number of observations to reduce the effect of noise on the performance estimate. But, the longer the </a:t>
            </a:r>
            <a:r>
              <a:rPr lang="en-US" dirty="0" err="1" smtClean="0"/>
              <a:t>subperiod</a:t>
            </a:r>
            <a:r>
              <a:rPr lang="en-US" dirty="0" smtClean="0"/>
              <a:t> is, the more it smooths over the highs and lows in the data, and the less informative it becomes about the most recently observed performance. </a:t>
            </a:r>
          </a:p>
          <a:p>
            <a:r>
              <a:rPr lang="en-US" dirty="0" smtClean="0"/>
              <a:t>In the next exercises, you will get a feeling for this trade-off.   </a:t>
            </a:r>
          </a:p>
          <a:p>
            <a:endParaRPr lang="en-US" dirty="0" smtClean="0"/>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6</a:t>
            </a:fld>
            <a:endParaRPr lang="nl-BE"/>
          </a:p>
        </p:txBody>
      </p:sp>
    </p:spTree>
    <p:extLst>
      <p:ext uri="{BB962C8B-B14F-4D97-AF65-F5344CB8AC3E}">
        <p14:creationId xmlns:p14="http://schemas.microsoft.com/office/powerpoint/2010/main" val="62324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27/05/2016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27/05/2016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27/05/2016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27/05/2016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Time-variation in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Bulls and bears</a:t>
            </a:r>
            <a:endParaRPr lang="nl-BE" dirty="0"/>
          </a:p>
        </p:txBody>
      </p:sp>
      <p:sp>
        <p:nvSpPr>
          <p:cNvPr id="3" name="Content Placeholder 2"/>
          <p:cNvSpPr>
            <a:spLocks noGrp="1"/>
          </p:cNvSpPr>
          <p:nvPr>
            <p:ph idx="1"/>
          </p:nvPr>
        </p:nvSpPr>
        <p:spPr/>
        <p:txBody>
          <a:bodyPr/>
          <a:lstStyle/>
          <a:p>
            <a:r>
              <a:rPr lang="nl-BE" dirty="0" smtClean="0"/>
              <a:t>Business cycle, news and swings in the market psychology</a:t>
            </a:r>
            <a:endParaRPr lang="nl-BE" dirty="0"/>
          </a:p>
        </p:txBody>
      </p:sp>
      <p:pic>
        <p:nvPicPr>
          <p:cNvPr id="4" name="Picture 2" descr="http://previews.123rf.com/images/losojospardos/losojospardos1412/losojospardos141200012/34397743-vector-illustration-of-bull-and-bear-heads-with-buy-and-sell-text-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667000"/>
            <a:ext cx="3505200" cy="33811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6271098"/>
            <a:ext cx="8610600" cy="646331"/>
          </a:xfrm>
          <a:prstGeom prst="rect">
            <a:avLst/>
          </a:prstGeom>
          <a:noFill/>
        </p:spPr>
        <p:txBody>
          <a:bodyPr wrap="square" rtlCol="0">
            <a:spAutoFit/>
          </a:bodyPr>
          <a:lstStyle/>
          <a:p>
            <a:r>
              <a:rPr lang="nl-BE" dirty="0"/>
              <a:t>Source: http://www.123rf.com/photo_34397743_stock-vector-vector-illustration-of-bull-and-bear-heads-with-buy-and-sell-text.html</a:t>
            </a:r>
            <a:endParaRPr lang="nl-BE" dirty="0"/>
          </a:p>
        </p:txBody>
      </p:sp>
    </p:spTree>
    <p:extLst>
      <p:ext uri="{BB962C8B-B14F-4D97-AF65-F5344CB8AC3E}">
        <p14:creationId xmlns:p14="http://schemas.microsoft.com/office/powerpoint/2010/main" val="292210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55" y="1277468"/>
            <a:ext cx="7211145" cy="5457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nl-BE" dirty="0"/>
              <a:t>C</a:t>
            </a:r>
            <a:r>
              <a:rPr lang="nl-BE" dirty="0" smtClean="0"/>
              <a:t>lusters of high and low volatility </a:t>
            </a:r>
            <a:endParaRPr lang="nl-BE" dirty="0"/>
          </a:p>
        </p:txBody>
      </p:sp>
      <p:sp>
        <p:nvSpPr>
          <p:cNvPr id="6" name="TextBox 5"/>
          <p:cNvSpPr txBox="1"/>
          <p:nvPr/>
        </p:nvSpPr>
        <p:spPr>
          <a:xfrm>
            <a:off x="1676400" y="3810000"/>
            <a:ext cx="1371600" cy="646331"/>
          </a:xfrm>
          <a:prstGeom prst="rect">
            <a:avLst/>
          </a:prstGeom>
          <a:noFill/>
        </p:spPr>
        <p:txBody>
          <a:bodyPr wrap="square" rtlCol="0">
            <a:spAutoFit/>
          </a:bodyPr>
          <a:lstStyle/>
          <a:p>
            <a:pPr algn="ctr"/>
            <a:r>
              <a:rPr lang="nl-BE" b="1" dirty="0" smtClean="0">
                <a:solidFill>
                  <a:srgbClr val="FF0000"/>
                </a:solidFill>
              </a:rPr>
              <a:t>LOW </a:t>
            </a:r>
            <a:r>
              <a:rPr lang="nl-BE" b="1" dirty="0" smtClean="0">
                <a:solidFill>
                  <a:srgbClr val="FF0000"/>
                </a:solidFill>
              </a:rPr>
              <a:t>VOLATILITY</a:t>
            </a:r>
            <a:endParaRPr lang="nl-BE" b="1" dirty="0">
              <a:solidFill>
                <a:srgbClr val="FF0000"/>
              </a:solidFill>
            </a:endParaRPr>
          </a:p>
        </p:txBody>
      </p:sp>
      <p:sp>
        <p:nvSpPr>
          <p:cNvPr id="7" name="TextBox 6"/>
          <p:cNvSpPr txBox="1"/>
          <p:nvPr/>
        </p:nvSpPr>
        <p:spPr>
          <a:xfrm>
            <a:off x="2743200" y="3809999"/>
            <a:ext cx="1371600" cy="646331"/>
          </a:xfrm>
          <a:prstGeom prst="rect">
            <a:avLst/>
          </a:prstGeom>
          <a:noFill/>
        </p:spPr>
        <p:txBody>
          <a:bodyPr wrap="square" rtlCol="0">
            <a:spAutoFit/>
          </a:bodyPr>
          <a:lstStyle/>
          <a:p>
            <a:pPr algn="ctr"/>
            <a:r>
              <a:rPr lang="nl-BE" b="1" dirty="0" smtClean="0">
                <a:solidFill>
                  <a:srgbClr val="FF0000"/>
                </a:solidFill>
              </a:rPr>
              <a:t>HIGH</a:t>
            </a:r>
          </a:p>
          <a:p>
            <a:pPr algn="ctr"/>
            <a:r>
              <a:rPr lang="nl-BE" b="1" dirty="0" smtClean="0">
                <a:solidFill>
                  <a:srgbClr val="FF0000"/>
                </a:solidFill>
              </a:rPr>
              <a:t>VOLATILITY</a:t>
            </a:r>
            <a:endParaRPr lang="nl-BE" b="1" dirty="0">
              <a:solidFill>
                <a:srgbClr val="FF0000"/>
              </a:solidFill>
            </a:endParaRPr>
          </a:p>
        </p:txBody>
      </p:sp>
      <p:sp>
        <p:nvSpPr>
          <p:cNvPr id="9" name="TextBox 8"/>
          <p:cNvSpPr txBox="1"/>
          <p:nvPr/>
        </p:nvSpPr>
        <p:spPr>
          <a:xfrm>
            <a:off x="4038600" y="3810000"/>
            <a:ext cx="1371600" cy="646331"/>
          </a:xfrm>
          <a:prstGeom prst="rect">
            <a:avLst/>
          </a:prstGeom>
          <a:noFill/>
        </p:spPr>
        <p:txBody>
          <a:bodyPr wrap="square" rtlCol="0">
            <a:spAutoFit/>
          </a:bodyPr>
          <a:lstStyle/>
          <a:p>
            <a:pPr algn="ctr"/>
            <a:r>
              <a:rPr lang="nl-BE" b="1" dirty="0" smtClean="0">
                <a:solidFill>
                  <a:srgbClr val="FF0000"/>
                </a:solidFill>
              </a:rPr>
              <a:t>LOW VOLATILITY</a:t>
            </a:r>
            <a:endParaRPr lang="nl-BE" b="1" dirty="0">
              <a:solidFill>
                <a:srgbClr val="FF0000"/>
              </a:solidFill>
            </a:endParaRPr>
          </a:p>
        </p:txBody>
      </p:sp>
      <p:sp>
        <p:nvSpPr>
          <p:cNvPr id="10" name="TextBox 9"/>
          <p:cNvSpPr txBox="1"/>
          <p:nvPr/>
        </p:nvSpPr>
        <p:spPr>
          <a:xfrm>
            <a:off x="5181600" y="3810000"/>
            <a:ext cx="1371600" cy="646331"/>
          </a:xfrm>
          <a:prstGeom prst="rect">
            <a:avLst/>
          </a:prstGeom>
          <a:noFill/>
        </p:spPr>
        <p:txBody>
          <a:bodyPr wrap="square" rtlCol="0">
            <a:spAutoFit/>
          </a:bodyPr>
          <a:lstStyle/>
          <a:p>
            <a:r>
              <a:rPr lang="nl-BE" b="1" dirty="0" smtClean="0">
                <a:solidFill>
                  <a:srgbClr val="FF0000"/>
                </a:solidFill>
              </a:rPr>
              <a:t>HIGH</a:t>
            </a:r>
          </a:p>
          <a:p>
            <a:pPr algn="ctr"/>
            <a:r>
              <a:rPr lang="nl-BE" b="1" dirty="0" smtClean="0">
                <a:solidFill>
                  <a:srgbClr val="FF0000"/>
                </a:solidFill>
              </a:rPr>
              <a:t>VOLATILITY</a:t>
            </a:r>
            <a:endParaRPr lang="nl-BE" b="1" dirty="0">
              <a:solidFill>
                <a:srgbClr val="FF0000"/>
              </a:solidFill>
            </a:endParaRPr>
          </a:p>
        </p:txBody>
      </p:sp>
      <p:sp>
        <p:nvSpPr>
          <p:cNvPr id="11" name="TextBox 10"/>
          <p:cNvSpPr txBox="1"/>
          <p:nvPr/>
        </p:nvSpPr>
        <p:spPr>
          <a:xfrm>
            <a:off x="3171825" y="5215594"/>
            <a:ext cx="1028700" cy="646331"/>
          </a:xfrm>
          <a:prstGeom prst="rect">
            <a:avLst/>
          </a:prstGeom>
          <a:noFill/>
        </p:spPr>
        <p:txBody>
          <a:bodyPr wrap="square" rtlCol="0">
            <a:spAutoFit/>
          </a:bodyPr>
          <a:lstStyle/>
          <a:p>
            <a:r>
              <a:rPr lang="nl-BE" dirty="0" smtClean="0"/>
              <a:t>Internet bubble</a:t>
            </a:r>
            <a:endParaRPr lang="nl-BE" dirty="0"/>
          </a:p>
        </p:txBody>
      </p:sp>
      <p:sp>
        <p:nvSpPr>
          <p:cNvPr id="12" name="TextBox 11"/>
          <p:cNvSpPr txBox="1"/>
          <p:nvPr/>
        </p:nvSpPr>
        <p:spPr>
          <a:xfrm>
            <a:off x="5100637" y="5257800"/>
            <a:ext cx="1028700" cy="646331"/>
          </a:xfrm>
          <a:prstGeom prst="rect">
            <a:avLst/>
          </a:prstGeom>
          <a:noFill/>
        </p:spPr>
        <p:txBody>
          <a:bodyPr wrap="square" rtlCol="0">
            <a:spAutoFit/>
          </a:bodyPr>
          <a:lstStyle/>
          <a:p>
            <a:r>
              <a:rPr lang="nl-BE" dirty="0" smtClean="0"/>
              <a:t>Financial crisis</a:t>
            </a:r>
            <a:endParaRPr lang="nl-BE" dirty="0"/>
          </a:p>
        </p:txBody>
      </p:sp>
    </p:spTree>
    <p:extLst>
      <p:ext uri="{BB962C8B-B14F-4D97-AF65-F5344CB8AC3E}">
        <p14:creationId xmlns:p14="http://schemas.microsoft.com/office/powerpoint/2010/main" val="328957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Rolling estimation samples</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3657439465"/>
              </p:ext>
            </p:extLst>
          </p:nvPr>
        </p:nvGraphicFramePr>
        <p:xfrm>
          <a:off x="838200" y="2245360"/>
          <a:ext cx="838200" cy="4450080"/>
        </p:xfrm>
        <a:graphic>
          <a:graphicData uri="http://schemas.openxmlformats.org/drawingml/2006/table">
            <a:tbl>
              <a:tblPr firstRow="1" bandRow="1">
                <a:tableStyleId>{5940675A-B579-460E-94D1-54222C63F5DA}</a:tableStyleId>
              </a:tblPr>
              <a:tblGrid>
                <a:gridCol w="838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2400"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t-K+1</a:t>
                      </a:r>
                      <a:endParaRPr lang="nl-BE"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baseline="-25000" dirty="0" smtClean="0"/>
                        <a:t>.</a:t>
                      </a:r>
                    </a:p>
                  </a:txBody>
                  <a:tcPr/>
                </a:tc>
              </a:tr>
            </a:tbl>
          </a:graphicData>
        </a:graphic>
      </p:graphicFrame>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21560"/>
            <a:ext cx="1333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362700"/>
            <a:ext cx="1333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2000" y="1447800"/>
            <a:ext cx="1371600" cy="646331"/>
          </a:xfrm>
          <a:prstGeom prst="rect">
            <a:avLst/>
          </a:prstGeom>
          <a:noFill/>
        </p:spPr>
        <p:txBody>
          <a:bodyPr wrap="square" rtlCol="0">
            <a:spAutoFit/>
          </a:bodyPr>
          <a:lstStyle/>
          <a:p>
            <a:r>
              <a:rPr lang="nl-BE" dirty="0" smtClean="0"/>
              <a:t>Complete </a:t>
            </a:r>
          </a:p>
          <a:p>
            <a:r>
              <a:rPr lang="nl-BE" dirty="0" smtClean="0"/>
              <a:t>time series</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4111163714"/>
              </p:ext>
            </p:extLst>
          </p:nvPr>
        </p:nvGraphicFramePr>
        <p:xfrm>
          <a:off x="2057400" y="2590800"/>
          <a:ext cx="838200" cy="2225040"/>
        </p:xfrm>
        <a:graphic>
          <a:graphicData uri="http://schemas.openxmlformats.org/drawingml/2006/table">
            <a:tbl>
              <a:tblPr firstRow="1" bandRow="1">
                <a:tableStyleId>{5940675A-B579-460E-94D1-54222C63F5DA}</a:tableStyleId>
              </a:tblPr>
              <a:tblGrid>
                <a:gridCol w="838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98367274"/>
              </p:ext>
            </p:extLst>
          </p:nvPr>
        </p:nvGraphicFramePr>
        <p:xfrm>
          <a:off x="3048000" y="3108960"/>
          <a:ext cx="838200" cy="2225040"/>
        </p:xfrm>
        <a:graphic>
          <a:graphicData uri="http://schemas.openxmlformats.org/drawingml/2006/table">
            <a:tbl>
              <a:tblPr firstRow="1" bandRow="1">
                <a:tableStyleId>{5940675A-B579-460E-94D1-54222C63F5DA}</a:tableStyleId>
              </a:tblPr>
              <a:tblGrid>
                <a:gridCol w="838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bl>
          </a:graphicData>
        </a:graphic>
      </p:graphicFrame>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191000"/>
            <a:ext cx="1333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Table 12"/>
          <p:cNvGraphicFramePr>
            <a:graphicFrameLocks noGrp="1"/>
          </p:cNvGraphicFramePr>
          <p:nvPr>
            <p:extLst>
              <p:ext uri="{D42A27DB-BD31-4B8C-83A1-F6EECF244321}">
                <p14:modId xmlns:p14="http://schemas.microsoft.com/office/powerpoint/2010/main" val="3377234762"/>
              </p:ext>
            </p:extLst>
          </p:nvPr>
        </p:nvGraphicFramePr>
        <p:xfrm>
          <a:off x="4114800" y="3505200"/>
          <a:ext cx="838200" cy="2595880"/>
        </p:xfrm>
        <a:graphic>
          <a:graphicData uri="http://schemas.openxmlformats.org/drawingml/2006/table">
            <a:tbl>
              <a:tblPr firstRow="1" bandRow="1">
                <a:tableStyleId>{5940675A-B579-460E-94D1-54222C63F5DA}</a:tableStyleId>
              </a:tblPr>
              <a:tblGrid>
                <a:gridCol w="838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t+2</a:t>
                      </a: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54943569"/>
              </p:ext>
            </p:extLst>
          </p:nvPr>
        </p:nvGraphicFramePr>
        <p:xfrm>
          <a:off x="5181600" y="3962400"/>
          <a:ext cx="838200" cy="2595880"/>
        </p:xfrm>
        <a:graphic>
          <a:graphicData uri="http://schemas.openxmlformats.org/drawingml/2006/table">
            <a:tbl>
              <a:tblPr firstRow="1" bandRow="1">
                <a:tableStyleId>{5940675A-B579-460E-94D1-54222C63F5DA}</a:tableStyleId>
              </a:tblPr>
              <a:tblGrid>
                <a:gridCol w="838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t-K+4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baseline="-25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t+3</a:t>
                      </a:r>
                    </a:p>
                  </a:txBody>
                  <a:tcPr/>
                </a:tc>
              </a:tr>
            </a:tbl>
          </a:graphicData>
        </a:graphic>
      </p:graphicFrame>
      <p:sp>
        <p:nvSpPr>
          <p:cNvPr id="18" name="TextBox 17"/>
          <p:cNvSpPr txBox="1"/>
          <p:nvPr/>
        </p:nvSpPr>
        <p:spPr>
          <a:xfrm>
            <a:off x="2133600" y="1600200"/>
            <a:ext cx="5715000" cy="646331"/>
          </a:xfrm>
          <a:prstGeom prst="rect">
            <a:avLst/>
          </a:prstGeom>
          <a:noFill/>
        </p:spPr>
        <p:txBody>
          <a:bodyPr wrap="square" rtlCol="0">
            <a:spAutoFit/>
          </a:bodyPr>
          <a:lstStyle/>
          <a:p>
            <a:r>
              <a:rPr lang="nl-BE" dirty="0" smtClean="0"/>
              <a:t>Rolling samples of K observations: discard the most distant and include the most recent observation</a:t>
            </a:r>
            <a:endParaRPr lang="nl-BE" dirty="0"/>
          </a:p>
        </p:txBody>
      </p:sp>
      <p:sp>
        <p:nvSpPr>
          <p:cNvPr id="16" name="Down Arrow 15"/>
          <p:cNvSpPr/>
          <p:nvPr/>
        </p:nvSpPr>
        <p:spPr>
          <a:xfrm>
            <a:off x="228600" y="2246531"/>
            <a:ext cx="381000" cy="4382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01577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Rolling performance calculation</a:t>
            </a:r>
            <a:endParaRPr lang="nl-BE"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17359"/>
            <a:ext cx="7056438" cy="5340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98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How to choose window length?</a:t>
            </a:r>
            <a:endParaRPr lang="nl-BE" dirty="0"/>
          </a:p>
        </p:txBody>
      </p:sp>
      <p:sp>
        <p:nvSpPr>
          <p:cNvPr id="3" name="Content Placeholder 2"/>
          <p:cNvSpPr>
            <a:spLocks noGrp="1"/>
          </p:cNvSpPr>
          <p:nvPr>
            <p:ph idx="1"/>
          </p:nvPr>
        </p:nvSpPr>
        <p:spPr/>
        <p:txBody>
          <a:bodyPr/>
          <a:lstStyle/>
          <a:p>
            <a:r>
              <a:rPr lang="nl-BE" dirty="0" smtClean="0"/>
              <a:t>Balance noise reduction (longer samples) with objective of timely estimates (shorter samples)</a:t>
            </a:r>
            <a:endParaRPr lang="nl-BE" dirty="0"/>
          </a:p>
        </p:txBody>
      </p:sp>
      <p:sp>
        <p:nvSpPr>
          <p:cNvPr id="4" name="Rectangle 3"/>
          <p:cNvSpPr/>
          <p:nvPr/>
        </p:nvSpPr>
        <p:spPr>
          <a:xfrm>
            <a:off x="228600" y="5943600"/>
            <a:ext cx="4572000" cy="646331"/>
          </a:xfrm>
          <a:prstGeom prst="rect">
            <a:avLst/>
          </a:prstGeom>
        </p:spPr>
        <p:txBody>
          <a:bodyPr>
            <a:spAutoFit/>
          </a:bodyPr>
          <a:lstStyle/>
          <a:p>
            <a:r>
              <a:rPr lang="nl-BE" dirty="0"/>
              <a:t>http://www.dailydot.com/comics/exploding-dog/proof-pudding/</a:t>
            </a:r>
          </a:p>
        </p:txBody>
      </p:sp>
      <p:pic>
        <p:nvPicPr>
          <p:cNvPr id="4098" name="Picture 2" descr="http://cdn0.dailydot.com/uploaded/comic_images/original/2012/11/10/theproofisinthepud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14611"/>
            <a:ext cx="3333750" cy="333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0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TotalTime>
  <Words>551</Words>
  <Application>Microsoft Office PowerPoint</Application>
  <PresentationFormat>On-screen Show (4:3)</PresentationFormat>
  <Paragraphs>75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Video 3: Time-variation in portfolio performance</vt:lpstr>
      <vt:lpstr>Bulls and bears</vt:lpstr>
      <vt:lpstr>Clusters of high and low volatility </vt:lpstr>
      <vt:lpstr>Rolling estimation samples</vt:lpstr>
      <vt:lpstr>Rolling performance calculation</vt:lpstr>
      <vt:lpstr>How to choose window length?</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107</cp:revision>
  <dcterms:created xsi:type="dcterms:W3CDTF">2016-04-25T07:41:23Z</dcterms:created>
  <dcterms:modified xsi:type="dcterms:W3CDTF">2016-05-27T20:48:29Z</dcterms:modified>
</cp:coreProperties>
</file>