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69" r:id="rId4"/>
    <p:sldId id="270" r:id="rId5"/>
    <p:sldId id="271" r:id="rId6"/>
    <p:sldId id="258" r:id="rId7"/>
    <p:sldId id="263" r:id="rId8"/>
    <p:sldId id="264" r:id="rId9"/>
    <p:sldId id="265" r:id="rId10"/>
    <p:sldId id="266" r:id="rId11"/>
    <p:sldId id="267" r:id="rId12"/>
    <p:sldId id="268" r:id="rId13"/>
    <p:sldId id="259" r:id="rId14"/>
    <p:sldId id="261" r:id="rId15"/>
    <p:sldId id="262" r:id="rId1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70" autoAdjust="0"/>
  </p:normalViewPr>
  <p:slideViewPr>
    <p:cSldViewPr>
      <p:cViewPr varScale="1">
        <p:scale>
          <a:sx n="61" d="100"/>
          <a:sy n="61" d="100"/>
        </p:scale>
        <p:origin x="-22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6C69F-0E90-41FB-85CF-06FB888AAB57}" type="datetimeFigureOut">
              <a:rPr lang="nl-BE" smtClean="0"/>
              <a:t>25/05/2016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5BD3C1-7D90-44E0-B5D3-05D591EC1AAD}" type="slidenum">
              <a:rPr lang="nl-BE" smtClean="0"/>
              <a:t>‹#›</a:t>
            </a:fld>
            <a:endParaRPr lang="nl-BE"/>
          </a:p>
        </p:txBody>
      </p:sp>
    </p:spTree>
    <p:extLst>
      <p:ext uri="{BB962C8B-B14F-4D97-AF65-F5344CB8AC3E}">
        <p14:creationId xmlns:p14="http://schemas.microsoft.com/office/powerpoint/2010/main" val="382761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 portfolios in R goes beyond analyzing the portfolio returns. It is also about understanding how the portfolio can be optimized such that the future portfolio return has the desired properties in terms of mean and volatility.</a:t>
            </a:r>
          </a:p>
          <a:p>
            <a:endParaRPr lang="en-US" dirty="0" smtClean="0"/>
          </a:p>
          <a:p>
            <a:r>
              <a:rPr lang="en-US" dirty="0" smtClean="0"/>
              <a:t>***</a:t>
            </a:r>
          </a:p>
          <a:p>
            <a:endParaRPr lang="en-US" dirty="0" smtClean="0"/>
          </a:p>
          <a:p>
            <a:r>
              <a:rPr lang="en-US" dirty="0" smtClean="0"/>
              <a:t>Since we are talking about the future, I need to teach you first about the difference between computing averages on past returns and taking expectations of random variables. </a:t>
            </a:r>
          </a:p>
          <a:p>
            <a:endParaRPr lang="en-US" dirty="0" smtClean="0"/>
          </a:p>
          <a:p>
            <a:r>
              <a:rPr lang="en-US" dirty="0" smtClean="0"/>
              <a:t>In chapter 2, we took the observed returns as a given and we thus used averages of the returns to describe the past performance. </a:t>
            </a:r>
          </a:p>
          <a:p>
            <a:endParaRPr lang="en-US" dirty="0" smtClean="0"/>
          </a:p>
          <a:p>
            <a:r>
              <a:rPr lang="en-US" dirty="0" smtClean="0"/>
              <a:t>But, when optimizing a portfolio, we need to deal with the uncertainty of what the future return will be. Since its future value is a random outcome, the portfolio return is a random variable. </a:t>
            </a:r>
            <a:endParaRPr lang="nl-BE" dirty="0"/>
          </a:p>
        </p:txBody>
      </p:sp>
      <p:sp>
        <p:nvSpPr>
          <p:cNvPr id="4" name="Slide Number Placeholder 3"/>
          <p:cNvSpPr>
            <a:spLocks noGrp="1"/>
          </p:cNvSpPr>
          <p:nvPr>
            <p:ph type="sldNum" sz="quarter" idx="10"/>
          </p:nvPr>
        </p:nvSpPr>
        <p:spPr/>
        <p:txBody>
          <a:bodyPr/>
          <a:lstStyle/>
          <a:p>
            <a:fld id="{7E5BD3C1-7D90-44E0-B5D3-05D591EC1AAD}" type="slidenum">
              <a:rPr lang="nl-BE" smtClean="0"/>
              <a:t>2</a:t>
            </a:fld>
            <a:endParaRPr lang="nl-BE"/>
          </a:p>
        </p:txBody>
      </p:sp>
    </p:spTree>
    <p:extLst>
      <p:ext uri="{BB962C8B-B14F-4D97-AF65-F5344CB8AC3E}">
        <p14:creationId xmlns:p14="http://schemas.microsoft.com/office/powerpoint/2010/main" val="420175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25/05/2016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25/05/2016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25/05/2016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25/05/2016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25/05/2016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25/05/2016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25/05/2016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25/05/2016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1: </a:t>
            </a:r>
            <a:r>
              <a:rPr lang="en-US"/>
              <a:t>The </a:t>
            </a:r>
            <a:r>
              <a:rPr lang="en-US" smtClean="0"/>
              <a:t>drivers </a:t>
            </a:r>
            <a:r>
              <a:rPr lang="en-US" dirty="0"/>
              <a:t>in case of two assets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Since returns are uncertain, we need the expected portfolio return and variance:</a:t>
            </a:r>
          </a:p>
          <a:p>
            <a:pPr lvl="1"/>
            <a:r>
              <a:rPr lang="nl-BE" dirty="0" smtClean="0"/>
              <a:t>Expected portfolio return is weighted average of the expected returns on the portfolio components:</a:t>
            </a:r>
          </a:p>
          <a:p>
            <a:pPr lvl="1"/>
            <a:endParaRPr lang="nl-BE" dirty="0"/>
          </a:p>
          <a:p>
            <a:pPr lvl="1"/>
            <a:r>
              <a:rPr lang="nl-BE" dirty="0" smtClean="0"/>
              <a:t>Portfolio variance is weighted average of variances and covariances of the individuals assets:</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10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21834882"/>
              </p:ext>
            </p:extLst>
          </p:nvPr>
        </p:nvGraphicFramePr>
        <p:xfrm>
          <a:off x="3692525" y="3733800"/>
          <a:ext cx="2838450" cy="736600"/>
        </p:xfrm>
        <a:graphic>
          <a:graphicData uri="http://schemas.openxmlformats.org/presentationml/2006/ole">
            <mc:AlternateContent xmlns:mc="http://schemas.openxmlformats.org/markup-compatibility/2006">
              <mc:Choice xmlns:v="urn:schemas-microsoft-com:vml" Requires="v">
                <p:oleObj spid="_x0000_s4102" name="Equation" r:id="rId3" imgW="1663560" imgH="431640" progId="Equation.3">
                  <p:embed/>
                </p:oleObj>
              </mc:Choice>
              <mc:Fallback>
                <p:oleObj name="Equation" r:id="rId3" imgW="1663560" imgH="431640" progId="Equation.3">
                  <p:embed/>
                  <p:pic>
                    <p:nvPicPr>
                      <p:cNvPr id="0" name=""/>
                      <p:cNvPicPr>
                        <a:picLocks noChangeAspect="1" noChangeArrowheads="1"/>
                      </p:cNvPicPr>
                      <p:nvPr/>
                    </p:nvPicPr>
                    <p:blipFill>
                      <a:blip r:embed="rId4"/>
                      <a:srcRect/>
                      <a:stretch>
                        <a:fillRect/>
                      </a:stretch>
                    </p:blipFill>
                    <p:spPr bwMode="auto">
                      <a:xfrm>
                        <a:off x="3692525" y="3733800"/>
                        <a:ext cx="2838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00917787"/>
              </p:ext>
            </p:extLst>
          </p:nvPr>
        </p:nvGraphicFramePr>
        <p:xfrm>
          <a:off x="2014538" y="5638800"/>
          <a:ext cx="6334125" cy="836613"/>
        </p:xfrm>
        <a:graphic>
          <a:graphicData uri="http://schemas.openxmlformats.org/presentationml/2006/ole">
            <mc:AlternateContent xmlns:mc="http://schemas.openxmlformats.org/markup-compatibility/2006">
              <mc:Choice xmlns:v="urn:schemas-microsoft-com:vml" Requires="v">
                <p:oleObj spid="_x0000_s4103" name="Equation" r:id="rId5" imgW="3365280" imgH="444240" progId="Equation.3">
                  <p:embed/>
                </p:oleObj>
              </mc:Choice>
              <mc:Fallback>
                <p:oleObj name="Equation" r:id="rId5" imgW="3365280" imgH="444240" progId="Equation.3">
                  <p:embed/>
                  <p:pic>
                    <p:nvPicPr>
                      <p:cNvPr id="0" name=""/>
                      <p:cNvPicPr>
                        <a:picLocks noChangeAspect="1" noChangeArrowheads="1"/>
                      </p:cNvPicPr>
                      <p:nvPr/>
                    </p:nvPicPr>
                    <p:blipFill>
                      <a:blip r:embed="rId6"/>
                      <a:srcRect/>
                      <a:stretch>
                        <a:fillRect/>
                      </a:stretch>
                    </p:blipFill>
                    <p:spPr bwMode="auto">
                      <a:xfrm>
                        <a:off x="2014538" y="5638800"/>
                        <a:ext cx="63341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141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57200" y="1600200"/>
            <a:ext cx="6629400" cy="4525963"/>
          </a:xfrm>
        </p:spPr>
        <p:txBody>
          <a:bodyPr>
            <a:normAutofit fontScale="92500" lnSpcReduction="10000"/>
          </a:bodyPr>
          <a:lstStyle/>
          <a:p>
            <a:r>
              <a:rPr lang="nl-BE" dirty="0" smtClean="0"/>
              <a:t>The expected return and variance of a portfolio result of course from</a:t>
            </a:r>
          </a:p>
          <a:p>
            <a:pPr lvl="1"/>
            <a:r>
              <a:rPr lang="nl-BE" dirty="0" smtClean="0"/>
              <a:t>The portfolio weights indicating the percentage wealth investment in each risky asset;</a:t>
            </a:r>
          </a:p>
          <a:p>
            <a:pPr lvl="1"/>
            <a:endParaRPr lang="nl-BE" dirty="0" smtClean="0"/>
          </a:p>
          <a:p>
            <a:pPr lvl="1"/>
            <a:r>
              <a:rPr lang="nl-BE" dirty="0" smtClean="0"/>
              <a:t>The individual expected returns of the risky assets;</a:t>
            </a:r>
          </a:p>
          <a:p>
            <a:pPr lvl="1"/>
            <a:endParaRPr lang="nl-BE" dirty="0" smtClean="0"/>
          </a:p>
          <a:p>
            <a:pPr lvl="1"/>
            <a:r>
              <a:rPr lang="nl-BE" dirty="0" smtClean="0"/>
              <a:t>The covariance matrix of the returns of the risky assets. </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11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694268010"/>
              </p:ext>
            </p:extLst>
          </p:nvPr>
        </p:nvGraphicFramePr>
        <p:xfrm>
          <a:off x="7543800" y="1905000"/>
          <a:ext cx="1066800" cy="1611313"/>
        </p:xfrm>
        <a:graphic>
          <a:graphicData uri="http://schemas.openxmlformats.org/presentationml/2006/ole">
            <mc:AlternateContent xmlns:mc="http://schemas.openxmlformats.org/markup-compatibility/2006">
              <mc:Choice xmlns:v="urn:schemas-microsoft-com:vml" Requires="v">
                <p:oleObj spid="_x0000_s5128" name="Equation" r:id="rId3" imgW="622080" imgH="939600" progId="Equation.3">
                  <p:embed/>
                </p:oleObj>
              </mc:Choice>
              <mc:Fallback>
                <p:oleObj name="Equation" r:id="rId3" imgW="62208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9050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35725592"/>
              </p:ext>
            </p:extLst>
          </p:nvPr>
        </p:nvGraphicFramePr>
        <p:xfrm>
          <a:off x="7543800" y="3505200"/>
          <a:ext cx="1066800" cy="1611313"/>
        </p:xfrm>
        <a:graphic>
          <a:graphicData uri="http://schemas.openxmlformats.org/presentationml/2006/ole">
            <mc:AlternateContent xmlns:mc="http://schemas.openxmlformats.org/markup-compatibility/2006">
              <mc:Choice xmlns:v="urn:schemas-microsoft-com:vml" Requires="v">
                <p:oleObj spid="_x0000_s5129" name="Equation" r:id="rId5" imgW="622080" imgH="939600" progId="Equation.3">
                  <p:embed/>
                </p:oleObj>
              </mc:Choice>
              <mc:Fallback>
                <p:oleObj name="Equation" r:id="rId5" imgW="622080" imgH="93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5052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68691574"/>
              </p:ext>
            </p:extLst>
          </p:nvPr>
        </p:nvGraphicFramePr>
        <p:xfrm>
          <a:off x="6324600" y="5105400"/>
          <a:ext cx="2832100" cy="1576388"/>
        </p:xfrm>
        <a:graphic>
          <a:graphicData uri="http://schemas.openxmlformats.org/presentationml/2006/ole">
            <mc:AlternateContent xmlns:mc="http://schemas.openxmlformats.org/markup-compatibility/2006">
              <mc:Choice xmlns:v="urn:schemas-microsoft-com:vml" Requires="v">
                <p:oleObj spid="_x0000_s5130" name="Equation" r:id="rId7" imgW="1688760" imgH="939600" progId="Equation.3">
                  <p:embed/>
                </p:oleObj>
              </mc:Choice>
              <mc:Fallback>
                <p:oleObj name="Equation" r:id="rId7" imgW="168876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5105400"/>
                        <a:ext cx="2832100"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40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dirty="0" smtClean="0"/>
              <a:t>Matrix notation:</a:t>
            </a:r>
            <a:endParaRPr lang="nl-BE" dirty="0"/>
          </a:p>
        </p:txBody>
      </p:sp>
      <p:graphicFrame>
        <p:nvGraphicFramePr>
          <p:cNvPr id="9" name="Object 8"/>
          <p:cNvGraphicFramePr>
            <a:graphicFrameLocks noChangeAspect="1"/>
          </p:cNvGraphicFramePr>
          <p:nvPr>
            <p:extLst>
              <p:ext uri="{D42A27DB-BD31-4B8C-83A1-F6EECF244321}">
                <p14:modId xmlns:p14="http://schemas.microsoft.com/office/powerpoint/2010/main" val="3022001091"/>
              </p:ext>
            </p:extLst>
          </p:nvPr>
        </p:nvGraphicFramePr>
        <p:xfrm>
          <a:off x="457200" y="1828800"/>
          <a:ext cx="1066800" cy="1611086"/>
        </p:xfrm>
        <a:graphic>
          <a:graphicData uri="http://schemas.openxmlformats.org/presentationml/2006/ole">
            <mc:AlternateContent xmlns:mc="http://schemas.openxmlformats.org/markup-compatibility/2006">
              <mc:Choice xmlns:v="urn:schemas-microsoft-com:vml" Requires="v">
                <p:oleObj spid="_x0000_s6156" name="Equation" r:id="rId3" imgW="622080" imgH="939600" progId="Equation.3">
                  <p:embed/>
                </p:oleObj>
              </mc:Choice>
              <mc:Fallback>
                <p:oleObj name="Equation" r:id="rId3" imgW="622080" imgH="939600" progId="Equation.3">
                  <p:embed/>
                  <p:pic>
                    <p:nvPicPr>
                      <p:cNvPr id="0" name=""/>
                      <p:cNvPicPr/>
                      <p:nvPr/>
                    </p:nvPicPr>
                    <p:blipFill>
                      <a:blip r:embed="rId4"/>
                      <a:stretch>
                        <a:fillRect/>
                      </a:stretch>
                    </p:blipFill>
                    <p:spPr>
                      <a:xfrm>
                        <a:off x="457200" y="1828800"/>
                        <a:ext cx="1066800" cy="161108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00587940"/>
              </p:ext>
            </p:extLst>
          </p:nvPr>
        </p:nvGraphicFramePr>
        <p:xfrm>
          <a:off x="381000" y="4953000"/>
          <a:ext cx="2832100" cy="1575755"/>
        </p:xfrm>
        <a:graphic>
          <a:graphicData uri="http://schemas.openxmlformats.org/presentationml/2006/ole">
            <mc:AlternateContent xmlns:mc="http://schemas.openxmlformats.org/markup-compatibility/2006">
              <mc:Choice xmlns:v="urn:schemas-microsoft-com:vml" Requires="v">
                <p:oleObj spid="_x0000_s6157" name="Equation" r:id="rId5" imgW="1688760" imgH="939600" progId="Equation.3">
                  <p:embed/>
                </p:oleObj>
              </mc:Choice>
              <mc:Fallback>
                <p:oleObj name="Equation" r:id="rId5" imgW="1688760" imgH="939600" progId="Equation.3">
                  <p:embed/>
                  <p:pic>
                    <p:nvPicPr>
                      <p:cNvPr id="0" name=""/>
                      <p:cNvPicPr/>
                      <p:nvPr/>
                    </p:nvPicPr>
                    <p:blipFill>
                      <a:blip r:embed="rId6"/>
                      <a:stretch>
                        <a:fillRect/>
                      </a:stretch>
                    </p:blipFill>
                    <p:spPr>
                      <a:xfrm>
                        <a:off x="381000" y="4953000"/>
                        <a:ext cx="2832100" cy="157575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254127224"/>
              </p:ext>
            </p:extLst>
          </p:nvPr>
        </p:nvGraphicFramePr>
        <p:xfrm>
          <a:off x="1752600" y="3200400"/>
          <a:ext cx="1066800" cy="1611313"/>
        </p:xfrm>
        <a:graphic>
          <a:graphicData uri="http://schemas.openxmlformats.org/presentationml/2006/ole">
            <mc:AlternateContent xmlns:mc="http://schemas.openxmlformats.org/markup-compatibility/2006">
              <mc:Choice xmlns:v="urn:schemas-microsoft-com:vml" Requires="v">
                <p:oleObj spid="_x0000_s6158" name="Equation" r:id="rId7" imgW="622080" imgH="939600" progId="Equation.3">
                  <p:embed/>
                </p:oleObj>
              </mc:Choice>
              <mc:Fallback>
                <p:oleObj name="Equation" r:id="rId7" imgW="622080" imgH="939600" progId="Equation.3">
                  <p:embed/>
                  <p:pic>
                    <p:nvPicPr>
                      <p:cNvPr id="0" name=""/>
                      <p:cNvPicPr>
                        <a:picLocks noChangeAspect="1" noChangeArrowheads="1"/>
                      </p:cNvPicPr>
                      <p:nvPr/>
                    </p:nvPicPr>
                    <p:blipFill>
                      <a:blip r:embed="rId8"/>
                      <a:srcRect/>
                      <a:stretch>
                        <a:fillRect/>
                      </a:stretch>
                    </p:blipFill>
                    <p:spPr bwMode="auto">
                      <a:xfrm>
                        <a:off x="1752600" y="32004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45223272"/>
              </p:ext>
            </p:extLst>
          </p:nvPr>
        </p:nvGraphicFramePr>
        <p:xfrm>
          <a:off x="4114800" y="3124200"/>
          <a:ext cx="2390588" cy="812800"/>
        </p:xfrm>
        <a:graphic>
          <a:graphicData uri="http://schemas.openxmlformats.org/presentationml/2006/ole">
            <mc:AlternateContent xmlns:mc="http://schemas.openxmlformats.org/markup-compatibility/2006">
              <mc:Choice xmlns:v="urn:schemas-microsoft-com:vml" Requires="v">
                <p:oleObj spid="_x0000_s6159" name="Equation" r:id="rId9" imgW="1269720" imgH="431640" progId="Equation.3">
                  <p:embed/>
                </p:oleObj>
              </mc:Choice>
              <mc:Fallback>
                <p:oleObj name="Equation" r:id="rId9" imgW="1269720" imgH="431640" progId="Equation.3">
                  <p:embed/>
                  <p:pic>
                    <p:nvPicPr>
                      <p:cNvPr id="0" name=""/>
                      <p:cNvPicPr/>
                      <p:nvPr/>
                    </p:nvPicPr>
                    <p:blipFill>
                      <a:blip r:embed="rId10"/>
                      <a:stretch>
                        <a:fillRect/>
                      </a:stretch>
                    </p:blipFill>
                    <p:spPr>
                      <a:xfrm>
                        <a:off x="4114800" y="3124200"/>
                        <a:ext cx="2390588" cy="8128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993127582"/>
              </p:ext>
            </p:extLst>
          </p:nvPr>
        </p:nvGraphicFramePr>
        <p:xfrm>
          <a:off x="4060371" y="5564187"/>
          <a:ext cx="4876800" cy="836613"/>
        </p:xfrm>
        <a:graphic>
          <a:graphicData uri="http://schemas.openxmlformats.org/presentationml/2006/ole">
            <mc:AlternateContent xmlns:mc="http://schemas.openxmlformats.org/markup-compatibility/2006">
              <mc:Choice xmlns:v="urn:schemas-microsoft-com:vml" Requires="v">
                <p:oleObj spid="_x0000_s6160" name="Equation" r:id="rId11" imgW="2590560" imgH="444240" progId="Equation.3">
                  <p:embed/>
                </p:oleObj>
              </mc:Choice>
              <mc:Fallback>
                <p:oleObj name="Equation" r:id="rId11" imgW="2590560" imgH="444240" progId="Equation.3">
                  <p:embed/>
                  <p:pic>
                    <p:nvPicPr>
                      <p:cNvPr id="0" name=""/>
                      <p:cNvPicPr>
                        <a:picLocks noChangeAspect="1" noChangeArrowheads="1"/>
                      </p:cNvPicPr>
                      <p:nvPr/>
                    </p:nvPicPr>
                    <p:blipFill>
                      <a:blip r:embed="rId12"/>
                      <a:srcRect/>
                      <a:stretch>
                        <a:fillRect/>
                      </a:stretch>
                    </p:blipFill>
                    <p:spPr bwMode="auto">
                      <a:xfrm>
                        <a:off x="4060371" y="5564187"/>
                        <a:ext cx="48768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ight Brace 4"/>
          <p:cNvSpPr/>
          <p:nvPr/>
        </p:nvSpPr>
        <p:spPr>
          <a:xfrm>
            <a:off x="3124200" y="1752600"/>
            <a:ext cx="838200" cy="495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6" name="TextBox 5"/>
          <p:cNvSpPr txBox="1"/>
          <p:nvPr/>
        </p:nvSpPr>
        <p:spPr>
          <a:xfrm>
            <a:off x="4038600" y="1905000"/>
            <a:ext cx="3962400" cy="1200329"/>
          </a:xfrm>
          <a:prstGeom prst="rect">
            <a:avLst/>
          </a:prstGeom>
          <a:noFill/>
        </p:spPr>
        <p:txBody>
          <a:bodyPr wrap="square" rtlCol="0">
            <a:spAutoFit/>
          </a:bodyPr>
          <a:lstStyle/>
          <a:p>
            <a:r>
              <a:rPr lang="nl-BE" i="1" dirty="0" smtClean="0"/>
              <a:t>The </a:t>
            </a:r>
            <a:r>
              <a:rPr lang="nl-BE" b="1" i="1" dirty="0" smtClean="0"/>
              <a:t>expected portfolio return </a:t>
            </a:r>
            <a:r>
              <a:rPr lang="nl-BE" i="1" dirty="0" smtClean="0"/>
              <a:t>is the weighted average of the individual assets’ expected returns (this is a </a:t>
            </a:r>
            <a:r>
              <a:rPr lang="nl-BE" b="1" i="1" dirty="0" smtClean="0"/>
              <a:t>linear</a:t>
            </a:r>
            <a:r>
              <a:rPr lang="nl-BE" i="1" dirty="0" smtClean="0"/>
              <a:t> function of the weights)</a:t>
            </a:r>
            <a:endParaRPr lang="nl-BE" i="1" dirty="0"/>
          </a:p>
        </p:txBody>
      </p:sp>
      <p:sp>
        <p:nvSpPr>
          <p:cNvPr id="11" name="TextBox 10"/>
          <p:cNvSpPr txBox="1"/>
          <p:nvPr/>
        </p:nvSpPr>
        <p:spPr>
          <a:xfrm>
            <a:off x="4191000" y="3962400"/>
            <a:ext cx="3962400" cy="1477328"/>
          </a:xfrm>
          <a:prstGeom prst="rect">
            <a:avLst/>
          </a:prstGeom>
          <a:noFill/>
        </p:spPr>
        <p:txBody>
          <a:bodyPr wrap="square" rtlCol="0">
            <a:spAutoFit/>
          </a:bodyPr>
          <a:lstStyle/>
          <a:p>
            <a:r>
              <a:rPr lang="nl-BE" i="1" dirty="0" smtClean="0"/>
              <a:t>The </a:t>
            </a:r>
            <a:r>
              <a:rPr lang="nl-BE" b="1" i="1" dirty="0" smtClean="0"/>
              <a:t>portfolio variance </a:t>
            </a:r>
            <a:r>
              <a:rPr lang="nl-BE" i="1" dirty="0" smtClean="0"/>
              <a:t>is the weighted average of the individual assets’ variances + 2*the weighted covariances between the asset returns (this is a </a:t>
            </a:r>
            <a:r>
              <a:rPr lang="nl-BE" b="1" i="1" dirty="0" smtClean="0"/>
              <a:t>quadratic</a:t>
            </a:r>
            <a:r>
              <a:rPr lang="nl-BE" i="1" dirty="0" smtClean="0"/>
              <a:t> function of the weights)</a:t>
            </a:r>
            <a:endParaRPr lang="nl-BE" i="1" dirty="0"/>
          </a:p>
        </p:txBody>
      </p:sp>
    </p:spTree>
    <p:extLst>
      <p:ext uri="{BB962C8B-B14F-4D97-AF65-F5344CB8AC3E}">
        <p14:creationId xmlns:p14="http://schemas.microsoft.com/office/powerpoint/2010/main" val="518781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93115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 The non-normality of the return distribution </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99485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60906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5959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55046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18379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15026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2</a:t>
            </a:r>
            <a:r>
              <a:rPr lang="en-US" smtClean="0"/>
              <a:t>: </a:t>
            </a:r>
            <a:r>
              <a:rPr lang="en-US"/>
              <a:t>The general case using matrix notation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34137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fontScale="85000" lnSpcReduction="10000"/>
          </a:bodyPr>
          <a:lstStyle/>
          <a:p>
            <a:r>
              <a:rPr lang="nl-BE" dirty="0" smtClean="0"/>
              <a:t>Suppose we have N risky assets, denoted by i=1,2,…,N</a:t>
            </a:r>
          </a:p>
          <a:p>
            <a:r>
              <a:rPr lang="nl-BE" dirty="0" smtClean="0"/>
              <a:t>Assume the investment period is t-1 till t.</a:t>
            </a:r>
          </a:p>
          <a:p>
            <a:r>
              <a:rPr lang="nl-BE" dirty="0" smtClean="0"/>
              <a:t>Assume the portfolio is fully invested and we use weights to express the percentage of the total value invested in each asset:</a:t>
            </a:r>
          </a:p>
          <a:p>
            <a:endParaRPr lang="nl-BE" dirty="0"/>
          </a:p>
          <a:p>
            <a:endParaRPr lang="nl-BE" dirty="0" smtClean="0"/>
          </a:p>
          <a:p>
            <a:endParaRPr lang="nl-BE" dirty="0"/>
          </a:p>
          <a:p>
            <a:r>
              <a:rPr lang="nl-BE" dirty="0" smtClean="0"/>
              <a:t>For each asset, we have the simple return over the investment period t-1 till t:</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83729824"/>
              </p:ext>
            </p:extLst>
          </p:nvPr>
        </p:nvGraphicFramePr>
        <p:xfrm>
          <a:off x="762000" y="3886200"/>
          <a:ext cx="7204075" cy="746125"/>
        </p:xfrm>
        <a:graphic>
          <a:graphicData uri="http://schemas.openxmlformats.org/presentationml/2006/ole">
            <mc:AlternateContent xmlns:mc="http://schemas.openxmlformats.org/markup-compatibility/2006">
              <mc:Choice xmlns:v="urn:schemas-microsoft-com:vml" Requires="v">
                <p:oleObj spid="_x0000_s1030" name="Equation" r:id="rId3" imgW="4546440" imgH="469800" progId="Equation.3">
                  <p:embed/>
                </p:oleObj>
              </mc:Choice>
              <mc:Fallback>
                <p:oleObj name="Equation" r:id="rId3" imgW="4546440" imgH="469800" progId="Equation.3">
                  <p:embed/>
                  <p:pic>
                    <p:nvPicPr>
                      <p:cNvPr id="0" name=""/>
                      <p:cNvPicPr/>
                      <p:nvPr/>
                    </p:nvPicPr>
                    <p:blipFill>
                      <a:blip r:embed="rId4"/>
                      <a:stretch>
                        <a:fillRect/>
                      </a:stretch>
                    </p:blipFill>
                    <p:spPr>
                      <a:xfrm>
                        <a:off x="762000" y="3886200"/>
                        <a:ext cx="7204075" cy="74612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05693782"/>
              </p:ext>
            </p:extLst>
          </p:nvPr>
        </p:nvGraphicFramePr>
        <p:xfrm>
          <a:off x="2590800" y="5867400"/>
          <a:ext cx="2536825" cy="763587"/>
        </p:xfrm>
        <a:graphic>
          <a:graphicData uri="http://schemas.openxmlformats.org/presentationml/2006/ole">
            <mc:AlternateContent xmlns:mc="http://schemas.openxmlformats.org/markup-compatibility/2006">
              <mc:Choice xmlns:v="urn:schemas-microsoft-com:vml" Requires="v">
                <p:oleObj spid="_x0000_s1031" name="Equation" r:id="rId5" imgW="1600200" imgH="482400" progId="Equation.3">
                  <p:embed/>
                </p:oleObj>
              </mc:Choice>
              <mc:Fallback>
                <p:oleObj name="Equation" r:id="rId5" imgW="1600200" imgH="482400" progId="Equation.3">
                  <p:embed/>
                  <p:pic>
                    <p:nvPicPr>
                      <p:cNvPr id="0" name=""/>
                      <p:cNvPicPr>
                        <a:picLocks noChangeAspect="1" noChangeArrowheads="1"/>
                      </p:cNvPicPr>
                      <p:nvPr/>
                    </p:nvPicPr>
                    <p:blipFill>
                      <a:blip r:embed="rId6"/>
                      <a:srcRect/>
                      <a:stretch>
                        <a:fillRect/>
                      </a:stretch>
                    </p:blipFill>
                    <p:spPr bwMode="auto">
                      <a:xfrm>
                        <a:off x="2590800" y="5867400"/>
                        <a:ext cx="2536825"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9479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portfolio return = weighted average of the component returns</a:t>
            </a:r>
            <a:endParaRPr lang="nl-BE" dirty="0"/>
          </a:p>
        </p:txBody>
      </p:sp>
      <p:sp>
        <p:nvSpPr>
          <p:cNvPr id="3" name="Content Placeholder 2"/>
          <p:cNvSpPr>
            <a:spLocks noGrp="1"/>
          </p:cNvSpPr>
          <p:nvPr>
            <p:ph idx="1"/>
          </p:nvPr>
        </p:nvSpPr>
        <p:spPr/>
        <p:txBody>
          <a:bodyPr>
            <a:normAutofit/>
          </a:bodyPr>
          <a:lstStyle/>
          <a:p>
            <a:r>
              <a:rPr lang="nl-BE" dirty="0" smtClean="0"/>
              <a:t>The return of a portfolio between time t-1 and time t that places at time t-1 weight w</a:t>
            </a:r>
            <a:r>
              <a:rPr lang="nl-BE" baseline="-25000" dirty="0" smtClean="0"/>
              <a:t>i</a:t>
            </a:r>
            <a:r>
              <a:rPr lang="nl-BE" dirty="0" smtClean="0"/>
              <a:t> on asset i is:</a:t>
            </a:r>
          </a:p>
          <a:p>
            <a:endParaRPr lang="nl-BE" dirty="0"/>
          </a:p>
          <a:p>
            <a:endParaRPr lang="nl-BE" dirty="0" smtClean="0"/>
          </a:p>
          <a:p>
            <a:pPr marL="0" indent="0">
              <a:buNone/>
            </a:pPr>
            <a:r>
              <a:rPr lang="nl-BE" dirty="0"/>
              <a:t>w</a:t>
            </a:r>
            <a:r>
              <a:rPr lang="nl-BE" dirty="0" smtClean="0"/>
              <a:t>here R</a:t>
            </a:r>
            <a:r>
              <a:rPr lang="nl-BE" baseline="-25000" dirty="0" smtClean="0"/>
              <a:t>it</a:t>
            </a:r>
            <a:r>
              <a:rPr lang="nl-BE" dirty="0" smtClean="0"/>
              <a:t> is the simple return of asset i.</a:t>
            </a:r>
            <a:endParaRPr lang="nl-BE" dirty="0"/>
          </a:p>
        </p:txBody>
      </p:sp>
      <p:graphicFrame>
        <p:nvGraphicFramePr>
          <p:cNvPr id="4" name="Object 3"/>
          <p:cNvGraphicFramePr>
            <a:graphicFrameLocks noChangeAspect="1"/>
          </p:cNvGraphicFramePr>
          <p:nvPr>
            <p:extLst>
              <p:ext uri="{D42A27DB-BD31-4B8C-83A1-F6EECF244321}">
                <p14:modId xmlns:p14="http://schemas.microsoft.com/office/powerpoint/2010/main" val="2782019192"/>
              </p:ext>
            </p:extLst>
          </p:nvPr>
        </p:nvGraphicFramePr>
        <p:xfrm>
          <a:off x="3200400" y="3352800"/>
          <a:ext cx="1559859" cy="736600"/>
        </p:xfrm>
        <a:graphic>
          <a:graphicData uri="http://schemas.openxmlformats.org/presentationml/2006/ole">
            <mc:AlternateContent xmlns:mc="http://schemas.openxmlformats.org/markup-compatibility/2006">
              <mc:Choice xmlns:v="urn:schemas-microsoft-com:vml" Requires="v">
                <p:oleObj spid="_x0000_s2052" name="Equation" r:id="rId3" imgW="914400" imgH="431640" progId="Equation.3">
                  <p:embed/>
                </p:oleObj>
              </mc:Choice>
              <mc:Fallback>
                <p:oleObj name="Equation" r:id="rId3" imgW="914400" imgH="431640" progId="Equation.3">
                  <p:embed/>
                  <p:pic>
                    <p:nvPicPr>
                      <p:cNvPr id="0" name=""/>
                      <p:cNvPicPr/>
                      <p:nvPr/>
                    </p:nvPicPr>
                    <p:blipFill>
                      <a:blip r:embed="rId4"/>
                      <a:stretch>
                        <a:fillRect/>
                      </a:stretch>
                    </p:blipFill>
                    <p:spPr>
                      <a:xfrm>
                        <a:off x="3200400" y="3352800"/>
                        <a:ext cx="1559859" cy="736600"/>
                      </a:xfrm>
                      <a:prstGeom prst="rect">
                        <a:avLst/>
                      </a:prstGeom>
                    </p:spPr>
                  </p:pic>
                </p:oleObj>
              </mc:Fallback>
            </mc:AlternateContent>
          </a:graphicData>
        </a:graphic>
      </p:graphicFrame>
    </p:spTree>
    <p:extLst>
      <p:ext uri="{BB962C8B-B14F-4D97-AF65-F5344CB8AC3E}">
        <p14:creationId xmlns:p14="http://schemas.microsoft.com/office/powerpoint/2010/main" val="106764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Matrix notation: portfolio return is the inner product of the weights (column-)vector and the return (column-)vector:</a:t>
            </a:r>
            <a:endParaRPr lang="nl-BE" dirty="0"/>
          </a:p>
        </p:txBody>
      </p:sp>
      <p:sp>
        <p:nvSpPr>
          <p:cNvPr id="4" name="Slide Number Placeholder 3"/>
          <p:cNvSpPr>
            <a:spLocks noGrp="1"/>
          </p:cNvSpPr>
          <p:nvPr>
            <p:ph type="sldNum" sz="quarter" idx="12"/>
          </p:nvPr>
        </p:nvSpPr>
        <p:spPr/>
        <p:txBody>
          <a:bodyPr/>
          <a:lstStyle/>
          <a:p>
            <a:fld id="{BE457F97-EB6F-4A30-B48F-636C956170D0}" type="slidenum">
              <a:rPr lang="en-US" smtClean="0"/>
              <a:pPr/>
              <a:t>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01761460"/>
              </p:ext>
            </p:extLst>
          </p:nvPr>
        </p:nvGraphicFramePr>
        <p:xfrm>
          <a:off x="1905000" y="4572000"/>
          <a:ext cx="1066800" cy="1611313"/>
        </p:xfrm>
        <a:graphic>
          <a:graphicData uri="http://schemas.openxmlformats.org/presentationml/2006/ole">
            <mc:AlternateContent xmlns:mc="http://schemas.openxmlformats.org/markup-compatibility/2006">
              <mc:Choice xmlns:v="urn:schemas-microsoft-com:vml" Requires="v">
                <p:oleObj spid="_x0000_s3080" name="Equation" r:id="rId3" imgW="622030" imgH="939392" progId="Equation.3">
                  <p:embed/>
                </p:oleObj>
              </mc:Choice>
              <mc:Fallback>
                <p:oleObj name="Equation" r:id="rId3" imgW="622030" imgH="93939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1066800"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196021436"/>
              </p:ext>
            </p:extLst>
          </p:nvPr>
        </p:nvGraphicFramePr>
        <p:xfrm>
          <a:off x="5357813" y="4475163"/>
          <a:ext cx="1327150" cy="1654175"/>
        </p:xfrm>
        <a:graphic>
          <a:graphicData uri="http://schemas.openxmlformats.org/presentationml/2006/ole">
            <mc:AlternateContent xmlns:mc="http://schemas.openxmlformats.org/markup-compatibility/2006">
              <mc:Choice xmlns:v="urn:schemas-microsoft-com:vml" Requires="v">
                <p:oleObj spid="_x0000_s3081" name="Equation" r:id="rId5" imgW="774360" imgH="965160" progId="Equation.3">
                  <p:embed/>
                </p:oleObj>
              </mc:Choice>
              <mc:Fallback>
                <p:oleObj name="Equation" r:id="rId5" imgW="774360" imgH="965160" progId="Equation.3">
                  <p:embed/>
                  <p:pic>
                    <p:nvPicPr>
                      <p:cNvPr id="0" name=""/>
                      <p:cNvPicPr>
                        <a:picLocks noChangeAspect="1" noChangeArrowheads="1"/>
                      </p:cNvPicPr>
                      <p:nvPr/>
                    </p:nvPicPr>
                    <p:blipFill>
                      <a:blip r:embed="rId6"/>
                      <a:srcRect/>
                      <a:stretch>
                        <a:fillRect/>
                      </a:stretch>
                    </p:blipFill>
                    <p:spPr bwMode="auto">
                      <a:xfrm>
                        <a:off x="5357813" y="4475163"/>
                        <a:ext cx="1327150"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3869091"/>
              </p:ext>
            </p:extLst>
          </p:nvPr>
        </p:nvGraphicFramePr>
        <p:xfrm>
          <a:off x="2971800" y="3429000"/>
          <a:ext cx="2492375" cy="736600"/>
        </p:xfrm>
        <a:graphic>
          <a:graphicData uri="http://schemas.openxmlformats.org/presentationml/2006/ole">
            <mc:AlternateContent xmlns:mc="http://schemas.openxmlformats.org/markup-compatibility/2006">
              <mc:Choice xmlns:v="urn:schemas-microsoft-com:vml" Requires="v">
                <p:oleObj spid="_x0000_s3082" name="Equation" r:id="rId7" imgW="1460160" imgH="431640" progId="Equation.3">
                  <p:embed/>
                </p:oleObj>
              </mc:Choice>
              <mc:Fallback>
                <p:oleObj name="Equation" r:id="rId7" imgW="1460160" imgH="431640" progId="Equation.3">
                  <p:embed/>
                  <p:pic>
                    <p:nvPicPr>
                      <p:cNvPr id="0" name=""/>
                      <p:cNvPicPr>
                        <a:picLocks noChangeAspect="1" noChangeArrowheads="1"/>
                      </p:cNvPicPr>
                      <p:nvPr/>
                    </p:nvPicPr>
                    <p:blipFill>
                      <a:blip r:embed="rId8"/>
                      <a:srcRect/>
                      <a:stretch>
                        <a:fillRect/>
                      </a:stretch>
                    </p:blipFill>
                    <p:spPr bwMode="auto">
                      <a:xfrm>
                        <a:off x="2971800" y="3429000"/>
                        <a:ext cx="24923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ounded Rectangle 7"/>
          <p:cNvSpPr/>
          <p:nvPr/>
        </p:nvSpPr>
        <p:spPr>
          <a:xfrm>
            <a:off x="2362200" y="3200400"/>
            <a:ext cx="3657600" cy="1143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90420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TotalTime>
  <Words>443</Words>
  <Application>Microsoft Office PowerPoint</Application>
  <PresentationFormat>On-screen Show (4:3)</PresentationFormat>
  <Paragraphs>43</Paragraphs>
  <Slides>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Video 1: The drivers in case of two assets</vt:lpstr>
      <vt:lpstr>PowerPoint Presentation</vt:lpstr>
      <vt:lpstr>PowerPoint Presentation</vt:lpstr>
      <vt:lpstr>PowerPoint Presentation</vt:lpstr>
      <vt:lpstr>PowerPoint Presentation</vt:lpstr>
      <vt:lpstr>Video 2: The general case using matrix notation</vt:lpstr>
      <vt:lpstr>PowerPoint Presentation</vt:lpstr>
      <vt:lpstr>The portfolio return = weighted average of the component returns</vt:lpstr>
      <vt:lpstr>PowerPoint Presentation</vt:lpstr>
      <vt:lpstr>PowerPoint Presentation</vt:lpstr>
      <vt:lpstr>PowerPoint Presentation</vt:lpstr>
      <vt:lpstr>Matrix notation:</vt:lpstr>
      <vt:lpstr>PowerPoint Presentation</vt:lpstr>
      <vt:lpstr>Video 3:  The non-normality of the return distribution </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63</cp:revision>
  <dcterms:created xsi:type="dcterms:W3CDTF">2016-04-25T07:41:23Z</dcterms:created>
  <dcterms:modified xsi:type="dcterms:W3CDTF">2016-05-25T10:56:47Z</dcterms:modified>
</cp:coreProperties>
</file>