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384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roundedCorners val="0"/>
  <c:style val="2"/>
  <c:chart>
    <c:title>
      <c:tx>
        <c:rich>
          <a:bodyPr rot="0"/>
          <a:lstStyle/>
          <a:p>
            <a:pPr>
              <a:defRPr sz="4800" b="1" i="0" u="none" strike="noStrike">
                <a:solidFill>
                  <a:srgbClr val="000000"/>
                </a:solidFill>
                <a:latin typeface="Helvetica"/>
              </a:defRPr>
            </a:pPr>
            <a:r>
              <a:rPr lang="nl-BE" sz="4800" b="1" i="0" u="none" strike="noStrike">
                <a:solidFill>
                  <a:srgbClr val="000000"/>
                </a:solidFill>
                <a:latin typeface="Helvetica"/>
              </a:rPr>
              <a:t>Portfolio</a:t>
            </a:r>
          </a:p>
        </c:rich>
      </c:tx>
      <c:layout>
        <c:manualLayout>
          <c:xMode val="edge"/>
          <c:yMode val="edge"/>
          <c:x val="0.26279200000000003"/>
          <c:y val="0"/>
          <c:w val="0.474416"/>
          <c:h val="0.14834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5.0000000000000001E-3"/>
          <c:y val="0.148342"/>
          <c:w val="0.99"/>
          <c:h val="0.65805800000000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/>
            </c:spPr>
          </c:dPt>
          <c:cat>
            <c:strRef>
              <c:f>Sheet1!$B$1:$C$1</c:f>
              <c:strCache>
                <c:ptCount val="2"/>
                <c:pt idx="0">
                  <c:v>Company 1</c:v>
                </c:pt>
                <c:pt idx="1">
                  <c:v>Company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9942799999999999"/>
          <c:y val="0.84883299999999995"/>
          <c:w val="0.68770900000000001"/>
          <c:h val="0.15116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600" b="1" i="0" u="none" strike="noStrike">
              <a:solidFill>
                <a:srgbClr val="000000"/>
              </a:solidFill>
              <a:latin typeface="Helvetica"/>
            </a:defRPr>
          </a:pPr>
          <a:endParaRPr lang="nl-BE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Portfolio</c:v>
                </c:pt>
              </c:strCache>
            </c:strRef>
          </c:tx>
          <c:cat>
            <c:strRef>
              <c:f>Sheet1!$A$2:$A$10</c:f>
              <c:strCache>
                <c:ptCount val="2"/>
                <c:pt idx="0">
                  <c:v>Company 1</c:v>
                </c:pt>
                <c:pt idx="1">
                  <c:v>Company 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Portfolio</c:v>
                </c:pt>
              </c:strCache>
            </c:strRef>
          </c:tx>
          <c:cat>
            <c:strRef>
              <c:f>Sheet1!$A$2:$A$10</c:f>
              <c:strCache>
                <c:ptCount val="2"/>
                <c:pt idx="0">
                  <c:v>Company 1</c:v>
                </c:pt>
                <c:pt idx="1">
                  <c:v>Company 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20</c:v>
                </c:pt>
                <c:pt idx="7">
                  <c:v>30</c:v>
                </c:pt>
                <c:pt idx="8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Portfolio</c:v>
                </c:pt>
              </c:strCache>
            </c:strRef>
          </c:tx>
          <c:explosion val="18"/>
          <c:dPt>
            <c:idx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dPt>
          <c:cat>
            <c:strRef>
              <c:f>Sheet1!$A$2:$A$10</c:f>
              <c:strCache>
                <c:ptCount val="2"/>
                <c:pt idx="0">
                  <c:v>Company 1</c:v>
                </c:pt>
                <c:pt idx="1">
                  <c:v>Company 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D7A7C-A8A3-4968-9F22-8F961D8BC12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6806FCC-DFA7-4929-B912-4E9E0A178CB7}">
      <dgm:prSet phldrT="[Text]"/>
      <dgm:spPr/>
      <dgm:t>
        <a:bodyPr/>
        <a:lstStyle/>
        <a:p>
          <a:r>
            <a:rPr lang="nl-BE" dirty="0" smtClean="0"/>
            <a:t>Allocation strategies</a:t>
          </a:r>
          <a:endParaRPr lang="nl-BE" dirty="0"/>
        </a:p>
      </dgm:t>
    </dgm:pt>
    <dgm:pt modelId="{4C0893A2-BD55-4C78-A7A5-6C0E62138072}" type="parTrans" cxnId="{DB38C74A-1B59-49E6-BD9F-FA5FD6032190}">
      <dgm:prSet/>
      <dgm:spPr/>
      <dgm:t>
        <a:bodyPr/>
        <a:lstStyle/>
        <a:p>
          <a:endParaRPr lang="nl-BE"/>
        </a:p>
      </dgm:t>
    </dgm:pt>
    <dgm:pt modelId="{8C42B916-79AE-442D-A0C8-4230E660CD33}" type="sibTrans" cxnId="{DB38C74A-1B59-49E6-BD9F-FA5FD6032190}">
      <dgm:prSet/>
      <dgm:spPr/>
      <dgm:t>
        <a:bodyPr/>
        <a:lstStyle/>
        <a:p>
          <a:endParaRPr lang="nl-BE"/>
        </a:p>
      </dgm:t>
    </dgm:pt>
    <dgm:pt modelId="{1768641C-6EA8-4818-B2B3-ED0889D6391E}">
      <dgm:prSet phldrT="[Text]"/>
      <dgm:spPr/>
      <dgm:t>
        <a:bodyPr/>
        <a:lstStyle/>
        <a:p>
          <a:r>
            <a:rPr lang="nl-BE" dirty="0" smtClean="0"/>
            <a:t>Optimize mean and variance </a:t>
          </a:r>
        </a:p>
        <a:p>
          <a:r>
            <a:rPr lang="nl-BE" dirty="0" smtClean="0"/>
            <a:t>(Ch. 4)</a:t>
          </a:r>
          <a:endParaRPr lang="nl-BE" dirty="0"/>
        </a:p>
      </dgm:t>
    </dgm:pt>
    <dgm:pt modelId="{66417FF8-D999-4D1D-8BC5-E248991550A7}" type="parTrans" cxnId="{77BB2BEC-E679-486E-BE37-123DEB032F77}">
      <dgm:prSet/>
      <dgm:spPr/>
      <dgm:t>
        <a:bodyPr/>
        <a:lstStyle/>
        <a:p>
          <a:endParaRPr lang="nl-BE"/>
        </a:p>
      </dgm:t>
    </dgm:pt>
    <dgm:pt modelId="{0A68F187-A76D-4EB7-8DB5-455A9BBFBCD7}" type="sibTrans" cxnId="{77BB2BEC-E679-486E-BE37-123DEB032F77}">
      <dgm:prSet/>
      <dgm:spPr/>
      <dgm:t>
        <a:bodyPr/>
        <a:lstStyle/>
        <a:p>
          <a:endParaRPr lang="nl-BE"/>
        </a:p>
      </dgm:t>
    </dgm:pt>
    <dgm:pt modelId="{57D33A59-CF4D-4A45-815C-3439FDF01BC7}">
      <dgm:prSet phldrT="[Text]"/>
      <dgm:spPr/>
      <dgm:t>
        <a:bodyPr/>
        <a:lstStyle/>
        <a:p>
          <a:r>
            <a:rPr lang="nl-BE" dirty="0" smtClean="0"/>
            <a:t>Betting on </a:t>
          </a:r>
        </a:p>
        <a:p>
          <a:r>
            <a:rPr lang="nl-BE" dirty="0" smtClean="0"/>
            <a:t>one asset</a:t>
          </a:r>
          <a:endParaRPr lang="nl-BE" dirty="0"/>
        </a:p>
      </dgm:t>
    </dgm:pt>
    <dgm:pt modelId="{FC88B386-3B3B-48D9-BB29-19B3A12FA1B7}" type="parTrans" cxnId="{346DA843-5F08-4E7D-A51B-216F246FA54E}">
      <dgm:prSet/>
      <dgm:spPr/>
      <dgm:t>
        <a:bodyPr/>
        <a:lstStyle/>
        <a:p>
          <a:endParaRPr lang="nl-BE"/>
        </a:p>
      </dgm:t>
    </dgm:pt>
    <dgm:pt modelId="{21EC7B79-401F-4393-B931-784BAACFC597}" type="sibTrans" cxnId="{346DA843-5F08-4E7D-A51B-216F246FA54E}">
      <dgm:prSet/>
      <dgm:spPr/>
      <dgm:t>
        <a:bodyPr/>
        <a:lstStyle/>
        <a:p>
          <a:endParaRPr lang="nl-BE"/>
        </a:p>
      </dgm:t>
    </dgm:pt>
    <dgm:pt modelId="{26F3E411-7D6F-4F8E-9960-16ED8F0E8E96}">
      <dgm:prSet phldrT="[Text]"/>
      <dgm:spPr/>
      <dgm:t>
        <a:bodyPr/>
        <a:lstStyle/>
        <a:p>
          <a:endParaRPr lang="nl-BE" dirty="0" smtClean="0"/>
        </a:p>
        <a:p>
          <a:r>
            <a:rPr lang="nl-BE" dirty="0" smtClean="0"/>
            <a:t>Equal-weighting</a:t>
          </a:r>
          <a:endParaRPr lang="nl-BE" dirty="0"/>
        </a:p>
      </dgm:t>
    </dgm:pt>
    <dgm:pt modelId="{42053B06-32CB-435C-85C5-FB6F1CC58C7C}" type="parTrans" cxnId="{DC0D0128-2BD6-4ECF-826D-30B5AEF8B37B}">
      <dgm:prSet/>
      <dgm:spPr/>
      <dgm:t>
        <a:bodyPr/>
        <a:lstStyle/>
        <a:p>
          <a:endParaRPr lang="nl-BE"/>
        </a:p>
      </dgm:t>
    </dgm:pt>
    <dgm:pt modelId="{9746E898-3014-4368-90EB-0820D2764069}" type="sibTrans" cxnId="{DC0D0128-2BD6-4ECF-826D-30B5AEF8B37B}">
      <dgm:prSet/>
      <dgm:spPr/>
      <dgm:t>
        <a:bodyPr/>
        <a:lstStyle/>
        <a:p>
          <a:endParaRPr lang="nl-BE"/>
        </a:p>
      </dgm:t>
    </dgm:pt>
    <dgm:pt modelId="{4F39AEE3-12AC-4604-8876-4B3B5E0C68E6}">
      <dgm:prSet phldrT="[Text]"/>
      <dgm:spPr/>
      <dgm:t>
        <a:bodyPr/>
        <a:lstStyle/>
        <a:p>
          <a:endParaRPr lang="nl-BE" dirty="0" smtClean="0"/>
        </a:p>
        <a:p>
          <a:r>
            <a:rPr lang="nl-BE" dirty="0" smtClean="0"/>
            <a:t>Market cap weighting</a:t>
          </a:r>
          <a:endParaRPr lang="nl-BE" dirty="0"/>
        </a:p>
      </dgm:t>
    </dgm:pt>
    <dgm:pt modelId="{02525D12-FF4F-4BEA-BD79-A5CC854C00C4}" type="parTrans" cxnId="{2462FCD7-411B-4F97-9BD0-7143C7B81C13}">
      <dgm:prSet/>
      <dgm:spPr/>
      <dgm:t>
        <a:bodyPr/>
        <a:lstStyle/>
        <a:p>
          <a:endParaRPr lang="nl-BE"/>
        </a:p>
      </dgm:t>
    </dgm:pt>
    <dgm:pt modelId="{EFCCF4BD-609D-4DA8-BE6B-A6EE73103519}" type="sibTrans" cxnId="{2462FCD7-411B-4F97-9BD0-7143C7B81C13}">
      <dgm:prSet/>
      <dgm:spPr/>
      <dgm:t>
        <a:bodyPr/>
        <a:lstStyle/>
        <a:p>
          <a:endParaRPr lang="nl-BE"/>
        </a:p>
      </dgm:t>
    </dgm:pt>
    <dgm:pt modelId="{22334272-8AD4-4722-9870-3D0CA17B8CF6}" type="pres">
      <dgm:prSet presAssocID="{C5AD7A7C-A8A3-4968-9F22-8F961D8BC12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11716142-B4D0-45FE-8C72-DE1C3F476E8D}" type="pres">
      <dgm:prSet presAssocID="{C5AD7A7C-A8A3-4968-9F22-8F961D8BC120}" presName="matrix" presStyleCnt="0"/>
      <dgm:spPr/>
    </dgm:pt>
    <dgm:pt modelId="{F48E0154-FE3C-4E62-8719-36D5EBAE50DB}" type="pres">
      <dgm:prSet presAssocID="{C5AD7A7C-A8A3-4968-9F22-8F961D8BC120}" presName="tile1" presStyleLbl="node1" presStyleIdx="0" presStyleCnt="4"/>
      <dgm:spPr/>
      <dgm:t>
        <a:bodyPr/>
        <a:lstStyle/>
        <a:p>
          <a:endParaRPr lang="nl-BE"/>
        </a:p>
      </dgm:t>
    </dgm:pt>
    <dgm:pt modelId="{CE2E7DCF-553F-4086-96E4-25D574FE5345}" type="pres">
      <dgm:prSet presAssocID="{C5AD7A7C-A8A3-4968-9F22-8F961D8BC12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5FDECF0-1FA1-42C8-99EF-AF30C5B43EB5}" type="pres">
      <dgm:prSet presAssocID="{C5AD7A7C-A8A3-4968-9F22-8F961D8BC120}" presName="tile2" presStyleLbl="node1" presStyleIdx="1" presStyleCnt="4"/>
      <dgm:spPr/>
      <dgm:t>
        <a:bodyPr/>
        <a:lstStyle/>
        <a:p>
          <a:endParaRPr lang="nl-BE"/>
        </a:p>
      </dgm:t>
    </dgm:pt>
    <dgm:pt modelId="{C180FFD0-9D17-4CD5-859A-BFCD4A58ACFE}" type="pres">
      <dgm:prSet presAssocID="{C5AD7A7C-A8A3-4968-9F22-8F961D8BC12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8BE5601-B0B2-4C3B-96F5-8B6DE3DD3167}" type="pres">
      <dgm:prSet presAssocID="{C5AD7A7C-A8A3-4968-9F22-8F961D8BC120}" presName="tile3" presStyleLbl="node1" presStyleIdx="2" presStyleCnt="4"/>
      <dgm:spPr/>
      <dgm:t>
        <a:bodyPr/>
        <a:lstStyle/>
        <a:p>
          <a:endParaRPr lang="nl-BE"/>
        </a:p>
      </dgm:t>
    </dgm:pt>
    <dgm:pt modelId="{FE9629ED-CB0A-450A-A0B9-A0B3FD8AAD2B}" type="pres">
      <dgm:prSet presAssocID="{C5AD7A7C-A8A3-4968-9F22-8F961D8BC12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CF78BFB-09F5-41FF-84C7-CD218E09CF7F}" type="pres">
      <dgm:prSet presAssocID="{C5AD7A7C-A8A3-4968-9F22-8F961D8BC120}" presName="tile4" presStyleLbl="node1" presStyleIdx="3" presStyleCnt="4" custLinFactNeighborY="2449"/>
      <dgm:spPr/>
      <dgm:t>
        <a:bodyPr/>
        <a:lstStyle/>
        <a:p>
          <a:endParaRPr lang="nl-BE"/>
        </a:p>
      </dgm:t>
    </dgm:pt>
    <dgm:pt modelId="{73E5244F-5CE9-4416-B777-91EFD50E378E}" type="pres">
      <dgm:prSet presAssocID="{C5AD7A7C-A8A3-4968-9F22-8F961D8BC12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FE68144-7407-41C1-B247-74CAC4B40484}" type="pres">
      <dgm:prSet presAssocID="{C5AD7A7C-A8A3-4968-9F22-8F961D8BC12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nl-BE"/>
        </a:p>
      </dgm:t>
    </dgm:pt>
  </dgm:ptLst>
  <dgm:cxnLst>
    <dgm:cxn modelId="{A4DC57DB-F385-4A3A-897C-A9F2792ED288}" type="presOf" srcId="{4F39AEE3-12AC-4604-8876-4B3B5E0C68E6}" destId="{73E5244F-5CE9-4416-B777-91EFD50E378E}" srcOrd="1" destOrd="0" presId="urn:microsoft.com/office/officeart/2005/8/layout/matrix1"/>
    <dgm:cxn modelId="{DC0D0128-2BD6-4ECF-826D-30B5AEF8B37B}" srcId="{56806FCC-DFA7-4929-B912-4E9E0A178CB7}" destId="{26F3E411-7D6F-4F8E-9960-16ED8F0E8E96}" srcOrd="2" destOrd="0" parTransId="{42053B06-32CB-435C-85C5-FB6F1CC58C7C}" sibTransId="{9746E898-3014-4368-90EB-0820D2764069}"/>
    <dgm:cxn modelId="{346DA843-5F08-4E7D-A51B-216F246FA54E}" srcId="{56806FCC-DFA7-4929-B912-4E9E0A178CB7}" destId="{57D33A59-CF4D-4A45-815C-3439FDF01BC7}" srcOrd="1" destOrd="0" parTransId="{FC88B386-3B3B-48D9-BB29-19B3A12FA1B7}" sibTransId="{21EC7B79-401F-4393-B931-784BAACFC597}"/>
    <dgm:cxn modelId="{B6A6AB47-669B-400F-AED1-6E6A31447E61}" type="presOf" srcId="{57D33A59-CF4D-4A45-815C-3439FDF01BC7}" destId="{C180FFD0-9D17-4CD5-859A-BFCD4A58ACFE}" srcOrd="1" destOrd="0" presId="urn:microsoft.com/office/officeart/2005/8/layout/matrix1"/>
    <dgm:cxn modelId="{D5E22E5A-EC19-4F5B-A7B5-9805C2686FC0}" type="presOf" srcId="{1768641C-6EA8-4818-B2B3-ED0889D6391E}" destId="{CE2E7DCF-553F-4086-96E4-25D574FE5345}" srcOrd="1" destOrd="0" presId="urn:microsoft.com/office/officeart/2005/8/layout/matrix1"/>
    <dgm:cxn modelId="{A5055747-7DA9-4817-B6B0-47F3862A0962}" type="presOf" srcId="{26F3E411-7D6F-4F8E-9960-16ED8F0E8E96}" destId="{FE9629ED-CB0A-450A-A0B9-A0B3FD8AAD2B}" srcOrd="1" destOrd="0" presId="urn:microsoft.com/office/officeart/2005/8/layout/matrix1"/>
    <dgm:cxn modelId="{C353C83E-8C4B-4251-A476-189D533A490D}" type="presOf" srcId="{C5AD7A7C-A8A3-4968-9F22-8F961D8BC120}" destId="{22334272-8AD4-4722-9870-3D0CA17B8CF6}" srcOrd="0" destOrd="0" presId="urn:microsoft.com/office/officeart/2005/8/layout/matrix1"/>
    <dgm:cxn modelId="{2462FCD7-411B-4F97-9BD0-7143C7B81C13}" srcId="{56806FCC-DFA7-4929-B912-4E9E0A178CB7}" destId="{4F39AEE3-12AC-4604-8876-4B3B5E0C68E6}" srcOrd="3" destOrd="0" parTransId="{02525D12-FF4F-4BEA-BD79-A5CC854C00C4}" sibTransId="{EFCCF4BD-609D-4DA8-BE6B-A6EE73103519}"/>
    <dgm:cxn modelId="{77BB2BEC-E679-486E-BE37-123DEB032F77}" srcId="{56806FCC-DFA7-4929-B912-4E9E0A178CB7}" destId="{1768641C-6EA8-4818-B2B3-ED0889D6391E}" srcOrd="0" destOrd="0" parTransId="{66417FF8-D999-4D1D-8BC5-E248991550A7}" sibTransId="{0A68F187-A76D-4EB7-8DB5-455A9BBFBCD7}"/>
    <dgm:cxn modelId="{D9FE5641-318D-4258-A498-EC646D6E24E5}" type="presOf" srcId="{1768641C-6EA8-4818-B2B3-ED0889D6391E}" destId="{F48E0154-FE3C-4E62-8719-36D5EBAE50DB}" srcOrd="0" destOrd="0" presId="urn:microsoft.com/office/officeart/2005/8/layout/matrix1"/>
    <dgm:cxn modelId="{CF9B0484-BA2B-4E35-8F94-26970DF48DE1}" type="presOf" srcId="{4F39AEE3-12AC-4604-8876-4B3B5E0C68E6}" destId="{3CF78BFB-09F5-41FF-84C7-CD218E09CF7F}" srcOrd="0" destOrd="0" presId="urn:microsoft.com/office/officeart/2005/8/layout/matrix1"/>
    <dgm:cxn modelId="{2D50187B-06D5-4CCC-BF3A-7CECA4D95FDF}" type="presOf" srcId="{26F3E411-7D6F-4F8E-9960-16ED8F0E8E96}" destId="{E8BE5601-B0B2-4C3B-96F5-8B6DE3DD3167}" srcOrd="0" destOrd="0" presId="urn:microsoft.com/office/officeart/2005/8/layout/matrix1"/>
    <dgm:cxn modelId="{E95A4A36-092B-4ADD-B3EE-49F8384643A6}" type="presOf" srcId="{57D33A59-CF4D-4A45-815C-3439FDF01BC7}" destId="{05FDECF0-1FA1-42C8-99EF-AF30C5B43EB5}" srcOrd="0" destOrd="0" presId="urn:microsoft.com/office/officeart/2005/8/layout/matrix1"/>
    <dgm:cxn modelId="{ABCCC4A6-D3AC-4567-8D2E-D29501CEB2BC}" type="presOf" srcId="{56806FCC-DFA7-4929-B912-4E9E0A178CB7}" destId="{1FE68144-7407-41C1-B247-74CAC4B40484}" srcOrd="0" destOrd="0" presId="urn:microsoft.com/office/officeart/2005/8/layout/matrix1"/>
    <dgm:cxn modelId="{DB38C74A-1B59-49E6-BD9F-FA5FD6032190}" srcId="{C5AD7A7C-A8A3-4968-9F22-8F961D8BC120}" destId="{56806FCC-DFA7-4929-B912-4E9E0A178CB7}" srcOrd="0" destOrd="0" parTransId="{4C0893A2-BD55-4C78-A7A5-6C0E62138072}" sibTransId="{8C42B916-79AE-442D-A0C8-4230E660CD33}"/>
    <dgm:cxn modelId="{9294C47F-D0AD-459C-8932-8A2B5303AFF8}" type="presParOf" srcId="{22334272-8AD4-4722-9870-3D0CA17B8CF6}" destId="{11716142-B4D0-45FE-8C72-DE1C3F476E8D}" srcOrd="0" destOrd="0" presId="urn:microsoft.com/office/officeart/2005/8/layout/matrix1"/>
    <dgm:cxn modelId="{FE353A01-8E59-45F4-95D4-5DD7416A84C5}" type="presParOf" srcId="{11716142-B4D0-45FE-8C72-DE1C3F476E8D}" destId="{F48E0154-FE3C-4E62-8719-36D5EBAE50DB}" srcOrd="0" destOrd="0" presId="urn:microsoft.com/office/officeart/2005/8/layout/matrix1"/>
    <dgm:cxn modelId="{3911E3E0-4F9D-42F8-8DE9-D7402360866D}" type="presParOf" srcId="{11716142-B4D0-45FE-8C72-DE1C3F476E8D}" destId="{CE2E7DCF-553F-4086-96E4-25D574FE5345}" srcOrd="1" destOrd="0" presId="urn:microsoft.com/office/officeart/2005/8/layout/matrix1"/>
    <dgm:cxn modelId="{B3530537-27ED-456F-B1A1-B8FEF520D84F}" type="presParOf" srcId="{11716142-B4D0-45FE-8C72-DE1C3F476E8D}" destId="{05FDECF0-1FA1-42C8-99EF-AF30C5B43EB5}" srcOrd="2" destOrd="0" presId="urn:microsoft.com/office/officeart/2005/8/layout/matrix1"/>
    <dgm:cxn modelId="{BE6EABBF-4F1A-4712-A4E5-A97D76FAF977}" type="presParOf" srcId="{11716142-B4D0-45FE-8C72-DE1C3F476E8D}" destId="{C180FFD0-9D17-4CD5-859A-BFCD4A58ACFE}" srcOrd="3" destOrd="0" presId="urn:microsoft.com/office/officeart/2005/8/layout/matrix1"/>
    <dgm:cxn modelId="{AF3467D2-787B-4550-B04E-82C6560B6780}" type="presParOf" srcId="{11716142-B4D0-45FE-8C72-DE1C3F476E8D}" destId="{E8BE5601-B0B2-4C3B-96F5-8B6DE3DD3167}" srcOrd="4" destOrd="0" presId="urn:microsoft.com/office/officeart/2005/8/layout/matrix1"/>
    <dgm:cxn modelId="{15B90367-D7D0-48ED-9BD6-669DB6B52398}" type="presParOf" srcId="{11716142-B4D0-45FE-8C72-DE1C3F476E8D}" destId="{FE9629ED-CB0A-450A-A0B9-A0B3FD8AAD2B}" srcOrd="5" destOrd="0" presId="urn:microsoft.com/office/officeart/2005/8/layout/matrix1"/>
    <dgm:cxn modelId="{1772D2CF-71F1-4E47-8230-6597EDC1ABE2}" type="presParOf" srcId="{11716142-B4D0-45FE-8C72-DE1C3F476E8D}" destId="{3CF78BFB-09F5-41FF-84C7-CD218E09CF7F}" srcOrd="6" destOrd="0" presId="urn:microsoft.com/office/officeart/2005/8/layout/matrix1"/>
    <dgm:cxn modelId="{B64ED6EC-2745-41DE-BBF7-E0006B12638A}" type="presParOf" srcId="{11716142-B4D0-45FE-8C72-DE1C3F476E8D}" destId="{73E5244F-5CE9-4416-B777-91EFD50E378E}" srcOrd="7" destOrd="0" presId="urn:microsoft.com/office/officeart/2005/8/layout/matrix1"/>
    <dgm:cxn modelId="{133F2239-E152-429C-A157-C50349B226E3}" type="presParOf" srcId="{22334272-8AD4-4722-9870-3D0CA17B8CF6}" destId="{1FE68144-7407-41C1-B247-74CAC4B4048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E0154-FE3C-4E62-8719-36D5EBAE50DB}">
      <dsp:nvSpPr>
        <dsp:cNvPr id="0" name=""/>
        <dsp:cNvSpPr/>
      </dsp:nvSpPr>
      <dsp:spPr>
        <a:xfrm rot="16200000">
          <a:off x="1142999" y="-1142999"/>
          <a:ext cx="4457700" cy="6743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Optimize mean and variance 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(Ch. 4)</a:t>
          </a:r>
          <a:endParaRPr lang="nl-BE" sz="5600" kern="1200" dirty="0"/>
        </a:p>
      </dsp:txBody>
      <dsp:txXfrm rot="5400000">
        <a:off x="0" y="0"/>
        <a:ext cx="6743700" cy="3343275"/>
      </dsp:txXfrm>
    </dsp:sp>
    <dsp:sp modelId="{05FDECF0-1FA1-42C8-99EF-AF30C5B43EB5}">
      <dsp:nvSpPr>
        <dsp:cNvPr id="0" name=""/>
        <dsp:cNvSpPr/>
      </dsp:nvSpPr>
      <dsp:spPr>
        <a:xfrm>
          <a:off x="6743700" y="0"/>
          <a:ext cx="6743700" cy="4457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Betting on 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one asset</a:t>
          </a:r>
          <a:endParaRPr lang="nl-BE" sz="5600" kern="1200" dirty="0"/>
        </a:p>
      </dsp:txBody>
      <dsp:txXfrm>
        <a:off x="6743700" y="0"/>
        <a:ext cx="6743700" cy="3343275"/>
      </dsp:txXfrm>
    </dsp:sp>
    <dsp:sp modelId="{E8BE5601-B0B2-4C3B-96F5-8B6DE3DD3167}">
      <dsp:nvSpPr>
        <dsp:cNvPr id="0" name=""/>
        <dsp:cNvSpPr/>
      </dsp:nvSpPr>
      <dsp:spPr>
        <a:xfrm rot="10800000">
          <a:off x="0" y="4457700"/>
          <a:ext cx="6743700" cy="4457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600" kern="1200" dirty="0" smtClean="0"/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Equal-weighting</a:t>
          </a:r>
          <a:endParaRPr lang="nl-BE" sz="5600" kern="1200" dirty="0"/>
        </a:p>
      </dsp:txBody>
      <dsp:txXfrm rot="10800000">
        <a:off x="0" y="5572125"/>
        <a:ext cx="6743700" cy="3343275"/>
      </dsp:txXfrm>
    </dsp:sp>
    <dsp:sp modelId="{3CF78BFB-09F5-41FF-84C7-CD218E09CF7F}">
      <dsp:nvSpPr>
        <dsp:cNvPr id="0" name=""/>
        <dsp:cNvSpPr/>
      </dsp:nvSpPr>
      <dsp:spPr>
        <a:xfrm rot="5400000">
          <a:off x="7886700" y="3314700"/>
          <a:ext cx="4457700" cy="6743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600" kern="1200" dirty="0" smtClean="0"/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Market cap weighting</a:t>
          </a:r>
          <a:endParaRPr lang="nl-BE" sz="5600" kern="1200" dirty="0"/>
        </a:p>
      </dsp:txBody>
      <dsp:txXfrm rot="-5400000">
        <a:off x="6743700" y="5572124"/>
        <a:ext cx="6743700" cy="3343275"/>
      </dsp:txXfrm>
    </dsp:sp>
    <dsp:sp modelId="{1FE68144-7407-41C1-B247-74CAC4B40484}">
      <dsp:nvSpPr>
        <dsp:cNvPr id="0" name=""/>
        <dsp:cNvSpPr/>
      </dsp:nvSpPr>
      <dsp:spPr>
        <a:xfrm>
          <a:off x="4720590" y="3343275"/>
          <a:ext cx="4046220" cy="222885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5600" kern="1200" dirty="0" smtClean="0"/>
            <a:t>Allocation strategies</a:t>
          </a:r>
          <a:endParaRPr lang="nl-BE" sz="5600" kern="1200" dirty="0"/>
        </a:p>
      </dsp:txBody>
      <dsp:txXfrm>
        <a:off x="4829393" y="3452078"/>
        <a:ext cx="3828614" cy="2011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065" y="404010"/>
            <a:ext cx="13114870" cy="140264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4470400" y="6286500"/>
            <a:ext cx="15430500" cy="2273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hape 18"/>
          <p:cNvSpPr/>
          <p:nvPr/>
        </p:nvSpPr>
        <p:spPr>
          <a:xfrm>
            <a:off x="7606180" y="2984500"/>
            <a:ext cx="917164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500">
                <a:solidFill>
                  <a:srgbClr val="6666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INTRODUCTION TO PORTFOLIO ANALYSIS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19" name="Shape 1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20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10912" y="478450"/>
            <a:ext cx="2162176" cy="2312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0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" name="Shape 41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42" name="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155700" y="3403600"/>
            <a:ext cx="18211800" cy="9461500"/>
          </a:xfrm>
          <a:prstGeom prst="rect">
            <a:avLst/>
          </a:prstGeom>
        </p:spPr>
        <p:txBody>
          <a:bodyPr anchor="t"/>
          <a:lstStyle>
            <a:lvl1pPr marL="1244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21844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32766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43688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5461000" indent="-1092200" defTabSz="584200">
              <a:spcBef>
                <a:spcPts val="4200"/>
              </a:spcBef>
              <a:buClr>
                <a:srgbClr val="2685A2"/>
              </a:buClr>
              <a:buFont typeface="Arial"/>
              <a:buChar char="●"/>
              <a:defRPr sz="5500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53" name="logo_text_whi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" name="Shape 54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55" name="pyth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308100" y="1447800"/>
            <a:ext cx="183007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" y="292"/>
            <a:ext cx="24384001" cy="1270001"/>
            <a:chOff x="0" y="0"/>
            <a:chExt cx="24384000" cy="1270000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24384000" cy="1270000"/>
            </a:xfrm>
            <a:prstGeom prst="rect">
              <a:avLst/>
            </a:prstGeom>
            <a:solidFill>
              <a:srgbClr val="33A9C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 defTabSz="825500">
                <a:defRPr sz="3600" b="1">
                  <a:solidFill>
                    <a:srgbClr val="2685A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4" name="logo_text_whit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/>
            <a:stretch>
              <a:fillRect/>
            </a:stretch>
          </p:blipFill>
          <p:spPr>
            <a:xfrm>
              <a:off x="177349" y="86116"/>
              <a:ext cx="3402644" cy="10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5"/>
            <p:cNvSpPr/>
            <p:nvPr/>
          </p:nvSpPr>
          <p:spPr>
            <a:xfrm>
              <a:off x="15955505" y="292100"/>
              <a:ext cx="712460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 defTabSz="825500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Course Title</a:t>
              </a:r>
            </a:p>
          </p:txBody>
        </p:sp>
        <p:pic>
          <p:nvPicPr>
            <p:cNvPr id="6" name="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>
            <a:xfrm>
              <a:off x="23302509" y="145057"/>
              <a:ext cx="929198" cy="929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ln>
            <a:noFill/>
          </a:ln>
          <a:solidFill>
            <a:srgbClr val="3A3A3A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Portfolio Weights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2.jpg" descr="https://usercontent2.hubstatic.com/6787929_f10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635" y="6105452"/>
            <a:ext cx="5281593" cy="6684517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Investment decision choices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1155700" y="3030185"/>
            <a:ext cx="18211800" cy="9461501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two similar companies:</a:t>
            </a:r>
          </a:p>
          <a:p>
            <a:pPr lvl="1"/>
            <a:r>
              <a:rPr dirty="0"/>
              <a:t>Do you invest in either of them based on a coin toss?</a:t>
            </a:r>
          </a:p>
        </p:txBody>
      </p:sp>
      <p:pic>
        <p:nvPicPr>
          <p:cNvPr id="75" name="Screen Shot 2016-04-22 at 16.48.45.png"/>
          <p:cNvPicPr>
            <a:picLocks noChangeAspect="1"/>
          </p:cNvPicPr>
          <p:nvPr/>
        </p:nvPicPr>
        <p:blipFill>
          <a:blip r:embed="rId3">
            <a:extLst/>
          </a:blip>
          <a:srcRect l="22379" t="8660" r="8810"/>
          <a:stretch>
            <a:fillRect/>
          </a:stretch>
        </p:blipFill>
        <p:spPr>
          <a:xfrm>
            <a:off x="18424754" y="4848550"/>
            <a:ext cx="6318154" cy="887411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152400" y="12995381"/>
            <a:ext cx="491975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ICMA Photos, Flickr</a:t>
            </a:r>
          </a:p>
        </p:txBody>
      </p:sp>
    </p:spTree>
    <p:extLst>
      <p:ext uri="{BB962C8B-B14F-4D97-AF65-F5344CB8AC3E}">
        <p14:creationId xmlns:p14="http://schemas.microsoft.com/office/powerpoint/2010/main" val="40886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nl-BE" dirty="0" smtClean="0"/>
              <a:t>Betting vs diversification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1155700" y="3030185"/>
            <a:ext cx="18211800" cy="9461501"/>
          </a:xfrm>
          <a:prstGeom prst="rect">
            <a:avLst/>
          </a:prstGeom>
        </p:spPr>
        <p:txBody>
          <a:bodyPr/>
          <a:lstStyle/>
          <a:p>
            <a:pPr lvl="1"/>
            <a:endParaRPr dirty="0"/>
          </a:p>
        </p:txBody>
      </p:sp>
      <p:pic>
        <p:nvPicPr>
          <p:cNvPr id="70" name="image2.jpg" descr="https://usercontent2.hubstatic.com/6787929_f10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635" y="6105452"/>
            <a:ext cx="5281593" cy="668451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1" name="Chart 71"/>
          <p:cNvGraphicFramePr/>
          <p:nvPr/>
        </p:nvGraphicFramePr>
        <p:xfrm>
          <a:off x="12506240" y="5578016"/>
          <a:ext cx="5281593" cy="7876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2" name="Shape 72"/>
          <p:cNvSpPr/>
          <p:nvPr/>
        </p:nvSpPr>
        <p:spPr>
          <a:xfrm>
            <a:off x="8714465" y="8270510"/>
            <a:ext cx="2782888" cy="203020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satOff val="-3355"/>
              <a:lumOff val="26614"/>
            </a:schemeClr>
          </a:solidFill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3" name="Picture 72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 flipH="1">
            <a:off x="1673381" y="5143215"/>
            <a:ext cx="6657316" cy="8444305"/>
          </a:xfrm>
          <a:prstGeom prst="rect">
            <a:avLst/>
          </a:prstGeom>
        </p:spPr>
      </p:pic>
      <p:pic>
        <p:nvPicPr>
          <p:cNvPr id="75" name="Screen Shot 2016-04-22 at 16.48.45.png"/>
          <p:cNvPicPr>
            <a:picLocks noChangeAspect="1"/>
          </p:cNvPicPr>
          <p:nvPr/>
        </p:nvPicPr>
        <p:blipFill>
          <a:blip r:embed="rId5">
            <a:extLst/>
          </a:blip>
          <a:srcRect l="22379" t="8660" r="8810"/>
          <a:stretch>
            <a:fillRect/>
          </a:stretch>
        </p:blipFill>
        <p:spPr>
          <a:xfrm>
            <a:off x="18424754" y="4848550"/>
            <a:ext cx="6318154" cy="8874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32278" y="5443139"/>
            <a:ext cx="6222503" cy="7888148"/>
          </a:xfrm>
          <a:prstGeom prst="rect">
            <a:avLst/>
          </a:prstGeom>
        </p:spPr>
      </p:pic>
      <p:sp>
        <p:nvSpPr>
          <p:cNvPr id="78" name="Shape 78"/>
          <p:cNvSpPr/>
          <p:nvPr/>
        </p:nvSpPr>
        <p:spPr>
          <a:xfrm>
            <a:off x="152400" y="12995381"/>
            <a:ext cx="491975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ICMA Photos, Flickr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80"/>
          <p:cNvGraphicFramePr/>
          <p:nvPr>
            <p:extLst>
              <p:ext uri="{D42A27DB-BD31-4B8C-83A1-F6EECF244321}">
                <p14:modId xmlns:p14="http://schemas.microsoft.com/office/powerpoint/2010/main" val="3622815754"/>
              </p:ext>
            </p:extLst>
          </p:nvPr>
        </p:nvGraphicFramePr>
        <p:xfrm>
          <a:off x="1397000" y="2552700"/>
          <a:ext cx="21590001" cy="9950005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7196667"/>
                <a:gridCol w="7196667"/>
                <a:gridCol w="7196667"/>
              </a:tblGrid>
              <a:tr h="1990001">
                <a:tc>
                  <a:txBody>
                    <a:bodyPr/>
                    <a:lstStyle/>
                    <a:p>
                      <a:pPr defTabSz="584200">
                        <a:defRPr sz="1800"/>
                      </a:pPr>
                      <a:r>
                        <a:rPr sz="6200" b="1" dirty="0">
                          <a:solidFill>
                            <a:srgbClr val="3A3A3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Investment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584200">
                        <a:defRPr sz="1800"/>
                      </a:pPr>
                      <a:r>
                        <a:rPr sz="6200" b="1">
                          <a:solidFill>
                            <a:srgbClr val="3A3A3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 Invested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584200">
                        <a:defRPr sz="1800"/>
                      </a:pPr>
                      <a:r>
                        <a:rPr sz="6200" b="1">
                          <a:solidFill>
                            <a:srgbClr val="3A3A3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  <a:solidFill>
                      <a:srgbClr val="33A9CC">
                        <a:alpha val="27000"/>
                      </a:srgbClr>
                    </a:solidFill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500">
                          <a:solidFill>
                            <a:srgbClr val="2C2D3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V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  <a:p>
                      <a:pPr marL="1333500" lvl="2" indent="-444500" algn="l" defTabSz="914400">
                        <a:buSzPct val="75000"/>
                        <a:buChar char="•"/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 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  <a:tr h="199000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2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5200" b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dirty="0" smtClean="0"/>
                        <a:t>V</a:t>
                      </a:r>
                      <a:r>
                        <a:rPr lang="nl-BE" baseline="-5999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baseline="-5999" dirty="0">
                        <a:solidFill>
                          <a:srgbClr val="FF0000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2685A2"/>
                      </a:solidFill>
                      <a:miter lim="400000"/>
                    </a:lnL>
                    <a:lnR w="50800">
                      <a:solidFill>
                        <a:srgbClr val="2685A2"/>
                      </a:solidFill>
                      <a:miter lim="400000"/>
                    </a:lnR>
                    <a:lnT w="50800">
                      <a:solidFill>
                        <a:srgbClr val="2685A2"/>
                      </a:solidFill>
                      <a:miter lim="400000"/>
                    </a:lnT>
                    <a:lnB w="50800">
                      <a:solidFill>
                        <a:srgbClr val="2685A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81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17704" y="7051453"/>
            <a:ext cx="36322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7704" y="5047482"/>
            <a:ext cx="36322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17704" y="10966260"/>
            <a:ext cx="3632201" cy="9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8745200" y="7075783"/>
            <a:ext cx="3048000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5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Wrong: should be: w</a:t>
            </a:r>
            <a:r>
              <a:rPr kumimoji="0" lang="nl-BE" sz="5000" b="0" i="0" u="none" strike="noStrike" cap="none" spc="0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BE" dirty="0" smtClean="0">
                <a:solidFill>
                  <a:srgbClr val="FF0000"/>
                </a:solidFill>
              </a:rPr>
              <a:t>w</a:t>
            </a:r>
            <a:r>
              <a:rPr lang="nl-BE" baseline="-25000" dirty="0" smtClean="0">
                <a:solidFill>
                  <a:srgbClr val="FF0000"/>
                </a:solidFill>
              </a:rPr>
              <a:t>N</a:t>
            </a:r>
            <a:endParaRPr kumimoji="0" lang="nl-BE" sz="5000" b="0" i="0" u="none" strike="noStrike" cap="none" spc="0" normalizeH="0" baseline="-2500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397000" y="2540000"/>
            <a:ext cx="13970000" cy="2822575"/>
          </a:xfrm>
          <a:prstGeom prst="rect">
            <a:avLst/>
          </a:prstGeom>
          <a:solidFill>
            <a:srgbClr val="EBF4F7"/>
          </a:solidFill>
          <a:ln w="266700">
            <a:solidFill>
              <a:srgbClr val="EBF4F7"/>
            </a:solidFill>
            <a:miter lim="400000"/>
          </a:ln>
          <a:effectLst>
            <a:outerShdw dist="101600" dir="10800000" rotWithShape="0">
              <a:srgbClr val="33AACC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values &lt;- c(500000, 200000, 100000, 20000)</a:t>
            </a: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names(values) &lt;- c(“Inv 1”, “Inv 2”, “Inv 3”, “Inv 4”)</a:t>
            </a: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weights &lt;- values/sum(values)</a:t>
            </a:r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endParaRPr/>
          </a:p>
          <a:p>
            <a:pPr algn="l" defTabSz="457200">
              <a:defRPr sz="32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barplot(weights)</a:t>
            </a:r>
          </a:p>
        </p:txBody>
      </p:sp>
      <p:pic>
        <p:nvPicPr>
          <p:cNvPr id="86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506" y="5695890"/>
            <a:ext cx="8408864" cy="7838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93630054"/>
              </p:ext>
            </p:extLst>
          </p:nvPr>
        </p:nvGraphicFramePr>
        <p:xfrm>
          <a:off x="1905000" y="3962400"/>
          <a:ext cx="13487400" cy="891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Allocation </a:t>
            </a:r>
            <a:r>
              <a:rPr lang="nl-BE" dirty="0" smtClean="0"/>
              <a:t>s</a:t>
            </a:r>
            <a:r>
              <a:rPr dirty="0" err="1" smtClean="0"/>
              <a:t>trategies</a:t>
            </a:r>
            <a:endParaRPr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94778224"/>
              </p:ext>
            </p:extLst>
          </p:nvPr>
        </p:nvGraphicFramePr>
        <p:xfrm>
          <a:off x="2895600" y="8458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383544526"/>
              </p:ext>
            </p:extLst>
          </p:nvPr>
        </p:nvGraphicFramePr>
        <p:xfrm>
          <a:off x="10744200" y="8534400"/>
          <a:ext cx="3124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46979044"/>
              </p:ext>
            </p:extLst>
          </p:nvPr>
        </p:nvGraphicFramePr>
        <p:xfrm>
          <a:off x="10668000" y="6248400"/>
          <a:ext cx="2514600" cy="202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5.jpg" descr="Common Expressions : Don't put all your eggs in 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1676400"/>
            <a:ext cx="12544927" cy="10363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52400" y="12995381"/>
            <a:ext cx="1328500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1" indent="0" algn="l" defTabSz="584200">
              <a:spcBef>
                <a:spcPts val="4200"/>
              </a:spcBef>
              <a:buClr>
                <a:srgbClr val="2685A2"/>
              </a:buClr>
              <a:buFont typeface="Arial"/>
              <a:defRPr sz="3000" i="1">
                <a:solidFill>
                  <a:srgbClr val="3A3A3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Source: http://www.falibo.com/vocabulary/idiom-dont-put-all-your-eggs-in-one/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132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</vt:lpstr>
      <vt:lpstr>The Portfolio Weights</vt:lpstr>
      <vt:lpstr>Investment decision choices</vt:lpstr>
      <vt:lpstr>Betting vs diversification</vt:lpstr>
      <vt:lpstr>PowerPoint Presentation</vt:lpstr>
      <vt:lpstr>PowerPoint Presentation</vt:lpstr>
      <vt:lpstr>Allocation strategies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Portfolio Weights</dc:title>
  <dc:creator>kboudt</dc:creator>
  <cp:lastModifiedBy>kboudt</cp:lastModifiedBy>
  <cp:revision>6</cp:revision>
  <dcterms:modified xsi:type="dcterms:W3CDTF">2016-05-26T19:19:56Z</dcterms:modified>
</cp:coreProperties>
</file>