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60" r:id="rId6"/>
    <p:sldId id="259" r:id="rId7"/>
    <p:sldId id="261" r:id="rId8"/>
    <p:sldId id="262" r:id="rId9"/>
    <p:sldId id="266" r:id="rId10"/>
    <p:sldId id="264" r:id="rId11"/>
    <p:sldId id="267" r:id="rId12"/>
    <p:sldId id="265" r:id="rId13"/>
    <p:sldId id="268" r:id="rId14"/>
    <p:sldId id="269" r:id="rId15"/>
    <p:sldId id="270" r:id="rId16"/>
    <p:sldId id="271" r:id="rId17"/>
    <p:sldId id="273" r:id="rId18"/>
    <p:sldId id="282" r:id="rId19"/>
    <p:sldId id="285" r:id="rId20"/>
    <p:sldId id="275" r:id="rId21"/>
    <p:sldId id="283" r:id="rId22"/>
    <p:sldId id="277" r:id="rId23"/>
    <p:sldId id="284" r:id="rId24"/>
    <p:sldId id="279" r:id="rId25"/>
    <p:sldId id="286" r:id="rId26"/>
    <p:sldId id="287" r:id="rId27"/>
    <p:sldId id="289" r:id="rId28"/>
    <p:sldId id="290" r:id="rId29"/>
    <p:sldId id="274" r:id="rId30"/>
    <p:sldId id="272" r:id="rId31"/>
    <p:sldId id="292" r:id="rId32"/>
    <p:sldId id="293" r:id="rId33"/>
    <p:sldId id="291" r:id="rId34"/>
    <p:sldId id="288" r:id="rId35"/>
    <p:sldId id="294" r:id="rId36"/>
    <p:sldId id="295" r:id="rId3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27/04/2016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27/04/2016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27/04/2016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27/04/2016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Nobel prize lecture of Robert Engle: </a:t>
            </a:r>
            <a:r>
              <a:rPr lang="en-US" dirty="0" smtClean="0"/>
              <a:t>“to avoid all risks would be impossible; it might entail no flying, no driving, no walking. Even a bath could be dangerous. There are some risks we choose to take because the benefits from taking them exceed the possible costs. The central paradigm of finance is that must take risks to achieve rewards </a:t>
            </a:r>
            <a:r>
              <a:rPr lang="en-US" b="1" dirty="0" smtClean="0"/>
              <a:t>but not all risks are equally rewarded</a:t>
            </a:r>
            <a:r>
              <a:rPr lang="en-US" dirty="0" smtClean="0"/>
              <a:t>.</a:t>
            </a:r>
            <a:endParaRPr lang="nl-BE" dirty="0"/>
          </a:p>
        </p:txBody>
      </p:sp>
    </p:spTree>
    <p:extLst>
      <p:ext uri="{BB962C8B-B14F-4D97-AF65-F5344CB8AC3E}">
        <p14:creationId xmlns:p14="http://schemas.microsoft.com/office/powerpoint/2010/main" val="42826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nl-BE" dirty="0" smtClean="0"/>
              <a:t>The power of diversification</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88029" y="2743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Down Arrow 21"/>
          <p:cNvSpPr/>
          <p:nvPr/>
        </p:nvSpPr>
        <p:spPr>
          <a:xfrm rot="7571486">
            <a:off x="3083327" y="2703082"/>
            <a:ext cx="381000" cy="1607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5029200" y="1752600"/>
            <a:ext cx="2971800" cy="923330"/>
          </a:xfrm>
          <a:prstGeom prst="rect">
            <a:avLst/>
          </a:prstGeom>
          <a:noFill/>
        </p:spPr>
        <p:txBody>
          <a:bodyPr wrap="square" rtlCol="0">
            <a:spAutoFit/>
          </a:bodyPr>
          <a:lstStyle/>
          <a:p>
            <a:r>
              <a:rPr lang="nl-BE" dirty="0" smtClean="0"/>
              <a:t>Portfolio diversification reduces risk and/or increases reward.</a:t>
            </a:r>
            <a:endParaRPr lang="nl-BE" dirty="0"/>
          </a:p>
        </p:txBody>
      </p:sp>
    </p:spTree>
    <p:extLst>
      <p:ext uri="{BB962C8B-B14F-4D97-AF65-F5344CB8AC3E}">
        <p14:creationId xmlns:p14="http://schemas.microsoft.com/office/powerpoint/2010/main" val="33957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57200" y="1600200"/>
            <a:ext cx="5181600" cy="4953000"/>
          </a:xfrm>
        </p:spPr>
        <p:txBody>
          <a:bodyPr>
            <a:normAutofit fontScale="85000" lnSpcReduction="20000"/>
          </a:bodyPr>
          <a:lstStyle/>
          <a:p>
            <a:r>
              <a:rPr lang="nl-BE" dirty="0" smtClean="0"/>
              <a:t>Nobel prize lecture of Robert Engle: </a:t>
            </a:r>
            <a:r>
              <a:rPr lang="en-US" dirty="0" smtClean="0"/>
              <a:t>“it is easily observed that to avoid all risks would be impossible; it might entail no flying, no driving, no walking, eating and drinking only healthy foods and never being touched by sunshine. Even a bath could be dangerous. There are some risks we choose to take because the benefits from taking them exceed the possible costs. Optimal behavior takes risks that are worthwhile.”</a:t>
            </a:r>
            <a:endParaRPr lang="nl-BE" dirty="0"/>
          </a:p>
        </p:txBody>
      </p:sp>
      <p:pic>
        <p:nvPicPr>
          <p:cNvPr id="3074" name="Picture 2" descr="https://si.wsj.net/public/resources/images/BN-CO334_0428sk_M_201404281354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87286"/>
            <a:ext cx="289220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9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2"/>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2"/>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2"/>
                          <a:stretch>
                            <a:fillRect l="-200601" t="-336190" b="-952"/>
                          </a:stretch>
                        </a:blipFill>
                      </a:tcPr>
                    </a:tc>
                  </a:tr>
                </a:tbl>
              </a:graphicData>
            </a:graphic>
          </p:graphicFrame>
        </mc:Fallback>
      </mc:AlternateContent>
    </p:spTree>
    <p:extLst>
      <p:ext uri="{BB962C8B-B14F-4D97-AF65-F5344CB8AC3E}">
        <p14:creationId xmlns:p14="http://schemas.microsoft.com/office/powerpoint/2010/main" val="212707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sz="2000" dirty="0" smtClean="0"/>
              <a:t>Descriptive analysis of weights shows the budget allocation.</a:t>
            </a:r>
          </a:p>
          <a:p>
            <a:r>
              <a:rPr lang="nl-BE" sz="2000" dirty="0" smtClean="0"/>
              <a:t>Weights are the decision variable. </a:t>
            </a:r>
          </a:p>
          <a:p>
            <a:r>
              <a:rPr lang="nl-BE" sz="2000" dirty="0" smtClean="0"/>
              <a:t>Examples of possible weight allocation decisions:</a:t>
            </a:r>
          </a:p>
          <a:p>
            <a:endParaRPr lang="nl-BE" dirty="0"/>
          </a:p>
          <a:p>
            <a:endParaRPr lang="nl-BE" dirty="0" smtClean="0"/>
          </a:p>
          <a:p>
            <a:pPr lvl="2"/>
            <a:endParaRPr lang="nl-BE" dirty="0"/>
          </a:p>
          <a:p>
            <a:pPr lvl="2"/>
            <a:endParaRPr lang="nl-BE" dirty="0" smtClean="0"/>
          </a:p>
          <a:p>
            <a:pPr lvl="1"/>
            <a:endParaRPr lang="nl-BE" dirty="0"/>
          </a:p>
        </p:txBody>
      </p:sp>
      <p:sp>
        <p:nvSpPr>
          <p:cNvPr id="5" name="TextBox 4"/>
          <p:cNvSpPr txBox="1"/>
          <p:nvPr/>
        </p:nvSpPr>
        <p:spPr>
          <a:xfrm>
            <a:off x="1393444" y="2927866"/>
            <a:ext cx="6395358" cy="369332"/>
          </a:xfrm>
          <a:prstGeom prst="rect">
            <a:avLst/>
          </a:prstGeom>
          <a:noFill/>
        </p:spPr>
        <p:txBody>
          <a:bodyPr wrap="square" rtlCol="0">
            <a:spAutoFit/>
          </a:bodyPr>
          <a:lstStyle/>
          <a:p>
            <a:pPr lvl="2"/>
            <a:r>
              <a:rPr lang="nl-BE" dirty="0" smtClean="0"/>
              <a:t>Speculation: Invest all your wealth in one single asset</a:t>
            </a:r>
          </a:p>
        </p:txBody>
      </p:sp>
      <p:sp>
        <p:nvSpPr>
          <p:cNvPr id="6" name="TextBox 5"/>
          <p:cNvSpPr txBox="1"/>
          <p:nvPr/>
        </p:nvSpPr>
        <p:spPr>
          <a:xfrm>
            <a:off x="-361877" y="3719996"/>
            <a:ext cx="4953000" cy="646331"/>
          </a:xfrm>
          <a:prstGeom prst="rect">
            <a:avLst/>
          </a:prstGeom>
          <a:noFill/>
        </p:spPr>
        <p:txBody>
          <a:bodyPr wrap="square" rtlCol="0">
            <a:spAutoFit/>
          </a:bodyPr>
          <a:lstStyle/>
          <a:p>
            <a:pPr lvl="2"/>
            <a:r>
              <a:rPr lang="nl-BE" dirty="0" smtClean="0"/>
              <a:t>Equal-weighting: Invest in all assets the same amount</a:t>
            </a:r>
          </a:p>
        </p:txBody>
      </p:sp>
      <p:sp>
        <p:nvSpPr>
          <p:cNvPr id="7" name="TextBox 6"/>
          <p:cNvSpPr txBox="1"/>
          <p:nvPr/>
        </p:nvSpPr>
        <p:spPr>
          <a:xfrm>
            <a:off x="4343400" y="3719996"/>
            <a:ext cx="4953000" cy="1200329"/>
          </a:xfrm>
          <a:prstGeom prst="rect">
            <a:avLst/>
          </a:prstGeom>
          <a:noFill/>
        </p:spPr>
        <p:txBody>
          <a:bodyPr wrap="square" rtlCol="0">
            <a:spAutoFit/>
          </a:bodyPr>
          <a:lstStyle/>
          <a:p>
            <a:pPr lvl="2"/>
            <a:r>
              <a:rPr lang="nl-BE" dirty="0" smtClean="0"/>
              <a:t>Market capitalization based weighting: Set the weights of the assets relatively to their market value. Overweight large stocks, underweight small stocks</a:t>
            </a:r>
          </a:p>
        </p:txBody>
      </p:sp>
      <p:sp>
        <p:nvSpPr>
          <p:cNvPr id="11" name="TextBox 10"/>
          <p:cNvSpPr txBox="1"/>
          <p:nvPr/>
        </p:nvSpPr>
        <p:spPr>
          <a:xfrm>
            <a:off x="76200" y="4724400"/>
            <a:ext cx="4953000" cy="646331"/>
          </a:xfrm>
          <a:prstGeom prst="rect">
            <a:avLst/>
          </a:prstGeom>
          <a:noFill/>
        </p:spPr>
        <p:txBody>
          <a:bodyPr wrap="square" rtlCol="0">
            <a:spAutoFit/>
          </a:bodyPr>
          <a:lstStyle/>
          <a:p>
            <a:pPr lvl="2"/>
            <a:r>
              <a:rPr lang="nl-BE" dirty="0" smtClean="0"/>
              <a:t>Low risk approach: Overweight the less volatile stocks</a:t>
            </a:r>
          </a:p>
        </p:txBody>
      </p:sp>
      <p:sp>
        <p:nvSpPr>
          <p:cNvPr id="12" name="TextBox 11"/>
          <p:cNvSpPr txBox="1"/>
          <p:nvPr/>
        </p:nvSpPr>
        <p:spPr>
          <a:xfrm>
            <a:off x="4114800" y="5629785"/>
            <a:ext cx="4953000" cy="923330"/>
          </a:xfrm>
          <a:prstGeom prst="rect">
            <a:avLst/>
          </a:prstGeom>
          <a:noFill/>
        </p:spPr>
        <p:txBody>
          <a:bodyPr wrap="square" rtlCol="0">
            <a:spAutoFit/>
          </a:bodyPr>
          <a:lstStyle/>
          <a:p>
            <a:pPr lvl="2"/>
            <a:r>
              <a:rPr lang="nl-BE" dirty="0" smtClean="0"/>
              <a:t>The  value investor: Overweight stocks with low price to earnings and price to book ratios. </a:t>
            </a:r>
          </a:p>
        </p:txBody>
      </p:sp>
      <p:sp>
        <p:nvSpPr>
          <p:cNvPr id="13" name="TextBox 12"/>
          <p:cNvSpPr txBox="1"/>
          <p:nvPr/>
        </p:nvSpPr>
        <p:spPr>
          <a:xfrm>
            <a:off x="-30009" y="5600870"/>
            <a:ext cx="4362523" cy="1200329"/>
          </a:xfrm>
          <a:prstGeom prst="rect">
            <a:avLst/>
          </a:prstGeom>
          <a:noFill/>
        </p:spPr>
        <p:txBody>
          <a:bodyPr wrap="square" rtlCol="0">
            <a:spAutoFit/>
          </a:bodyPr>
          <a:lstStyle/>
          <a:p>
            <a:pPr lvl="2"/>
            <a:r>
              <a:rPr lang="nl-BE" dirty="0" smtClean="0"/>
              <a:t>The  growth investor: Overweight assets with a high potential to increase their market value in the future.  </a:t>
            </a:r>
          </a:p>
        </p:txBody>
      </p:sp>
      <p:sp>
        <p:nvSpPr>
          <p:cNvPr id="14" name="TextBox 13"/>
          <p:cNvSpPr txBox="1"/>
          <p:nvPr/>
        </p:nvSpPr>
        <p:spPr>
          <a:xfrm>
            <a:off x="4299857" y="4954539"/>
            <a:ext cx="4953000" cy="646331"/>
          </a:xfrm>
          <a:prstGeom prst="rect">
            <a:avLst/>
          </a:prstGeom>
          <a:noFill/>
        </p:spPr>
        <p:txBody>
          <a:bodyPr wrap="square" rtlCol="0">
            <a:spAutoFit/>
          </a:bodyPr>
          <a:lstStyle/>
          <a:p>
            <a:pPr lvl="2"/>
            <a:r>
              <a:rPr lang="nl-BE" dirty="0" smtClean="0"/>
              <a:t>The  small is beautifull investor: Overweight small stocks</a:t>
            </a:r>
          </a:p>
        </p:txBody>
      </p:sp>
    </p:spTree>
    <p:extLst>
      <p:ext uri="{BB962C8B-B14F-4D97-AF65-F5344CB8AC3E}">
        <p14:creationId xmlns:p14="http://schemas.microsoft.com/office/powerpoint/2010/main" val="59046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Important for us …</a:t>
            </a:r>
            <a:endParaRPr lang="nl-BE" dirty="0"/>
          </a:p>
        </p:txBody>
      </p:sp>
    </p:spTree>
    <p:extLst>
      <p:ext uri="{BB962C8B-B14F-4D97-AF65-F5344CB8AC3E}">
        <p14:creationId xmlns:p14="http://schemas.microsoft.com/office/powerpoint/2010/main" val="214422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a:t>
            </a:r>
            <a:r>
              <a:rPr lang="en-US" dirty="0" smtClean="0"/>
              <a:t>3: </a:t>
            </a:r>
            <a:r>
              <a:rPr lang="en-US" dirty="0"/>
              <a:t>One-period portfolio returns are the weighted average of the individual returns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investor decides on the portfolio weights</a:t>
            </a:r>
          </a:p>
          <a:p>
            <a:r>
              <a:rPr lang="nl-BE" dirty="0" smtClean="0"/>
              <a:t>These weights determine the change in portfolio value.</a:t>
            </a:r>
          </a:p>
          <a:p>
            <a:endParaRPr lang="nl-BE" dirty="0" smtClean="0"/>
          </a:p>
          <a:p>
            <a:pPr lvl="1"/>
            <a:r>
              <a:rPr lang="nl-BE" dirty="0" smtClean="0"/>
              <a:t>Backward looking questions:</a:t>
            </a:r>
          </a:p>
          <a:p>
            <a:pPr lvl="1"/>
            <a:endParaRPr lang="nl-BE" dirty="0"/>
          </a:p>
          <a:p>
            <a:pPr lvl="1"/>
            <a:r>
              <a:rPr lang="nl-BE" dirty="0" smtClean="0"/>
              <a:t>Forward looking questions:</a:t>
            </a:r>
          </a:p>
          <a:p>
            <a:pPr lvl="1"/>
            <a:endParaRPr lang="nl-BE" dirty="0" smtClean="0"/>
          </a:p>
        </p:txBody>
      </p:sp>
    </p:spTree>
    <p:extLst>
      <p:ext uri="{BB962C8B-B14F-4D97-AF65-F5344CB8AC3E}">
        <p14:creationId xmlns:p14="http://schemas.microsoft.com/office/powerpoint/2010/main" val="242265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Expressed in relative terms…</a:t>
            </a:r>
            <a:endParaRPr lang="nl-BE" dirty="0"/>
          </a:p>
        </p:txBody>
      </p:sp>
    </p:spTree>
    <p:extLst>
      <p:ext uri="{BB962C8B-B14F-4D97-AF65-F5344CB8AC3E}">
        <p14:creationId xmlns:p14="http://schemas.microsoft.com/office/powerpoint/2010/main" val="35058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5905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Simple returns over a </a:t>
            </a:r>
            <a:br>
              <a:rPr lang="nl-BE" dirty="0" smtClean="0"/>
            </a:br>
            <a:r>
              <a:rPr lang="nl-BE" dirty="0" smtClean="0"/>
              <a:t>one-period investment</a:t>
            </a:r>
            <a:endParaRPr lang="nl-BE" dirty="0"/>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370840">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b="0" i="1" baseline="0" smtClean="0">
                                    <a:latin typeface="Cambria Math"/>
                                  </a:rPr>
                                  <m:t>𝑅</m:t>
                                </m:r>
                                <m:r>
                                  <a:rPr lang="nl-BE" i="1" baseline="0" smtClean="0">
                                    <a:latin typeface="Cambria Math"/>
                                  </a:rPr>
                                  <m:t>=</m:t>
                                </m:r>
                                <m:f>
                                  <m:fPr>
                                    <m:ctrlPr>
                                      <a:rPr lang="nl-BE" i="1" baseline="0" smtClean="0">
                                        <a:latin typeface="Cambria Math"/>
                                      </a:rPr>
                                    </m:ctrlPr>
                                  </m:fPr>
                                  <m:num>
                                    <m:r>
                                      <a:rPr lang="nl-BE" b="0" i="1" baseline="0" smtClean="0">
                                        <a:latin typeface="Cambria Math"/>
                                      </a:rPr>
                                      <m:t>𝑉𝑓</m:t>
                                    </m:r>
                                    <m:r>
                                      <a:rPr lang="nl-BE" b="0" i="1" baseline="0" smtClean="0">
                                        <a:latin typeface="Cambria Math"/>
                                      </a:rPr>
                                      <m:t>−</m:t>
                                    </m:r>
                                    <m:r>
                                      <a:rPr lang="nl-BE" b="0" i="1" baseline="0" smtClean="0">
                                        <a:latin typeface="Cambria Math"/>
                                      </a:rPr>
                                      <m:t>𝑉𝑖</m:t>
                                    </m:r>
                                  </m:num>
                                  <m:den>
                                    <m:r>
                                      <a:rPr lang="nl-BE" b="0" i="1" baseline="0" smtClean="0">
                                        <a:latin typeface="Cambria Math"/>
                                      </a:rPr>
                                      <m:t>𝑉𝑖</m:t>
                                    </m:r>
                                  </m:den>
                                </m:f>
                              </m:oMath>
                            </m:oMathPara>
                          </a14:m>
                          <a:endParaRPr lang="nl-BE" baseline="0" dirty="0" smtClean="0"/>
                        </a:p>
                        <a:p>
                          <a:endParaRPr lang="nl-BE" baseline="0" dirty="0" smtClean="0"/>
                        </a:p>
                      </a:txBody>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Choice>
        <mc:Fallback xmlns="">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887286">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endParaRPr lang="nl-BE"/>
                        </a:p>
                      </a:txBody>
                      <a:tcPr>
                        <a:blipFill rotWithShape="1">
                          <a:blip r:embed="rId2"/>
                          <a:stretch>
                            <a:fillRect l="-176639" t="-45517" b="-136552"/>
                          </a:stretch>
                        </a:blipFill>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Fallback>
      </mc:AlternateContent>
    </p:spTree>
    <p:extLst>
      <p:ext uri="{BB962C8B-B14F-4D97-AF65-F5344CB8AC3E}">
        <p14:creationId xmlns:p14="http://schemas.microsoft.com/office/powerpoint/2010/main" val="422356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portfolio return is the change in portfolio value relative to the initial value:</a:t>
            </a:r>
          </a:p>
          <a:p>
            <a:pPr marL="0" indent="0">
              <a:buNone/>
            </a:pPr>
            <a:endParaRPr lang="nl-BE" dirty="0"/>
          </a:p>
          <a:p>
            <a:pPr marL="0" indent="0">
              <a:buNone/>
            </a:pPr>
            <a:endParaRPr lang="nl-BE" dirty="0" smtClean="0"/>
          </a:p>
        </p:txBody>
      </p:sp>
      <p:sp>
        <p:nvSpPr>
          <p:cNvPr id="4" name="TextBox 3"/>
          <p:cNvSpPr txBox="1"/>
          <p:nvPr/>
        </p:nvSpPr>
        <p:spPr>
          <a:xfrm>
            <a:off x="1643743" y="2971800"/>
            <a:ext cx="5867400" cy="646331"/>
          </a:xfrm>
          <a:prstGeom prst="rect">
            <a:avLst/>
          </a:prstGeom>
          <a:noFill/>
          <a:ln w="3175">
            <a:solidFill>
              <a:schemeClr val="tx1"/>
            </a:solidFill>
          </a:ln>
        </p:spPr>
        <p:txBody>
          <a:bodyPr wrap="square" rtlCol="0">
            <a:spAutoFit/>
          </a:bodyPr>
          <a:lstStyle/>
          <a:p>
            <a:r>
              <a:rPr lang="nl-BE" dirty="0" smtClean="0"/>
              <a:t>PORTFOLIO RETURN = (FINAL PORTFOLIO VALUE-INTIAL PORTFOLIO VALUE)/INITIAL PORTFOLIO VALUE</a:t>
            </a:r>
            <a:endParaRPr lang="nl-BE" dirty="0"/>
          </a:p>
        </p:txBody>
      </p:sp>
    </p:spTree>
    <p:extLst>
      <p:ext uri="{BB962C8B-B14F-4D97-AF65-F5344CB8AC3E}">
        <p14:creationId xmlns:p14="http://schemas.microsoft.com/office/powerpoint/2010/main" val="288596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This formula applies to any investment, and thus also for a portfolio:</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214434737"/>
              </p:ext>
            </p:extLst>
          </p:nvPr>
        </p:nvGraphicFramePr>
        <p:xfrm>
          <a:off x="990600" y="2819400"/>
          <a:ext cx="7391401" cy="2895600"/>
        </p:xfrm>
        <a:graphic>
          <a:graphicData uri="http://schemas.openxmlformats.org/drawingml/2006/table">
            <a:tbl>
              <a:tblPr firstRow="1" bandRow="1">
                <a:tableStyleId>{5C22544A-7EE6-4342-B048-85BDC9FD1C3A}</a:tableStyleId>
              </a:tblPr>
              <a:tblGrid>
                <a:gridCol w="1570673"/>
                <a:gridCol w="1940243"/>
                <a:gridCol w="2125028"/>
                <a:gridCol w="1755457"/>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a:txBody>
                    <a:bodyPr/>
                    <a:lstStyle/>
                    <a:p>
                      <a:r>
                        <a:rPr lang="nl-BE" dirty="0" smtClean="0"/>
                        <a:t>R = (Vf-Vi)/Vi  </a:t>
                      </a:r>
                      <a:endParaRPr lang="nl-BE" dirty="0"/>
                    </a:p>
                  </a:txBody>
                  <a:tcPr/>
                </a:tc>
              </a:tr>
            </a:tbl>
          </a:graphicData>
        </a:graphic>
      </p:graphicFrame>
      <p:sp>
        <p:nvSpPr>
          <p:cNvPr id="5" name="Rounded Rectangle 4"/>
          <p:cNvSpPr/>
          <p:nvPr/>
        </p:nvSpPr>
        <p:spPr>
          <a:xfrm>
            <a:off x="685800" y="5181600"/>
            <a:ext cx="8077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5562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Disadvange…</a:t>
            </a:r>
          </a:p>
          <a:p>
            <a:endParaRPr lang="nl-BE" dirty="0"/>
          </a:p>
          <a:p>
            <a:endParaRPr lang="nl-BE" dirty="0" smtClean="0"/>
          </a:p>
          <a:p>
            <a:r>
              <a:rPr lang="nl-BE" dirty="0" smtClean="0"/>
              <a:t>Equivalence</a:t>
            </a:r>
            <a:endParaRPr lang="nl-BE" dirty="0"/>
          </a:p>
        </p:txBody>
      </p:sp>
      <p:sp>
        <p:nvSpPr>
          <p:cNvPr id="4" name="TextBox 3"/>
          <p:cNvSpPr txBox="1"/>
          <p:nvPr/>
        </p:nvSpPr>
        <p:spPr>
          <a:xfrm>
            <a:off x="457200" y="4508641"/>
            <a:ext cx="8153400" cy="923330"/>
          </a:xfrm>
          <a:prstGeom prst="rect">
            <a:avLst/>
          </a:prstGeom>
          <a:noFill/>
          <a:ln w="3175">
            <a:solidFill>
              <a:schemeClr val="tx1"/>
            </a:solidFill>
          </a:ln>
        </p:spPr>
        <p:txBody>
          <a:bodyPr wrap="square" rtlCol="0">
            <a:spAutoFit/>
          </a:bodyPr>
          <a:lstStyle/>
          <a:p>
            <a:r>
              <a:rPr lang="nl-BE" dirty="0" smtClean="0"/>
              <a:t>PORTFOLIO RETURN </a:t>
            </a:r>
          </a:p>
          <a:p>
            <a:r>
              <a:rPr lang="nl-BE" dirty="0" smtClean="0"/>
              <a:t>= (FINAL PORTFOLIO VALUE-INTIAL PORTFOLIO VALUE)/INITIAL PORTFOLIO VALUE</a:t>
            </a:r>
          </a:p>
          <a:p>
            <a:r>
              <a:rPr lang="nl-BE" dirty="0" smtClean="0"/>
              <a:t>= weighted average return</a:t>
            </a:r>
            <a:endParaRPr lang="nl-BE" dirty="0"/>
          </a:p>
        </p:txBody>
      </p:sp>
    </p:spTree>
    <p:extLst>
      <p:ext uri="{BB962C8B-B14F-4D97-AF65-F5344CB8AC3E}">
        <p14:creationId xmlns:p14="http://schemas.microsoft.com/office/powerpoint/2010/main" val="2191097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Magic</a:t>
            </a:r>
            <a:endParaRPr lang="nl-BE" dirty="0"/>
          </a:p>
        </p:txBody>
      </p:sp>
      <p:sp>
        <p:nvSpPr>
          <p:cNvPr id="3" name="Content Placeholder 2"/>
          <p:cNvSpPr>
            <a:spLocks noGrp="1"/>
          </p:cNvSpPr>
          <p:nvPr>
            <p:ph idx="1"/>
          </p:nvPr>
        </p:nvSpPr>
        <p:spPr/>
        <p:txBody>
          <a:bodyPr/>
          <a:lstStyle/>
          <a:p>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1</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2</m:t>
                                    </m:r>
                                  </m:num>
                                  <m:den>
                                    <m:r>
                                      <a:rPr lang="nl-BE" b="0" i="1" dirty="0" smtClean="0">
                                        <a:latin typeface="Cambria Math"/>
                                      </a:rPr>
                                      <m:t>𝑉</m:t>
                                    </m:r>
                                    <m:r>
                                      <m:rPr>
                                        <m:sty m:val="p"/>
                                      </m:rPr>
                                      <a:rPr lang="nl-BE" b="0" i="0" dirty="0" smtClean="0">
                                        <a:latin typeface="Cambria Math"/>
                                      </a:rPr>
                                      <m:t>i</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m:rPr>
                                        <m:sty m:val="p"/>
                                      </m:rPr>
                                      <a:rPr lang="nl-BE" b="0" i="0" baseline="-25000" dirty="0" smtClean="0">
                                        <a:latin typeface="Cambria Math"/>
                                      </a:rPr>
                                      <m:t>N</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 = (Vf-Vi)/Vi  = </a:t>
                          </a:r>
                          <a14:m>
                            <m:oMath xmlns:m="http://schemas.openxmlformats.org/officeDocument/2006/math">
                              <m:nary>
                                <m:naryPr>
                                  <m:chr m:val="∑"/>
                                  <m:ctrlPr>
                                    <a:rPr lang="pt-BR" i="1" smtClean="0">
                                      <a:latin typeface="Cambria Math"/>
                                    </a:rPr>
                                  </m:ctrlPr>
                                </m:naryPr>
                                <m:sub>
                                  <m:r>
                                    <m:rPr>
                                      <m:brk m:alnAt="23"/>
                                    </m:rPr>
                                    <a:rPr lang="nl-BE" b="0" i="1" smtClean="0">
                                      <a:latin typeface="Cambria Math"/>
                                    </a:rPr>
                                    <m:t>𝑖</m:t>
                                  </m:r>
                                  <m:r>
                                    <a:rPr lang="pt-BR" i="1" smtClean="0">
                                      <a:latin typeface="Cambria Math"/>
                                    </a:rPr>
                                    <m:t>=</m:t>
                                  </m:r>
                                  <m:r>
                                    <a:rPr lang="nl-BE" b="0" i="1" smtClean="0">
                                      <a:latin typeface="Cambria Math"/>
                                    </a:rPr>
                                    <m:t>1</m:t>
                                  </m:r>
                                </m:sub>
                                <m:sup>
                                  <m:r>
                                    <a:rPr lang="nl-BE" b="0" i="1" smtClean="0">
                                      <a:latin typeface="Cambria Math"/>
                                    </a:rPr>
                                    <m:t>𝑁</m:t>
                                  </m:r>
                                </m:sup>
                                <m:e>
                                  <m:r>
                                    <a:rPr lang="nl-BE" b="0" i="1" smtClean="0">
                                      <a:latin typeface="Cambria Math"/>
                                    </a:rPr>
                                    <m:t>𝑤</m:t>
                                  </m:r>
                                  <m:r>
                                    <a:rPr lang="nl-BE" b="0" i="1" baseline="-25000" smtClean="0">
                                      <a:latin typeface="Cambria Math"/>
                                    </a:rPr>
                                    <m:t>𝑖</m:t>
                                  </m:r>
                                  <m:r>
                                    <a:rPr lang="nl-BE" b="0" i="1" smtClean="0">
                                      <a:latin typeface="Cambria Math"/>
                                    </a:rPr>
                                    <m:t>𝑅</m:t>
                                  </m:r>
                                  <m:r>
                                    <a:rPr lang="nl-BE" b="0" i="1" baseline="-25000" smtClean="0">
                                      <a:latin typeface="Cambria Math"/>
                                    </a:rPr>
                                    <m:t>𝑖</m:t>
                                  </m:r>
                                </m:e>
                              </m:nary>
                            </m:oMath>
                          </a14:m>
                          <a:r>
                            <a:rPr lang="nl-BE" dirty="0" smtClean="0"/>
                            <a:t>  </a:t>
                          </a:r>
                          <a:endParaRPr lang="nl-BE" dirty="0"/>
                        </a:p>
                      </a:txBody>
                      <a:tcPr/>
                    </a:tc>
                    <a:tc hMerge="1">
                      <a:txBody>
                        <a:bodyPr/>
                        <a:lstStyle/>
                        <a:p>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87757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pPr/>
                          <a:endParaRPr lang="nl-BE" dirty="0"/>
                        </a:p>
                      </a:txBody>
                      <a:tcPr/>
                    </a:tc>
                    <a:tc>
                      <a:txBody>
                        <a:bodyPr/>
                        <a:lstStyle/>
                        <a:p>
                          <a:endParaRPr lang="nl-BE"/>
                        </a:p>
                      </a:txBody>
                      <a:tcPr>
                        <a:blipFill rotWithShape="1">
                          <a:blip r:embed="rId2"/>
                          <a:stretch>
                            <a:fillRect l="-420833" t="-45833" r="-379" b="-379167"/>
                          </a:stretch>
                        </a:blipFill>
                      </a:tcPr>
                    </a:tc>
                  </a:tr>
                  <a:tr h="87757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145833" r="-379" b="-279167"/>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87757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300690" r="-379" b="-120690"/>
                          </a:stretch>
                        </a:blipFill>
                      </a:tcPr>
                    </a:tc>
                  </a:tr>
                  <a:tr h="380746">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endParaRPr lang="nl-BE"/>
                        </a:p>
                      </a:txBody>
                      <a:tcPr>
                        <a:blipFill rotWithShape="1">
                          <a:blip r:embed="rId2"/>
                          <a:stretch>
                            <a:fillRect l="-160417" t="-937097" r="-189" b="-182258"/>
                          </a:stretch>
                        </a:blipFill>
                      </a:tcPr>
                    </a:tc>
                    <a:tc hMerge="1">
                      <a:txBody>
                        <a:bodyPr/>
                        <a:lstStyle/>
                        <a:p>
                          <a:endParaRPr lang="nl-BE" dirty="0"/>
                        </a:p>
                      </a:txBody>
                      <a:tcPr/>
                    </a:tc>
                  </a:tr>
                </a:tbl>
              </a:graphicData>
            </a:graphic>
          </p:graphicFrame>
        </mc:Fallback>
      </mc:AlternateContent>
    </p:spTree>
    <p:extLst>
      <p:ext uri="{BB962C8B-B14F-4D97-AF65-F5344CB8AC3E}">
        <p14:creationId xmlns:p14="http://schemas.microsoft.com/office/powerpoint/2010/main" val="3020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Simple example with 2 assets </a:t>
            </a:r>
            <a:endParaRPr lang="nl-BE" dirty="0"/>
          </a:p>
        </p:txBody>
      </p:sp>
    </p:spTree>
    <p:extLst>
      <p:ext uri="{BB962C8B-B14F-4D97-AF65-F5344CB8AC3E}">
        <p14:creationId xmlns:p14="http://schemas.microsoft.com/office/powerpoint/2010/main" val="134666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a:t>
            </a:r>
            <a:r>
              <a:rPr lang="en-US" dirty="0" smtClean="0"/>
              <a:t>4: The </a:t>
            </a:r>
            <a:r>
              <a:rPr lang="en-US" dirty="0" err="1" smtClean="0"/>
              <a:t>PerformanceAnalytics</a:t>
            </a:r>
            <a:r>
              <a:rPr lang="en-US" dirty="0" smtClean="0"/>
              <a:t> package and </a:t>
            </a:r>
            <a:r>
              <a:rPr lang="en-US" dirty="0" err="1" smtClean="0"/>
              <a:t>multiperiod</a:t>
            </a:r>
            <a:r>
              <a:rPr lang="en-US" dirty="0" smtClean="0"/>
              <a:t> returns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5790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lnSpcReduction="10000"/>
          </a:bodyPr>
          <a:lstStyle/>
          <a:p>
            <a:r>
              <a:rPr lang="nl-BE" dirty="0" smtClean="0"/>
              <a:t>We have seen single period returns of a portfolio with only a few investments </a:t>
            </a:r>
          </a:p>
          <a:p>
            <a:r>
              <a:rPr lang="nl-BE" dirty="0" smtClean="0"/>
              <a:t>In practice:</a:t>
            </a:r>
          </a:p>
          <a:p>
            <a:pPr lvl="1"/>
            <a:r>
              <a:rPr lang="nl-BE" dirty="0" smtClean="0"/>
              <a:t>Multi-period investments</a:t>
            </a:r>
          </a:p>
          <a:p>
            <a:pPr lvl="1"/>
            <a:r>
              <a:rPr lang="nl-BE" dirty="0" smtClean="0"/>
              <a:t>Larger portfolios</a:t>
            </a:r>
          </a:p>
          <a:p>
            <a:r>
              <a:rPr lang="nl-BE" dirty="0" smtClean="0"/>
              <a:t>Scalability is possible using the functionality of the R package PerformanceAnalytics </a:t>
            </a:r>
          </a:p>
          <a:p>
            <a:r>
              <a:rPr lang="nl-BE" dirty="0" smtClean="0"/>
              <a:t>Illustration for the </a:t>
            </a:r>
            <a:r>
              <a:rPr lang="en-US" dirty="0" smtClean="0"/>
              <a:t>30 DJIA stocks over 25 years with monthly rebalancing</a:t>
            </a:r>
            <a:endParaRPr lang="nl-BE" dirty="0"/>
          </a:p>
        </p:txBody>
      </p:sp>
    </p:spTree>
    <p:extLst>
      <p:ext uri="{BB962C8B-B14F-4D97-AF65-F5344CB8AC3E}">
        <p14:creationId xmlns:p14="http://schemas.microsoft.com/office/powerpoint/2010/main" val="135852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First, multi-period returns</a:t>
            </a:r>
            <a:endParaRPr lang="nl-BE" dirty="0"/>
          </a:p>
        </p:txBody>
      </p:sp>
    </p:spTree>
    <p:extLst>
      <p:ext uri="{BB962C8B-B14F-4D97-AF65-F5344CB8AC3E}">
        <p14:creationId xmlns:p14="http://schemas.microsoft.com/office/powerpoint/2010/main" val="111490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 common mismatch: </a:t>
            </a:r>
          </a:p>
          <a:p>
            <a:pPr lvl="1"/>
            <a:r>
              <a:rPr lang="nl-BE" dirty="0" smtClean="0"/>
              <a:t>Returns are available at a daily, weekly or monthly frequency</a:t>
            </a:r>
          </a:p>
          <a:p>
            <a:pPr lvl="1"/>
            <a:r>
              <a:rPr lang="nl-BE" dirty="0" smtClean="0"/>
              <a:t>The investment period is longer</a:t>
            </a:r>
            <a:endParaRPr lang="nl-BE" dirty="0"/>
          </a:p>
        </p:txBody>
      </p:sp>
      <p:cxnSp>
        <p:nvCxnSpPr>
          <p:cNvPr id="5" name="Straight Arrow Connector 4"/>
          <p:cNvCxnSpPr/>
          <p:nvPr/>
        </p:nvCxnSpPr>
        <p:spPr>
          <a:xfrm>
            <a:off x="609600" y="44196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3348335"/>
            <a:ext cx="1752600" cy="923330"/>
          </a:xfrm>
          <a:prstGeom prst="rect">
            <a:avLst/>
          </a:prstGeom>
          <a:noFill/>
        </p:spPr>
        <p:txBody>
          <a:bodyPr wrap="square" rtlCol="0">
            <a:spAutoFit/>
          </a:bodyPr>
          <a:lstStyle/>
          <a:p>
            <a:r>
              <a:rPr lang="nl-BE" dirty="0" smtClean="0"/>
              <a:t>Available (higher frequency) returns</a:t>
            </a:r>
            <a:endParaRPr lang="nl-BE" dirty="0"/>
          </a:p>
        </p:txBody>
      </p:sp>
      <p:sp>
        <p:nvSpPr>
          <p:cNvPr id="22" name="Left Brace 21"/>
          <p:cNvSpPr/>
          <p:nvPr/>
        </p:nvSpPr>
        <p:spPr>
          <a:xfrm rot="16200000">
            <a:off x="3494315" y="2318656"/>
            <a:ext cx="609600" cy="5878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3" name="TextBox 22"/>
          <p:cNvSpPr txBox="1"/>
          <p:nvPr/>
        </p:nvSpPr>
        <p:spPr>
          <a:xfrm>
            <a:off x="2286000" y="5791200"/>
            <a:ext cx="3733800" cy="369332"/>
          </a:xfrm>
          <a:prstGeom prst="rect">
            <a:avLst/>
          </a:prstGeom>
          <a:noFill/>
        </p:spPr>
        <p:txBody>
          <a:bodyPr wrap="square" rtlCol="0">
            <a:spAutoFit/>
          </a:bodyPr>
          <a:lstStyle/>
          <a:p>
            <a:r>
              <a:rPr lang="nl-BE" dirty="0" smtClean="0"/>
              <a:t>Total multi-period return needed</a:t>
            </a:r>
            <a:endParaRPr lang="nl-BE" dirty="0"/>
          </a:p>
        </p:txBody>
      </p:sp>
    </p:spTree>
    <p:extLst>
      <p:ext uri="{BB962C8B-B14F-4D97-AF65-F5344CB8AC3E}">
        <p14:creationId xmlns:p14="http://schemas.microsoft.com/office/powerpoint/2010/main" val="193257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About myself</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Professor of finance, Vrije Universiteit Brussel and Amsterdam;</a:t>
            </a:r>
          </a:p>
          <a:p>
            <a:r>
              <a:rPr lang="nl-BE" dirty="0" smtClean="0"/>
              <a:t>Inventor of statistical methodology for reliable financial decision</a:t>
            </a:r>
          </a:p>
          <a:p>
            <a:r>
              <a:rPr lang="nl-BE" dirty="0" smtClean="0"/>
              <a:t>Publications in the Journal of Portfolio Management and Review of Finance, among others.</a:t>
            </a:r>
          </a:p>
          <a:p>
            <a:r>
              <a:rPr lang="nl-BE" dirty="0" smtClean="0"/>
              <a:t>Contributor to the R packages PerformanceAnalytics, PortfolioAnalytics and highfrequency, among others.</a:t>
            </a:r>
          </a:p>
          <a:p>
            <a:r>
              <a:rPr lang="nl-BE" dirty="0" smtClean="0"/>
              <a:t>Consultancy to investment firms. </a:t>
            </a:r>
            <a:endParaRPr lang="nl-BE" dirty="0"/>
          </a:p>
        </p:txBody>
      </p:sp>
    </p:spTree>
    <p:extLst>
      <p:ext uri="{BB962C8B-B14F-4D97-AF65-F5344CB8AC3E}">
        <p14:creationId xmlns:p14="http://schemas.microsoft.com/office/powerpoint/2010/main" val="5619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Compounding formula</a:t>
            </a:r>
          </a:p>
          <a:p>
            <a:endParaRPr lang="nl-BE" dirty="0"/>
          </a:p>
          <a:p>
            <a:endParaRPr lang="nl-BE" dirty="0" smtClean="0"/>
          </a:p>
          <a:p>
            <a:endParaRPr lang="nl-BE" dirty="0"/>
          </a:p>
          <a:p>
            <a:r>
              <a:rPr lang="nl-BE" dirty="0" smtClean="0"/>
              <a:t>Initial value: Vi</a:t>
            </a:r>
          </a:p>
          <a:p>
            <a:r>
              <a:rPr lang="nl-BE" dirty="0" smtClean="0"/>
              <a:t>Value after:</a:t>
            </a:r>
          </a:p>
          <a:p>
            <a:pPr lvl="1"/>
            <a:r>
              <a:rPr lang="nl-BE" dirty="0" smtClean="0"/>
              <a:t>One period: Vi(1+R</a:t>
            </a:r>
            <a:r>
              <a:rPr lang="nl-BE" baseline="-25000" dirty="0" smtClean="0"/>
              <a:t>1</a:t>
            </a:r>
            <a:r>
              <a:rPr lang="nl-BE" dirty="0" smtClean="0"/>
              <a:t>)</a:t>
            </a:r>
          </a:p>
          <a:p>
            <a:pPr lvl="1"/>
            <a:r>
              <a:rPr lang="nl-BE" dirty="0" smtClean="0"/>
              <a:t>Two periods: Vi(1+R</a:t>
            </a:r>
            <a:r>
              <a:rPr lang="nl-BE" baseline="-25000" dirty="0" smtClean="0"/>
              <a:t>1</a:t>
            </a:r>
            <a:r>
              <a:rPr lang="nl-BE" dirty="0" smtClean="0"/>
              <a:t>)(1+R</a:t>
            </a:r>
            <a:r>
              <a:rPr lang="nl-BE" baseline="-25000" dirty="0"/>
              <a:t>2</a:t>
            </a:r>
            <a:r>
              <a:rPr lang="nl-BE" dirty="0" smtClean="0"/>
              <a:t>)</a:t>
            </a:r>
          </a:p>
          <a:p>
            <a:pPr lvl="1"/>
            <a:r>
              <a:rPr lang="nl-BE" dirty="0" smtClean="0"/>
              <a:t>…</a:t>
            </a:r>
          </a:p>
          <a:p>
            <a:pPr lvl="1"/>
            <a:r>
              <a:rPr lang="nl-BE" dirty="0" smtClean="0"/>
              <a:t>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p:txBody>
      </p:sp>
      <p:cxnSp>
        <p:nvCxnSpPr>
          <p:cNvPr id="4" name="Straight Arrow Connector 3"/>
          <p:cNvCxnSpPr/>
          <p:nvPr/>
        </p:nvCxnSpPr>
        <p:spPr>
          <a:xfrm>
            <a:off x="838200" y="27432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19400"/>
            <a:ext cx="533400" cy="369332"/>
          </a:xfrm>
          <a:prstGeom prst="rect">
            <a:avLst/>
          </a:prstGeom>
          <a:noFill/>
        </p:spPr>
        <p:txBody>
          <a:bodyPr wrap="square" rtlCol="0">
            <a:spAutoFit/>
          </a:bodyPr>
          <a:lstStyle/>
          <a:p>
            <a:r>
              <a:rPr lang="nl-BE" dirty="0" smtClean="0"/>
              <a:t>R</a:t>
            </a:r>
            <a:r>
              <a:rPr lang="nl-BE" baseline="-25000" dirty="0" smtClean="0"/>
              <a:t>1</a:t>
            </a:r>
            <a:endParaRPr lang="nl-BE" baseline="-25000" dirty="0"/>
          </a:p>
        </p:txBody>
      </p:sp>
      <p:sp>
        <p:nvSpPr>
          <p:cNvPr id="16" name="TextBox 15"/>
          <p:cNvSpPr txBox="1"/>
          <p:nvPr/>
        </p:nvSpPr>
        <p:spPr>
          <a:xfrm>
            <a:off x="1981200" y="2831068"/>
            <a:ext cx="533400" cy="369332"/>
          </a:xfrm>
          <a:prstGeom prst="rect">
            <a:avLst/>
          </a:prstGeom>
          <a:noFill/>
        </p:spPr>
        <p:txBody>
          <a:bodyPr wrap="square" rtlCol="0">
            <a:spAutoFit/>
          </a:bodyPr>
          <a:lstStyle/>
          <a:p>
            <a:r>
              <a:rPr lang="nl-BE" dirty="0" smtClean="0"/>
              <a:t>R</a:t>
            </a:r>
            <a:r>
              <a:rPr lang="nl-BE" baseline="-25000" dirty="0"/>
              <a:t>2</a:t>
            </a:r>
          </a:p>
        </p:txBody>
      </p:sp>
      <p:sp>
        <p:nvSpPr>
          <p:cNvPr id="17" name="TextBox 16"/>
          <p:cNvSpPr txBox="1"/>
          <p:nvPr/>
        </p:nvSpPr>
        <p:spPr>
          <a:xfrm>
            <a:off x="2590800" y="2864116"/>
            <a:ext cx="533400" cy="369332"/>
          </a:xfrm>
          <a:prstGeom prst="rect">
            <a:avLst/>
          </a:prstGeom>
          <a:noFill/>
        </p:spPr>
        <p:txBody>
          <a:bodyPr wrap="square" rtlCol="0">
            <a:spAutoFit/>
          </a:bodyPr>
          <a:lstStyle/>
          <a:p>
            <a:r>
              <a:rPr lang="nl-BE" dirty="0" smtClean="0"/>
              <a:t>R</a:t>
            </a:r>
            <a:r>
              <a:rPr lang="nl-BE" baseline="-25000" dirty="0" smtClean="0"/>
              <a:t>3</a:t>
            </a:r>
            <a:endParaRPr lang="nl-BE" baseline="-25000" dirty="0"/>
          </a:p>
        </p:txBody>
      </p:sp>
      <p:sp>
        <p:nvSpPr>
          <p:cNvPr id="18" name="TextBox 17"/>
          <p:cNvSpPr txBox="1"/>
          <p:nvPr/>
        </p:nvSpPr>
        <p:spPr>
          <a:xfrm>
            <a:off x="6150429" y="2995135"/>
            <a:ext cx="533400" cy="369332"/>
          </a:xfrm>
          <a:prstGeom prst="rect">
            <a:avLst/>
          </a:prstGeom>
          <a:noFill/>
        </p:spPr>
        <p:txBody>
          <a:bodyPr wrap="square" rtlCol="0">
            <a:spAutoFit/>
          </a:bodyPr>
          <a:lstStyle/>
          <a:p>
            <a:r>
              <a:rPr lang="nl-BE" dirty="0" smtClean="0"/>
              <a:t>R</a:t>
            </a:r>
            <a:r>
              <a:rPr lang="nl-BE" baseline="-25000" dirty="0" smtClean="0"/>
              <a:t>K</a:t>
            </a:r>
            <a:endParaRPr lang="nl-BE" baseline="-25000" dirty="0"/>
          </a:p>
        </p:txBody>
      </p:sp>
    </p:spTree>
    <p:extLst>
      <p:ext uri="{BB962C8B-B14F-4D97-AF65-F5344CB8AC3E}">
        <p14:creationId xmlns:p14="http://schemas.microsoft.com/office/powerpoint/2010/main" val="56445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Multiperiod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l-BE" dirty="0" smtClean="0"/>
                  <a:t>Initial value: Vi</a:t>
                </a:r>
              </a:p>
              <a:p>
                <a:r>
                  <a:rPr lang="nl-BE" dirty="0" smtClean="0"/>
                  <a:t>Value after 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a:p>
                <a:endParaRPr lang="nl-BE" dirty="0"/>
              </a:p>
              <a:p>
                <a:endParaRPr lang="nl-BE" dirty="0" smtClean="0"/>
              </a:p>
              <a:p>
                <a:r>
                  <a:rPr lang="nl-BE" dirty="0" smtClean="0"/>
                  <a:t>Hence the k-period return:</a:t>
                </a:r>
                <a:endParaRPr lang="nl-BE"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a:rPr>
                        <m:t>𝑅</m:t>
                      </m:r>
                      <m:d>
                        <m:dPr>
                          <m:begChr m:val="["/>
                          <m:endChr m:val="]"/>
                          <m:ctrlPr>
                            <a:rPr lang="nl-BE" b="0" i="1" smtClean="0">
                              <a:latin typeface="Cambria Math"/>
                            </a:rPr>
                          </m:ctrlPr>
                        </m:dPr>
                        <m:e>
                          <m:r>
                            <a:rPr lang="nl-BE" b="0" i="1" smtClean="0">
                              <a:latin typeface="Cambria Math"/>
                            </a:rPr>
                            <m:t>𝑘</m:t>
                          </m:r>
                        </m:e>
                      </m:d>
                      <m:r>
                        <a:rPr lang="nl-BE" b="0" i="1" smtClean="0">
                          <a:latin typeface="Cambria Math"/>
                        </a:rPr>
                        <m:t>= </m:t>
                      </m:r>
                      <m:f>
                        <m:fPr>
                          <m:ctrlPr>
                            <a:rPr lang="nl-BE" i="1" smtClean="0">
                              <a:latin typeface="Cambria Math"/>
                            </a:rPr>
                          </m:ctrlPr>
                        </m:fPr>
                        <m:num>
                          <m:r>
                            <m:rPr>
                              <m:nor/>
                            </m:rPr>
                            <a:rPr lang="nl-BE" dirty="0" smtClean="0"/>
                            <m:t>Vi</m:t>
                          </m:r>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a:rPr lang="nl-BE" b="0" i="1" dirty="0" smtClean="0">
                              <a:latin typeface="Cambria Math"/>
                            </a:rPr>
                            <m:t>−</m:t>
                          </m:r>
                          <m:r>
                            <m:rPr>
                              <m:nor/>
                            </m:rPr>
                            <a:rPr lang="nl-BE" dirty="0" smtClean="0"/>
                            <m:t>Vi</m:t>
                          </m:r>
                          <m:r>
                            <m:rPr>
                              <m:nor/>
                            </m:rPr>
                            <a:rPr lang="nl-BE" dirty="0" smtClean="0"/>
                            <m:t> </m:t>
                          </m:r>
                        </m:num>
                        <m:den>
                          <m:r>
                            <m:rPr>
                              <m:nor/>
                            </m:rPr>
                            <a:rPr lang="nl-BE" dirty="0" smtClean="0"/>
                            <m:t>Vi</m:t>
                          </m:r>
                        </m:den>
                      </m:f>
                    </m:oMath>
                  </m:oMathPara>
                </a14:m>
                <a:endParaRPr lang="nl-BE" dirty="0" smtClean="0"/>
              </a:p>
              <a:p>
                <a:pPr marL="0" indent="0" algn="ctr">
                  <a:buNone/>
                </a:pPr>
                <a:r>
                  <a:rPr lang="nl-BE" dirty="0" smtClean="0"/>
                  <a:t>= </a:t>
                </a:r>
                <a14:m>
                  <m:oMath xmlns:m="http://schemas.openxmlformats.org/officeDocument/2006/math">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m:rPr>
                        <m:nor/>
                      </m:rPr>
                      <a:rPr lang="nl-BE" b="0" i="0" dirty="0" smtClean="0"/>
                      <m:t>−1</m:t>
                    </m:r>
                  </m:oMath>
                </a14:m>
                <a:endParaRPr lang="nl-BE"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3774"/>
                </a:stretch>
              </a:blipFill>
            </p:spPr>
            <p:txBody>
              <a:bodyPr/>
              <a:lstStyle/>
              <a:p>
                <a:r>
                  <a:rPr lang="nl-BE">
                    <a:noFill/>
                  </a:rPr>
                  <a:t> </a:t>
                </a:r>
              </a:p>
            </p:txBody>
          </p:sp>
        </mc:Fallback>
      </mc:AlternateContent>
    </p:spTree>
    <p:extLst>
      <p:ext uri="{BB962C8B-B14F-4D97-AF65-F5344CB8AC3E}">
        <p14:creationId xmlns:p14="http://schemas.microsoft.com/office/powerpoint/2010/main" val="12204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smtClean="0"/>
              <a:t>returns &lt;- </a:t>
            </a:r>
            <a:r>
              <a:rPr lang="en-US" dirty="0"/>
              <a:t>c( 0.05 , -0.01 , 0.03 , 0.02 , 0.01 ) </a:t>
            </a:r>
            <a:r>
              <a:rPr lang="en-US" dirty="0" err="1" smtClean="0"/>
              <a:t>cumprod</a:t>
            </a:r>
            <a:r>
              <a:rPr lang="en-US" dirty="0" smtClean="0"/>
              <a:t>(1+returns</a:t>
            </a:r>
            <a:r>
              <a:rPr lang="en-US" dirty="0"/>
              <a:t>) </a:t>
            </a:r>
            <a:endParaRPr lang="en-US" dirty="0" smtClean="0"/>
          </a:p>
          <a:p>
            <a:pPr marL="0" indent="0">
              <a:buNone/>
            </a:pPr>
            <a:r>
              <a:rPr lang="en-US" dirty="0" smtClean="0"/>
              <a:t>[1] 1.050000 1.039500 1.070685 1.092099 1.103020 </a:t>
            </a:r>
          </a:p>
          <a:p>
            <a:pPr marL="0" indent="0">
              <a:buNone/>
            </a:pPr>
            <a:r>
              <a:rPr lang="en-US" dirty="0" smtClean="0"/>
              <a:t>tail(</a:t>
            </a:r>
            <a:r>
              <a:rPr lang="en-US" dirty="0" err="1" smtClean="0"/>
              <a:t>cumprod</a:t>
            </a:r>
            <a:r>
              <a:rPr lang="en-US" dirty="0" smtClean="0"/>
              <a:t>(1+returns</a:t>
            </a:r>
            <a:r>
              <a:rPr lang="en-US" dirty="0"/>
              <a:t>),1)-1 </a:t>
            </a:r>
            <a:endParaRPr lang="en-US" dirty="0" smtClean="0"/>
          </a:p>
          <a:p>
            <a:pPr marL="0" indent="0">
              <a:buNone/>
            </a:pPr>
            <a:r>
              <a:rPr lang="en-US" dirty="0" smtClean="0"/>
              <a:t>[1] 0.1030197</a:t>
            </a:r>
            <a:endParaRPr lang="nl-BE" dirty="0"/>
          </a:p>
        </p:txBody>
      </p:sp>
    </p:spTree>
    <p:extLst>
      <p:ext uri="{BB962C8B-B14F-4D97-AF65-F5344CB8AC3E}">
        <p14:creationId xmlns:p14="http://schemas.microsoft.com/office/powerpoint/2010/main" val="370793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Let us now consider a realistic portfolio of stocks, invested in 30 large US firms, namely the stocks included in the Dow Jones Industrial Average universe:</a:t>
            </a:r>
          </a:p>
          <a:p>
            <a:pPr marL="0" indent="0">
              <a:buNone/>
            </a:pPr>
            <a:endParaRPr lang="nl-BE" dirty="0"/>
          </a:p>
          <a:p>
            <a:pPr marL="0" indent="0">
              <a:buNone/>
            </a:pPr>
            <a:r>
              <a:rPr lang="nl-BE" dirty="0" smtClean="0"/>
              <a:t>[show tickers]</a:t>
            </a:r>
            <a:endParaRPr lang="nl-BE" dirty="0"/>
          </a:p>
        </p:txBody>
      </p:sp>
    </p:spTree>
    <p:extLst>
      <p:ext uri="{BB962C8B-B14F-4D97-AF65-F5344CB8AC3E}">
        <p14:creationId xmlns:p14="http://schemas.microsoft.com/office/powerpoint/2010/main" val="2202408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 those thirty stocks, the variable ‘prices’ provides us the end-of-month close adjusted prices over the period December 1990 till December 2015</a:t>
            </a:r>
            <a:endParaRPr lang="nl-BE" dirty="0"/>
          </a:p>
          <a:p>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06446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4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61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590800"/>
            <a:ext cx="55530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3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importance of risk management</a:t>
            </a:r>
            <a:endParaRPr lang="nl-BE" dirty="0"/>
          </a:p>
        </p:txBody>
      </p:sp>
      <p:sp>
        <p:nvSpPr>
          <p:cNvPr id="3" name="Content Placeholder 2"/>
          <p:cNvSpPr>
            <a:spLocks noGrp="1"/>
          </p:cNvSpPr>
          <p:nvPr>
            <p:ph idx="1"/>
          </p:nvPr>
        </p:nvSpPr>
        <p:spPr/>
        <p:txBody>
          <a:bodyPr/>
          <a:lstStyle/>
          <a:p>
            <a:r>
              <a:rPr lang="nl-BE" dirty="0" smtClean="0"/>
              <a:t>Old Wall Street saying: “There are old traders and bold traders, but there are no old, bold traders.”</a:t>
            </a:r>
          </a:p>
          <a:p>
            <a:endParaRPr lang="nl-BE" dirty="0"/>
          </a:p>
          <a:p>
            <a:r>
              <a:rPr lang="nl-BE" dirty="0" smtClean="0"/>
              <a:t>Investment success is achieved by “Winning by losing less”</a:t>
            </a:r>
          </a:p>
          <a:p>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[1] Diversify investments: For most investments, there exists a well-diversified portfolio with a higher return and/or lower risk. </a:t>
            </a:r>
          </a:p>
        </p:txBody>
      </p:sp>
    </p:spTree>
    <p:extLst>
      <p:ext uri="{BB962C8B-B14F-4D97-AF65-F5344CB8AC3E}">
        <p14:creationId xmlns:p14="http://schemas.microsoft.com/office/powerpoint/2010/main" val="156646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[2] Quantify the consequences of investment decisions: </a:t>
            </a:r>
          </a:p>
          <a:p>
            <a:pPr lvl="1"/>
            <a:r>
              <a:rPr lang="nl-BE" dirty="0" smtClean="0"/>
              <a:t>Monitor past performance;</a:t>
            </a:r>
          </a:p>
          <a:p>
            <a:pPr lvl="1"/>
            <a:r>
              <a:rPr lang="nl-BE" dirty="0" smtClean="0"/>
              <a:t>Estimate the future reward and risk of the investment. </a:t>
            </a:r>
            <a:endParaRPr lang="nl-BE" dirty="0"/>
          </a:p>
        </p:txBody>
      </p:sp>
    </p:spTree>
    <p:extLst>
      <p:ext uri="{BB962C8B-B14F-4D97-AF65-F5344CB8AC3E}">
        <p14:creationId xmlns:p14="http://schemas.microsoft.com/office/powerpoint/2010/main" val="184013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This course</a:t>
            </a:r>
            <a:endParaRPr lang="nl-BE" dirty="0"/>
          </a:p>
        </p:txBody>
      </p:sp>
      <p:sp>
        <p:nvSpPr>
          <p:cNvPr id="3" name="Content Placeholder 2"/>
          <p:cNvSpPr>
            <a:spLocks noGrp="1"/>
          </p:cNvSpPr>
          <p:nvPr>
            <p:ph idx="1"/>
          </p:nvPr>
        </p:nvSpPr>
        <p:spPr/>
        <p:txBody>
          <a:bodyPr/>
          <a:lstStyle/>
          <a:p>
            <a:endParaRPr lang="nl-BE" dirty="0" smtClean="0"/>
          </a:p>
          <a:p>
            <a:r>
              <a:rPr lang="nl-BE" dirty="0" smtClean="0"/>
              <a:t>Chapter 1</a:t>
            </a:r>
          </a:p>
          <a:p>
            <a:r>
              <a:rPr lang="nl-BE" dirty="0" smtClean="0"/>
              <a:t>Chapter 2</a:t>
            </a:r>
          </a:p>
          <a:p>
            <a:r>
              <a:rPr lang="nl-BE" dirty="0" smtClean="0"/>
              <a:t>Chapter 3</a:t>
            </a:r>
          </a:p>
          <a:p>
            <a:r>
              <a:rPr lang="nl-BE" dirty="0" smtClean="0"/>
              <a:t>Chapter 4 </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investment decision in a portfolio context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Investing in the Coca Cola Company or PepsiCo? </a:t>
            </a:r>
          </a:p>
          <a:p>
            <a:endParaRPr lang="nl-BE" dirty="0"/>
          </a:p>
          <a:p>
            <a:endParaRPr lang="nl-BE" dirty="0" smtClean="0"/>
          </a:p>
          <a:p>
            <a:endParaRPr lang="nl-BE" dirty="0"/>
          </a:p>
          <a:p>
            <a:pPr marL="0" indent="0">
              <a:buNone/>
            </a:pPr>
            <a:endParaRPr lang="nl-BE" dirty="0"/>
          </a:p>
        </p:txBody>
      </p:sp>
      <p:pic>
        <p:nvPicPr>
          <p:cNvPr id="1026" name="Picture 2" descr="https://awarenesshomefunding.files.wordpress.com/2010/02/coin-fli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124200"/>
            <a:ext cx="217714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633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1106</Words>
  <Application>Microsoft Office PowerPoint</Application>
  <PresentationFormat>On-screen Show (4:3)</PresentationFormat>
  <Paragraphs>198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Video 1: Welcome to the course</vt:lpstr>
      <vt:lpstr>PowerPoint Presentation</vt:lpstr>
      <vt:lpstr>About myself</vt:lpstr>
      <vt:lpstr>The importance of risk management</vt:lpstr>
      <vt:lpstr>Approaches to avoiding large losses</vt:lpstr>
      <vt:lpstr>Approaches to avoiding large losses</vt:lpstr>
      <vt:lpstr>This course</vt:lpstr>
      <vt:lpstr>Video 2: The investment decision in a portfolio context</vt:lpstr>
      <vt:lpstr>PowerPoint Presentation</vt:lpstr>
      <vt:lpstr>PowerPoint Presentation</vt:lpstr>
      <vt:lpstr>The power of diversification</vt:lpstr>
      <vt:lpstr>PowerPoint Presentation</vt:lpstr>
      <vt:lpstr>Portfolio weights</vt:lpstr>
      <vt:lpstr>PowerPoint Presentation</vt:lpstr>
      <vt:lpstr>PowerPoint Presentation</vt:lpstr>
      <vt:lpstr>PowerPoint Presentation</vt:lpstr>
      <vt:lpstr>Video 3: One-period portfolio returns are the weighted average of the individual returns</vt:lpstr>
      <vt:lpstr>PowerPoint Presentation</vt:lpstr>
      <vt:lpstr>PowerPoint Presentation</vt:lpstr>
      <vt:lpstr>Simple returns over a  one-period investment</vt:lpstr>
      <vt:lpstr>PowerPoint Presentation</vt:lpstr>
      <vt:lpstr>PowerPoint Presentation</vt:lpstr>
      <vt:lpstr>PowerPoint Presentation</vt:lpstr>
      <vt:lpstr>Magic</vt:lpstr>
      <vt:lpstr>PowerPoint Presentation</vt:lpstr>
      <vt:lpstr>Video 4: The PerformanceAnalytics package and multiperiod returns</vt:lpstr>
      <vt:lpstr>PowerPoint Presentation</vt:lpstr>
      <vt:lpstr>PowerPoint Presentation</vt:lpstr>
      <vt:lpstr>PowerPoint Presentation</vt:lpstr>
      <vt:lpstr>PowerPoint Presentation</vt:lpstr>
      <vt:lpstr>Multiperiod return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54</cp:revision>
  <dcterms:created xsi:type="dcterms:W3CDTF">2016-04-25T07:41:23Z</dcterms:created>
  <dcterms:modified xsi:type="dcterms:W3CDTF">2016-04-27T13:58:39Z</dcterms:modified>
</cp:coreProperties>
</file>