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68" r:id="rId4"/>
    <p:sldId id="269" r:id="rId5"/>
    <p:sldId id="274" r:id="rId6"/>
    <p:sldId id="270" r:id="rId7"/>
    <p:sldId id="271" r:id="rId8"/>
    <p:sldId id="272" r:id="rId9"/>
    <p:sldId id="273" r:id="rId10"/>
    <p:sldId id="264" r:id="rId11"/>
    <p:sldId id="267" r:id="rId12"/>
    <p:sldId id="275" r:id="rId13"/>
    <p:sldId id="276" r:id="rId14"/>
    <p:sldId id="277" r:id="rId15"/>
    <p:sldId id="278" r:id="rId16"/>
    <p:sldId id="280" r:id="rId17"/>
    <p:sldId id="279" r:id="rId18"/>
    <p:sldId id="266" r:id="rId19"/>
    <p:sldId id="263" r:id="rId20"/>
    <p:sldId id="265" r:id="rId21"/>
    <p:sldId id="258" r:id="rId22"/>
    <p:sldId id="259" r:id="rId23"/>
    <p:sldId id="281" r:id="rId24"/>
    <p:sldId id="282" r:id="rId25"/>
    <p:sldId id="283" r:id="rId26"/>
    <p:sldId id="284" r:id="rId27"/>
    <p:sldId id="285" r:id="rId28"/>
    <p:sldId id="261" r:id="rId29"/>
    <p:sldId id="262" r:id="rId30"/>
    <p:sldId id="286" r:id="rId31"/>
    <p:sldId id="287" r:id="rId32"/>
    <p:sldId id="288" r:id="rId33"/>
    <p:sldId id="289" r:id="rId34"/>
    <p:sldId id="290" r:id="rId35"/>
    <p:sldId id="291" r:id="rId3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88" autoAdjust="0"/>
  </p:normalViewPr>
  <p:slideViewPr>
    <p:cSldViewPr>
      <p:cViewPr varScale="1">
        <p:scale>
          <a:sx n="67" d="100"/>
          <a:sy n="67" d="100"/>
        </p:scale>
        <p:origin x="-20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5.xml.rels><?xml version="1.0" encoding="UTF-8" standalone="yes"?>
<Relationships xmlns="http://schemas.openxmlformats.org/package/2006/relationships"><Relationship Id="rId1"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AF6EE-6509-4948-A813-0D9D2A369FB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nl-BE"/>
        </a:p>
      </dgm:t>
    </dgm:pt>
    <dgm:pt modelId="{F497D0BE-75A3-40E7-AA53-240E695992DA}">
      <dgm:prSet phldrT="[Text]"/>
      <dgm:spPr/>
      <dgm:t>
        <a:bodyPr/>
        <a:lstStyle/>
        <a:p>
          <a:r>
            <a:rPr lang="nl-BE" dirty="0" smtClean="0"/>
            <a:t>Portfolio return analysis</a:t>
          </a:r>
          <a:endParaRPr lang="nl-BE" dirty="0"/>
        </a:p>
      </dgm:t>
    </dgm:pt>
    <dgm:pt modelId="{094E4185-3D03-4233-9DAC-6B68CD450707}" type="parTrans" cxnId="{0F92EA4B-E551-4CFE-A29B-CEE0FB48205F}">
      <dgm:prSet/>
      <dgm:spPr/>
      <dgm:t>
        <a:bodyPr/>
        <a:lstStyle/>
        <a:p>
          <a:endParaRPr lang="nl-BE"/>
        </a:p>
      </dgm:t>
    </dgm:pt>
    <dgm:pt modelId="{D87A7F8A-E5A5-454D-B609-AB5B8770250B}" type="sibTrans" cxnId="{0F92EA4B-E551-4CFE-A29B-CEE0FB48205F}">
      <dgm:prSet/>
      <dgm:spPr/>
      <dgm:t>
        <a:bodyPr/>
        <a:lstStyle/>
        <a:p>
          <a:endParaRPr lang="nl-BE"/>
        </a:p>
      </dgm:t>
    </dgm:pt>
    <dgm:pt modelId="{0321343F-106F-4531-A5FA-69D350C494C6}">
      <dgm:prSet phldrT="[Text]"/>
      <dgm:spPr/>
      <dgm:t>
        <a:bodyPr/>
        <a:lstStyle/>
        <a:p>
          <a:r>
            <a:rPr lang="nl-BE" dirty="0" smtClean="0"/>
            <a:t>Sensible conclusions about past performance</a:t>
          </a:r>
          <a:endParaRPr lang="nl-BE" dirty="0"/>
        </a:p>
      </dgm:t>
    </dgm:pt>
    <dgm:pt modelId="{E76A95A2-1F3E-453F-9015-34E7C0470F13}" type="parTrans" cxnId="{870D1420-87DE-4679-9159-470C00AAAE81}">
      <dgm:prSet/>
      <dgm:spPr/>
      <dgm:t>
        <a:bodyPr/>
        <a:lstStyle/>
        <a:p>
          <a:endParaRPr lang="nl-BE"/>
        </a:p>
      </dgm:t>
    </dgm:pt>
    <dgm:pt modelId="{58E36781-2C82-4F98-BF14-1FDA5DF0E175}" type="sibTrans" cxnId="{870D1420-87DE-4679-9159-470C00AAAE81}">
      <dgm:prSet/>
      <dgm:spPr/>
      <dgm:t>
        <a:bodyPr/>
        <a:lstStyle/>
        <a:p>
          <a:endParaRPr lang="nl-BE"/>
        </a:p>
      </dgm:t>
    </dgm:pt>
    <dgm:pt modelId="{F46B76B9-561B-467B-A344-6A5EE3FE3713}">
      <dgm:prSet phldrT="[Text]"/>
      <dgm:spPr/>
      <dgm:t>
        <a:bodyPr/>
        <a:lstStyle/>
        <a:p>
          <a:r>
            <a:rPr lang="nl-BE" dirty="0" smtClean="0"/>
            <a:t>Reliable predictions about future performance</a:t>
          </a:r>
          <a:endParaRPr lang="nl-BE" dirty="0"/>
        </a:p>
      </dgm:t>
    </dgm:pt>
    <dgm:pt modelId="{396F6191-73EE-4FB9-9F9F-3177FDC3B386}" type="parTrans" cxnId="{71AE2BE5-D303-4165-9A4C-9BB4F047D519}">
      <dgm:prSet/>
      <dgm:spPr/>
      <dgm:t>
        <a:bodyPr/>
        <a:lstStyle/>
        <a:p>
          <a:endParaRPr lang="nl-BE"/>
        </a:p>
      </dgm:t>
    </dgm:pt>
    <dgm:pt modelId="{3EC7BD40-ECBB-4B3C-A5BC-887DD2D320E7}" type="sibTrans" cxnId="{71AE2BE5-D303-4165-9A4C-9BB4F047D519}">
      <dgm:prSet/>
      <dgm:spPr/>
      <dgm:t>
        <a:bodyPr/>
        <a:lstStyle/>
        <a:p>
          <a:endParaRPr lang="nl-BE"/>
        </a:p>
      </dgm:t>
    </dgm:pt>
    <dgm:pt modelId="{EB4FCF8C-8D03-401B-8C4F-02C18DFD74D4}" type="pres">
      <dgm:prSet presAssocID="{671AF6EE-6509-4948-A813-0D9D2A369FB4}" presName="cycle" presStyleCnt="0">
        <dgm:presLayoutVars>
          <dgm:chMax val="1"/>
          <dgm:dir/>
          <dgm:animLvl val="ctr"/>
          <dgm:resizeHandles val="exact"/>
        </dgm:presLayoutVars>
      </dgm:prSet>
      <dgm:spPr/>
      <dgm:t>
        <a:bodyPr/>
        <a:lstStyle/>
        <a:p>
          <a:endParaRPr lang="nl-BE"/>
        </a:p>
      </dgm:t>
    </dgm:pt>
    <dgm:pt modelId="{6441825E-A72D-4FAD-A27E-299CE852A655}" type="pres">
      <dgm:prSet presAssocID="{F497D0BE-75A3-40E7-AA53-240E695992DA}" presName="centerShape" presStyleLbl="node0" presStyleIdx="0" presStyleCnt="1" custLinFactNeighborX="-550" custLinFactNeighborY="-27325"/>
      <dgm:spPr/>
      <dgm:t>
        <a:bodyPr/>
        <a:lstStyle/>
        <a:p>
          <a:endParaRPr lang="nl-BE"/>
        </a:p>
      </dgm:t>
    </dgm:pt>
    <dgm:pt modelId="{BE592967-0996-4B46-AAF8-5809FE74D529}" type="pres">
      <dgm:prSet presAssocID="{E76A95A2-1F3E-453F-9015-34E7C0470F13}" presName="parTrans" presStyleLbl="bgSibTrans2D1" presStyleIdx="0" presStyleCnt="2" custAng="6280457" custFlipHor="1" custScaleX="57203" custLinFactNeighborX="1769" custLinFactNeighborY="-89966"/>
      <dgm:spPr/>
      <dgm:t>
        <a:bodyPr/>
        <a:lstStyle/>
        <a:p>
          <a:endParaRPr lang="nl-BE"/>
        </a:p>
      </dgm:t>
    </dgm:pt>
    <dgm:pt modelId="{04091783-4ECE-402A-A589-AFC0CF331F2D}" type="pres">
      <dgm:prSet presAssocID="{0321343F-106F-4531-A5FA-69D350C494C6}" presName="node" presStyleLbl="node1" presStyleIdx="0" presStyleCnt="2" custRadScaleRad="84943" custRadScaleInc="-82553">
        <dgm:presLayoutVars>
          <dgm:bulletEnabled val="1"/>
        </dgm:presLayoutVars>
      </dgm:prSet>
      <dgm:spPr/>
      <dgm:t>
        <a:bodyPr/>
        <a:lstStyle/>
        <a:p>
          <a:endParaRPr lang="nl-BE"/>
        </a:p>
      </dgm:t>
    </dgm:pt>
    <dgm:pt modelId="{598CC814-19A0-4AA3-BAB5-6FEBAC4C3356}" type="pres">
      <dgm:prSet presAssocID="{396F6191-73EE-4FB9-9F9F-3177FDC3B386}" presName="parTrans" presStyleLbl="bgSibTrans2D1" presStyleIdx="1" presStyleCnt="2" custAng="15274350" custFlipHor="1" custScaleX="53825" custScaleY="101107" custLinFactNeighborX="-5294" custLinFactNeighborY="-95732"/>
      <dgm:spPr/>
      <dgm:t>
        <a:bodyPr/>
        <a:lstStyle/>
        <a:p>
          <a:endParaRPr lang="nl-BE"/>
        </a:p>
      </dgm:t>
    </dgm:pt>
    <dgm:pt modelId="{F434F247-8094-4FD6-8C34-88B861E82D1A}" type="pres">
      <dgm:prSet presAssocID="{F46B76B9-561B-467B-A344-6A5EE3FE3713}" presName="node" presStyleLbl="node1" presStyleIdx="1" presStyleCnt="2" custRadScaleRad="80951" custRadScaleInc="60820">
        <dgm:presLayoutVars>
          <dgm:bulletEnabled val="1"/>
        </dgm:presLayoutVars>
      </dgm:prSet>
      <dgm:spPr/>
      <dgm:t>
        <a:bodyPr/>
        <a:lstStyle/>
        <a:p>
          <a:endParaRPr lang="nl-BE"/>
        </a:p>
      </dgm:t>
    </dgm:pt>
  </dgm:ptLst>
  <dgm:cxnLst>
    <dgm:cxn modelId="{CAC2DCD9-2BD4-47C6-9D76-0FCCFA71690A}" type="presOf" srcId="{F46B76B9-561B-467B-A344-6A5EE3FE3713}" destId="{F434F247-8094-4FD6-8C34-88B861E82D1A}" srcOrd="0" destOrd="0" presId="urn:microsoft.com/office/officeart/2005/8/layout/radial4"/>
    <dgm:cxn modelId="{15DC7509-3416-4940-B2A3-A10409BD7C94}" type="presOf" srcId="{F497D0BE-75A3-40E7-AA53-240E695992DA}" destId="{6441825E-A72D-4FAD-A27E-299CE852A655}" srcOrd="0" destOrd="0" presId="urn:microsoft.com/office/officeart/2005/8/layout/radial4"/>
    <dgm:cxn modelId="{CFF62798-A78A-4E5A-A88E-993E9B62A966}" type="presOf" srcId="{E76A95A2-1F3E-453F-9015-34E7C0470F13}" destId="{BE592967-0996-4B46-AAF8-5809FE74D529}" srcOrd="0" destOrd="0" presId="urn:microsoft.com/office/officeart/2005/8/layout/radial4"/>
    <dgm:cxn modelId="{71AE2BE5-D303-4165-9A4C-9BB4F047D519}" srcId="{F497D0BE-75A3-40E7-AA53-240E695992DA}" destId="{F46B76B9-561B-467B-A344-6A5EE3FE3713}" srcOrd="1" destOrd="0" parTransId="{396F6191-73EE-4FB9-9F9F-3177FDC3B386}" sibTransId="{3EC7BD40-ECBB-4B3C-A5BC-887DD2D320E7}"/>
    <dgm:cxn modelId="{0F92EA4B-E551-4CFE-A29B-CEE0FB48205F}" srcId="{671AF6EE-6509-4948-A813-0D9D2A369FB4}" destId="{F497D0BE-75A3-40E7-AA53-240E695992DA}" srcOrd="0" destOrd="0" parTransId="{094E4185-3D03-4233-9DAC-6B68CD450707}" sibTransId="{D87A7F8A-E5A5-454D-B609-AB5B8770250B}"/>
    <dgm:cxn modelId="{E8CE9EB5-4B87-470E-AFE4-39423C22EAAF}" type="presOf" srcId="{0321343F-106F-4531-A5FA-69D350C494C6}" destId="{04091783-4ECE-402A-A589-AFC0CF331F2D}" srcOrd="0" destOrd="0" presId="urn:microsoft.com/office/officeart/2005/8/layout/radial4"/>
    <dgm:cxn modelId="{C62DAE09-C7EB-4F31-99FE-76173E3E7EEB}" type="presOf" srcId="{671AF6EE-6509-4948-A813-0D9D2A369FB4}" destId="{EB4FCF8C-8D03-401B-8C4F-02C18DFD74D4}" srcOrd="0" destOrd="0" presId="urn:microsoft.com/office/officeart/2005/8/layout/radial4"/>
    <dgm:cxn modelId="{84424BA8-42EF-43CE-AC08-20A34F3B1D8E}" type="presOf" srcId="{396F6191-73EE-4FB9-9F9F-3177FDC3B386}" destId="{598CC814-19A0-4AA3-BAB5-6FEBAC4C3356}" srcOrd="0" destOrd="0" presId="urn:microsoft.com/office/officeart/2005/8/layout/radial4"/>
    <dgm:cxn modelId="{870D1420-87DE-4679-9159-470C00AAAE81}" srcId="{F497D0BE-75A3-40E7-AA53-240E695992DA}" destId="{0321343F-106F-4531-A5FA-69D350C494C6}" srcOrd="0" destOrd="0" parTransId="{E76A95A2-1F3E-453F-9015-34E7C0470F13}" sibTransId="{58E36781-2C82-4F98-BF14-1FDA5DF0E175}"/>
    <dgm:cxn modelId="{E45D0B5A-A9BB-4C92-AD19-6FBE436DA1CC}" type="presParOf" srcId="{EB4FCF8C-8D03-401B-8C4F-02C18DFD74D4}" destId="{6441825E-A72D-4FAD-A27E-299CE852A655}" srcOrd="0" destOrd="0" presId="urn:microsoft.com/office/officeart/2005/8/layout/radial4"/>
    <dgm:cxn modelId="{BB3AF5DE-318A-4253-82A8-6409C6BB6D7B}" type="presParOf" srcId="{EB4FCF8C-8D03-401B-8C4F-02C18DFD74D4}" destId="{BE592967-0996-4B46-AAF8-5809FE74D529}" srcOrd="1" destOrd="0" presId="urn:microsoft.com/office/officeart/2005/8/layout/radial4"/>
    <dgm:cxn modelId="{F9A495D3-3C41-4C64-B355-F6B8EF5B36CB}" type="presParOf" srcId="{EB4FCF8C-8D03-401B-8C4F-02C18DFD74D4}" destId="{04091783-4ECE-402A-A589-AFC0CF331F2D}" srcOrd="2" destOrd="0" presId="urn:microsoft.com/office/officeart/2005/8/layout/radial4"/>
    <dgm:cxn modelId="{BC1422E4-2348-462B-A045-0CEE30D2BA70}" type="presParOf" srcId="{EB4FCF8C-8D03-401B-8C4F-02C18DFD74D4}" destId="{598CC814-19A0-4AA3-BAB5-6FEBAC4C3356}" srcOrd="3" destOrd="0" presId="urn:microsoft.com/office/officeart/2005/8/layout/radial4"/>
    <dgm:cxn modelId="{2BC67D3A-5382-4E80-98AD-EEC6851453DA}" type="presParOf" srcId="{EB4FCF8C-8D03-401B-8C4F-02C18DFD74D4}" destId="{F434F247-8094-4FD6-8C34-88B861E82D1A}"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16C907-05BB-4FBB-B0F9-F6EE13B093F7}"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nl-BE"/>
        </a:p>
      </dgm:t>
    </dgm:pt>
    <dgm:pt modelId="{081042DB-D236-4C61-B62F-A503F88D6E3D}">
      <dgm:prSet phldrT="[Text]"/>
      <dgm:spPr/>
      <dgm:t>
        <a:bodyPr/>
        <a:lstStyle/>
        <a:p>
          <a:r>
            <a:rPr lang="nl-BE" dirty="0" smtClean="0"/>
            <a:t>High reward: Performance in tems of achieving high levels of portfolio value</a:t>
          </a:r>
          <a:endParaRPr lang="nl-BE" dirty="0"/>
        </a:p>
      </dgm:t>
    </dgm:pt>
    <dgm:pt modelId="{736A80FA-5370-4433-ACDE-D45BF1FFFCA6}" type="parTrans" cxnId="{357224E6-07D4-4258-A785-8949B0935781}">
      <dgm:prSet/>
      <dgm:spPr/>
      <dgm:t>
        <a:bodyPr/>
        <a:lstStyle/>
        <a:p>
          <a:endParaRPr lang="nl-BE"/>
        </a:p>
      </dgm:t>
    </dgm:pt>
    <dgm:pt modelId="{B9AB8D97-D088-4FBF-BC96-F8CEB016312A}" type="sibTrans" cxnId="{357224E6-07D4-4258-A785-8949B0935781}">
      <dgm:prSet/>
      <dgm:spPr/>
      <dgm:t>
        <a:bodyPr/>
        <a:lstStyle/>
        <a:p>
          <a:endParaRPr lang="nl-BE"/>
        </a:p>
      </dgm:t>
    </dgm:pt>
    <dgm:pt modelId="{F7E0B8C1-A854-4EF2-AC77-DB539AC1FB6E}">
      <dgm:prSet phldrT="[Text]"/>
      <dgm:spPr/>
      <dgm:t>
        <a:bodyPr/>
        <a:lstStyle/>
        <a:p>
          <a:r>
            <a:rPr lang="nl-BE" dirty="0" smtClean="0"/>
            <a:t>Low risk: Performance in terms of avoiding the risk of extreme losses</a:t>
          </a:r>
          <a:endParaRPr lang="nl-BE" dirty="0"/>
        </a:p>
      </dgm:t>
    </dgm:pt>
    <dgm:pt modelId="{D911B90B-924A-44CF-81D7-BE07C34321C5}" type="parTrans" cxnId="{BE8CC1C8-3C44-4E8F-8648-438563F73F05}">
      <dgm:prSet/>
      <dgm:spPr/>
      <dgm:t>
        <a:bodyPr/>
        <a:lstStyle/>
        <a:p>
          <a:endParaRPr lang="nl-BE"/>
        </a:p>
      </dgm:t>
    </dgm:pt>
    <dgm:pt modelId="{8D6A00DE-8923-43A2-AC49-EE7A3B2A912A}" type="sibTrans" cxnId="{BE8CC1C8-3C44-4E8F-8648-438563F73F05}">
      <dgm:prSet/>
      <dgm:spPr/>
      <dgm:t>
        <a:bodyPr/>
        <a:lstStyle/>
        <a:p>
          <a:endParaRPr lang="nl-BE"/>
        </a:p>
      </dgm:t>
    </dgm:pt>
    <dgm:pt modelId="{4AEE27A7-7EB1-469B-BB00-D5321E69CACA}" type="pres">
      <dgm:prSet presAssocID="{8B16C907-05BB-4FBB-B0F9-F6EE13B093F7}" presName="compositeShape" presStyleCnt="0">
        <dgm:presLayoutVars>
          <dgm:chMax val="2"/>
          <dgm:dir/>
          <dgm:resizeHandles val="exact"/>
        </dgm:presLayoutVars>
      </dgm:prSet>
      <dgm:spPr/>
      <dgm:t>
        <a:bodyPr/>
        <a:lstStyle/>
        <a:p>
          <a:endParaRPr lang="nl-BE"/>
        </a:p>
      </dgm:t>
    </dgm:pt>
    <dgm:pt modelId="{B387585C-C7A4-4FC8-8AC4-F1C4F945885D}" type="pres">
      <dgm:prSet presAssocID="{8B16C907-05BB-4FBB-B0F9-F6EE13B093F7}" presName="ribbon" presStyleLbl="node1" presStyleIdx="0" presStyleCnt="1"/>
      <dgm:spPr/>
    </dgm:pt>
    <dgm:pt modelId="{9B049D3E-B168-4276-958B-AA6E8AA18264}" type="pres">
      <dgm:prSet presAssocID="{8B16C907-05BB-4FBB-B0F9-F6EE13B093F7}" presName="leftArrowText" presStyleLbl="node1" presStyleIdx="0" presStyleCnt="1">
        <dgm:presLayoutVars>
          <dgm:chMax val="0"/>
          <dgm:bulletEnabled val="1"/>
        </dgm:presLayoutVars>
      </dgm:prSet>
      <dgm:spPr/>
      <dgm:t>
        <a:bodyPr/>
        <a:lstStyle/>
        <a:p>
          <a:endParaRPr lang="nl-BE"/>
        </a:p>
      </dgm:t>
    </dgm:pt>
    <dgm:pt modelId="{9BA8CF23-2784-4BBB-9BDC-3901A65B6DD4}" type="pres">
      <dgm:prSet presAssocID="{8B16C907-05BB-4FBB-B0F9-F6EE13B093F7}" presName="rightArrowText" presStyleLbl="node1" presStyleIdx="0" presStyleCnt="1">
        <dgm:presLayoutVars>
          <dgm:chMax val="0"/>
          <dgm:bulletEnabled val="1"/>
        </dgm:presLayoutVars>
      </dgm:prSet>
      <dgm:spPr/>
      <dgm:t>
        <a:bodyPr/>
        <a:lstStyle/>
        <a:p>
          <a:endParaRPr lang="nl-BE"/>
        </a:p>
      </dgm:t>
    </dgm:pt>
  </dgm:ptLst>
  <dgm:cxnLst>
    <dgm:cxn modelId="{BE8CC1C8-3C44-4E8F-8648-438563F73F05}" srcId="{8B16C907-05BB-4FBB-B0F9-F6EE13B093F7}" destId="{F7E0B8C1-A854-4EF2-AC77-DB539AC1FB6E}" srcOrd="1" destOrd="0" parTransId="{D911B90B-924A-44CF-81D7-BE07C34321C5}" sibTransId="{8D6A00DE-8923-43A2-AC49-EE7A3B2A912A}"/>
    <dgm:cxn modelId="{1F997A09-91AD-4408-B4BB-EBEA97197D7B}" type="presOf" srcId="{081042DB-D236-4C61-B62F-A503F88D6E3D}" destId="{9B049D3E-B168-4276-958B-AA6E8AA18264}" srcOrd="0" destOrd="0" presId="urn:microsoft.com/office/officeart/2005/8/layout/arrow6"/>
    <dgm:cxn modelId="{421D630E-5E48-46C3-92E1-35FA109D5EFB}" type="presOf" srcId="{F7E0B8C1-A854-4EF2-AC77-DB539AC1FB6E}" destId="{9BA8CF23-2784-4BBB-9BDC-3901A65B6DD4}" srcOrd="0" destOrd="0" presId="urn:microsoft.com/office/officeart/2005/8/layout/arrow6"/>
    <dgm:cxn modelId="{357224E6-07D4-4258-A785-8949B0935781}" srcId="{8B16C907-05BB-4FBB-B0F9-F6EE13B093F7}" destId="{081042DB-D236-4C61-B62F-A503F88D6E3D}" srcOrd="0" destOrd="0" parTransId="{736A80FA-5370-4433-ACDE-D45BF1FFFCA6}" sibTransId="{B9AB8D97-D088-4FBF-BC96-F8CEB016312A}"/>
    <dgm:cxn modelId="{74DC39ED-21F6-4F0C-8386-B696358A66F5}" type="presOf" srcId="{8B16C907-05BB-4FBB-B0F9-F6EE13B093F7}" destId="{4AEE27A7-7EB1-469B-BB00-D5321E69CACA}" srcOrd="0" destOrd="0" presId="urn:microsoft.com/office/officeart/2005/8/layout/arrow6"/>
    <dgm:cxn modelId="{2D2F859C-8421-4E7F-BC56-A45DA2C75681}" type="presParOf" srcId="{4AEE27A7-7EB1-469B-BB00-D5321E69CACA}" destId="{B387585C-C7A4-4FC8-8AC4-F1C4F945885D}" srcOrd="0" destOrd="0" presId="urn:microsoft.com/office/officeart/2005/8/layout/arrow6"/>
    <dgm:cxn modelId="{7CA93249-367A-4D86-9D16-775D0AC8A2AC}" type="presParOf" srcId="{4AEE27A7-7EB1-469B-BB00-D5321E69CACA}" destId="{9B049D3E-B168-4276-958B-AA6E8AA18264}" srcOrd="1" destOrd="0" presId="urn:microsoft.com/office/officeart/2005/8/layout/arrow6"/>
    <dgm:cxn modelId="{5D614561-8E7D-47AB-9B32-554675E96893}" type="presParOf" srcId="{4AEE27A7-7EB1-469B-BB00-D5321E69CACA}" destId="{9BA8CF23-2784-4BBB-9BDC-3901A65B6DD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2489E8-179F-4136-BE50-038B1A9DB37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nl-BE"/>
        </a:p>
      </dgm:t>
    </dgm:pt>
    <dgm:pt modelId="{1FA9E010-F307-4D4E-9035-C5AC3E01563E}">
      <dgm:prSet phldrT="[Text]"/>
      <dgm:spPr/>
      <dgm:t>
        <a:bodyPr/>
        <a:lstStyle/>
        <a:p>
          <a:r>
            <a:rPr lang="nl-BE" dirty="0" smtClean="0"/>
            <a:t>Portfolio returns</a:t>
          </a:r>
          <a:endParaRPr lang="nl-BE" dirty="0"/>
        </a:p>
      </dgm:t>
    </dgm:pt>
    <dgm:pt modelId="{83B10858-D8EC-4315-8C9E-6FA212DFFAB8}" type="parTrans" cxnId="{71A20B89-E136-4A6D-A211-4FEB275534B1}">
      <dgm:prSet/>
      <dgm:spPr/>
      <dgm:t>
        <a:bodyPr/>
        <a:lstStyle/>
        <a:p>
          <a:endParaRPr lang="nl-BE"/>
        </a:p>
      </dgm:t>
    </dgm:pt>
    <dgm:pt modelId="{D2D34E18-2D87-496F-ACD3-93A153F95CBE}" type="sibTrans" cxnId="{71A20B89-E136-4A6D-A211-4FEB275534B1}">
      <dgm:prSet/>
      <dgm:spPr/>
      <dgm:t>
        <a:bodyPr/>
        <a:lstStyle/>
        <a:p>
          <a:endParaRPr lang="nl-BE"/>
        </a:p>
      </dgm:t>
    </dgm:pt>
    <dgm:pt modelId="{03C7DFE8-945B-4910-9A4C-BF5D3DAA87ED}">
      <dgm:prSet phldrT="[Text]"/>
      <dgm:spPr/>
      <dgm:t>
        <a:bodyPr/>
        <a:lstStyle/>
        <a:p>
          <a:r>
            <a:rPr lang="nl-BE" dirty="0" smtClean="0"/>
            <a:t>Performance and risk measures computed from those returns</a:t>
          </a:r>
          <a:endParaRPr lang="nl-BE" dirty="0"/>
        </a:p>
      </dgm:t>
    </dgm:pt>
    <dgm:pt modelId="{CA31AF17-A144-4A90-B712-C1B98123CDB7}" type="parTrans" cxnId="{04C1A175-987B-4767-AB2D-36858A020BD1}">
      <dgm:prSet/>
      <dgm:spPr/>
      <dgm:t>
        <a:bodyPr/>
        <a:lstStyle/>
        <a:p>
          <a:endParaRPr lang="nl-BE"/>
        </a:p>
      </dgm:t>
    </dgm:pt>
    <dgm:pt modelId="{F7AEF1CE-2D38-47D5-A6CD-658F1C372E60}" type="sibTrans" cxnId="{04C1A175-987B-4767-AB2D-36858A020BD1}">
      <dgm:prSet/>
      <dgm:spPr/>
      <dgm:t>
        <a:bodyPr/>
        <a:lstStyle/>
        <a:p>
          <a:endParaRPr lang="nl-BE"/>
        </a:p>
      </dgm:t>
    </dgm:pt>
    <dgm:pt modelId="{E60CC3D8-8F98-4EFD-9451-F683ED520C22}">
      <dgm:prSet phldrT="[Text]"/>
      <dgm:spPr/>
      <dgm:t>
        <a:bodyPr/>
        <a:lstStyle/>
        <a:p>
          <a:r>
            <a:rPr lang="nl-BE" dirty="0" smtClean="0"/>
            <a:t>Interpretation</a:t>
          </a:r>
          <a:endParaRPr lang="nl-BE" dirty="0"/>
        </a:p>
      </dgm:t>
    </dgm:pt>
    <dgm:pt modelId="{ABC9CE8A-7C4D-4F3D-87EB-85C5D1CE7CF1}" type="parTrans" cxnId="{8F328579-A64C-4FEA-90A0-A7B3291434BE}">
      <dgm:prSet/>
      <dgm:spPr/>
      <dgm:t>
        <a:bodyPr/>
        <a:lstStyle/>
        <a:p>
          <a:endParaRPr lang="nl-BE"/>
        </a:p>
      </dgm:t>
    </dgm:pt>
    <dgm:pt modelId="{B9218401-C1EE-4E74-94FB-B9FAD908BB0B}" type="sibTrans" cxnId="{8F328579-A64C-4FEA-90A0-A7B3291434BE}">
      <dgm:prSet/>
      <dgm:spPr/>
      <dgm:t>
        <a:bodyPr/>
        <a:lstStyle/>
        <a:p>
          <a:endParaRPr lang="nl-BE"/>
        </a:p>
      </dgm:t>
    </dgm:pt>
    <dgm:pt modelId="{0974D252-EDF0-47CC-93C2-2C812CD62068}" type="pres">
      <dgm:prSet presAssocID="{872489E8-179F-4136-BE50-038B1A9DB37B}" presName="outerComposite" presStyleCnt="0">
        <dgm:presLayoutVars>
          <dgm:chMax val="5"/>
          <dgm:dir/>
          <dgm:resizeHandles val="exact"/>
        </dgm:presLayoutVars>
      </dgm:prSet>
      <dgm:spPr/>
      <dgm:t>
        <a:bodyPr/>
        <a:lstStyle/>
        <a:p>
          <a:endParaRPr lang="nl-BE"/>
        </a:p>
      </dgm:t>
    </dgm:pt>
    <dgm:pt modelId="{C9B0E1F3-53A4-49BE-8BB9-6F2A369AB934}" type="pres">
      <dgm:prSet presAssocID="{872489E8-179F-4136-BE50-038B1A9DB37B}" presName="dummyMaxCanvas" presStyleCnt="0">
        <dgm:presLayoutVars/>
      </dgm:prSet>
      <dgm:spPr/>
    </dgm:pt>
    <dgm:pt modelId="{114DB224-0024-4AFE-93F5-EEAC5BEDE532}" type="pres">
      <dgm:prSet presAssocID="{872489E8-179F-4136-BE50-038B1A9DB37B}" presName="ThreeNodes_1" presStyleLbl="node1" presStyleIdx="0" presStyleCnt="3">
        <dgm:presLayoutVars>
          <dgm:bulletEnabled val="1"/>
        </dgm:presLayoutVars>
      </dgm:prSet>
      <dgm:spPr/>
      <dgm:t>
        <a:bodyPr/>
        <a:lstStyle/>
        <a:p>
          <a:endParaRPr lang="nl-BE"/>
        </a:p>
      </dgm:t>
    </dgm:pt>
    <dgm:pt modelId="{8BA013AF-6B7A-471F-B38B-09842C029AF0}" type="pres">
      <dgm:prSet presAssocID="{872489E8-179F-4136-BE50-038B1A9DB37B}" presName="ThreeNodes_2" presStyleLbl="node1" presStyleIdx="1" presStyleCnt="3">
        <dgm:presLayoutVars>
          <dgm:bulletEnabled val="1"/>
        </dgm:presLayoutVars>
      </dgm:prSet>
      <dgm:spPr/>
      <dgm:t>
        <a:bodyPr/>
        <a:lstStyle/>
        <a:p>
          <a:endParaRPr lang="nl-BE"/>
        </a:p>
      </dgm:t>
    </dgm:pt>
    <dgm:pt modelId="{892E6340-4693-496D-8752-37486E9ADC03}" type="pres">
      <dgm:prSet presAssocID="{872489E8-179F-4136-BE50-038B1A9DB37B}" presName="ThreeNodes_3" presStyleLbl="node1" presStyleIdx="2" presStyleCnt="3">
        <dgm:presLayoutVars>
          <dgm:bulletEnabled val="1"/>
        </dgm:presLayoutVars>
      </dgm:prSet>
      <dgm:spPr/>
      <dgm:t>
        <a:bodyPr/>
        <a:lstStyle/>
        <a:p>
          <a:endParaRPr lang="nl-BE"/>
        </a:p>
      </dgm:t>
    </dgm:pt>
    <dgm:pt modelId="{30CF4C37-FC21-4D50-88AA-69F425226A09}" type="pres">
      <dgm:prSet presAssocID="{872489E8-179F-4136-BE50-038B1A9DB37B}" presName="ThreeConn_1-2" presStyleLbl="fgAccFollowNode1" presStyleIdx="0" presStyleCnt="2">
        <dgm:presLayoutVars>
          <dgm:bulletEnabled val="1"/>
        </dgm:presLayoutVars>
      </dgm:prSet>
      <dgm:spPr/>
      <dgm:t>
        <a:bodyPr/>
        <a:lstStyle/>
        <a:p>
          <a:endParaRPr lang="nl-BE"/>
        </a:p>
      </dgm:t>
    </dgm:pt>
    <dgm:pt modelId="{31BD5EA9-615C-4C03-A5F6-24DBABD0DE2D}" type="pres">
      <dgm:prSet presAssocID="{872489E8-179F-4136-BE50-038B1A9DB37B}" presName="ThreeConn_2-3" presStyleLbl="fgAccFollowNode1" presStyleIdx="1" presStyleCnt="2">
        <dgm:presLayoutVars>
          <dgm:bulletEnabled val="1"/>
        </dgm:presLayoutVars>
      </dgm:prSet>
      <dgm:spPr/>
      <dgm:t>
        <a:bodyPr/>
        <a:lstStyle/>
        <a:p>
          <a:endParaRPr lang="nl-BE"/>
        </a:p>
      </dgm:t>
    </dgm:pt>
    <dgm:pt modelId="{BE27BA4E-64E9-4B8D-8E3D-B811D9690562}" type="pres">
      <dgm:prSet presAssocID="{872489E8-179F-4136-BE50-038B1A9DB37B}" presName="ThreeNodes_1_text" presStyleLbl="node1" presStyleIdx="2" presStyleCnt="3">
        <dgm:presLayoutVars>
          <dgm:bulletEnabled val="1"/>
        </dgm:presLayoutVars>
      </dgm:prSet>
      <dgm:spPr/>
      <dgm:t>
        <a:bodyPr/>
        <a:lstStyle/>
        <a:p>
          <a:endParaRPr lang="nl-BE"/>
        </a:p>
      </dgm:t>
    </dgm:pt>
    <dgm:pt modelId="{CE55F20E-21BC-4B95-9813-C082D83F226F}" type="pres">
      <dgm:prSet presAssocID="{872489E8-179F-4136-BE50-038B1A9DB37B}" presName="ThreeNodes_2_text" presStyleLbl="node1" presStyleIdx="2" presStyleCnt="3">
        <dgm:presLayoutVars>
          <dgm:bulletEnabled val="1"/>
        </dgm:presLayoutVars>
      </dgm:prSet>
      <dgm:spPr/>
      <dgm:t>
        <a:bodyPr/>
        <a:lstStyle/>
        <a:p>
          <a:endParaRPr lang="nl-BE"/>
        </a:p>
      </dgm:t>
    </dgm:pt>
    <dgm:pt modelId="{9922B760-E960-48C1-ACAD-241EE2C01F20}" type="pres">
      <dgm:prSet presAssocID="{872489E8-179F-4136-BE50-038B1A9DB37B}" presName="ThreeNodes_3_text" presStyleLbl="node1" presStyleIdx="2" presStyleCnt="3">
        <dgm:presLayoutVars>
          <dgm:bulletEnabled val="1"/>
        </dgm:presLayoutVars>
      </dgm:prSet>
      <dgm:spPr/>
      <dgm:t>
        <a:bodyPr/>
        <a:lstStyle/>
        <a:p>
          <a:endParaRPr lang="nl-BE"/>
        </a:p>
      </dgm:t>
    </dgm:pt>
  </dgm:ptLst>
  <dgm:cxnLst>
    <dgm:cxn modelId="{B1C379A6-4CB1-4F16-A165-AA2C1336CA0B}" type="presOf" srcId="{1FA9E010-F307-4D4E-9035-C5AC3E01563E}" destId="{BE27BA4E-64E9-4B8D-8E3D-B811D9690562}" srcOrd="1" destOrd="0" presId="urn:microsoft.com/office/officeart/2005/8/layout/vProcess5"/>
    <dgm:cxn modelId="{46EBFCA6-0265-42FA-8B7F-1001D0FC4965}" type="presOf" srcId="{E60CC3D8-8F98-4EFD-9451-F683ED520C22}" destId="{9922B760-E960-48C1-ACAD-241EE2C01F20}" srcOrd="1" destOrd="0" presId="urn:microsoft.com/office/officeart/2005/8/layout/vProcess5"/>
    <dgm:cxn modelId="{3CFD33A1-6704-4B9F-9A88-1A198D6A079E}" type="presOf" srcId="{D2D34E18-2D87-496F-ACD3-93A153F95CBE}" destId="{30CF4C37-FC21-4D50-88AA-69F425226A09}" srcOrd="0" destOrd="0" presId="urn:microsoft.com/office/officeart/2005/8/layout/vProcess5"/>
    <dgm:cxn modelId="{E326168A-AE5A-4061-AB5F-927E4FDA41F1}" type="presOf" srcId="{1FA9E010-F307-4D4E-9035-C5AC3E01563E}" destId="{114DB224-0024-4AFE-93F5-EEAC5BEDE532}" srcOrd="0" destOrd="0" presId="urn:microsoft.com/office/officeart/2005/8/layout/vProcess5"/>
    <dgm:cxn modelId="{36FAE699-4CE0-44A8-A441-4663D6CD30E6}" type="presOf" srcId="{03C7DFE8-945B-4910-9A4C-BF5D3DAA87ED}" destId="{8BA013AF-6B7A-471F-B38B-09842C029AF0}" srcOrd="0" destOrd="0" presId="urn:microsoft.com/office/officeart/2005/8/layout/vProcess5"/>
    <dgm:cxn modelId="{71A20B89-E136-4A6D-A211-4FEB275534B1}" srcId="{872489E8-179F-4136-BE50-038B1A9DB37B}" destId="{1FA9E010-F307-4D4E-9035-C5AC3E01563E}" srcOrd="0" destOrd="0" parTransId="{83B10858-D8EC-4315-8C9E-6FA212DFFAB8}" sibTransId="{D2D34E18-2D87-496F-ACD3-93A153F95CBE}"/>
    <dgm:cxn modelId="{04C1A175-987B-4767-AB2D-36858A020BD1}" srcId="{872489E8-179F-4136-BE50-038B1A9DB37B}" destId="{03C7DFE8-945B-4910-9A4C-BF5D3DAA87ED}" srcOrd="1" destOrd="0" parTransId="{CA31AF17-A144-4A90-B712-C1B98123CDB7}" sibTransId="{F7AEF1CE-2D38-47D5-A6CD-658F1C372E60}"/>
    <dgm:cxn modelId="{2E65344C-5971-4730-97A5-48C1FFC1EAC4}" type="presOf" srcId="{03C7DFE8-945B-4910-9A4C-BF5D3DAA87ED}" destId="{CE55F20E-21BC-4B95-9813-C082D83F226F}" srcOrd="1" destOrd="0" presId="urn:microsoft.com/office/officeart/2005/8/layout/vProcess5"/>
    <dgm:cxn modelId="{F2E6CD71-2AFA-4A9B-AEC9-7B455826ADE7}" type="presOf" srcId="{E60CC3D8-8F98-4EFD-9451-F683ED520C22}" destId="{892E6340-4693-496D-8752-37486E9ADC03}" srcOrd="0" destOrd="0" presId="urn:microsoft.com/office/officeart/2005/8/layout/vProcess5"/>
    <dgm:cxn modelId="{463D9119-E7C7-4DC4-986C-1154E96FDAC8}" type="presOf" srcId="{F7AEF1CE-2D38-47D5-A6CD-658F1C372E60}" destId="{31BD5EA9-615C-4C03-A5F6-24DBABD0DE2D}" srcOrd="0" destOrd="0" presId="urn:microsoft.com/office/officeart/2005/8/layout/vProcess5"/>
    <dgm:cxn modelId="{8F328579-A64C-4FEA-90A0-A7B3291434BE}" srcId="{872489E8-179F-4136-BE50-038B1A9DB37B}" destId="{E60CC3D8-8F98-4EFD-9451-F683ED520C22}" srcOrd="2" destOrd="0" parTransId="{ABC9CE8A-7C4D-4F3D-87EB-85C5D1CE7CF1}" sibTransId="{B9218401-C1EE-4E74-94FB-B9FAD908BB0B}"/>
    <dgm:cxn modelId="{4C651B5B-12EF-4DA7-9CE1-DD05708C3AA3}" type="presOf" srcId="{872489E8-179F-4136-BE50-038B1A9DB37B}" destId="{0974D252-EDF0-47CC-93C2-2C812CD62068}" srcOrd="0" destOrd="0" presId="urn:microsoft.com/office/officeart/2005/8/layout/vProcess5"/>
    <dgm:cxn modelId="{82FA6E65-C054-408E-89AB-9D61EA1C1CCE}" type="presParOf" srcId="{0974D252-EDF0-47CC-93C2-2C812CD62068}" destId="{C9B0E1F3-53A4-49BE-8BB9-6F2A369AB934}" srcOrd="0" destOrd="0" presId="urn:microsoft.com/office/officeart/2005/8/layout/vProcess5"/>
    <dgm:cxn modelId="{980DFC1A-09E3-493B-97A0-C0E3A5EF7169}" type="presParOf" srcId="{0974D252-EDF0-47CC-93C2-2C812CD62068}" destId="{114DB224-0024-4AFE-93F5-EEAC5BEDE532}" srcOrd="1" destOrd="0" presId="urn:microsoft.com/office/officeart/2005/8/layout/vProcess5"/>
    <dgm:cxn modelId="{5C13C470-AC4A-4220-BD6E-DD3D99E49C65}" type="presParOf" srcId="{0974D252-EDF0-47CC-93C2-2C812CD62068}" destId="{8BA013AF-6B7A-471F-B38B-09842C029AF0}" srcOrd="2" destOrd="0" presId="urn:microsoft.com/office/officeart/2005/8/layout/vProcess5"/>
    <dgm:cxn modelId="{5C3835C5-787B-4089-841A-376EA64E54A4}" type="presParOf" srcId="{0974D252-EDF0-47CC-93C2-2C812CD62068}" destId="{892E6340-4693-496D-8752-37486E9ADC03}" srcOrd="3" destOrd="0" presId="urn:microsoft.com/office/officeart/2005/8/layout/vProcess5"/>
    <dgm:cxn modelId="{AEBB81E1-6204-4B6F-BE0C-22410AE17207}" type="presParOf" srcId="{0974D252-EDF0-47CC-93C2-2C812CD62068}" destId="{30CF4C37-FC21-4D50-88AA-69F425226A09}" srcOrd="4" destOrd="0" presId="urn:microsoft.com/office/officeart/2005/8/layout/vProcess5"/>
    <dgm:cxn modelId="{0F60A76D-3C7D-4D8C-8CB2-119842E8BFD0}" type="presParOf" srcId="{0974D252-EDF0-47CC-93C2-2C812CD62068}" destId="{31BD5EA9-615C-4C03-A5F6-24DBABD0DE2D}" srcOrd="5" destOrd="0" presId="urn:microsoft.com/office/officeart/2005/8/layout/vProcess5"/>
    <dgm:cxn modelId="{12312D71-2BD0-48BA-B9EE-107A9498CDF9}" type="presParOf" srcId="{0974D252-EDF0-47CC-93C2-2C812CD62068}" destId="{BE27BA4E-64E9-4B8D-8E3D-B811D9690562}" srcOrd="6" destOrd="0" presId="urn:microsoft.com/office/officeart/2005/8/layout/vProcess5"/>
    <dgm:cxn modelId="{903697C0-9024-4102-B75D-53FB3794A884}" type="presParOf" srcId="{0974D252-EDF0-47CC-93C2-2C812CD62068}" destId="{CE55F20E-21BC-4B95-9813-C082D83F226F}" srcOrd="7" destOrd="0" presId="urn:microsoft.com/office/officeart/2005/8/layout/vProcess5"/>
    <dgm:cxn modelId="{D3DBEBFF-FD26-4F09-9519-C85F02A82D08}" type="presParOf" srcId="{0974D252-EDF0-47CC-93C2-2C812CD62068}" destId="{9922B760-E960-48C1-ACAD-241EE2C01F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A619C0-21AE-47DB-872C-C885F21DC2CE}"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nl-BE"/>
        </a:p>
      </dgm:t>
    </dgm:pt>
    <mc:AlternateContent xmlns:mc="http://schemas.openxmlformats.org/markup-compatibility/2006" xmlns:a14="http://schemas.microsoft.com/office/drawing/2010/main">
      <mc:Choice Requires="a14">
        <dgm:pt modelId="{99F78681-AE23-4297-A858-BDABD270265F}">
          <dgm:prSet phldrT="[Text]"/>
          <dgm:spPr/>
          <dgm:t>
            <a:bodyPr/>
            <a:lstStyle/>
            <a:p>
              <a14:m>
                <m:oMath xmlns:m="http://schemas.openxmlformats.org/officeDocument/2006/math">
                  <m:r>
                    <a:rPr lang="nl-BE" b="0" i="1" smtClean="0">
                      <a:latin typeface="Cambria Math"/>
                    </a:rPr>
                    <m:t>𝑓𝑖𝑛𝑎𝑙</m:t>
                  </m:r>
                  <m:r>
                    <a:rPr lang="nl-BE" b="0" i="1" smtClean="0">
                      <a:latin typeface="Cambria Math"/>
                    </a:rPr>
                    <m:t> </m:t>
                  </m:r>
                  <m:r>
                    <a:rPr lang="nl-BE" b="0" i="1" smtClean="0">
                      <a:latin typeface="Cambria Math"/>
                    </a:rPr>
                    <m:t>𝑣𝑎𝑙𝑢𝑒</m:t>
                  </m:r>
                  <m:r>
                    <a:rPr lang="nl-BE" i="1" smtClean="0">
                      <a:latin typeface="Cambria Math"/>
                    </a:rPr>
                    <m:t>=</m:t>
                  </m:r>
                  <m:r>
                    <a:rPr lang="nl-BE" b="0" i="1" smtClean="0">
                      <a:latin typeface="Cambria Math"/>
                    </a:rPr>
                    <m:t>𝑖𝑛𝑖𝑡𝑖𝑎𝑙</m:t>
                  </m:r>
                  <m:r>
                    <a:rPr lang="nl-BE" b="0" i="1" smtClean="0">
                      <a:latin typeface="Cambria Math"/>
                    </a:rPr>
                    <m:t> </m:t>
                  </m:r>
                  <m:r>
                    <a:rPr lang="nl-BE" b="0" i="1" smtClean="0">
                      <a:latin typeface="Cambria Math"/>
                    </a:rPr>
                    <m:t>𝑣𝑎𝑙𝑢𝑒</m:t>
                  </m:r>
                </m:oMath>
              </a14:m>
              <a:r>
                <a:rPr lang="nl-BE" dirty="0" smtClean="0"/>
                <a:t> * (1+0.5)*(1-0.5) </a:t>
              </a:r>
            </a:p>
            <a:p>
              <a:r>
                <a:rPr lang="nl-BE" dirty="0" smtClean="0"/>
                <a:t>= 0.75*initial value</a:t>
              </a:r>
              <a:endParaRPr lang="nl-BE" dirty="0"/>
            </a:p>
          </dgm:t>
        </dgm:pt>
      </mc:Choice>
      <mc:Fallback xmlns="">
        <dgm:pt modelId="{99F78681-AE23-4297-A858-BDABD270265F}">
          <dgm:prSet phldrT="[Text]"/>
          <dgm:spPr/>
          <dgm:t>
            <a:bodyPr/>
            <a:lstStyle/>
            <a:p>
              <a:r>
                <a:rPr lang="nl-BE" b="0" i="0" smtClean="0">
                  <a:latin typeface="Cambria Math"/>
                </a:rPr>
                <a:t>𝑓𝑖𝑛𝑎𝑙 𝑣𝑎𝑙𝑢𝑒</a:t>
              </a:r>
              <a:r>
                <a:rPr lang="nl-BE" i="0" smtClean="0">
                  <a:latin typeface="Cambria Math"/>
                </a:rPr>
                <a:t>=</a:t>
              </a:r>
              <a:r>
                <a:rPr lang="nl-BE" b="0" i="0" smtClean="0">
                  <a:latin typeface="Cambria Math"/>
                </a:rPr>
                <a:t>𝑖𝑛𝑖𝑡𝑖𝑎𝑙 𝑣𝑎𝑙𝑢𝑒</a:t>
              </a:r>
              <a:r>
                <a:rPr lang="nl-BE" dirty="0" smtClean="0"/>
                <a:t> * (1+0.5)*(1-0.5) </a:t>
              </a:r>
            </a:p>
            <a:p>
              <a:r>
                <a:rPr lang="nl-BE" dirty="0" smtClean="0"/>
                <a:t>= 0.75*initial value</a:t>
              </a:r>
              <a:endParaRPr lang="nl-BE" dirty="0"/>
            </a:p>
          </dgm:t>
        </dgm:pt>
      </mc:Fallback>
    </mc:AlternateContent>
    <dgm:pt modelId="{841E4829-A308-49AD-9B5A-0629A540395B}" type="parTrans" cxnId="{C150B17D-BA82-4332-9E3F-B5A42320AD90}">
      <dgm:prSet/>
      <dgm:spPr/>
      <dgm:t>
        <a:bodyPr/>
        <a:lstStyle/>
        <a:p>
          <a:endParaRPr lang="nl-BE"/>
        </a:p>
      </dgm:t>
    </dgm:pt>
    <dgm:pt modelId="{DDD1724D-FF79-42A8-91B6-F6EDBC8B9654}" type="sibTrans" cxnId="{C150B17D-BA82-4332-9E3F-B5A42320AD90}">
      <dgm:prSet/>
      <dgm:spPr/>
      <dgm:t>
        <a:bodyPr/>
        <a:lstStyle/>
        <a:p>
          <a:endParaRPr lang="nl-BE"/>
        </a:p>
      </dgm:t>
    </dgm:pt>
    <dgm:pt modelId="{D378CB57-E340-4ADC-9148-5E42CCD38463}">
      <dgm:prSet phldrT="[Text]"/>
      <dgm:spPr/>
      <dgm:t>
        <a:bodyPr/>
        <a:lstStyle/>
        <a:p>
          <a:r>
            <a:rPr lang="nl-BE" dirty="0" smtClean="0"/>
            <a:t>Average return = (0.5 – 0.5)/2 = 0</a:t>
          </a:r>
          <a:endParaRPr lang="nl-BE" dirty="0"/>
        </a:p>
      </dgm:t>
    </dgm:pt>
    <dgm:pt modelId="{21EC080B-02D9-4F27-8A33-8DD1B13CF119}" type="parTrans" cxnId="{FCFB56FF-364E-4BE7-9875-F0AA55FD1F81}">
      <dgm:prSet/>
      <dgm:spPr/>
      <dgm:t>
        <a:bodyPr/>
        <a:lstStyle/>
        <a:p>
          <a:endParaRPr lang="nl-BE"/>
        </a:p>
      </dgm:t>
    </dgm:pt>
    <dgm:pt modelId="{A35A9035-9457-41A0-897C-5C01EDE801A9}" type="sibTrans" cxnId="{FCFB56FF-364E-4BE7-9875-F0AA55FD1F81}">
      <dgm:prSet/>
      <dgm:spPr/>
      <dgm:t>
        <a:bodyPr/>
        <a:lstStyle/>
        <a:p>
          <a:endParaRPr lang="nl-BE"/>
        </a:p>
      </dgm:t>
    </dgm:pt>
    <dgm:pt modelId="{C25755BE-5DAA-4D54-8BBF-2E9381F7C12F}" type="pres">
      <dgm:prSet presAssocID="{86A619C0-21AE-47DB-872C-C885F21DC2CE}" presName="diagram" presStyleCnt="0">
        <dgm:presLayoutVars>
          <dgm:dir/>
          <dgm:resizeHandles val="exact"/>
        </dgm:presLayoutVars>
      </dgm:prSet>
      <dgm:spPr/>
      <dgm:t>
        <a:bodyPr/>
        <a:lstStyle/>
        <a:p>
          <a:endParaRPr lang="nl-BE"/>
        </a:p>
      </dgm:t>
    </dgm:pt>
    <dgm:pt modelId="{523E22A6-D924-44B6-9EEA-4F2CC3C127A6}" type="pres">
      <dgm:prSet presAssocID="{99F78681-AE23-4297-A858-BDABD270265F}" presName="arrow" presStyleLbl="node1" presStyleIdx="0" presStyleCnt="2" custScaleX="91802" custScaleY="100614" custRadScaleRad="41087" custRadScaleInc="116">
        <dgm:presLayoutVars>
          <dgm:bulletEnabled val="1"/>
        </dgm:presLayoutVars>
      </dgm:prSet>
      <dgm:spPr/>
      <dgm:t>
        <a:bodyPr/>
        <a:lstStyle/>
        <a:p>
          <a:endParaRPr lang="nl-BE"/>
        </a:p>
      </dgm:t>
    </dgm:pt>
    <dgm:pt modelId="{5947C89F-8515-4BC6-A963-7577E163DDCB}" type="pres">
      <dgm:prSet presAssocID="{D378CB57-E340-4ADC-9148-5E42CCD38463}" presName="arrow" presStyleLbl="node1" presStyleIdx="1" presStyleCnt="2" custScaleX="75204" custScaleY="100425" custRadScaleRad="29245" custRadScaleInc="-44">
        <dgm:presLayoutVars>
          <dgm:bulletEnabled val="1"/>
        </dgm:presLayoutVars>
      </dgm:prSet>
      <dgm:spPr/>
      <dgm:t>
        <a:bodyPr/>
        <a:lstStyle/>
        <a:p>
          <a:endParaRPr lang="nl-BE"/>
        </a:p>
      </dgm:t>
    </dgm:pt>
  </dgm:ptLst>
  <dgm:cxnLst>
    <dgm:cxn modelId="{FC657B70-84E6-4E5B-86EC-FAB223C1EEB1}" type="presOf" srcId="{86A619C0-21AE-47DB-872C-C885F21DC2CE}" destId="{C25755BE-5DAA-4D54-8BBF-2E9381F7C12F}" srcOrd="0" destOrd="0" presId="urn:microsoft.com/office/officeart/2005/8/layout/arrow5"/>
    <dgm:cxn modelId="{FCFB56FF-364E-4BE7-9875-F0AA55FD1F81}" srcId="{86A619C0-21AE-47DB-872C-C885F21DC2CE}" destId="{D378CB57-E340-4ADC-9148-5E42CCD38463}" srcOrd="1" destOrd="0" parTransId="{21EC080B-02D9-4F27-8A33-8DD1B13CF119}" sibTransId="{A35A9035-9457-41A0-897C-5C01EDE801A9}"/>
    <dgm:cxn modelId="{C150B17D-BA82-4332-9E3F-B5A42320AD90}" srcId="{86A619C0-21AE-47DB-872C-C885F21DC2CE}" destId="{99F78681-AE23-4297-A858-BDABD270265F}" srcOrd="0" destOrd="0" parTransId="{841E4829-A308-49AD-9B5A-0629A540395B}" sibTransId="{DDD1724D-FF79-42A8-91B6-F6EDBC8B9654}"/>
    <dgm:cxn modelId="{68F44041-CC1F-4298-AB48-532F00482D53}" type="presOf" srcId="{D378CB57-E340-4ADC-9148-5E42CCD38463}" destId="{5947C89F-8515-4BC6-A963-7577E163DDCB}" srcOrd="0" destOrd="0" presId="urn:microsoft.com/office/officeart/2005/8/layout/arrow5"/>
    <dgm:cxn modelId="{ADB285FC-014D-4F85-A249-2C64D2DDA605}" type="presOf" srcId="{99F78681-AE23-4297-A858-BDABD270265F}" destId="{523E22A6-D924-44B6-9EEA-4F2CC3C127A6}" srcOrd="0" destOrd="0" presId="urn:microsoft.com/office/officeart/2005/8/layout/arrow5"/>
    <dgm:cxn modelId="{CDB29FE7-039A-42B3-86EB-3CBA02028EAE}" type="presParOf" srcId="{C25755BE-5DAA-4D54-8BBF-2E9381F7C12F}" destId="{523E22A6-D924-44B6-9EEA-4F2CC3C127A6}" srcOrd="0" destOrd="0" presId="urn:microsoft.com/office/officeart/2005/8/layout/arrow5"/>
    <dgm:cxn modelId="{1BA1F80E-0E47-460B-B2EA-BBBF7F20B39A}" type="presParOf" srcId="{C25755BE-5DAA-4D54-8BBF-2E9381F7C12F}" destId="{5947C89F-8515-4BC6-A963-7577E163DDC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A619C0-21AE-47DB-872C-C885F21DC2CE}"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nl-BE"/>
        </a:p>
      </dgm:t>
    </dgm:pt>
    <dgm:pt modelId="{99F78681-AE23-4297-A858-BDABD270265F}">
      <dgm:prSet phldrT="[Text]"/>
      <dgm:spPr>
        <a:blipFill rotWithShape="1">
          <a:blip xmlns:r="http://schemas.openxmlformats.org/officeDocument/2006/relationships" r:embed="rId1"/>
          <a:stretch>
            <a:fillRect/>
          </a:stretch>
        </a:blipFill>
      </dgm:spPr>
      <dgm:t>
        <a:bodyPr/>
        <a:lstStyle/>
        <a:p>
          <a:r>
            <a:rPr lang="nl-BE">
              <a:noFill/>
            </a:rPr>
            <a:t> </a:t>
          </a:r>
        </a:p>
      </dgm:t>
    </dgm:pt>
    <dgm:pt modelId="{841E4829-A308-49AD-9B5A-0629A540395B}" type="parTrans" cxnId="{C150B17D-BA82-4332-9E3F-B5A42320AD90}">
      <dgm:prSet/>
      <dgm:spPr/>
      <dgm:t>
        <a:bodyPr/>
        <a:lstStyle/>
        <a:p>
          <a:endParaRPr lang="nl-BE"/>
        </a:p>
      </dgm:t>
    </dgm:pt>
    <dgm:pt modelId="{DDD1724D-FF79-42A8-91B6-F6EDBC8B9654}" type="sibTrans" cxnId="{C150B17D-BA82-4332-9E3F-B5A42320AD90}">
      <dgm:prSet/>
      <dgm:spPr/>
      <dgm:t>
        <a:bodyPr/>
        <a:lstStyle/>
        <a:p>
          <a:endParaRPr lang="nl-BE"/>
        </a:p>
      </dgm:t>
    </dgm:pt>
    <dgm:pt modelId="{D378CB57-E340-4ADC-9148-5E42CCD38463}">
      <dgm:prSet phldrT="[Text]"/>
      <dgm:spPr/>
      <dgm:t>
        <a:bodyPr/>
        <a:lstStyle/>
        <a:p>
          <a:r>
            <a:rPr lang="nl-BE" dirty="0" smtClean="0"/>
            <a:t>Average return = (0.5 – 0.5)/2 = 0</a:t>
          </a:r>
          <a:endParaRPr lang="nl-BE" dirty="0"/>
        </a:p>
      </dgm:t>
    </dgm:pt>
    <dgm:pt modelId="{21EC080B-02D9-4F27-8A33-8DD1B13CF119}" type="parTrans" cxnId="{FCFB56FF-364E-4BE7-9875-F0AA55FD1F81}">
      <dgm:prSet/>
      <dgm:spPr/>
      <dgm:t>
        <a:bodyPr/>
        <a:lstStyle/>
        <a:p>
          <a:endParaRPr lang="nl-BE"/>
        </a:p>
      </dgm:t>
    </dgm:pt>
    <dgm:pt modelId="{A35A9035-9457-41A0-897C-5C01EDE801A9}" type="sibTrans" cxnId="{FCFB56FF-364E-4BE7-9875-F0AA55FD1F81}">
      <dgm:prSet/>
      <dgm:spPr/>
      <dgm:t>
        <a:bodyPr/>
        <a:lstStyle/>
        <a:p>
          <a:endParaRPr lang="nl-BE"/>
        </a:p>
      </dgm:t>
    </dgm:pt>
    <dgm:pt modelId="{C25755BE-5DAA-4D54-8BBF-2E9381F7C12F}" type="pres">
      <dgm:prSet presAssocID="{86A619C0-21AE-47DB-872C-C885F21DC2CE}" presName="diagram" presStyleCnt="0">
        <dgm:presLayoutVars>
          <dgm:dir/>
          <dgm:resizeHandles val="exact"/>
        </dgm:presLayoutVars>
      </dgm:prSet>
      <dgm:spPr/>
    </dgm:pt>
    <dgm:pt modelId="{523E22A6-D924-44B6-9EEA-4F2CC3C127A6}" type="pres">
      <dgm:prSet presAssocID="{99F78681-AE23-4297-A858-BDABD270265F}" presName="arrow" presStyleLbl="node1" presStyleIdx="0" presStyleCnt="2" custScaleX="91802" custScaleY="100614" custRadScaleRad="41087" custRadScaleInc="116">
        <dgm:presLayoutVars>
          <dgm:bulletEnabled val="1"/>
        </dgm:presLayoutVars>
      </dgm:prSet>
      <dgm:spPr/>
      <dgm:t>
        <a:bodyPr/>
        <a:lstStyle/>
        <a:p>
          <a:endParaRPr lang="nl-BE"/>
        </a:p>
      </dgm:t>
    </dgm:pt>
    <dgm:pt modelId="{5947C89F-8515-4BC6-A963-7577E163DDCB}" type="pres">
      <dgm:prSet presAssocID="{D378CB57-E340-4ADC-9148-5E42CCD38463}" presName="arrow" presStyleLbl="node1" presStyleIdx="1" presStyleCnt="2" custScaleX="75204" custScaleY="100425" custRadScaleRad="29245" custRadScaleInc="-44">
        <dgm:presLayoutVars>
          <dgm:bulletEnabled val="1"/>
        </dgm:presLayoutVars>
      </dgm:prSet>
      <dgm:spPr/>
    </dgm:pt>
  </dgm:ptLst>
  <dgm:cxnLst>
    <dgm:cxn modelId="{FC657B70-84E6-4E5B-86EC-FAB223C1EEB1}" type="presOf" srcId="{86A619C0-21AE-47DB-872C-C885F21DC2CE}" destId="{C25755BE-5DAA-4D54-8BBF-2E9381F7C12F}" srcOrd="0" destOrd="0" presId="urn:microsoft.com/office/officeart/2005/8/layout/arrow5"/>
    <dgm:cxn modelId="{FCFB56FF-364E-4BE7-9875-F0AA55FD1F81}" srcId="{86A619C0-21AE-47DB-872C-C885F21DC2CE}" destId="{D378CB57-E340-4ADC-9148-5E42CCD38463}" srcOrd="1" destOrd="0" parTransId="{21EC080B-02D9-4F27-8A33-8DD1B13CF119}" sibTransId="{A35A9035-9457-41A0-897C-5C01EDE801A9}"/>
    <dgm:cxn modelId="{C150B17D-BA82-4332-9E3F-B5A42320AD90}" srcId="{86A619C0-21AE-47DB-872C-C885F21DC2CE}" destId="{99F78681-AE23-4297-A858-BDABD270265F}" srcOrd="0" destOrd="0" parTransId="{841E4829-A308-49AD-9B5A-0629A540395B}" sibTransId="{DDD1724D-FF79-42A8-91B6-F6EDBC8B9654}"/>
    <dgm:cxn modelId="{68F44041-CC1F-4298-AB48-532F00482D53}" type="presOf" srcId="{D378CB57-E340-4ADC-9148-5E42CCD38463}" destId="{5947C89F-8515-4BC6-A963-7577E163DDCB}" srcOrd="0" destOrd="0" presId="urn:microsoft.com/office/officeart/2005/8/layout/arrow5"/>
    <dgm:cxn modelId="{ADB285FC-014D-4F85-A249-2C64D2DDA605}" type="presOf" srcId="{99F78681-AE23-4297-A858-BDABD270265F}" destId="{523E22A6-D924-44B6-9EEA-4F2CC3C127A6}" srcOrd="0" destOrd="0" presId="urn:microsoft.com/office/officeart/2005/8/layout/arrow5"/>
    <dgm:cxn modelId="{CDB29FE7-039A-42B3-86EB-3CBA02028EAE}" type="presParOf" srcId="{C25755BE-5DAA-4D54-8BBF-2E9381F7C12F}" destId="{523E22A6-D924-44B6-9EEA-4F2CC3C127A6}" srcOrd="0" destOrd="0" presId="urn:microsoft.com/office/officeart/2005/8/layout/arrow5"/>
    <dgm:cxn modelId="{1BA1F80E-0E47-460B-B2EA-BBBF7F20B39A}" type="presParOf" srcId="{C25755BE-5DAA-4D54-8BBF-2E9381F7C12F}" destId="{5947C89F-8515-4BC6-A963-7577E163DDC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1825E-A72D-4FAD-A27E-299CE852A655}">
      <dsp:nvSpPr>
        <dsp:cNvPr id="0" name=""/>
        <dsp:cNvSpPr/>
      </dsp:nvSpPr>
      <dsp:spPr>
        <a:xfrm>
          <a:off x="2391731" y="388950"/>
          <a:ext cx="2236708" cy="2236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nl-BE" sz="3400" kern="1200" dirty="0" smtClean="0"/>
            <a:t>Portfolio return analysis</a:t>
          </a:r>
          <a:endParaRPr lang="nl-BE" sz="3400" kern="1200" dirty="0"/>
        </a:p>
      </dsp:txBody>
      <dsp:txXfrm>
        <a:off x="2719289" y="716508"/>
        <a:ext cx="1581592" cy="1581592"/>
      </dsp:txXfrm>
    </dsp:sp>
    <dsp:sp modelId="{BE592967-0996-4B46-AAF8-5809FE74D529}">
      <dsp:nvSpPr>
        <dsp:cNvPr id="0" name=""/>
        <dsp:cNvSpPr/>
      </dsp:nvSpPr>
      <dsp:spPr>
        <a:xfrm rot="7636993" flipH="1">
          <a:off x="1635510" y="2346897"/>
          <a:ext cx="1107407" cy="63746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091783-4ECE-402A-A589-AFC0CF331F2D}">
      <dsp:nvSpPr>
        <dsp:cNvPr id="0" name=""/>
        <dsp:cNvSpPr/>
      </dsp:nvSpPr>
      <dsp:spPr>
        <a:xfrm>
          <a:off x="496028" y="3151501"/>
          <a:ext cx="2124872" cy="16998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nl-BE" sz="2600" kern="1200" dirty="0" smtClean="0"/>
            <a:t>Sensible conclusions about past performance</a:t>
          </a:r>
          <a:endParaRPr lang="nl-BE" sz="2600" kern="1200" dirty="0"/>
        </a:p>
      </dsp:txBody>
      <dsp:txXfrm>
        <a:off x="545816" y="3201289"/>
        <a:ext cx="2025296" cy="1600322"/>
      </dsp:txXfrm>
    </dsp:sp>
    <dsp:sp modelId="{598CC814-19A0-4AA3-BAB5-6FEBAC4C3356}">
      <dsp:nvSpPr>
        <dsp:cNvPr id="0" name=""/>
        <dsp:cNvSpPr/>
      </dsp:nvSpPr>
      <dsp:spPr>
        <a:xfrm rot="3524374" flipH="1">
          <a:off x="4408569" y="2265179"/>
          <a:ext cx="1161733" cy="64451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34F247-8094-4FD6-8C34-88B861E82D1A}">
      <dsp:nvSpPr>
        <dsp:cNvPr id="0" name=""/>
        <dsp:cNvSpPr/>
      </dsp:nvSpPr>
      <dsp:spPr>
        <a:xfrm>
          <a:off x="4781548" y="3132984"/>
          <a:ext cx="2124872" cy="16998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nl-BE" sz="2600" kern="1200" dirty="0" smtClean="0"/>
            <a:t>Reliable predictions about future performance</a:t>
          </a:r>
          <a:endParaRPr lang="nl-BE" sz="2600" kern="1200" dirty="0"/>
        </a:p>
      </dsp:txBody>
      <dsp:txXfrm>
        <a:off x="4831336" y="3182772"/>
        <a:ext cx="2025296" cy="1600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7585C-C7A4-4FC8-8AC4-F1C4F945885D}">
      <dsp:nvSpPr>
        <dsp:cNvPr id="0" name=""/>
        <dsp:cNvSpPr/>
      </dsp:nvSpPr>
      <dsp:spPr>
        <a:xfrm>
          <a:off x="0" y="812799"/>
          <a:ext cx="6096000" cy="24384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49D3E-B168-4276-958B-AA6E8AA18264}">
      <dsp:nvSpPr>
        <dsp:cNvPr id="0" name=""/>
        <dsp:cNvSpPr/>
      </dsp:nvSpPr>
      <dsp:spPr>
        <a:xfrm>
          <a:off x="731520" y="1239519"/>
          <a:ext cx="201168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nl-BE" sz="1600" kern="1200" dirty="0" smtClean="0"/>
            <a:t>High reward: Performance in tems of achieving high levels of portfolio value</a:t>
          </a:r>
          <a:endParaRPr lang="nl-BE" sz="1600" kern="1200" dirty="0"/>
        </a:p>
      </dsp:txBody>
      <dsp:txXfrm>
        <a:off x="731520" y="1239519"/>
        <a:ext cx="2011680" cy="1194816"/>
      </dsp:txXfrm>
    </dsp:sp>
    <dsp:sp modelId="{9BA8CF23-2784-4BBB-9BDC-3901A65B6DD4}">
      <dsp:nvSpPr>
        <dsp:cNvPr id="0" name=""/>
        <dsp:cNvSpPr/>
      </dsp:nvSpPr>
      <dsp:spPr>
        <a:xfrm>
          <a:off x="3048000" y="1629663"/>
          <a:ext cx="237744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nl-BE" sz="1600" kern="1200" dirty="0" smtClean="0"/>
            <a:t>Low risk: Performance in terms of avoiding the risk of extreme losses</a:t>
          </a:r>
          <a:endParaRPr lang="nl-BE" sz="1600" kern="1200" dirty="0"/>
        </a:p>
      </dsp:txBody>
      <dsp:txXfrm>
        <a:off x="3048000" y="1629663"/>
        <a:ext cx="2377440" cy="119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DB224-0024-4AFE-93F5-EEAC5BEDE532}">
      <dsp:nvSpPr>
        <dsp:cNvPr id="0" name=""/>
        <dsp:cNvSpPr/>
      </dsp:nvSpPr>
      <dsp:spPr>
        <a:xfrm>
          <a:off x="0" y="0"/>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Portfolio returns</a:t>
          </a:r>
          <a:endParaRPr lang="nl-BE" sz="3100" kern="1200" dirty="0"/>
        </a:p>
      </dsp:txBody>
      <dsp:txXfrm>
        <a:off x="39768" y="39768"/>
        <a:ext cx="5530000" cy="1278252"/>
      </dsp:txXfrm>
    </dsp:sp>
    <dsp:sp modelId="{8BA013AF-6B7A-471F-B38B-09842C029AF0}">
      <dsp:nvSpPr>
        <dsp:cNvPr id="0" name=""/>
        <dsp:cNvSpPr/>
      </dsp:nvSpPr>
      <dsp:spPr>
        <a:xfrm>
          <a:off x="617219" y="1584087"/>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Performance and risk measures computed from those returns</a:t>
          </a:r>
          <a:endParaRPr lang="nl-BE" sz="3100" kern="1200" dirty="0"/>
        </a:p>
      </dsp:txBody>
      <dsp:txXfrm>
        <a:off x="656987" y="1623855"/>
        <a:ext cx="5415841" cy="1278252"/>
      </dsp:txXfrm>
    </dsp:sp>
    <dsp:sp modelId="{892E6340-4693-496D-8752-37486E9ADC03}">
      <dsp:nvSpPr>
        <dsp:cNvPr id="0" name=""/>
        <dsp:cNvSpPr/>
      </dsp:nvSpPr>
      <dsp:spPr>
        <a:xfrm>
          <a:off x="1234439" y="3168174"/>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Interpretation</a:t>
          </a:r>
          <a:endParaRPr lang="nl-BE" sz="3100" kern="1200" dirty="0"/>
        </a:p>
      </dsp:txBody>
      <dsp:txXfrm>
        <a:off x="1274207" y="3207942"/>
        <a:ext cx="5415841" cy="1278252"/>
      </dsp:txXfrm>
    </dsp:sp>
    <dsp:sp modelId="{30CF4C37-FC21-4D50-88AA-69F425226A09}">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6311173" y="1029656"/>
        <a:ext cx="485410" cy="664128"/>
      </dsp:txXfrm>
    </dsp:sp>
    <dsp:sp modelId="{31BD5EA9-615C-4C03-A5F6-24DBABD0DE2D}">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6928393" y="2604691"/>
        <a:ext cx="485410" cy="664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E22A6-D924-44B6-9EEA-4F2CC3C127A6}">
      <dsp:nvSpPr>
        <dsp:cNvPr id="0" name=""/>
        <dsp:cNvSpPr/>
      </dsp:nvSpPr>
      <dsp:spPr>
        <a:xfrm rot="16200000">
          <a:off x="1680146" y="-3884"/>
          <a:ext cx="1668627" cy="1828798"/>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14:m xmlns:a14="http://schemas.microsoft.com/office/drawing/2010/main">
            <m:oMath xmlns:m="http://schemas.openxmlformats.org/officeDocument/2006/math">
              <m:r>
                <a:rPr lang="nl-BE" sz="1100" b="0" i="1" kern="1200" smtClean="0">
                  <a:latin typeface="Cambria Math"/>
                </a:rPr>
                <m:t>𝑓𝑖𝑛𝑎𝑙</m:t>
              </m:r>
              <m:r>
                <a:rPr lang="nl-BE" sz="1100" b="0" i="1" kern="1200" smtClean="0">
                  <a:latin typeface="Cambria Math"/>
                </a:rPr>
                <m:t> </m:t>
              </m:r>
              <m:r>
                <a:rPr lang="nl-BE" sz="1100" b="0" i="1" kern="1200" smtClean="0">
                  <a:latin typeface="Cambria Math"/>
                </a:rPr>
                <m:t>𝑣𝑎𝑙𝑢𝑒</m:t>
              </m:r>
              <m:r>
                <a:rPr lang="nl-BE" sz="1100" i="1" kern="1200" smtClean="0">
                  <a:latin typeface="Cambria Math"/>
                </a:rPr>
                <m:t>=</m:t>
              </m:r>
              <m:r>
                <a:rPr lang="nl-BE" sz="1100" b="0" i="1" kern="1200" smtClean="0">
                  <a:latin typeface="Cambria Math"/>
                </a:rPr>
                <m:t>𝑖𝑛𝑖𝑡𝑖𝑎𝑙</m:t>
              </m:r>
              <m:r>
                <a:rPr lang="nl-BE" sz="1100" b="0" i="1" kern="1200" smtClean="0">
                  <a:latin typeface="Cambria Math"/>
                </a:rPr>
                <m:t> </m:t>
              </m:r>
              <m:r>
                <a:rPr lang="nl-BE" sz="1100" b="0" i="1" kern="1200" smtClean="0">
                  <a:latin typeface="Cambria Math"/>
                </a:rPr>
                <m:t>𝑣𝑎𝑙𝑢𝑒</m:t>
              </m:r>
            </m:oMath>
          </a14:m>
          <a:r>
            <a:rPr lang="nl-BE" sz="1100" kern="1200" dirty="0" smtClean="0"/>
            <a:t> * (1+0.5)*(1-0.5) </a:t>
          </a:r>
        </a:p>
        <a:p>
          <a:pPr lvl="0" algn="ctr" defTabSz="488950">
            <a:lnSpc>
              <a:spcPct val="90000"/>
            </a:lnSpc>
            <a:spcBef>
              <a:spcPct val="0"/>
            </a:spcBef>
            <a:spcAft>
              <a:spcPct val="35000"/>
            </a:spcAft>
          </a:pPr>
          <a:r>
            <a:rPr lang="nl-BE" sz="1100" kern="1200" dirty="0" smtClean="0"/>
            <a:t>= 0.75*initial value</a:t>
          </a:r>
          <a:endParaRPr lang="nl-BE" sz="1100" kern="1200" dirty="0"/>
        </a:p>
      </dsp:txBody>
      <dsp:txXfrm rot="5400000">
        <a:off x="1600061" y="493358"/>
        <a:ext cx="1536788" cy="834313"/>
      </dsp:txXfrm>
    </dsp:sp>
    <dsp:sp modelId="{5947C89F-8515-4BC6-A963-7577E163DDCB}">
      <dsp:nvSpPr>
        <dsp:cNvPr id="0" name=""/>
        <dsp:cNvSpPr/>
      </dsp:nvSpPr>
      <dsp:spPr>
        <a:xfrm rot="5400000">
          <a:off x="3656034" y="669"/>
          <a:ext cx="1366936" cy="1825362"/>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nl-BE" sz="1100" kern="1200" dirty="0" smtClean="0"/>
            <a:t>Average return = (0.5 – 0.5)/2 = 0</a:t>
          </a:r>
          <a:endParaRPr lang="nl-BE" sz="1100" kern="1200" dirty="0"/>
        </a:p>
      </dsp:txBody>
      <dsp:txXfrm rot="-5400000">
        <a:off x="3666035" y="571616"/>
        <a:ext cx="1586148" cy="68346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2D9DC-219A-4EA2-A020-7AAD3FFF6BC0}" type="datetimeFigureOut">
              <a:rPr lang="nl-BE" smtClean="0"/>
              <a:t>26/05/2016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40D6-BFE2-4A77-8141-36F9731C9D74}" type="slidenum">
              <a:rPr lang="nl-BE" smtClean="0"/>
              <a:t>‹#›</a:t>
            </a:fld>
            <a:endParaRPr lang="nl-BE"/>
          </a:p>
        </p:txBody>
      </p:sp>
    </p:spTree>
    <p:extLst>
      <p:ext uri="{BB962C8B-B14F-4D97-AF65-F5344CB8AC3E}">
        <p14:creationId xmlns:p14="http://schemas.microsoft.com/office/powerpoint/2010/main" val="221317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well did a portfolio perform in the past and how good to we expect its performance to be in the future? This question can be answered in a data driven way by using statistical functions in R to analyze portfolio returns. This allows us to make sensible conclusions about the portfolio’s past performance and to make reliable predictions about future portfolio performance.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a:t>
            </a:fld>
            <a:endParaRPr lang="nl-BE"/>
          </a:p>
        </p:txBody>
      </p:sp>
    </p:spTree>
    <p:extLst>
      <p:ext uri="{BB962C8B-B14F-4D97-AF65-F5344CB8AC3E}">
        <p14:creationId xmlns:p14="http://schemas.microsoft.com/office/powerpoint/2010/main" val="310530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it useful to consider this comparison between the risk-free asset and the risky portfolio in a scatter plot, with, on the x axis, the volatility of the portfolio return, and, on the y-axis, the mean return. We thus have two points on the graph.</a:t>
            </a:r>
          </a:p>
          <a:p>
            <a:r>
              <a:rPr lang="en-US" dirty="0" smtClean="0"/>
              <a:t>The first one is the risk free asset, for which the volatility is of course zero, and for which the expected return is called the risk free rate. </a:t>
            </a:r>
          </a:p>
          <a:p>
            <a:r>
              <a:rPr lang="en-US" dirty="0" smtClean="0"/>
              <a:t>The second point on the graph is the risky portfolio for which the expected return is higher, in compensation for the risk taken.</a:t>
            </a:r>
          </a:p>
          <a:p>
            <a:r>
              <a:rPr lang="en-US" dirty="0" smtClean="0"/>
              <a:t> The vertical two-sided arrow indicates the difference between the mean return on the risky portfolio and the risk free rate. </a:t>
            </a:r>
          </a:p>
          <a:p>
            <a:r>
              <a:rPr lang="en-US" dirty="0" smtClean="0"/>
              <a:t>This difference is called the portfolio’s excess return. It tells you how much additional return you can expect on the risky portfolio compared to the risk-free rate.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12</a:t>
            </a:fld>
            <a:endParaRPr lang="nl-BE"/>
          </a:p>
        </p:txBody>
      </p:sp>
    </p:spTree>
    <p:extLst>
      <p:ext uri="{BB962C8B-B14F-4D97-AF65-F5344CB8AC3E}">
        <p14:creationId xmlns:p14="http://schemas.microsoft.com/office/powerpoint/2010/main" val="912525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look at the line connecting the two points. This is called the capital allocation line. </a:t>
            </a:r>
          </a:p>
          <a:p>
            <a:r>
              <a:rPr lang="en-US" dirty="0" smtClean="0"/>
              <a:t>It connects the portfolio that is fully invested in the risk free asset with the risky portfolio. Each point in between those two portfolios is another portfolio that is invested in both the risk free asset and the risky portfolio. </a:t>
            </a:r>
          </a:p>
          <a:p>
            <a:r>
              <a:rPr lang="en-US" dirty="0" smtClean="0"/>
              <a:t>Going from left to right, the allocation to the risky portfolio increases. </a:t>
            </a:r>
          </a:p>
          <a:p>
            <a:r>
              <a:rPr lang="en-US" dirty="0" smtClean="0"/>
              <a:t>When we go beyond the risky portfolio, the investor takes leverage. She is borrowing money to invest more than she has in the risky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13</a:t>
            </a:fld>
            <a:endParaRPr lang="nl-BE"/>
          </a:p>
        </p:txBody>
      </p:sp>
    </p:spTree>
    <p:extLst>
      <p:ext uri="{BB962C8B-B14F-4D97-AF65-F5344CB8AC3E}">
        <p14:creationId xmlns:p14="http://schemas.microsoft.com/office/powerpoint/2010/main" val="130649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capital allocation line is also important because of its slope.  As you can see, the slope equals the mean excess return of the risky portfolio, divided by the portfolio volatility. The slope is thus a measure for the risk adjusted return of the portfolio:  It shows the reward per unit of risk taken. </a:t>
            </a:r>
          </a:p>
          <a:p>
            <a:endParaRPr lang="en-US" dirty="0" smtClean="0"/>
          </a:p>
          <a:p>
            <a:r>
              <a:rPr lang="en-US" dirty="0" smtClean="0"/>
              <a:t>Investors call this the portfolio Sharpe ratio and thus compute it as the excess portfolio mean return, divided by the portfolio volatility.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14</a:t>
            </a:fld>
            <a:endParaRPr lang="nl-BE"/>
          </a:p>
        </p:txBody>
      </p:sp>
    </p:spTree>
    <p:extLst>
      <p:ext uri="{BB962C8B-B14F-4D97-AF65-F5344CB8AC3E}">
        <p14:creationId xmlns:p14="http://schemas.microsoft.com/office/powerpoint/2010/main" val="56350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Altogether, we have seen three statistics to describe the portfolio performance based on a sample of historical returns, namely the mean return (both arithmetic and geometric), the volatility and the Sharpe ratio. </a:t>
            </a:r>
          </a:p>
          <a:p>
            <a:endParaRPr lang="en-US" dirty="0" smtClean="0"/>
          </a:p>
          <a:p>
            <a:r>
              <a:rPr lang="en-US" dirty="0" smtClean="0"/>
              <a:t>As an illustration, suppose now that we have the sample of eight monthly portfolio returns, as listed on the slide.  </a:t>
            </a:r>
          </a:p>
          <a:p>
            <a:endParaRPr lang="en-US" dirty="0" smtClean="0"/>
          </a:p>
          <a:p>
            <a:r>
              <a:rPr lang="en-US" dirty="0" smtClean="0"/>
              <a:t>Straightforward calculations then lead to the following numbers.</a:t>
            </a:r>
          </a:p>
          <a:p>
            <a:endParaRPr lang="en-US" dirty="0" smtClean="0"/>
          </a:p>
          <a:p>
            <a:r>
              <a:rPr lang="en-US" dirty="0" smtClean="0"/>
              <a:t>The arithmetic mean is 1.5%. </a:t>
            </a:r>
          </a:p>
          <a:p>
            <a:r>
              <a:rPr lang="en-US" dirty="0" smtClean="0"/>
              <a:t>The geometric mean is 1.46%. </a:t>
            </a:r>
          </a:p>
          <a:p>
            <a:endParaRPr lang="en-US" dirty="0" smtClean="0"/>
          </a:p>
          <a:p>
            <a:r>
              <a:rPr lang="en-US" dirty="0" smtClean="0"/>
              <a:t>Their standard deviation is 2.7%. </a:t>
            </a:r>
          </a:p>
          <a:p>
            <a:endParaRPr lang="en-US" dirty="0" smtClean="0"/>
          </a:p>
          <a:p>
            <a:r>
              <a:rPr lang="en-US" dirty="0" smtClean="0"/>
              <a:t>If we assume a risk free rate of 0.4%, then the Sharpe ratio is approximately 0.4.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15</a:t>
            </a:fld>
            <a:endParaRPr lang="nl-BE"/>
          </a:p>
        </p:txBody>
      </p:sp>
    </p:spTree>
    <p:extLst>
      <p:ext uri="{BB962C8B-B14F-4D97-AF65-F5344CB8AC3E}">
        <p14:creationId xmlns:p14="http://schemas.microsoft.com/office/powerpoint/2010/main" val="246978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shortcoming of the previous table. It shows the performance over one month, while in professional investment reports, the performance is often reported in terms of annualized numbers to match with the performance over a one-year investment horizon. </a:t>
            </a:r>
          </a:p>
          <a:p>
            <a:endParaRPr lang="nl-BE" dirty="0" smtClean="0"/>
          </a:p>
          <a:p>
            <a:r>
              <a:rPr lang="en-US" dirty="0" smtClean="0"/>
              <a:t>We thus need to annualize the performance measures.</a:t>
            </a:r>
          </a:p>
          <a:p>
            <a:endParaRPr lang="en-US" dirty="0" smtClean="0"/>
          </a:p>
          <a:p>
            <a:r>
              <a:rPr lang="en-US" dirty="0" smtClean="0"/>
              <a:t>For the simple average, the convention is to do this by multiplying with 12.</a:t>
            </a:r>
          </a:p>
          <a:p>
            <a:endParaRPr lang="en-US" dirty="0" smtClean="0"/>
          </a:p>
          <a:p>
            <a:r>
              <a:rPr lang="en-US" dirty="0" smtClean="0"/>
              <a:t>For the geometric mean approach, we obtain the annualized return by raising the product of total returns to the power 12 divided by the number of observations. </a:t>
            </a:r>
          </a:p>
          <a:p>
            <a:endParaRPr lang="en-US" dirty="0" smtClean="0"/>
          </a:p>
          <a:p>
            <a:r>
              <a:rPr lang="en-US" dirty="0" smtClean="0"/>
              <a:t>And for annualizing the volatility, the convention is to use the square root of time rule. It consists of multiplying the monthly volatility with the square root of 12.</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16</a:t>
            </a:fld>
            <a:endParaRPr lang="nl-BE"/>
          </a:p>
        </p:txBody>
      </p:sp>
    </p:spTree>
    <p:extLst>
      <p:ext uri="{BB962C8B-B14F-4D97-AF65-F5344CB8AC3E}">
        <p14:creationId xmlns:p14="http://schemas.microsoft.com/office/powerpoint/2010/main" val="286796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we apply this to our sample of eight monthly returns, we then obtain a table in which not only the mean and volatility have increased, but also the Sharpe ratio. </a:t>
            </a:r>
          </a:p>
          <a:p>
            <a:endParaRPr lang="en-US" dirty="0" smtClean="0"/>
          </a:p>
          <a:p>
            <a:r>
              <a:rPr lang="en-US" dirty="0" smtClean="0"/>
              <a:t>This is easy to understand, since we annualized the mean by multiplying it with 12, while we annualized the volatility by multiplying it with the square root of 12. The Sharpe ratio, being the ratio of both, thus increases with a factor equal to the square root of 12.  </a:t>
            </a:r>
          </a:p>
          <a:p>
            <a:endParaRPr lang="en-US" dirty="0" smtClean="0"/>
          </a:p>
          <a:p>
            <a:endParaRPr lang="en-US" dirty="0" smtClean="0"/>
          </a:p>
          <a:p>
            <a:r>
              <a:rPr lang="en-US" dirty="0" smtClean="0"/>
              <a:t>***</a:t>
            </a:r>
          </a:p>
          <a:p>
            <a:endParaRPr lang="en-US" dirty="0" smtClean="0"/>
          </a:p>
          <a:p>
            <a:r>
              <a:rPr lang="en-US" dirty="0" smtClean="0"/>
              <a:t>That’s it for now. Let’s go back to our sample of S&amp;P 500 returns to put the theory into practice.</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17</a:t>
            </a:fld>
            <a:endParaRPr lang="nl-BE"/>
          </a:p>
        </p:txBody>
      </p:sp>
    </p:spTree>
    <p:extLst>
      <p:ext uri="{BB962C8B-B14F-4D97-AF65-F5344CB8AC3E}">
        <p14:creationId xmlns:p14="http://schemas.microsoft.com/office/powerpoint/2010/main" val="938153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18</a:t>
            </a:fld>
            <a:endParaRPr lang="nl-BE"/>
          </a:p>
        </p:txBody>
      </p:sp>
    </p:spTree>
    <p:extLst>
      <p:ext uri="{BB962C8B-B14F-4D97-AF65-F5344CB8AC3E}">
        <p14:creationId xmlns:p14="http://schemas.microsoft.com/office/powerpoint/2010/main" val="331465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now we have taken a static view on portfolio performance. But, due to the business cycle, the occurrence of unexpected events, and swings in the market psychology, portfolio performance tends to be anything but constant over time.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22</a:t>
            </a:fld>
            <a:endParaRPr lang="nl-BE"/>
          </a:p>
        </p:txBody>
      </p:sp>
    </p:spTree>
    <p:extLst>
      <p:ext uri="{BB962C8B-B14F-4D97-AF65-F5344CB8AC3E}">
        <p14:creationId xmlns:p14="http://schemas.microsoft.com/office/powerpoint/2010/main" val="35533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dynamic. In terms of market direction, there are the bull markets in which stock prices tend to increase, and there are the bear markets in which stock prices tend to fall.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23</a:t>
            </a:fld>
            <a:endParaRPr lang="nl-BE"/>
          </a:p>
        </p:txBody>
      </p:sp>
    </p:spTree>
    <p:extLst>
      <p:ext uri="{BB962C8B-B14F-4D97-AF65-F5344CB8AC3E}">
        <p14:creationId xmlns:p14="http://schemas.microsoft.com/office/powerpoint/2010/main" val="3641434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in terms of market stress, we have periods in which markets are calm with persistently low volatility, and there are the more stressed regimes with big spikes in volatility.</a:t>
            </a:r>
          </a:p>
          <a:p>
            <a:endParaRPr lang="en-US" dirty="0" smtClean="0"/>
          </a:p>
          <a:p>
            <a:r>
              <a:rPr lang="en-US" dirty="0" smtClean="0"/>
              <a:t>***</a:t>
            </a:r>
          </a:p>
          <a:p>
            <a:endParaRPr lang="en-US" dirty="0" smtClean="0"/>
          </a:p>
          <a:p>
            <a:r>
              <a:rPr lang="en-US" dirty="0" smtClean="0"/>
              <a:t>Note that those regimes are persistent. Once the volatility is higher than average, it tends to stay above average for some time. It follows that the current performance is better estimated, when we give more weight to the more recent observations than to the distant observations.</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24</a:t>
            </a:fld>
            <a:endParaRPr lang="nl-BE"/>
          </a:p>
        </p:txBody>
      </p:sp>
    </p:spTree>
    <p:extLst>
      <p:ext uri="{BB962C8B-B14F-4D97-AF65-F5344CB8AC3E}">
        <p14:creationId xmlns:p14="http://schemas.microsoft.com/office/powerpoint/2010/main" val="197118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understand that portfolio performance is a general concept, which cannot be summarized by one number. Broadly speaking there are two dimensions, namely: reward and risk. </a:t>
            </a:r>
          </a:p>
          <a:p>
            <a:r>
              <a:rPr lang="en-US" dirty="0" smtClean="0"/>
              <a:t>The rewards tells us the success in terms of reaching high levels of portfolio value, while risk has to do with the performance in terms of avoiding extreme losses.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a:t>
            </a:fld>
            <a:endParaRPr lang="nl-BE"/>
          </a:p>
        </p:txBody>
      </p:sp>
    </p:spTree>
    <p:extLst>
      <p:ext uri="{BB962C8B-B14F-4D97-AF65-F5344CB8AC3E}">
        <p14:creationId xmlns:p14="http://schemas.microsoft.com/office/powerpoint/2010/main" val="1557208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approach of doing this is by the use of rolling estimation samples. Instead of estimating the performance measures on the full sample, we only take the K most recent observations. This implies that the performance estimate at time t is given by the performance statistic computed on the sample of returns at time t,  t-1 ,  t-2  up to   t-K+1.  </a:t>
            </a:r>
          </a:p>
          <a:p>
            <a:endParaRPr lang="en-US" dirty="0" smtClean="0"/>
          </a:p>
          <a:p>
            <a:r>
              <a:rPr lang="en-US" dirty="0" smtClean="0"/>
              <a:t>If we then move one observation further, and estimate the performance for the next date t+1, then we will be using the observations from t+1 till t-K+2. </a:t>
            </a:r>
          </a:p>
          <a:p>
            <a:r>
              <a:rPr lang="en-US" dirty="0" smtClean="0"/>
              <a:t>As such, we roll through time by adding the most recent observation and discarding the most distant one.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25</a:t>
            </a:fld>
            <a:endParaRPr lang="nl-BE"/>
          </a:p>
        </p:txBody>
      </p:sp>
    </p:spTree>
    <p:extLst>
      <p:ext uri="{BB962C8B-B14F-4D97-AF65-F5344CB8AC3E}">
        <p14:creationId xmlns:p14="http://schemas.microsoft.com/office/powerpoint/2010/main" val="210137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each subsample, any type of performance measure can be computed. </a:t>
            </a:r>
          </a:p>
          <a:p>
            <a:endParaRPr lang="en-US" dirty="0" smtClean="0"/>
          </a:p>
          <a:p>
            <a:r>
              <a:rPr lang="en-US" dirty="0" smtClean="0"/>
              <a:t>As an example, you can see here the time series plot of annualized mean and volatility estimates obtained for the monthly S&amp;P 500 returns using rolling samples of three years.</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26</a:t>
            </a:fld>
            <a:endParaRPr lang="nl-BE"/>
          </a:p>
        </p:txBody>
      </p:sp>
    </p:spTree>
    <p:extLst>
      <p:ext uri="{BB962C8B-B14F-4D97-AF65-F5344CB8AC3E}">
        <p14:creationId xmlns:p14="http://schemas.microsoft.com/office/powerpoint/2010/main" val="30202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I choose three years and not 1 year when making this plot? This is a question of taste.  We need to have a sufficiently large number of observations to reduce the effect of noise on the performance estimate. But, the longer the </a:t>
            </a:r>
            <a:r>
              <a:rPr lang="en-US" dirty="0" err="1" smtClean="0"/>
              <a:t>subperiod</a:t>
            </a:r>
            <a:r>
              <a:rPr lang="en-US" dirty="0" smtClean="0"/>
              <a:t> is, the more it smooths over the highs and lows in the data, and the less informative it becomes about the most recently observed performance. </a:t>
            </a:r>
          </a:p>
          <a:p>
            <a:r>
              <a:rPr lang="en-US" dirty="0" smtClean="0"/>
              <a:t>In the next exercises, you will get a feeling for this trade-off.   </a:t>
            </a:r>
          </a:p>
          <a:p>
            <a:endParaRPr lang="en-US" dirty="0" smtClean="0"/>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27</a:t>
            </a:fld>
            <a:endParaRPr lang="nl-BE"/>
          </a:p>
        </p:txBody>
      </p:sp>
    </p:spTree>
    <p:extLst>
      <p:ext uri="{BB962C8B-B14F-4D97-AF65-F5344CB8AC3E}">
        <p14:creationId xmlns:p14="http://schemas.microsoft.com/office/powerpoint/2010/main" val="623241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to now, we have been using the portfolio volatility as our measure of risk. Loosely speaking, the underlying assumption is that the portfolio return has a normal distribution and thus that its density function is bell-shaped. It is symmetric such that gains are equally likely as losses of the same magnitude.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29</a:t>
            </a:fld>
            <a:endParaRPr lang="nl-BE"/>
          </a:p>
        </p:txBody>
      </p:sp>
    </p:spTree>
    <p:extLst>
      <p:ext uri="{BB962C8B-B14F-4D97-AF65-F5344CB8AC3E}">
        <p14:creationId xmlns:p14="http://schemas.microsoft.com/office/powerpoint/2010/main" val="952102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financial assets, this assumption of a normal distribution is wrong. Their distribution tends to be skewed to left with tails that are fatter than those of a normal distribution. </a:t>
            </a:r>
          </a:p>
          <a:p>
            <a:r>
              <a:rPr lang="en-US" dirty="0" smtClean="0"/>
              <a:t>As a consequence, when zooming in on the left tail of the histogram of financial returns, we often find that there are more extreme negative returns happening than is possible under a normal distribution.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30</a:t>
            </a:fld>
            <a:endParaRPr lang="nl-BE"/>
          </a:p>
        </p:txBody>
      </p:sp>
    </p:spTree>
    <p:extLst>
      <p:ext uri="{BB962C8B-B14F-4D97-AF65-F5344CB8AC3E}">
        <p14:creationId xmlns:p14="http://schemas.microsoft.com/office/powerpoint/2010/main" val="2448723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When this happens, an investor is no longer satisfied with using only the standard deviation as the risk measure, but should be using also a downside risk measure that quantifies the risk of losing money. Such a downside risk measure focuses on the left side of the return distribution, instead of considering the complete distribution.</a:t>
            </a:r>
          </a:p>
          <a:p>
            <a:endParaRPr lang="en-US" dirty="0" smtClean="0"/>
          </a:p>
          <a:p>
            <a:r>
              <a:rPr lang="en-US" dirty="0" smtClean="0"/>
              <a:t>A straightforward way to turn the standard deviation into a downside risk measure is to remove the higher than average returns. We then obtain the so-called portfolio </a:t>
            </a:r>
            <a:r>
              <a:rPr lang="en-US" dirty="0" err="1" smtClean="0"/>
              <a:t>semideviation</a:t>
            </a:r>
            <a:r>
              <a:rPr lang="en-US" dirty="0" smtClean="0"/>
              <a:t>. </a:t>
            </a:r>
          </a:p>
          <a:p>
            <a:endParaRPr lang="en-US" dirty="0" smtClean="0"/>
          </a:p>
          <a:p>
            <a:r>
              <a:rPr lang="en-US" dirty="0" smtClean="0"/>
              <a:t>As can be seen on the slide, it is defined as the square root of the average variability of the lower than average returns around the mean.</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31</a:t>
            </a:fld>
            <a:endParaRPr lang="nl-BE"/>
          </a:p>
        </p:txBody>
      </p:sp>
    </p:spTree>
    <p:extLst>
      <p:ext uri="{BB962C8B-B14F-4D97-AF65-F5344CB8AC3E}">
        <p14:creationId xmlns:p14="http://schemas.microsoft.com/office/powerpoint/2010/main" val="488563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a:t>
            </a:r>
            <a:r>
              <a:rPr lang="en-US" dirty="0" err="1" smtClean="0"/>
              <a:t>semideviation</a:t>
            </a:r>
            <a:r>
              <a:rPr lang="en-US" dirty="0" smtClean="0"/>
              <a:t>, also the 5% portfolio value-at-risk and 5% expected shortfall are popular downside risk measures. They quantify the risk of the 5% most extreme losses. </a:t>
            </a:r>
          </a:p>
          <a:p>
            <a:endParaRPr lang="en-US" dirty="0" smtClean="0"/>
          </a:p>
          <a:p>
            <a:r>
              <a:rPr lang="en-US" dirty="0" smtClean="0"/>
              <a:t>To understand their definition, take a look again at the return distribution plot, where I indicate their value. </a:t>
            </a:r>
          </a:p>
          <a:p>
            <a:r>
              <a:rPr lang="en-US" dirty="0" smtClean="0"/>
              <a:t>The 5% value-at-risk is the return that is so extremely negative that there is only a 5% chance of observing a return that is even more negative. </a:t>
            </a:r>
          </a:p>
          <a:p>
            <a:endParaRPr lang="en-US" dirty="0" smtClean="0"/>
          </a:p>
          <a:p>
            <a:r>
              <a:rPr lang="en-US" dirty="0" smtClean="0"/>
              <a:t>But how severe are those 5% most extreme losses? This question is answered by computing the average value of the 5% most negative returns. This number is called the 5% expected shortfall.</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32</a:t>
            </a:fld>
            <a:endParaRPr lang="nl-BE"/>
          </a:p>
        </p:txBody>
      </p:sp>
    </p:spTree>
    <p:extLst>
      <p:ext uri="{BB962C8B-B14F-4D97-AF65-F5344CB8AC3E}">
        <p14:creationId xmlns:p14="http://schemas.microsoft.com/office/powerpoint/2010/main" val="1748867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performance measures, we have thus seen the mean and volatility, as well as downside risk measures such as the </a:t>
            </a:r>
            <a:r>
              <a:rPr lang="en-US" dirty="0" err="1" smtClean="0"/>
              <a:t>semideviation</a:t>
            </a:r>
            <a:r>
              <a:rPr lang="en-US" dirty="0" smtClean="0"/>
              <a:t> and value at risk. </a:t>
            </a:r>
          </a:p>
          <a:p>
            <a:endParaRPr lang="en-US" dirty="0" smtClean="0"/>
          </a:p>
          <a:p>
            <a:r>
              <a:rPr lang="en-US" dirty="0" smtClean="0"/>
              <a:t>Typically, investors also report the skewness and excess kurtosis of their portfolio returns to indicate two types of non-normality in the return distribution, namely asymmetry and fat tails.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33</a:t>
            </a:fld>
            <a:endParaRPr lang="nl-BE"/>
          </a:p>
        </p:txBody>
      </p:sp>
    </p:spTree>
    <p:extLst>
      <p:ext uri="{BB962C8B-B14F-4D97-AF65-F5344CB8AC3E}">
        <p14:creationId xmlns:p14="http://schemas.microsoft.com/office/powerpoint/2010/main" val="598331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skewness is designed such that it is approximately zero when the distribution is symmetric. </a:t>
            </a:r>
          </a:p>
          <a:p>
            <a:endParaRPr lang="en-US" dirty="0" smtClean="0"/>
          </a:p>
          <a:p>
            <a:r>
              <a:rPr lang="en-US" dirty="0" smtClean="0"/>
              <a:t>When the skewness is negative, it indicates that large negative returns occur more often than large positive returns. </a:t>
            </a:r>
          </a:p>
          <a:p>
            <a:r>
              <a:rPr lang="en-US" dirty="0" smtClean="0"/>
              <a:t>A negative skewness thus corresponds to a distribution with a long left tail.</a:t>
            </a:r>
          </a:p>
          <a:p>
            <a:endParaRPr lang="en-US" dirty="0" smtClean="0"/>
          </a:p>
          <a:p>
            <a:r>
              <a:rPr lang="en-US" dirty="0" smtClean="0"/>
              <a:t>The opposite is true in case of a positive skewness. Then large positive returns are more likely than large negative returns, and the distribution has a long tail to the right.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34</a:t>
            </a:fld>
            <a:endParaRPr lang="nl-BE"/>
          </a:p>
        </p:txBody>
      </p:sp>
    </p:spTree>
    <p:extLst>
      <p:ext uri="{BB962C8B-B14F-4D97-AF65-F5344CB8AC3E}">
        <p14:creationId xmlns:p14="http://schemas.microsoft.com/office/powerpoint/2010/main" val="88658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Besides skewness, also fat tails are a cause of non-normality. A distribution with fat tails is a distribution in which extremely large positive or negative returns occur more often than a normal distribution would predict. </a:t>
            </a:r>
          </a:p>
          <a:p>
            <a:endParaRPr lang="en-US" dirty="0" smtClean="0"/>
          </a:p>
          <a:p>
            <a:r>
              <a:rPr lang="en-US" dirty="0" smtClean="0"/>
              <a:t>A useful statistic to detect fat tails is the excess kurtosis. Its value is zero for the normal distribution. The larger the excess kurtosis, the fatter the tails are compared to the tails of a normal distribution.</a:t>
            </a:r>
          </a:p>
          <a:p>
            <a:endParaRPr lang="en-US" dirty="0" smtClean="0"/>
          </a:p>
          <a:p>
            <a:r>
              <a:rPr lang="en-US" dirty="0" smtClean="0"/>
              <a:t>***</a:t>
            </a:r>
          </a:p>
          <a:p>
            <a:endParaRPr lang="en-US" dirty="0" smtClean="0"/>
          </a:p>
          <a:p>
            <a:r>
              <a:rPr lang="en-US" smtClean="0"/>
              <a:t>Let’s do some exercises to get more insights about the non-normality of the S&amp;P 500 portfolio returns. </a:t>
            </a:r>
          </a:p>
          <a:p>
            <a:endParaRPr lang="nl-BE"/>
          </a:p>
        </p:txBody>
      </p:sp>
      <p:sp>
        <p:nvSpPr>
          <p:cNvPr id="4" name="Slide Number Placeholder 3"/>
          <p:cNvSpPr>
            <a:spLocks noGrp="1"/>
          </p:cNvSpPr>
          <p:nvPr>
            <p:ph type="sldNum" sz="quarter" idx="10"/>
          </p:nvPr>
        </p:nvSpPr>
        <p:spPr/>
        <p:txBody>
          <a:bodyPr/>
          <a:lstStyle/>
          <a:p>
            <a:fld id="{2B3A40D6-BFE2-4A77-8141-36F9731C9D74}" type="slidenum">
              <a:rPr lang="nl-BE" smtClean="0"/>
              <a:t>35</a:t>
            </a:fld>
            <a:endParaRPr lang="nl-BE"/>
          </a:p>
        </p:txBody>
      </p:sp>
    </p:spTree>
    <p:extLst>
      <p:ext uri="{BB962C8B-B14F-4D97-AF65-F5344CB8AC3E}">
        <p14:creationId xmlns:p14="http://schemas.microsoft.com/office/powerpoint/2010/main" val="270111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a:p>
            <a:r>
              <a:rPr lang="en-US" dirty="0" smtClean="0"/>
              <a:t>***</a:t>
            </a:r>
          </a:p>
          <a:p>
            <a:endParaRPr lang="en-US" dirty="0" smtClean="0"/>
          </a:p>
          <a:p>
            <a:r>
              <a:rPr lang="en-US" dirty="0" smtClean="0"/>
              <a:t>The formula’s I will show assume that we have a sample of T portfolio return observations: R1, R2, R3 up to RT. </a:t>
            </a:r>
          </a:p>
          <a:p>
            <a:endParaRPr lang="en-US" dirty="0" smtClean="0"/>
          </a:p>
          <a:p>
            <a:r>
              <a:rPr lang="en-US" dirty="0" smtClean="0"/>
              <a:t>Then the portfolio mean return can be estimated as the average value of those T return observations. This is also called the arithmetic mean return. It indicates how large the portfolio return is on average. The averaging is important: You win some, you lose some, but on average the portfolio return needs to be high enough to compensate for the investment risk.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4</a:t>
            </a:fld>
            <a:endParaRPr lang="nl-BE"/>
          </a:p>
        </p:txBody>
      </p:sp>
    </p:spTree>
    <p:extLst>
      <p:ext uri="{BB962C8B-B14F-4D97-AF65-F5344CB8AC3E}">
        <p14:creationId xmlns:p14="http://schemas.microsoft.com/office/powerpoint/2010/main" val="33512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a:p>
            <a:r>
              <a:rPr lang="en-US" dirty="0" smtClean="0"/>
              <a:t>***</a:t>
            </a:r>
          </a:p>
          <a:p>
            <a:endParaRPr lang="en-US" dirty="0" smtClean="0"/>
          </a:p>
          <a:p>
            <a:r>
              <a:rPr lang="en-US" dirty="0" smtClean="0"/>
              <a:t>The formula’s I will show assume that we have a sample of T portfolio return observations: R1, R2, R3 up to RT. </a:t>
            </a:r>
          </a:p>
          <a:p>
            <a:endParaRPr lang="en-US" dirty="0" smtClean="0"/>
          </a:p>
          <a:p>
            <a:r>
              <a:rPr lang="en-US" dirty="0" smtClean="0"/>
              <a:t>Then the portfolio mean return can be estimated as the average value of those T return observations. This is also called the arithmetic mean return. It indicates how large the portfolio return is on average. The averaging is important: You win some, you lose some, but on average the portfolio return needs to be high enough to compensate for the investment risk. </a:t>
            </a:r>
            <a:endParaRPr lang="nl-BE" dirty="0" smtClean="0"/>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5</a:t>
            </a:fld>
            <a:endParaRPr lang="nl-BE"/>
          </a:p>
        </p:txBody>
      </p:sp>
    </p:spTree>
    <p:extLst>
      <p:ext uri="{BB962C8B-B14F-4D97-AF65-F5344CB8AC3E}">
        <p14:creationId xmlns:p14="http://schemas.microsoft.com/office/powerpoint/2010/main" val="340653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That risk originates from the fact the returns can deviate from the average return. I will use the name “de-</a:t>
            </a:r>
            <a:r>
              <a:rPr lang="en-US" dirty="0" err="1" smtClean="0"/>
              <a:t>meaned</a:t>
            </a:r>
            <a:r>
              <a:rPr lang="en-US" dirty="0" smtClean="0"/>
              <a:t> return” to refer to the difference between the return and its mean value. If the demeaned return is positive, then the return is higher than average. </a:t>
            </a:r>
          </a:p>
          <a:p>
            <a:endParaRPr lang="en-US" dirty="0" smtClean="0"/>
          </a:p>
          <a:p>
            <a:r>
              <a:rPr lang="en-US" dirty="0" smtClean="0"/>
              <a:t>If we take the average of the squared demeaned portfolio returns, then we obtain the portfolio variance. The variance has large values when the portfolio return can deviate a lot from its mean value.</a:t>
            </a:r>
          </a:p>
          <a:p>
            <a:endParaRPr lang="en-US" dirty="0" smtClean="0"/>
          </a:p>
          <a:p>
            <a:r>
              <a:rPr lang="en-US" dirty="0" smtClean="0"/>
              <a:t>Most often, we do not use the portfolio variance itself, but its square root, called the portfolio standard deviation, or also, the portfolio volatility. The higher the volatility, the higher is the probability of a large positive or negative return on your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6</a:t>
            </a:fld>
            <a:endParaRPr lang="nl-BE"/>
          </a:p>
        </p:txBody>
      </p:sp>
    </p:spTree>
    <p:extLst>
      <p:ext uri="{BB962C8B-B14F-4D97-AF65-F5344CB8AC3E}">
        <p14:creationId xmlns:p14="http://schemas.microsoft.com/office/powerpoint/2010/main" val="381782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volatility thus causes risk. It also causes a mismatch between the average return and the actual investment return. </a:t>
            </a:r>
          </a:p>
          <a:p>
            <a:endParaRPr lang="en-US" dirty="0" smtClean="0"/>
          </a:p>
          <a:p>
            <a:r>
              <a:rPr lang="en-US" dirty="0" smtClean="0"/>
              <a:t>Suppose for example that the investor makes a 50% gain and a 50% loss. Then the arithmetic mean value of those returns is thus the average of plus 50% and minus 50%, which is zero. The zero mean return is in contrast with the actual outcome for the investor, since, as you can see on the slide, the final value of the investment is only 75% of the initial value.   </a:t>
            </a:r>
          </a:p>
          <a:p>
            <a:endParaRPr lang="en-US" dirty="0" smtClean="0"/>
          </a:p>
          <a:p>
            <a:r>
              <a:rPr lang="en-US" dirty="0" smtClean="0"/>
              <a:t>Because of this mismatch between average return and the actual investment return,  investors prefer using the geometric mean return to take into account that there is no linear compensation in the returns.  </a:t>
            </a:r>
          </a:p>
        </p:txBody>
      </p:sp>
      <p:sp>
        <p:nvSpPr>
          <p:cNvPr id="4" name="Slide Number Placeholder 3"/>
          <p:cNvSpPr>
            <a:spLocks noGrp="1"/>
          </p:cNvSpPr>
          <p:nvPr>
            <p:ph type="sldNum" sz="quarter" idx="10"/>
          </p:nvPr>
        </p:nvSpPr>
        <p:spPr/>
        <p:txBody>
          <a:bodyPr/>
          <a:lstStyle/>
          <a:p>
            <a:fld id="{2B3A40D6-BFE2-4A77-8141-36F9731C9D74}" type="slidenum">
              <a:rPr lang="nl-BE" smtClean="0"/>
              <a:t>7</a:t>
            </a:fld>
            <a:endParaRPr lang="nl-BE"/>
          </a:p>
        </p:txBody>
      </p:sp>
    </p:spTree>
    <p:extLst>
      <p:ext uri="{BB962C8B-B14F-4D97-AF65-F5344CB8AC3E}">
        <p14:creationId xmlns:p14="http://schemas.microsoft.com/office/powerpoint/2010/main" val="98676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geometric mean return is obtained by first multiplying the total returns, and then raising that number to the power of one divided by the number of observations. If you then subtract one from that number, you obtain the geometric mean return.</a:t>
            </a:r>
          </a:p>
          <a:p>
            <a:endParaRPr lang="en-US" dirty="0" smtClean="0"/>
          </a:p>
          <a:p>
            <a:r>
              <a:rPr lang="en-US" dirty="0" smtClean="0"/>
              <a:t>In our example of a plus 50% return and a minus 50% return, the geometric mean return is minus 13.4% and this matches, by definition, with the average effective investment return.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8</a:t>
            </a:fld>
            <a:endParaRPr lang="nl-BE"/>
          </a:p>
        </p:txBody>
      </p:sp>
    </p:spTree>
    <p:extLst>
      <p:ext uri="{BB962C8B-B14F-4D97-AF65-F5344CB8AC3E}">
        <p14:creationId xmlns:p14="http://schemas.microsoft.com/office/powerpoint/2010/main" val="105712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the average return and volatility, we can start interpreting portfolio performance. In the next exercises, we do this for the S&amp;P 500 portfolio, which is invested in the 500 largest publicly listed US stocks, with weights that are proportional to the stocks' market capitalization.  The S&amp;P 500 portfolio is generally considered as the most important benchmark portfolio for investors in US stocks.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9</a:t>
            </a:fld>
            <a:endParaRPr lang="nl-BE"/>
          </a:p>
        </p:txBody>
      </p:sp>
    </p:spTree>
    <p:extLst>
      <p:ext uri="{BB962C8B-B14F-4D97-AF65-F5344CB8AC3E}">
        <p14:creationId xmlns:p14="http://schemas.microsoft.com/office/powerpoint/2010/main" val="222057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seen how to compute the mean and standard deviation of the monthly returns on a risky portfolio. To interpret these numbers, we need a benchmark to compare with. The standard choice of benchmark is the investment in a risk free asset, such as a Treasury Bill issued by the US government.   Because there is no risk, the volatility of its return is zero and the return itself is called the risk free rate.</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11</a:t>
            </a:fld>
            <a:endParaRPr lang="nl-BE"/>
          </a:p>
        </p:txBody>
      </p:sp>
    </p:spTree>
    <p:extLst>
      <p:ext uri="{BB962C8B-B14F-4D97-AF65-F5344CB8AC3E}">
        <p14:creationId xmlns:p14="http://schemas.microsoft.com/office/powerpoint/2010/main" val="365694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26/05/2016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26/05/2016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26/05/2016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26/05/2016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26/05/2016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26/05/2016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26/05/2016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26/05/2016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26/05/2016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26/05/2016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26/05/2016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26/05/2016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1: The different dimensions of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 </a:t>
            </a:r>
            <a:r>
              <a:rPr lang="en-US" dirty="0"/>
              <a:t>The </a:t>
            </a:r>
            <a:r>
              <a:rPr lang="en-US" dirty="0" smtClean="0"/>
              <a:t>(annualized) Sharpe ratio</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39856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4447733"/>
              </p:ext>
            </p:extLst>
          </p:nvPr>
        </p:nvGraphicFramePr>
        <p:xfrm>
          <a:off x="228600" y="2286000"/>
          <a:ext cx="3810000" cy="2194560"/>
        </p:xfrm>
        <a:graphic>
          <a:graphicData uri="http://schemas.openxmlformats.org/drawingml/2006/table">
            <a:tbl>
              <a:tblPr firstRow="1" bandRow="1">
                <a:tableStyleId>{5C22544A-7EE6-4342-B048-85BDC9FD1C3A}</a:tableStyleId>
              </a:tblPr>
              <a:tblGrid>
                <a:gridCol w="3810000"/>
              </a:tblGrid>
              <a:tr h="370840">
                <a:tc>
                  <a:txBody>
                    <a:bodyPr/>
                    <a:lstStyle/>
                    <a:p>
                      <a:r>
                        <a:rPr lang="nl-BE" dirty="0" smtClean="0"/>
                        <a:t>Risky portfolio</a:t>
                      </a:r>
                    </a:p>
                    <a:p>
                      <a:r>
                        <a:rPr lang="nl-BE" dirty="0" smtClean="0"/>
                        <a:t>E.g. portfolio invested in stocks, bonds, real estate, commodities</a:t>
                      </a:r>
                      <a:endParaRPr lang="nl-BE" dirty="0"/>
                    </a:p>
                  </a:txBody>
                  <a:tcPr/>
                </a:tc>
              </a:tr>
              <a:tr h="370840">
                <a:tc>
                  <a:txBody>
                    <a:bodyPr/>
                    <a:lstStyle/>
                    <a:p>
                      <a:r>
                        <a:rPr lang="nl-BE" dirty="0" smtClean="0"/>
                        <a:t>Reward</a:t>
                      </a:r>
                      <a:r>
                        <a:rPr lang="nl-BE" baseline="0" dirty="0" smtClean="0"/>
                        <a:t> measured by the mean portfolio return</a:t>
                      </a:r>
                      <a:endParaRPr lang="nl-BE" dirty="0"/>
                    </a:p>
                  </a:txBody>
                  <a:tcPr/>
                </a:tc>
              </a:tr>
              <a:tr h="370840">
                <a:tc>
                  <a:txBody>
                    <a:bodyPr/>
                    <a:lstStyle/>
                    <a:p>
                      <a:r>
                        <a:rPr lang="nl-BE" dirty="0" smtClean="0"/>
                        <a:t>Risk measured by the volatility of the portfolio returns</a:t>
                      </a:r>
                      <a:endParaRPr lang="nl-BE"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912695899"/>
              </p:ext>
            </p:extLst>
          </p:nvPr>
        </p:nvGraphicFramePr>
        <p:xfrm>
          <a:off x="5257800" y="2270760"/>
          <a:ext cx="3810000" cy="2199640"/>
        </p:xfrm>
        <a:graphic>
          <a:graphicData uri="http://schemas.openxmlformats.org/drawingml/2006/table">
            <a:tbl>
              <a:tblPr firstRow="1" bandRow="1">
                <a:tableStyleId>{5C22544A-7EE6-4342-B048-85BDC9FD1C3A}</a:tableStyleId>
              </a:tblPr>
              <a:tblGrid>
                <a:gridCol w="3810000"/>
              </a:tblGrid>
              <a:tr h="370840">
                <a:tc>
                  <a:txBody>
                    <a:bodyPr/>
                    <a:lstStyle/>
                    <a:p>
                      <a:r>
                        <a:rPr lang="nl-BE" dirty="0" smtClean="0"/>
                        <a:t>Risk free asset</a:t>
                      </a:r>
                    </a:p>
                    <a:p>
                      <a:r>
                        <a:rPr lang="nl-BE" dirty="0" smtClean="0"/>
                        <a:t>E.g. US</a:t>
                      </a:r>
                      <a:r>
                        <a:rPr lang="nl-BE" baseline="0" dirty="0" smtClean="0"/>
                        <a:t> Treasury Bill</a:t>
                      </a:r>
                    </a:p>
                    <a:p>
                      <a:endParaRPr lang="nl-BE" dirty="0"/>
                    </a:p>
                  </a:txBody>
                  <a:tcPr/>
                </a:tc>
              </a:tr>
              <a:tr h="370840">
                <a:tc>
                  <a:txBody>
                    <a:bodyPr/>
                    <a:lstStyle/>
                    <a:p>
                      <a:r>
                        <a:rPr lang="nl-BE" dirty="0" smtClean="0"/>
                        <a:t>Reward</a:t>
                      </a:r>
                      <a:r>
                        <a:rPr lang="nl-BE" baseline="0" dirty="0" smtClean="0"/>
                        <a:t> measured by risk free rate</a:t>
                      </a:r>
                      <a:endParaRPr lang="nl-BE" dirty="0"/>
                    </a:p>
                  </a:txBody>
                  <a:tcPr/>
                </a:tc>
              </a:tr>
              <a:tr h="370840">
                <a:tc>
                  <a:txBody>
                    <a:bodyPr/>
                    <a:lstStyle/>
                    <a:p>
                      <a:r>
                        <a:rPr lang="nl-BE" dirty="0" smtClean="0"/>
                        <a:t>No risk: the return is always</a:t>
                      </a:r>
                      <a:r>
                        <a:rPr lang="nl-BE" baseline="0" dirty="0" smtClean="0"/>
                        <a:t> exactly equal to the risk free rate, and volatility is thus 0. </a:t>
                      </a:r>
                      <a:endParaRPr lang="nl-BE" dirty="0"/>
                    </a:p>
                  </a:txBody>
                  <a:tcPr/>
                </a:tc>
              </a:tr>
            </a:tbl>
          </a:graphicData>
        </a:graphic>
      </p:graphicFrame>
      <p:sp>
        <p:nvSpPr>
          <p:cNvPr id="6" name="Left-Right Arrow 5"/>
          <p:cNvSpPr/>
          <p:nvPr/>
        </p:nvSpPr>
        <p:spPr>
          <a:xfrm>
            <a:off x="4191000" y="2438400"/>
            <a:ext cx="8382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75198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1054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447800" y="5867400"/>
            <a:ext cx="57150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400" y="5943600"/>
            <a:ext cx="1981200" cy="923330"/>
          </a:xfrm>
          <a:prstGeom prst="rect">
            <a:avLst/>
          </a:prstGeom>
          <a:noFill/>
        </p:spPr>
        <p:txBody>
          <a:bodyPr wrap="square" rtlCol="0">
            <a:spAutoFit/>
          </a:bodyPr>
          <a:lstStyle/>
          <a:p>
            <a:r>
              <a:rPr lang="nl-BE" dirty="0" smtClean="0"/>
              <a:t>VOLATILITY OF PORTFOLIO RETURNS</a:t>
            </a:r>
            <a:endParaRPr lang="nl-BE" dirty="0"/>
          </a:p>
        </p:txBody>
      </p:sp>
      <p:sp>
        <p:nvSpPr>
          <p:cNvPr id="8" name="TextBox 7"/>
          <p:cNvSpPr txBox="1"/>
          <p:nvPr/>
        </p:nvSpPr>
        <p:spPr>
          <a:xfrm>
            <a:off x="1066800" y="1524000"/>
            <a:ext cx="1295400" cy="923330"/>
          </a:xfrm>
          <a:prstGeom prst="rect">
            <a:avLst/>
          </a:prstGeom>
          <a:noFill/>
        </p:spPr>
        <p:txBody>
          <a:bodyPr wrap="square" rtlCol="0">
            <a:spAutoFit/>
          </a:bodyPr>
          <a:lstStyle/>
          <a:p>
            <a:r>
              <a:rPr lang="nl-BE" dirty="0" smtClean="0"/>
              <a:t>MEAN PORTFOLIORETURN</a:t>
            </a:r>
            <a:endParaRPr lang="nl-BE" dirty="0"/>
          </a:p>
        </p:txBody>
      </p:sp>
      <p:sp>
        <p:nvSpPr>
          <p:cNvPr id="9" name="Oval 8"/>
          <p:cNvSpPr/>
          <p:nvPr/>
        </p:nvSpPr>
        <p:spPr>
          <a:xfrm>
            <a:off x="1371600" y="4876800"/>
            <a:ext cx="2286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Straight Connector 9"/>
          <p:cNvCxnSpPr/>
          <p:nvPr/>
        </p:nvCxnSpPr>
        <p:spPr>
          <a:xfrm flipH="1">
            <a:off x="1447800" y="35052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447800" y="5105400"/>
            <a:ext cx="5181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953000" y="3352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xtBox 12"/>
          <p:cNvSpPr txBox="1"/>
          <p:nvPr/>
        </p:nvSpPr>
        <p:spPr>
          <a:xfrm>
            <a:off x="76200" y="4840069"/>
            <a:ext cx="1219200" cy="646331"/>
          </a:xfrm>
          <a:prstGeom prst="rect">
            <a:avLst/>
          </a:prstGeom>
          <a:noFill/>
        </p:spPr>
        <p:txBody>
          <a:bodyPr wrap="square" rtlCol="0">
            <a:spAutoFit/>
          </a:bodyPr>
          <a:lstStyle/>
          <a:p>
            <a:r>
              <a:rPr lang="nl-BE" dirty="0" smtClean="0">
                <a:solidFill>
                  <a:srgbClr val="FF0000"/>
                </a:solidFill>
              </a:rPr>
              <a:t>Risk free</a:t>
            </a:r>
          </a:p>
          <a:p>
            <a:r>
              <a:rPr lang="nl-BE" dirty="0" smtClean="0">
                <a:solidFill>
                  <a:srgbClr val="FF0000"/>
                </a:solidFill>
              </a:rPr>
              <a:t>rate</a:t>
            </a:r>
            <a:endParaRPr lang="nl-BE" dirty="0">
              <a:solidFill>
                <a:srgbClr val="FF0000"/>
              </a:solidFill>
            </a:endParaRPr>
          </a:p>
        </p:txBody>
      </p:sp>
      <p:cxnSp>
        <p:nvCxnSpPr>
          <p:cNvPr id="15" name="Straight Arrow Connector 14"/>
          <p:cNvCxnSpPr/>
          <p:nvPr/>
        </p:nvCxnSpPr>
        <p:spPr>
          <a:xfrm flipH="1">
            <a:off x="1676400" y="4419600"/>
            <a:ext cx="152400" cy="478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43050" y="3829734"/>
            <a:ext cx="1333500" cy="646331"/>
          </a:xfrm>
          <a:prstGeom prst="rect">
            <a:avLst/>
          </a:prstGeom>
          <a:noFill/>
        </p:spPr>
        <p:txBody>
          <a:bodyPr wrap="square" rtlCol="0">
            <a:spAutoFit/>
          </a:bodyPr>
          <a:lstStyle/>
          <a:p>
            <a:r>
              <a:rPr lang="nl-BE" dirty="0" smtClean="0">
                <a:solidFill>
                  <a:srgbClr val="FF0000"/>
                </a:solidFill>
              </a:rPr>
              <a:t>Risk free asset</a:t>
            </a:r>
            <a:endParaRPr lang="nl-BE" dirty="0">
              <a:solidFill>
                <a:srgbClr val="FF0000"/>
              </a:solidFill>
            </a:endParaRPr>
          </a:p>
        </p:txBody>
      </p:sp>
      <p:sp>
        <p:nvSpPr>
          <p:cNvPr id="18" name="TextBox 17"/>
          <p:cNvSpPr txBox="1"/>
          <p:nvPr/>
        </p:nvSpPr>
        <p:spPr>
          <a:xfrm>
            <a:off x="3543300" y="2325469"/>
            <a:ext cx="1333500" cy="646331"/>
          </a:xfrm>
          <a:prstGeom prst="rect">
            <a:avLst/>
          </a:prstGeom>
          <a:noFill/>
        </p:spPr>
        <p:txBody>
          <a:bodyPr wrap="square" rtlCol="0">
            <a:spAutoFit/>
          </a:bodyPr>
          <a:lstStyle/>
          <a:p>
            <a:r>
              <a:rPr lang="nl-BE" dirty="0" smtClean="0">
                <a:solidFill>
                  <a:schemeClr val="tx2"/>
                </a:solidFill>
              </a:rPr>
              <a:t>Risky portfolio</a:t>
            </a:r>
            <a:endParaRPr lang="nl-BE" dirty="0">
              <a:solidFill>
                <a:schemeClr val="tx2"/>
              </a:solidFill>
            </a:endParaRPr>
          </a:p>
        </p:txBody>
      </p:sp>
      <p:cxnSp>
        <p:nvCxnSpPr>
          <p:cNvPr id="19" name="Straight Arrow Connector 18"/>
          <p:cNvCxnSpPr/>
          <p:nvPr/>
        </p:nvCxnSpPr>
        <p:spPr>
          <a:xfrm>
            <a:off x="4310062" y="2907178"/>
            <a:ext cx="533400" cy="43883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200" y="3087469"/>
            <a:ext cx="1371600" cy="1200329"/>
          </a:xfrm>
          <a:prstGeom prst="rect">
            <a:avLst/>
          </a:prstGeom>
          <a:noFill/>
        </p:spPr>
        <p:txBody>
          <a:bodyPr wrap="square" rtlCol="0">
            <a:spAutoFit/>
          </a:bodyPr>
          <a:lstStyle/>
          <a:p>
            <a:r>
              <a:rPr lang="nl-BE" dirty="0" smtClean="0">
                <a:solidFill>
                  <a:srgbClr val="002060"/>
                </a:solidFill>
              </a:rPr>
              <a:t>Mean of  risky portfolio return</a:t>
            </a:r>
            <a:endParaRPr lang="nl-BE" dirty="0">
              <a:solidFill>
                <a:srgbClr val="002060"/>
              </a:solidFill>
            </a:endParaRPr>
          </a:p>
        </p:txBody>
      </p:sp>
      <p:sp>
        <p:nvSpPr>
          <p:cNvPr id="22" name="TextBox 21"/>
          <p:cNvSpPr txBox="1"/>
          <p:nvPr/>
        </p:nvSpPr>
        <p:spPr>
          <a:xfrm>
            <a:off x="4495800" y="5934670"/>
            <a:ext cx="1543050" cy="923330"/>
          </a:xfrm>
          <a:prstGeom prst="rect">
            <a:avLst/>
          </a:prstGeom>
          <a:noFill/>
        </p:spPr>
        <p:txBody>
          <a:bodyPr wrap="square" rtlCol="0">
            <a:spAutoFit/>
          </a:bodyPr>
          <a:lstStyle/>
          <a:p>
            <a:r>
              <a:rPr lang="nl-BE" dirty="0" smtClean="0">
                <a:solidFill>
                  <a:srgbClr val="002060"/>
                </a:solidFill>
              </a:rPr>
              <a:t>Volatility of risky portfolio return</a:t>
            </a:r>
            <a:endParaRPr lang="nl-BE" dirty="0">
              <a:solidFill>
                <a:srgbClr val="002060"/>
              </a:solidFill>
            </a:endParaRPr>
          </a:p>
        </p:txBody>
      </p:sp>
      <p:cxnSp>
        <p:nvCxnSpPr>
          <p:cNvPr id="24" name="Straight Arrow Connector 23"/>
          <p:cNvCxnSpPr>
            <a:stCxn id="12" idx="4"/>
          </p:cNvCxnSpPr>
          <p:nvPr/>
        </p:nvCxnSpPr>
        <p:spPr>
          <a:xfrm>
            <a:off x="5067300" y="3657600"/>
            <a:ext cx="38100" cy="1447800"/>
          </a:xfrm>
          <a:prstGeom prst="straightConnector1">
            <a:avLst/>
          </a:prstGeom>
          <a:ln w="66675">
            <a:headEnd type="arrow"/>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5410200" y="3657600"/>
            <a:ext cx="628650" cy="12967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6" name="TextBox 25"/>
          <p:cNvSpPr txBox="1"/>
          <p:nvPr/>
        </p:nvSpPr>
        <p:spPr>
          <a:xfrm>
            <a:off x="6191250" y="3705819"/>
            <a:ext cx="1295400" cy="1200329"/>
          </a:xfrm>
          <a:prstGeom prst="rect">
            <a:avLst/>
          </a:prstGeom>
          <a:noFill/>
        </p:spPr>
        <p:txBody>
          <a:bodyPr wrap="square" rtlCol="0">
            <a:spAutoFit/>
          </a:bodyPr>
          <a:lstStyle/>
          <a:p>
            <a:r>
              <a:rPr lang="nl-BE" dirty="0" smtClean="0"/>
              <a:t>Excess return of the risky portfolio</a:t>
            </a:r>
            <a:endParaRPr lang="nl-BE" dirty="0"/>
          </a:p>
        </p:txBody>
      </p:sp>
    </p:spTree>
    <p:extLst>
      <p:ext uri="{BB962C8B-B14F-4D97-AF65-F5344CB8AC3E}">
        <p14:creationId xmlns:p14="http://schemas.microsoft.com/office/powerpoint/2010/main" val="2244886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V="1">
            <a:off x="51054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447800" y="5867400"/>
            <a:ext cx="57150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447800" y="2514600"/>
            <a:ext cx="0" cy="335280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10400" y="5943600"/>
            <a:ext cx="1981200" cy="923330"/>
          </a:xfrm>
          <a:prstGeom prst="rect">
            <a:avLst/>
          </a:prstGeom>
          <a:noFill/>
        </p:spPr>
        <p:txBody>
          <a:bodyPr wrap="square" rtlCol="0">
            <a:spAutoFit/>
          </a:bodyPr>
          <a:lstStyle/>
          <a:p>
            <a:r>
              <a:rPr lang="nl-BE" dirty="0" smtClean="0"/>
              <a:t>VOLATILITY OF PORTFOLIO RETURNS</a:t>
            </a:r>
            <a:endParaRPr lang="nl-BE" dirty="0"/>
          </a:p>
        </p:txBody>
      </p:sp>
      <p:sp>
        <p:nvSpPr>
          <p:cNvPr id="27" name="TextBox 26"/>
          <p:cNvSpPr txBox="1"/>
          <p:nvPr/>
        </p:nvSpPr>
        <p:spPr>
          <a:xfrm>
            <a:off x="1066800" y="1524000"/>
            <a:ext cx="1295400" cy="923330"/>
          </a:xfrm>
          <a:prstGeom prst="rect">
            <a:avLst/>
          </a:prstGeom>
          <a:noFill/>
        </p:spPr>
        <p:txBody>
          <a:bodyPr wrap="square" rtlCol="0">
            <a:spAutoFit/>
          </a:bodyPr>
          <a:lstStyle/>
          <a:p>
            <a:r>
              <a:rPr lang="nl-BE" dirty="0" smtClean="0"/>
              <a:t>MEAN PORTFOLIORETURN</a:t>
            </a:r>
            <a:endParaRPr lang="nl-BE" dirty="0"/>
          </a:p>
        </p:txBody>
      </p:sp>
      <p:sp>
        <p:nvSpPr>
          <p:cNvPr id="28" name="Oval 27"/>
          <p:cNvSpPr/>
          <p:nvPr/>
        </p:nvSpPr>
        <p:spPr>
          <a:xfrm>
            <a:off x="1371600" y="4876800"/>
            <a:ext cx="2286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9" name="Straight Connector 28"/>
          <p:cNvCxnSpPr/>
          <p:nvPr/>
        </p:nvCxnSpPr>
        <p:spPr>
          <a:xfrm flipH="1">
            <a:off x="1447800" y="35052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447800" y="5105400"/>
            <a:ext cx="5181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953000" y="3352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3" name="Straight Arrow Connector 32"/>
          <p:cNvCxnSpPr/>
          <p:nvPr/>
        </p:nvCxnSpPr>
        <p:spPr>
          <a:xfrm>
            <a:off x="666750" y="4419600"/>
            <a:ext cx="552450" cy="478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0" y="3658284"/>
            <a:ext cx="1333500" cy="1200329"/>
          </a:xfrm>
          <a:prstGeom prst="rect">
            <a:avLst/>
          </a:prstGeom>
          <a:noFill/>
        </p:spPr>
        <p:txBody>
          <a:bodyPr wrap="square" rtlCol="0">
            <a:spAutoFit/>
          </a:bodyPr>
          <a:lstStyle/>
          <a:p>
            <a:r>
              <a:rPr lang="nl-BE" dirty="0" smtClean="0">
                <a:solidFill>
                  <a:srgbClr val="FF0000"/>
                </a:solidFill>
              </a:rPr>
              <a:t>100% invested in Risk free asset</a:t>
            </a:r>
            <a:endParaRPr lang="nl-BE" dirty="0">
              <a:solidFill>
                <a:srgbClr val="FF0000"/>
              </a:solidFill>
            </a:endParaRPr>
          </a:p>
        </p:txBody>
      </p:sp>
      <p:sp>
        <p:nvSpPr>
          <p:cNvPr id="35" name="TextBox 34"/>
          <p:cNvSpPr txBox="1"/>
          <p:nvPr/>
        </p:nvSpPr>
        <p:spPr>
          <a:xfrm>
            <a:off x="3543300" y="2325469"/>
            <a:ext cx="1333500" cy="1200329"/>
          </a:xfrm>
          <a:prstGeom prst="rect">
            <a:avLst/>
          </a:prstGeom>
          <a:noFill/>
        </p:spPr>
        <p:txBody>
          <a:bodyPr wrap="square" rtlCol="0">
            <a:spAutoFit/>
          </a:bodyPr>
          <a:lstStyle/>
          <a:p>
            <a:r>
              <a:rPr lang="nl-BE" dirty="0" smtClean="0">
                <a:solidFill>
                  <a:schemeClr val="tx2"/>
                </a:solidFill>
              </a:rPr>
              <a:t>100% invested in risky portfolio</a:t>
            </a:r>
            <a:endParaRPr lang="nl-BE" dirty="0">
              <a:solidFill>
                <a:schemeClr val="tx2"/>
              </a:solidFill>
            </a:endParaRPr>
          </a:p>
        </p:txBody>
      </p:sp>
      <p:cxnSp>
        <p:nvCxnSpPr>
          <p:cNvPr id="36" name="Straight Arrow Connector 35"/>
          <p:cNvCxnSpPr/>
          <p:nvPr/>
        </p:nvCxnSpPr>
        <p:spPr>
          <a:xfrm>
            <a:off x="2667000" y="3657600"/>
            <a:ext cx="533400" cy="43883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8" idx="3"/>
          </p:cNvCxnSpPr>
          <p:nvPr/>
        </p:nvCxnSpPr>
        <p:spPr>
          <a:xfrm flipV="1">
            <a:off x="1405078" y="2325469"/>
            <a:ext cx="6062522" cy="281149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52600" y="2467749"/>
            <a:ext cx="1333500" cy="1754326"/>
          </a:xfrm>
          <a:prstGeom prst="rect">
            <a:avLst/>
          </a:prstGeom>
          <a:noFill/>
        </p:spPr>
        <p:txBody>
          <a:bodyPr wrap="square" rtlCol="0">
            <a:spAutoFit/>
          </a:bodyPr>
          <a:lstStyle/>
          <a:p>
            <a:r>
              <a:rPr lang="nl-BE" b="1" dirty="0" smtClean="0">
                <a:solidFill>
                  <a:srgbClr val="00B050"/>
                </a:solidFill>
              </a:rPr>
              <a:t>50% invested in risky portfolio, 50% in risk free rate</a:t>
            </a:r>
            <a:endParaRPr lang="nl-BE" b="1" dirty="0">
              <a:solidFill>
                <a:srgbClr val="00B050"/>
              </a:solidFill>
            </a:endParaRPr>
          </a:p>
        </p:txBody>
      </p:sp>
      <p:sp>
        <p:nvSpPr>
          <p:cNvPr id="48" name="Left Brace 47"/>
          <p:cNvSpPr/>
          <p:nvPr/>
        </p:nvSpPr>
        <p:spPr>
          <a:xfrm rot="4026106">
            <a:off x="6244085" y="751820"/>
            <a:ext cx="618230" cy="29997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49" name="TextBox 48"/>
          <p:cNvSpPr txBox="1"/>
          <p:nvPr/>
        </p:nvSpPr>
        <p:spPr>
          <a:xfrm>
            <a:off x="5072062" y="609600"/>
            <a:ext cx="3124200" cy="923330"/>
          </a:xfrm>
          <a:prstGeom prst="rect">
            <a:avLst/>
          </a:prstGeom>
          <a:noFill/>
        </p:spPr>
        <p:txBody>
          <a:bodyPr wrap="square" rtlCol="0">
            <a:spAutoFit/>
          </a:bodyPr>
          <a:lstStyle/>
          <a:p>
            <a:r>
              <a:rPr lang="nl-BE" dirty="0" smtClean="0"/>
              <a:t>Leveraged portfolios: Investor borrows capital to invest more in the risky asset than she has</a:t>
            </a:r>
            <a:endParaRPr lang="nl-BE" dirty="0"/>
          </a:p>
        </p:txBody>
      </p:sp>
      <p:sp>
        <p:nvSpPr>
          <p:cNvPr id="50" name="Oval 49"/>
          <p:cNvSpPr/>
          <p:nvPr/>
        </p:nvSpPr>
        <p:spPr>
          <a:xfrm>
            <a:off x="3276600" y="4038600"/>
            <a:ext cx="228600" cy="304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749219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1054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447800" y="5867400"/>
            <a:ext cx="57150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400" y="5943600"/>
            <a:ext cx="1981200" cy="923330"/>
          </a:xfrm>
          <a:prstGeom prst="rect">
            <a:avLst/>
          </a:prstGeom>
          <a:noFill/>
        </p:spPr>
        <p:txBody>
          <a:bodyPr wrap="square" rtlCol="0">
            <a:spAutoFit/>
          </a:bodyPr>
          <a:lstStyle/>
          <a:p>
            <a:r>
              <a:rPr lang="nl-BE" dirty="0" smtClean="0"/>
              <a:t>VOLATILITY OF PORTFOLIO RETURNS</a:t>
            </a:r>
            <a:endParaRPr lang="nl-BE" dirty="0"/>
          </a:p>
        </p:txBody>
      </p:sp>
      <p:sp>
        <p:nvSpPr>
          <p:cNvPr id="8" name="TextBox 7"/>
          <p:cNvSpPr txBox="1"/>
          <p:nvPr/>
        </p:nvSpPr>
        <p:spPr>
          <a:xfrm>
            <a:off x="1066800" y="1524000"/>
            <a:ext cx="1295400" cy="923330"/>
          </a:xfrm>
          <a:prstGeom prst="rect">
            <a:avLst/>
          </a:prstGeom>
          <a:noFill/>
        </p:spPr>
        <p:txBody>
          <a:bodyPr wrap="square" rtlCol="0">
            <a:spAutoFit/>
          </a:bodyPr>
          <a:lstStyle/>
          <a:p>
            <a:r>
              <a:rPr lang="nl-BE" dirty="0" smtClean="0"/>
              <a:t>MEAN PORTFOLIORETURN</a:t>
            </a:r>
            <a:endParaRPr lang="nl-BE" dirty="0"/>
          </a:p>
        </p:txBody>
      </p:sp>
      <p:sp>
        <p:nvSpPr>
          <p:cNvPr id="9" name="Oval 8"/>
          <p:cNvSpPr/>
          <p:nvPr/>
        </p:nvSpPr>
        <p:spPr>
          <a:xfrm>
            <a:off x="1371600" y="4876800"/>
            <a:ext cx="2286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Straight Connector 9"/>
          <p:cNvCxnSpPr/>
          <p:nvPr/>
        </p:nvCxnSpPr>
        <p:spPr>
          <a:xfrm flipH="1">
            <a:off x="1447800" y="35052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447800" y="5105400"/>
            <a:ext cx="5181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953000" y="3352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xtBox 12"/>
          <p:cNvSpPr txBox="1"/>
          <p:nvPr/>
        </p:nvSpPr>
        <p:spPr>
          <a:xfrm>
            <a:off x="76200" y="4840069"/>
            <a:ext cx="1219200" cy="646331"/>
          </a:xfrm>
          <a:prstGeom prst="rect">
            <a:avLst/>
          </a:prstGeom>
          <a:noFill/>
        </p:spPr>
        <p:txBody>
          <a:bodyPr wrap="square" rtlCol="0">
            <a:spAutoFit/>
          </a:bodyPr>
          <a:lstStyle/>
          <a:p>
            <a:r>
              <a:rPr lang="nl-BE" dirty="0" smtClean="0">
                <a:solidFill>
                  <a:srgbClr val="FF0000"/>
                </a:solidFill>
              </a:rPr>
              <a:t>Risk free</a:t>
            </a:r>
          </a:p>
          <a:p>
            <a:r>
              <a:rPr lang="nl-BE" dirty="0" smtClean="0">
                <a:solidFill>
                  <a:srgbClr val="FF0000"/>
                </a:solidFill>
              </a:rPr>
              <a:t>rate</a:t>
            </a:r>
            <a:endParaRPr lang="nl-BE" dirty="0">
              <a:solidFill>
                <a:srgbClr val="FF0000"/>
              </a:solidFill>
            </a:endParaRPr>
          </a:p>
        </p:txBody>
      </p:sp>
      <p:cxnSp>
        <p:nvCxnSpPr>
          <p:cNvPr id="14" name="Straight Arrow Connector 13"/>
          <p:cNvCxnSpPr/>
          <p:nvPr/>
        </p:nvCxnSpPr>
        <p:spPr>
          <a:xfrm flipH="1">
            <a:off x="1676400" y="4419600"/>
            <a:ext cx="152400" cy="478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43050" y="3829734"/>
            <a:ext cx="1333500" cy="646331"/>
          </a:xfrm>
          <a:prstGeom prst="rect">
            <a:avLst/>
          </a:prstGeom>
          <a:noFill/>
        </p:spPr>
        <p:txBody>
          <a:bodyPr wrap="square" rtlCol="0">
            <a:spAutoFit/>
          </a:bodyPr>
          <a:lstStyle/>
          <a:p>
            <a:r>
              <a:rPr lang="nl-BE" dirty="0" smtClean="0">
                <a:solidFill>
                  <a:srgbClr val="FF0000"/>
                </a:solidFill>
              </a:rPr>
              <a:t>Risk free asset</a:t>
            </a:r>
            <a:endParaRPr lang="nl-BE" dirty="0">
              <a:solidFill>
                <a:srgbClr val="FF0000"/>
              </a:solidFill>
            </a:endParaRPr>
          </a:p>
        </p:txBody>
      </p:sp>
      <p:sp>
        <p:nvSpPr>
          <p:cNvPr id="16" name="TextBox 15"/>
          <p:cNvSpPr txBox="1"/>
          <p:nvPr/>
        </p:nvSpPr>
        <p:spPr>
          <a:xfrm>
            <a:off x="3543300" y="2325469"/>
            <a:ext cx="1333500" cy="646331"/>
          </a:xfrm>
          <a:prstGeom prst="rect">
            <a:avLst/>
          </a:prstGeom>
          <a:noFill/>
        </p:spPr>
        <p:txBody>
          <a:bodyPr wrap="square" rtlCol="0">
            <a:spAutoFit/>
          </a:bodyPr>
          <a:lstStyle/>
          <a:p>
            <a:r>
              <a:rPr lang="nl-BE" dirty="0" smtClean="0">
                <a:solidFill>
                  <a:schemeClr val="tx2"/>
                </a:solidFill>
              </a:rPr>
              <a:t>Risky portfolio</a:t>
            </a:r>
            <a:endParaRPr lang="nl-BE" dirty="0">
              <a:solidFill>
                <a:schemeClr val="tx2"/>
              </a:solidFill>
            </a:endParaRPr>
          </a:p>
        </p:txBody>
      </p:sp>
      <p:cxnSp>
        <p:nvCxnSpPr>
          <p:cNvPr id="17" name="Straight Arrow Connector 16"/>
          <p:cNvCxnSpPr/>
          <p:nvPr/>
        </p:nvCxnSpPr>
        <p:spPr>
          <a:xfrm>
            <a:off x="4310062" y="2907178"/>
            <a:ext cx="533400" cy="43883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 y="3087469"/>
            <a:ext cx="1371600" cy="1200329"/>
          </a:xfrm>
          <a:prstGeom prst="rect">
            <a:avLst/>
          </a:prstGeom>
          <a:noFill/>
        </p:spPr>
        <p:txBody>
          <a:bodyPr wrap="square" rtlCol="0">
            <a:spAutoFit/>
          </a:bodyPr>
          <a:lstStyle/>
          <a:p>
            <a:r>
              <a:rPr lang="nl-BE" dirty="0" smtClean="0">
                <a:solidFill>
                  <a:srgbClr val="002060"/>
                </a:solidFill>
              </a:rPr>
              <a:t>Mean of  risky portfolio return</a:t>
            </a:r>
            <a:endParaRPr lang="nl-BE" dirty="0">
              <a:solidFill>
                <a:srgbClr val="002060"/>
              </a:solidFill>
            </a:endParaRPr>
          </a:p>
        </p:txBody>
      </p:sp>
      <p:sp>
        <p:nvSpPr>
          <p:cNvPr id="19" name="TextBox 18"/>
          <p:cNvSpPr txBox="1"/>
          <p:nvPr/>
        </p:nvSpPr>
        <p:spPr>
          <a:xfrm>
            <a:off x="4495800" y="5934670"/>
            <a:ext cx="1543050" cy="923330"/>
          </a:xfrm>
          <a:prstGeom prst="rect">
            <a:avLst/>
          </a:prstGeom>
          <a:noFill/>
        </p:spPr>
        <p:txBody>
          <a:bodyPr wrap="square" rtlCol="0">
            <a:spAutoFit/>
          </a:bodyPr>
          <a:lstStyle/>
          <a:p>
            <a:r>
              <a:rPr lang="nl-BE" dirty="0" smtClean="0">
                <a:solidFill>
                  <a:srgbClr val="002060"/>
                </a:solidFill>
              </a:rPr>
              <a:t>Volatility of risky portfolio return</a:t>
            </a:r>
            <a:endParaRPr lang="nl-BE" dirty="0">
              <a:solidFill>
                <a:srgbClr val="002060"/>
              </a:solidFill>
            </a:endParaRPr>
          </a:p>
        </p:txBody>
      </p:sp>
      <p:cxnSp>
        <p:nvCxnSpPr>
          <p:cNvPr id="20" name="Straight Arrow Connector 19"/>
          <p:cNvCxnSpPr>
            <a:stCxn id="12" idx="4"/>
          </p:cNvCxnSpPr>
          <p:nvPr/>
        </p:nvCxnSpPr>
        <p:spPr>
          <a:xfrm>
            <a:off x="5067300" y="3657600"/>
            <a:ext cx="38100" cy="1447800"/>
          </a:xfrm>
          <a:prstGeom prst="straightConnector1">
            <a:avLst/>
          </a:prstGeom>
          <a:ln w="66675">
            <a:headEnd type="arrow"/>
            <a:tailEnd type="arrow"/>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5410200" y="3657600"/>
            <a:ext cx="628650" cy="12967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2" name="TextBox 21"/>
          <p:cNvSpPr txBox="1"/>
          <p:nvPr/>
        </p:nvSpPr>
        <p:spPr>
          <a:xfrm>
            <a:off x="6191250" y="3705819"/>
            <a:ext cx="1295400" cy="1200329"/>
          </a:xfrm>
          <a:prstGeom prst="rect">
            <a:avLst/>
          </a:prstGeom>
          <a:noFill/>
        </p:spPr>
        <p:txBody>
          <a:bodyPr wrap="square" rtlCol="0">
            <a:spAutoFit/>
          </a:bodyPr>
          <a:lstStyle/>
          <a:p>
            <a:r>
              <a:rPr lang="nl-BE" dirty="0" smtClean="0"/>
              <a:t>Excess return of the risky portfolio</a:t>
            </a:r>
            <a:endParaRPr lang="nl-BE" dirty="0"/>
          </a:p>
        </p:txBody>
      </p:sp>
      <p:cxnSp>
        <p:nvCxnSpPr>
          <p:cNvPr id="23" name="Straight Connector 22"/>
          <p:cNvCxnSpPr/>
          <p:nvPr/>
        </p:nvCxnSpPr>
        <p:spPr>
          <a:xfrm flipV="1">
            <a:off x="1405078" y="2325469"/>
            <a:ext cx="6062522" cy="281149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24000" y="5181600"/>
            <a:ext cx="3714750" cy="0"/>
          </a:xfrm>
          <a:prstGeom prst="straightConnector1">
            <a:avLst/>
          </a:prstGeom>
          <a:ln w="666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2876550" y="685800"/>
                <a:ext cx="4895850" cy="965905"/>
              </a:xfrm>
              <a:prstGeom prst="rect">
                <a:avLst/>
              </a:prstGeom>
              <a:noFill/>
            </p:spPr>
            <p:txBody>
              <a:bodyPr wrap="square" rtlCol="0">
                <a:spAutoFit/>
              </a:bodyPr>
              <a:lstStyle/>
              <a:p>
                <a:r>
                  <a:rPr lang="nl-BE" dirty="0" smtClean="0"/>
                  <a:t>Slope = </a:t>
                </a:r>
                <a14:m>
                  <m:oMath xmlns:m="http://schemas.openxmlformats.org/officeDocument/2006/math">
                    <m:f>
                      <m:fPr>
                        <m:ctrlPr>
                          <a:rPr lang="nl-BE" i="1">
                            <a:latin typeface="Cambria Math"/>
                          </a:rPr>
                        </m:ctrlPr>
                      </m:fPr>
                      <m:num/>
                      <m:den>
                        <m:r>
                          <a:rPr lang="nl-BE" i="1">
                            <a:latin typeface="Cambria Math"/>
                          </a:rPr>
                          <m:t>𝑉𝑜𝑙𝑎𝑡𝑖𝑙𝑖𝑡𝑦</m:t>
                        </m:r>
                        <m:r>
                          <a:rPr lang="nl-BE" i="1">
                            <a:latin typeface="Cambria Math"/>
                          </a:rPr>
                          <m:t> </m:t>
                        </m:r>
                        <m:r>
                          <a:rPr lang="nl-BE" i="1">
                            <a:latin typeface="Cambria Math"/>
                          </a:rPr>
                          <m:t>𝑜𝑓</m:t>
                        </m:r>
                        <m:r>
                          <a:rPr lang="nl-BE" i="1">
                            <a:latin typeface="Cambria Math"/>
                          </a:rPr>
                          <m:t> </m:t>
                        </m:r>
                        <m:r>
                          <a:rPr lang="nl-BE" i="1">
                            <a:latin typeface="Cambria Math"/>
                          </a:rPr>
                          <m:t>𝑡h𝑒</m:t>
                        </m:r>
                        <m:r>
                          <a:rPr lang="nl-BE" i="1">
                            <a:latin typeface="Cambria Math"/>
                          </a:rPr>
                          <m:t> </m:t>
                        </m:r>
                        <m:r>
                          <a:rPr lang="nl-BE" i="1">
                            <a:latin typeface="Cambria Math"/>
                          </a:rPr>
                          <m:t>𝑟𝑖𝑠𝑘𝑦</m:t>
                        </m:r>
                        <m:r>
                          <a:rPr lang="nl-BE" i="1">
                            <a:latin typeface="Cambria Math"/>
                          </a:rPr>
                          <m:t> </m:t>
                        </m:r>
                        <m:r>
                          <a:rPr lang="nl-BE" i="1">
                            <a:latin typeface="Cambria Math"/>
                          </a:rPr>
                          <m:t>𝑝𝑜𝑟𝑡𝑓𝑜𝑙𝑖𝑜</m:t>
                        </m:r>
                        <m:r>
                          <a:rPr lang="nl-BE" i="1">
                            <a:latin typeface="Cambria Math"/>
                          </a:rPr>
                          <m:t> </m:t>
                        </m:r>
                        <m:r>
                          <a:rPr lang="nl-BE" i="1">
                            <a:latin typeface="Cambria Math"/>
                          </a:rPr>
                          <m:t>𝑟𝑒𝑡𝑢𝑟𝑛𝑠</m:t>
                        </m:r>
                      </m:den>
                    </m:f>
                  </m:oMath>
                </a14:m>
                <a:r>
                  <a:rPr lang="nl-BE" dirty="0" smtClean="0"/>
                  <a:t>          = </a:t>
                </a:r>
                <a14:m>
                  <m:oMath xmlns:m="http://schemas.openxmlformats.org/officeDocument/2006/math">
                    <m:f>
                      <m:fPr>
                        <m:ctrlPr>
                          <a:rPr lang="nl-BE" i="1" smtClean="0">
                            <a:latin typeface="Cambria Math"/>
                          </a:rPr>
                        </m:ctrlPr>
                      </m:fPr>
                      <m:num>
                        <m:r>
                          <a:rPr lang="nl-BE" b="0" i="1" smtClean="0">
                            <a:latin typeface="Cambria Math"/>
                          </a:rPr>
                          <m:t>𝐸𝑥𝑐𝑒𝑠𝑠</m:t>
                        </m:r>
                        <m:r>
                          <a:rPr lang="nl-BE" b="0" i="1" smtClean="0">
                            <a:latin typeface="Cambria Math"/>
                          </a:rPr>
                          <m:t> </m:t>
                        </m:r>
                        <m:r>
                          <a:rPr lang="nl-BE" b="0" i="1" smtClean="0">
                            <a:latin typeface="Cambria Math"/>
                          </a:rPr>
                          <m:t>𝑚𝑒𝑎𝑛</m:t>
                        </m:r>
                        <m:r>
                          <a:rPr lang="nl-BE" b="0" i="1" smtClean="0">
                            <a:latin typeface="Cambria Math"/>
                          </a:rPr>
                          <m:t> </m:t>
                        </m:r>
                        <m:r>
                          <a:rPr lang="nl-BE" b="0" i="1" smtClean="0">
                            <a:latin typeface="Cambria Math"/>
                          </a:rPr>
                          <m:t>𝑟𝑒𝑡𝑢𝑟𝑛</m:t>
                        </m:r>
                      </m:num>
                      <m:den>
                        <m:r>
                          <a:rPr lang="nl-BE" b="0" i="1" smtClean="0">
                            <a:latin typeface="Cambria Math"/>
                          </a:rPr>
                          <m:t>𝑉𝑜𝑙𝑎𝑡𝑖𝑙𝑖𝑡𝑦</m:t>
                        </m:r>
                        <m:r>
                          <a:rPr lang="nl-BE" b="0" i="1" smtClean="0">
                            <a:latin typeface="Cambria Math"/>
                          </a:rPr>
                          <m:t> </m:t>
                        </m:r>
                        <m:r>
                          <a:rPr lang="nl-BE" b="0" i="1" smtClean="0">
                            <a:latin typeface="Cambria Math"/>
                          </a:rPr>
                          <m:t>𝑜𝑓</m:t>
                        </m:r>
                        <m:r>
                          <a:rPr lang="nl-BE" b="0" i="1" smtClean="0">
                            <a:latin typeface="Cambria Math"/>
                          </a:rPr>
                          <m:t> </m:t>
                        </m:r>
                        <m:r>
                          <a:rPr lang="nl-BE" b="0" i="1" smtClean="0">
                            <a:latin typeface="Cambria Math"/>
                          </a:rPr>
                          <m:t>𝑡h𝑒</m:t>
                        </m:r>
                        <m:r>
                          <a:rPr lang="nl-BE" b="0" i="1" smtClean="0">
                            <a:latin typeface="Cambria Math"/>
                          </a:rPr>
                          <m:t> </m:t>
                        </m:r>
                        <m:r>
                          <a:rPr lang="nl-BE" b="0" i="1" smtClean="0">
                            <a:latin typeface="Cambria Math"/>
                          </a:rPr>
                          <m:t>𝑟𝑖𝑠𝑘𝑦</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𝑟𝑒𝑡𝑢𝑟𝑛𝑠</m:t>
                        </m:r>
                      </m:den>
                    </m:f>
                  </m:oMath>
                </a14:m>
                <a:endParaRPr lang="nl-BE" dirty="0"/>
              </a:p>
            </p:txBody>
          </p:sp>
        </mc:Choice>
        <mc:Fallback>
          <p:sp>
            <p:nvSpPr>
              <p:cNvPr id="26" name="TextBox 25"/>
              <p:cNvSpPr txBox="1">
                <a:spLocks noRot="1" noChangeAspect="1" noMove="1" noResize="1" noEditPoints="1" noAdjustHandles="1" noChangeArrowheads="1" noChangeShapeType="1" noTextEdit="1"/>
              </p:cNvSpPr>
              <p:nvPr/>
            </p:nvSpPr>
            <p:spPr>
              <a:xfrm>
                <a:off x="2876550" y="685800"/>
                <a:ext cx="4895850" cy="965905"/>
              </a:xfrm>
              <a:prstGeom prst="rect">
                <a:avLst/>
              </a:prstGeom>
              <a:blipFill rotWithShape="1">
                <a:blip r:embed="rId3"/>
                <a:stretch>
                  <a:fillRect l="-1121" r="-1743" b="-3165"/>
                </a:stretch>
              </a:blipFill>
            </p:spPr>
            <p:txBody>
              <a:bodyPr/>
              <a:lstStyle/>
              <a:p>
                <a:r>
                  <a:rPr lang="nl-BE">
                    <a:noFill/>
                  </a:rPr>
                  <a:t> </a:t>
                </a:r>
              </a:p>
            </p:txBody>
          </p:sp>
        </mc:Fallback>
      </mc:AlternateContent>
      <p:cxnSp>
        <p:nvCxnSpPr>
          <p:cNvPr id="27" name="Straight Arrow Connector 26"/>
          <p:cNvCxnSpPr/>
          <p:nvPr/>
        </p:nvCxnSpPr>
        <p:spPr>
          <a:xfrm>
            <a:off x="5219700" y="3810000"/>
            <a:ext cx="38100" cy="1447800"/>
          </a:xfrm>
          <a:prstGeom prst="straightConnector1">
            <a:avLst/>
          </a:prstGeom>
          <a:ln w="66675">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86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In  R code tonen</a:t>
            </a:r>
            <a:endParaRPr lang="nl-BE" dirty="0"/>
          </a:p>
        </p:txBody>
      </p:sp>
    </p:spTree>
    <p:extLst>
      <p:ext uri="{BB962C8B-B14F-4D97-AF65-F5344CB8AC3E}">
        <p14:creationId xmlns:p14="http://schemas.microsoft.com/office/powerpoint/2010/main" val="405408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50706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20962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04800"/>
            <a:ext cx="8229600" cy="1143000"/>
          </a:xfrm>
        </p:spPr>
        <p:txBody>
          <a:bodyPr/>
          <a:lstStyle/>
          <a:p>
            <a:r>
              <a:rPr lang="nl-BE" dirty="0" smtClean="0"/>
              <a:t>Sharpe ratio</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428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a:t>-0.02 , 0.00 , 0.00 , 0.06 , 0.02 , 0.03 , -0.01 , 0.04</a:t>
            </a:r>
            <a:endParaRPr lang="nl-BE" dirty="0"/>
          </a:p>
        </p:txBody>
      </p:sp>
    </p:spTree>
    <p:extLst>
      <p:ext uri="{BB962C8B-B14F-4D97-AF65-F5344CB8AC3E}">
        <p14:creationId xmlns:p14="http://schemas.microsoft.com/office/powerpoint/2010/main" val="346795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Diagram 3"/>
          <p:cNvGraphicFramePr/>
          <p:nvPr>
            <p:extLst>
              <p:ext uri="{D42A27DB-BD31-4B8C-83A1-F6EECF244321}">
                <p14:modId xmlns:p14="http://schemas.microsoft.com/office/powerpoint/2010/main" val="1006578397"/>
              </p:ext>
            </p:extLst>
          </p:nvPr>
        </p:nvGraphicFramePr>
        <p:xfrm>
          <a:off x="1524000" y="1397000"/>
          <a:ext cx="70866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956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92500" lnSpcReduction="20000"/>
          </a:bodyPr>
          <a:lstStyle/>
          <a:p>
            <a:r>
              <a:rPr lang="en-US" dirty="0"/>
              <a:t>The simple annualized average return is 1.5% times 12, which gives us 18% as annualized return.</a:t>
            </a:r>
            <a:endParaRPr lang="nl-BE" dirty="0"/>
          </a:p>
          <a:p>
            <a:r>
              <a:rPr lang="en-US" dirty="0"/>
              <a:t> </a:t>
            </a:r>
            <a:endParaRPr lang="nl-BE" dirty="0"/>
          </a:p>
          <a:p>
            <a:r>
              <a:rPr lang="en-US" dirty="0"/>
              <a:t>The annualized geometric average return is around 19%.</a:t>
            </a:r>
            <a:endParaRPr lang="nl-BE" dirty="0"/>
          </a:p>
          <a:p>
            <a:r>
              <a:rPr lang="en-US" dirty="0"/>
              <a:t> </a:t>
            </a:r>
            <a:endParaRPr lang="nl-BE" dirty="0"/>
          </a:p>
          <a:p>
            <a:r>
              <a:rPr lang="en-US" dirty="0"/>
              <a:t>And the annualized volatility is around 9%. It is obtained by multiplying the monthly volatility of 2.7% with the square root of 12.</a:t>
            </a:r>
            <a:endParaRPr lang="nl-BE" dirty="0"/>
          </a:p>
          <a:p>
            <a:endParaRPr lang="nl-BE" dirty="0"/>
          </a:p>
        </p:txBody>
      </p:sp>
    </p:spTree>
    <p:extLst>
      <p:ext uri="{BB962C8B-B14F-4D97-AF65-F5344CB8AC3E}">
        <p14:creationId xmlns:p14="http://schemas.microsoft.com/office/powerpoint/2010/main" val="3464582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Time-variation in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31158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22100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28957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1577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177989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4080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Video </a:t>
            </a:r>
            <a:r>
              <a:rPr lang="en-US" smtClean="0"/>
              <a:t>4:  </a:t>
            </a:r>
            <a:r>
              <a:rPr lang="en-US" dirty="0"/>
              <a:t>The non-normality of the return distribution </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9064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0014327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278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6837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4239716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35031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237146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4288529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84615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79265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7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85000" lnSpcReduction="10000"/>
          </a:bodyPr>
          <a:lstStyle/>
          <a:p>
            <a:r>
              <a:rPr lang="nl-BE" dirty="0" smtClean="0"/>
              <a:t>Focus on mean return and volatility</a:t>
            </a:r>
          </a:p>
          <a:p>
            <a:r>
              <a:rPr lang="nl-BE" dirty="0" smtClean="0"/>
              <a:t>Assume a sample of T portfolio return observations: </a:t>
            </a:r>
          </a:p>
          <a:p>
            <a:endParaRPr lang="nl-BE" dirty="0"/>
          </a:p>
          <a:p>
            <a:endParaRPr lang="nl-BE" dirty="0" smtClean="0"/>
          </a:p>
          <a:p>
            <a:r>
              <a:rPr lang="nl-BE" dirty="0" smtClean="0"/>
              <a:t>[Measure for reward] Arithmetic mean return is given by:</a:t>
            </a:r>
          </a:p>
          <a:p>
            <a:endParaRPr lang="nl-BE" dirty="0"/>
          </a:p>
          <a:p>
            <a:endParaRPr lang="nl-BE" dirty="0" smtClean="0"/>
          </a:p>
          <a:p>
            <a:r>
              <a:rPr lang="nl-BE" dirty="0" smtClean="0"/>
              <a:t>It shows how large the portfolio return is on average. </a:t>
            </a:r>
            <a:endParaRPr lang="nl-BE" dirty="0"/>
          </a:p>
        </p:txBody>
      </p:sp>
      <mc:AlternateContent xmlns:mc="http://schemas.openxmlformats.org/markup-compatibility/2006" xmlns:a14="http://schemas.microsoft.com/office/drawing/2010/main">
        <mc:Choice Requires="a14">
          <p:sp>
            <p:nvSpPr>
              <p:cNvPr id="4" name="TextBox 3"/>
              <p:cNvSpPr txBox="1"/>
              <p:nvPr/>
            </p:nvSpPr>
            <p:spPr>
              <a:xfrm>
                <a:off x="3421986" y="2743200"/>
                <a:ext cx="1437253" cy="369332"/>
              </a:xfrm>
              <a:prstGeom prst="rect">
                <a:avLst/>
              </a:prstGeom>
              <a:noFill/>
            </p:spPr>
            <p:txBody>
              <a:bodyPr wrap="none" rtlCol="0">
                <a:spAutoFit/>
              </a:bodyPr>
              <a:lstStyle/>
              <a:p>
                <a14:m>
                  <m:oMath xmlns:m="http://schemas.openxmlformats.org/officeDocument/2006/math">
                    <m:sSubSup>
                      <m:sSubSupPr>
                        <m:ctrlPr>
                          <a:rPr lang="nl-BE" b="0" i="1" smtClean="0">
                            <a:latin typeface="Cambria Math"/>
                          </a:rPr>
                        </m:ctrlPr>
                      </m:sSubSupPr>
                      <m:e>
                        <m:r>
                          <a:rPr lang="nl-BE" b="0" i="1" smtClean="0">
                            <a:latin typeface="Cambria Math"/>
                          </a:rPr>
                          <m:t>𝑅</m:t>
                        </m:r>
                      </m:e>
                      <m:sub>
                        <m:r>
                          <a:rPr lang="nl-BE" b="0" i="1" smtClean="0">
                            <a:latin typeface="Cambria Math"/>
                          </a:rPr>
                          <m:t>1</m:t>
                        </m:r>
                      </m:sub>
                      <m:sup/>
                    </m:sSubSup>
                    <m:r>
                      <a:rPr lang="nl-BE" b="0" i="1" smtClean="0">
                        <a:latin typeface="Cambria Math"/>
                      </a:rPr>
                      <m:t>,</m:t>
                    </m:r>
                    <m:sSubSup>
                      <m:sSubSupPr>
                        <m:ctrlPr>
                          <a:rPr lang="nl-BE" i="1">
                            <a:latin typeface="Cambria Math"/>
                          </a:rPr>
                        </m:ctrlPr>
                      </m:sSubSupPr>
                      <m:e>
                        <m:r>
                          <a:rPr lang="nl-BE" i="1">
                            <a:latin typeface="Cambria Math"/>
                          </a:rPr>
                          <m:t>𝑅</m:t>
                        </m:r>
                      </m:e>
                      <m:sub>
                        <m:r>
                          <a:rPr lang="nl-BE" b="0" i="1" smtClean="0">
                            <a:latin typeface="Cambria Math"/>
                          </a:rPr>
                          <m:t>2</m:t>
                        </m:r>
                      </m:sub>
                      <m:sup/>
                    </m:sSubSup>
                    <m:r>
                      <a:rPr lang="nl-BE" i="1">
                        <a:latin typeface="Cambria Math"/>
                      </a:rPr>
                      <m:t>,</m:t>
                    </m:r>
                    <m:r>
                      <a:rPr lang="nl-BE" b="0" i="1" smtClean="0">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b="0" i="1" smtClean="0">
                            <a:latin typeface="Cambria Math"/>
                          </a:rPr>
                          <m:t>𝑇</m:t>
                        </m:r>
                      </m:sub>
                      <m:sup/>
                    </m:sSubSup>
                  </m:oMath>
                </a14:m>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3421986" y="2743200"/>
                <a:ext cx="1437253" cy="369332"/>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95527" y="4191000"/>
                <a:ext cx="2213160" cy="792909"/>
              </a:xfrm>
              <a:prstGeom prst="rect">
                <a:avLst/>
              </a:prstGeom>
              <a:noFill/>
            </p:spPr>
            <p:txBody>
              <a:bodyPr wrap="square" rtlCol="0">
                <a:spAutoFit/>
              </a:bodyPr>
              <a:lstStyle/>
              <a:p>
                <a14:m>
                  <m:oMath xmlns:m="http://schemas.openxmlformats.org/officeDocument/2006/math">
                    <m:acc>
                      <m:accPr>
                        <m:chr m:val="̂"/>
                        <m:ctrlPr>
                          <a:rPr lang="nl-BE" i="1">
                            <a:latin typeface="Cambria Math"/>
                          </a:rPr>
                        </m:ctrlPr>
                      </m:accPr>
                      <m:e>
                        <m:r>
                          <m:rPr>
                            <m:sty m:val="p"/>
                          </m:rPr>
                          <a:rPr lang="el-GR" i="1" smtClean="0">
                            <a:latin typeface="Cambria Math"/>
                          </a:rPr>
                          <m:t>μ</m:t>
                        </m:r>
                      </m:e>
                    </m:acc>
                  </m:oMath>
                </a14:m>
                <a:r>
                  <a:rPr lang="nl-BE" dirty="0"/>
                  <a:t> </a:t>
                </a:r>
                <a14:m>
                  <m:oMath xmlns:m="http://schemas.openxmlformats.org/officeDocument/2006/math">
                    <m:r>
                      <a:rPr lang="nl-BE" i="1">
                        <a:latin typeface="Cambria Math"/>
                      </a:rPr>
                      <m:t>=</m:t>
                    </m:r>
                    <m:f>
                      <m:fPr>
                        <m:ctrlPr>
                          <a:rPr lang="nl-BE" i="1">
                            <a:latin typeface="Cambria Math"/>
                          </a:rPr>
                        </m:ctrlPr>
                      </m:fPr>
                      <m:num>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m:rPr>
                            <m:nor/>
                          </m:rPr>
                          <a:rPr lang="nl-BE">
                            <a:latin typeface="Cambria Math"/>
                          </a:rPr>
                          <m:t>+</m:t>
                        </m:r>
                        <m:r>
                          <m:rPr>
                            <m:nor/>
                          </m:rPr>
                          <a:rPr lang="nl-BE" dirty="0"/>
                          <m:t> </m:t>
                        </m:r>
                        <m:sSubSup>
                          <m:sSubSupPr>
                            <m:ctrlPr>
                              <a:rPr lang="nl-BE" i="1">
                                <a:latin typeface="Cambria Math"/>
                              </a:rPr>
                            </m:ctrlPr>
                          </m:sSubSupPr>
                          <m:e>
                            <m:r>
                              <a:rPr lang="nl-BE" i="1">
                                <a:latin typeface="Cambria Math"/>
                              </a:rPr>
                              <m:t>𝑅</m:t>
                            </m:r>
                          </m:e>
                          <m:sub>
                            <m:r>
                              <a:rPr lang="nl-BE" i="1">
                                <a:latin typeface="Cambria Math"/>
                              </a:rPr>
                              <m:t>𝑇</m:t>
                            </m:r>
                          </m:sub>
                          <m:sup/>
                        </m:sSubSup>
                      </m:num>
                      <m:den>
                        <m:r>
                          <a:rPr lang="nl-BE" i="1">
                            <a:latin typeface="Cambria Math"/>
                          </a:rPr>
                          <m:t>𝑇</m:t>
                        </m:r>
                      </m:den>
                    </m:f>
                  </m:oMath>
                </a14:m>
                <a:endParaRPr lang="nl-BE" dirty="0"/>
              </a:p>
              <a:p>
                <a:endParaRPr lang="nl-BE" dirty="0"/>
              </a:p>
            </p:txBody>
          </p:sp>
        </mc:Choice>
        <mc:Fallback xmlns="">
          <p:sp>
            <p:nvSpPr>
              <p:cNvPr id="6" name="TextBox 5"/>
              <p:cNvSpPr txBox="1">
                <a:spLocks noRot="1" noChangeAspect="1" noMove="1" noResize="1" noEditPoints="1" noAdjustHandles="1" noChangeArrowheads="1" noChangeShapeType="1" noTextEdit="1"/>
              </p:cNvSpPr>
              <p:nvPr/>
            </p:nvSpPr>
            <p:spPr>
              <a:xfrm>
                <a:off x="3495527" y="4191000"/>
                <a:ext cx="2213160" cy="792909"/>
              </a:xfrm>
              <a:prstGeom prst="rect">
                <a:avLst/>
              </a:prstGeom>
              <a:blipFill rotWithShape="1">
                <a:blip r:embed="rId4"/>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129259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[Measure for risk] Variance of the portfolio return:</a:t>
            </a:r>
          </a:p>
          <a:p>
            <a:endParaRPr lang="nl-BE" dirty="0"/>
          </a:p>
          <a:p>
            <a:endParaRPr lang="nl-BE" dirty="0" smtClean="0"/>
          </a:p>
          <a:p>
            <a:r>
              <a:rPr lang="nl-BE" dirty="0" smtClean="0"/>
              <a:t>Portfolio return volatility:</a:t>
            </a:r>
            <a:endParaRPr lang="nl-BE" dirty="0"/>
          </a:p>
        </p:txBody>
      </p:sp>
      <mc:AlternateContent xmlns:mc="http://schemas.openxmlformats.org/markup-compatibility/2006" xmlns:a14="http://schemas.microsoft.com/office/drawing/2010/main">
        <mc:Choice Requires="a14">
          <p:sp>
            <p:nvSpPr>
              <p:cNvPr id="4" name="TextBox 3"/>
              <p:cNvSpPr txBox="1"/>
              <p:nvPr/>
            </p:nvSpPr>
            <p:spPr>
              <a:xfrm>
                <a:off x="2514600" y="2933700"/>
                <a:ext cx="4465325" cy="618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nl-BE" i="1" smtClean="0">
                              <a:latin typeface="Cambria Math"/>
                            </a:rPr>
                          </m:ctrlPr>
                        </m:accPr>
                        <m:e>
                          <m:r>
                            <m:rPr>
                              <m:sty m:val="p"/>
                            </m:rPr>
                            <a:rPr lang="el-GR" i="1" smtClean="0">
                              <a:latin typeface="Cambria Math"/>
                            </a:rPr>
                            <m:t>σ</m:t>
                          </m:r>
                        </m:e>
                      </m:acc>
                      <m:r>
                        <a:rPr lang="nl-BE" b="0" i="1" baseline="30000" smtClean="0">
                          <a:latin typeface="Cambria Math"/>
                        </a:rPr>
                        <m:t>2</m:t>
                      </m:r>
                      <m:r>
                        <m:rPr>
                          <m:nor/>
                        </m:rPr>
                        <a:rPr lang="nl-BE" dirty="0"/>
                        <m:t> </m:t>
                      </m:r>
                      <m:r>
                        <a:rPr lang="nl-BE" i="1">
                          <a:latin typeface="Cambria Math"/>
                        </a:rPr>
                        <m:t>=</m:t>
                      </m:r>
                      <m:f>
                        <m:fPr>
                          <m:ctrlPr>
                            <a:rPr lang="nl-BE" i="1">
                              <a:latin typeface="Cambria Math"/>
                            </a:rPr>
                          </m:ctrlPr>
                        </m:fPr>
                        <m:num>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1</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b="0" i="1" baseline="30000" smtClean="0">
                              <a:latin typeface="Cambria Math"/>
                            </a:rPr>
                            <m:t>2</m:t>
                          </m:r>
                          <m:r>
                            <a:rPr lang="nl-BE" i="1">
                              <a:latin typeface="Cambria Math"/>
                            </a:rPr>
                            <m:t>+</m:t>
                          </m:r>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2</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b="0" i="1" dirty="0" smtClean="0">
                              <a:latin typeface="Cambria Math"/>
                            </a:rPr>
                            <m:t>(</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num>
                        <m:den>
                          <m:r>
                            <a:rPr lang="nl-BE" i="1">
                              <a:latin typeface="Cambria Math"/>
                            </a:rPr>
                            <m:t>𝑇</m:t>
                          </m:r>
                          <m:r>
                            <a:rPr lang="nl-BE" b="0" i="1" smtClean="0">
                              <a:latin typeface="Cambria Math"/>
                            </a:rPr>
                            <m:t>−1</m:t>
                          </m:r>
                        </m:den>
                      </m:f>
                    </m:oMath>
                  </m:oMathPara>
                </a14:m>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2514600" y="2933700"/>
                <a:ext cx="4465325" cy="618118"/>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667000" y="4724400"/>
                <a:ext cx="1245661" cy="4377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nl-BE" i="1">
                              <a:latin typeface="Cambria Math"/>
                            </a:rPr>
                          </m:ctrlPr>
                        </m:sSupPr>
                        <m:e>
                          <m:acc>
                            <m:accPr>
                              <m:chr m:val="̂"/>
                              <m:ctrlPr>
                                <a:rPr lang="nl-BE" i="1">
                                  <a:latin typeface="Cambria Math"/>
                                </a:rPr>
                              </m:ctrlPr>
                            </m:accPr>
                            <m:e>
                              <m:r>
                                <m:rPr>
                                  <m:sty m:val="p"/>
                                </m:rPr>
                                <a:rPr lang="el-GR" i="1">
                                  <a:latin typeface="Cambria Math"/>
                                </a:rPr>
                                <m:t>σ</m:t>
                              </m:r>
                            </m:e>
                          </m:acc>
                        </m:e>
                        <m:sup/>
                      </m:sSup>
                      <m:r>
                        <a:rPr lang="nl-BE" i="1" smtClean="0">
                          <a:latin typeface="Cambria Math"/>
                        </a:rPr>
                        <m:t>=</m:t>
                      </m:r>
                      <m:rad>
                        <m:radPr>
                          <m:degHide m:val="on"/>
                          <m:ctrlPr>
                            <a:rPr lang="nl-BE" i="1" smtClean="0">
                              <a:latin typeface="Cambria Math"/>
                            </a:rPr>
                          </m:ctrlPr>
                        </m:radPr>
                        <m:deg/>
                        <m:e>
                          <m:sSup>
                            <m:sSupPr>
                              <m:ctrlPr>
                                <a:rPr lang="nl-BE" i="1">
                                  <a:latin typeface="Cambria Math"/>
                                </a:rPr>
                              </m:ctrlPr>
                            </m:sSupPr>
                            <m:e>
                              <m:acc>
                                <m:accPr>
                                  <m:chr m:val="̂"/>
                                  <m:ctrlPr>
                                    <a:rPr lang="nl-BE" i="1">
                                      <a:latin typeface="Cambria Math"/>
                                    </a:rPr>
                                  </m:ctrlPr>
                                </m:accPr>
                                <m:e>
                                  <m:r>
                                    <m:rPr>
                                      <m:sty m:val="p"/>
                                    </m:rPr>
                                    <a:rPr lang="el-GR" i="1">
                                      <a:latin typeface="Cambria Math"/>
                                    </a:rPr>
                                    <m:t>σ</m:t>
                                  </m:r>
                                </m:e>
                              </m:acc>
                            </m:e>
                            <m:sup>
                              <m:r>
                                <a:rPr lang="nl-BE" i="1">
                                  <a:latin typeface="Cambria Math"/>
                                </a:rPr>
                                <m:t>2</m:t>
                              </m:r>
                            </m:sup>
                          </m:sSup>
                        </m:e>
                      </m:rad>
                    </m:oMath>
                  </m:oMathPara>
                </a14:m>
                <a:endParaRPr lang="nl-BE" dirty="0"/>
              </a:p>
            </p:txBody>
          </p:sp>
        </mc:Choice>
        <mc:Fallback xmlns="">
          <p:sp>
            <p:nvSpPr>
              <p:cNvPr id="6" name="TextBox 5"/>
              <p:cNvSpPr txBox="1">
                <a:spLocks noRot="1" noChangeAspect="1" noMove="1" noResize="1" noEditPoints="1" noAdjustHandles="1" noChangeArrowheads="1" noChangeShapeType="1" noTextEdit="1"/>
              </p:cNvSpPr>
              <p:nvPr/>
            </p:nvSpPr>
            <p:spPr>
              <a:xfrm>
                <a:off x="2667000" y="4724400"/>
                <a:ext cx="1245661" cy="437749"/>
              </a:xfrm>
              <a:prstGeom prst="rect">
                <a:avLst/>
              </a:prstGeom>
              <a:blipFill rotWithShape="1">
                <a:blip r:embed="rId4"/>
                <a:stretch>
                  <a:fillRect r="-21078"/>
                </a:stretch>
              </a:blipFill>
            </p:spPr>
            <p:txBody>
              <a:bodyPr/>
              <a:lstStyle/>
              <a:p>
                <a:r>
                  <a:rPr lang="nl-BE">
                    <a:noFill/>
                  </a:rPr>
                  <a:t> </a:t>
                </a:r>
              </a:p>
            </p:txBody>
          </p:sp>
        </mc:Fallback>
      </mc:AlternateContent>
    </p:spTree>
    <p:extLst>
      <p:ext uri="{BB962C8B-B14F-4D97-AF65-F5344CB8AC3E}">
        <p14:creationId xmlns:p14="http://schemas.microsoft.com/office/powerpoint/2010/main" val="2940569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Mismatch between average return and effective return</a:t>
            </a:r>
          </a:p>
          <a:p>
            <a:r>
              <a:rPr lang="nl-BE" dirty="0" smtClean="0"/>
              <a:t>Illustration: + 50% return and – 50% return, then:</a:t>
            </a:r>
          </a:p>
          <a:p>
            <a:endParaRPr lang="nl-BE" dirty="0"/>
          </a:p>
          <a:p>
            <a:endParaRPr lang="nl-BE" dirty="0" smtClean="0"/>
          </a:p>
          <a:p>
            <a:endParaRPr lang="nl-BE" dirty="0"/>
          </a:p>
          <a:p>
            <a:r>
              <a:rPr lang="nl-BE" dirty="0" smtClean="0"/>
              <a:t>Solution: Use of geometric return. </a:t>
            </a:r>
            <a:endParaRPr lang="nl-BE" dirty="0"/>
          </a:p>
        </p:txBody>
      </p:sp>
      <mc:AlternateContent xmlns:mc="http://schemas.openxmlformats.org/markup-compatibility/2006" xmlns:a14="http://schemas.microsoft.com/office/drawing/2010/main">
        <mc:Choice Requires="a14">
          <p:graphicFrame>
            <p:nvGraphicFramePr>
              <p:cNvPr id="6" name="Diagram 5"/>
              <p:cNvGraphicFramePr/>
              <p:nvPr>
                <p:extLst>
                  <p:ext uri="{D42A27DB-BD31-4B8C-83A1-F6EECF244321}">
                    <p14:modId xmlns:p14="http://schemas.microsoft.com/office/powerpoint/2010/main" val="2160238455"/>
                  </p:ext>
                </p:extLst>
              </p:nvPr>
            </p:nvGraphicFramePr>
            <p:xfrm>
              <a:off x="1371600" y="3810000"/>
              <a:ext cx="70104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Diagram 5"/>
              <p:cNvGraphicFramePr/>
              <p:nvPr>
                <p:extLst>
                  <p:ext uri="{D42A27DB-BD31-4B8C-83A1-F6EECF244321}">
                    <p14:modId xmlns:p14="http://schemas.microsoft.com/office/powerpoint/2010/main" val="2160238455"/>
                  </p:ext>
                </p:extLst>
              </p:nvPr>
            </p:nvGraphicFramePr>
            <p:xfrm>
              <a:off x="1371600" y="3810000"/>
              <a:ext cx="70104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473214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General formula geometric </a:t>
                </a:r>
                <a:r>
                  <a:rPr lang="nl-BE" dirty="0"/>
                  <a:t>mean for a sample </a:t>
                </a:r>
                <a:r>
                  <a:rPr lang="nl-BE" dirty="0" smtClean="0"/>
                  <a:t>of </a:t>
                </a:r>
                <a:r>
                  <a:rPr lang="nl-BE" dirty="0"/>
                  <a:t>T portfolio return </a:t>
                </a:r>
                <a:r>
                  <a:rPr lang="nl-BE" dirty="0" smtClean="0"/>
                  <a:t>observations</a:t>
                </a:r>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𝑇</m:t>
                        </m:r>
                      </m:sub>
                      <m:sup/>
                    </m:sSubSup>
                  </m:oMath>
                </a14:m>
                <a:r>
                  <a:rPr lang="nl-BE" dirty="0" smtClean="0"/>
                  <a:t>:</a:t>
                </a:r>
              </a:p>
              <a:p>
                <a:endParaRPr lang="nl-BE" dirty="0"/>
              </a:p>
              <a:p>
                <a:endParaRPr lang="nl-BE" dirty="0" smtClean="0"/>
              </a:p>
              <a:p>
                <a:endParaRPr lang="nl-BE" dirty="0"/>
              </a:p>
              <a:p>
                <a:r>
                  <a:rPr lang="nl-BE" dirty="0" smtClean="0"/>
                  <a:t>Example of a +50% and -50% return:</a:t>
                </a:r>
                <a:endParaRPr lang="nl-BE" dirty="0"/>
              </a:p>
              <a:p>
                <a:endParaRPr lang="nl-BE" dirty="0"/>
              </a:p>
              <a:p>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600200" y="3549431"/>
                <a:ext cx="6629400" cy="747705"/>
              </a:xfrm>
              <a:prstGeom prst="rect">
                <a:avLst/>
              </a:prstGeom>
              <a:noFill/>
            </p:spPr>
            <p:txBody>
              <a:bodyPr wrap="square" rtlCol="0">
                <a:spAutoFit/>
              </a:bodyPr>
              <a:lstStyle/>
              <a:p>
                <a14:m>
                  <m:oMath xmlns:m="http://schemas.openxmlformats.org/officeDocument/2006/math">
                    <m:r>
                      <a:rPr lang="nl-BE" b="0" i="1" smtClean="0">
                        <a:latin typeface="Cambria Math"/>
                      </a:rPr>
                      <m:t>𝑔𝑒𝑜𝑝𝑚𝑒𝑡𝑟𝑖𝑐</m:t>
                    </m:r>
                    <m:r>
                      <a:rPr lang="nl-BE" b="0" i="1" smtClean="0">
                        <a:latin typeface="Cambria Math"/>
                      </a:rPr>
                      <m:t> </m:t>
                    </m:r>
                    <m:r>
                      <a:rPr lang="nl-BE" b="0" i="1" smtClean="0">
                        <a:latin typeface="Cambria Math"/>
                      </a:rPr>
                      <m:t>𝑚𝑒𝑎𝑛</m:t>
                    </m:r>
                    <m:r>
                      <a:rPr lang="nl-BE" i="1">
                        <a:latin typeface="Cambria Math"/>
                      </a:rPr>
                      <m:t>=</m:t>
                    </m:r>
                    <m:sSubSup>
                      <m:sSubSupPr>
                        <m:ctrlPr>
                          <a:rPr lang="nl-BE" i="1" smtClean="0">
                            <a:latin typeface="Cambria Math"/>
                          </a:rPr>
                        </m:ctrlPr>
                      </m:sSubSupPr>
                      <m:e>
                        <m:r>
                          <a:rPr lang="nl-BE" i="1">
                            <a:latin typeface="Cambria Math"/>
                          </a:rPr>
                          <m:t>[</m:t>
                        </m:r>
                        <m:sSubSup>
                          <m:sSubSupPr>
                            <m:ctrlPr>
                              <a:rPr lang="nl-BE" i="1">
                                <a:latin typeface="Cambria Math"/>
                              </a:rPr>
                            </m:ctrlPr>
                          </m:sSubSupPr>
                          <m:e>
                            <m:r>
                              <a:rPr lang="nl-BE" i="1">
                                <a:latin typeface="Cambria Math"/>
                              </a:rPr>
                              <m:t>(1+</m:t>
                            </m:r>
                            <m:r>
                              <a:rPr lang="nl-BE" i="1">
                                <a:latin typeface="Cambria Math"/>
                              </a:rPr>
                              <m:t>𝑅</m:t>
                            </m:r>
                          </m:e>
                          <m:sub>
                            <m:r>
                              <a:rPr lang="nl-BE" i="1">
                                <a:latin typeface="Cambria Math"/>
                              </a:rPr>
                              <m:t>1</m:t>
                            </m:r>
                          </m:sub>
                          <m:sup/>
                        </m:sSubSup>
                        <m:r>
                          <a:rPr lang="nl-BE" i="1">
                            <a:latin typeface="Cambria Math"/>
                          </a:rPr>
                          <m:t>)∗</m:t>
                        </m:r>
                        <m:d>
                          <m:dPr>
                            <m:ctrlPr>
                              <a:rPr lang="nl-BE" i="1">
                                <a:latin typeface="Cambria Math"/>
                              </a:rPr>
                            </m:ctrlPr>
                          </m:dPr>
                          <m:e>
                            <m:r>
                              <a:rPr lang="nl-BE" i="1">
                                <a:latin typeface="Cambria Math"/>
                              </a:rPr>
                              <m:t>1+</m:t>
                            </m:r>
                            <m:sSubSup>
                              <m:sSubSupPr>
                                <m:ctrlPr>
                                  <a:rPr lang="nl-BE" i="1">
                                    <a:latin typeface="Cambria Math"/>
                                  </a:rPr>
                                </m:ctrlPr>
                              </m:sSubSupPr>
                              <m:e>
                                <m:r>
                                  <a:rPr lang="nl-BE" i="1">
                                    <a:latin typeface="Cambria Math"/>
                                  </a:rPr>
                                  <m:t>𝑅</m:t>
                                </m:r>
                              </m:e>
                              <m:sub>
                                <m:r>
                                  <a:rPr lang="nl-BE" i="1">
                                    <a:latin typeface="Cambria Math"/>
                                  </a:rPr>
                                  <m:t>2</m:t>
                                </m:r>
                              </m:sub>
                              <m:sup/>
                            </m:sSubSup>
                          </m:e>
                        </m:d>
                        <m:r>
                          <a:rPr lang="nl-BE" i="1">
                            <a:latin typeface="Cambria Math"/>
                          </a:rPr>
                          <m:t>∗…</m:t>
                        </m:r>
                        <m:r>
                          <m:rPr>
                            <m:nor/>
                          </m:rPr>
                          <a:rPr lang="nl-BE">
                            <a:latin typeface="Cambria Math"/>
                          </a:rPr>
                          <m:t>(1+</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i="1">
                            <a:latin typeface="Cambria Math"/>
                          </a:rPr>
                          <m:t>)]</m:t>
                        </m:r>
                      </m:e>
                      <m:sub/>
                      <m:sup>
                        <m:f>
                          <m:fPr>
                            <m:ctrlPr>
                              <a:rPr lang="nl-BE" i="1">
                                <a:latin typeface="Cambria Math"/>
                              </a:rPr>
                            </m:ctrlPr>
                          </m:fPr>
                          <m:num>
                            <m:r>
                              <a:rPr lang="nl-BE" i="1">
                                <a:latin typeface="Cambria Math"/>
                              </a:rPr>
                              <m:t>1</m:t>
                            </m:r>
                          </m:num>
                          <m:den>
                            <m:r>
                              <a:rPr lang="nl-BE" i="1">
                                <a:latin typeface="Cambria Math"/>
                              </a:rPr>
                              <m:t>𝑇</m:t>
                            </m:r>
                          </m:den>
                        </m:f>
                      </m:sup>
                    </m:sSubSup>
                    <m:r>
                      <a:rPr lang="nl-BE" i="1" smtClean="0">
                        <a:latin typeface="Cambria Math"/>
                      </a:rPr>
                      <m:t> </m:t>
                    </m:r>
                  </m:oMath>
                </a14:m>
                <a:r>
                  <a:rPr lang="nl-BE" dirty="0" smtClean="0"/>
                  <a:t>-1</a:t>
                </a:r>
                <a:endParaRPr lang="nl-BE" baseline="30000" dirty="0"/>
              </a:p>
              <a:p>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1600200" y="3549431"/>
                <a:ext cx="6629400" cy="747705"/>
              </a:xfrm>
              <a:prstGeom prst="rect">
                <a:avLst/>
              </a:prstGeom>
              <a:blipFill rotWithShape="1">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5729295"/>
                <a:ext cx="7772400" cy="747705"/>
              </a:xfrm>
              <a:prstGeom prst="rect">
                <a:avLst/>
              </a:prstGeom>
              <a:noFill/>
            </p:spPr>
            <p:txBody>
              <a:bodyPr wrap="square" rtlCol="0">
                <a:spAutoFit/>
              </a:bodyPr>
              <a:lstStyle/>
              <a:p>
                <a14:m>
                  <m:oMath xmlns:m="http://schemas.openxmlformats.org/officeDocument/2006/math">
                    <m:r>
                      <a:rPr lang="nl-BE" b="0" i="1" smtClean="0">
                        <a:latin typeface="Cambria Math"/>
                      </a:rPr>
                      <m:t>𝑔𝑒𝑜𝑝𝑚𝑒𝑡𝑟𝑖𝑐</m:t>
                    </m:r>
                    <m:r>
                      <a:rPr lang="nl-BE" b="0" i="1" smtClean="0">
                        <a:latin typeface="Cambria Math"/>
                      </a:rPr>
                      <m:t> </m:t>
                    </m:r>
                    <m:r>
                      <a:rPr lang="nl-BE" b="0" i="1" smtClean="0">
                        <a:latin typeface="Cambria Math"/>
                      </a:rPr>
                      <m:t>𝑚𝑒𝑎𝑛</m:t>
                    </m:r>
                    <m:r>
                      <a:rPr lang="nl-BE" i="1">
                        <a:latin typeface="Cambria Math"/>
                      </a:rPr>
                      <m:t>=</m:t>
                    </m:r>
                    <m:sSubSup>
                      <m:sSubSupPr>
                        <m:ctrlPr>
                          <a:rPr lang="nl-BE" i="1" smtClean="0">
                            <a:latin typeface="Cambria Math"/>
                          </a:rPr>
                        </m:ctrlPr>
                      </m:sSubSupPr>
                      <m:e>
                        <m:r>
                          <a:rPr lang="nl-BE" i="1">
                            <a:latin typeface="Cambria Math"/>
                          </a:rPr>
                          <m:t>[</m:t>
                        </m:r>
                        <m:r>
                          <a:rPr lang="nl-BE" b="0" i="1" smtClean="0">
                            <a:latin typeface="Cambria Math"/>
                          </a:rPr>
                          <m:t>(1+0.50</m:t>
                        </m:r>
                        <m:r>
                          <a:rPr lang="nl-BE" i="1">
                            <a:latin typeface="Cambria Math"/>
                          </a:rPr>
                          <m:t>)∗</m:t>
                        </m:r>
                        <m:d>
                          <m:dPr>
                            <m:ctrlPr>
                              <a:rPr lang="nl-BE" i="1">
                                <a:latin typeface="Cambria Math"/>
                              </a:rPr>
                            </m:ctrlPr>
                          </m:dPr>
                          <m:e>
                            <m:r>
                              <a:rPr lang="nl-BE" i="1">
                                <a:latin typeface="Cambria Math"/>
                              </a:rPr>
                              <m:t>1</m:t>
                            </m:r>
                            <m:r>
                              <a:rPr lang="nl-BE" b="0" i="1" smtClean="0">
                                <a:latin typeface="Cambria Math"/>
                              </a:rPr>
                              <m:t>−0.50</m:t>
                            </m:r>
                          </m:e>
                        </m:d>
                        <m:r>
                          <a:rPr lang="nl-BE" i="1">
                            <a:latin typeface="Cambria Math"/>
                          </a:rPr>
                          <m:t>]</m:t>
                        </m:r>
                      </m:e>
                      <m:sub/>
                      <m:sup>
                        <m:f>
                          <m:fPr>
                            <m:ctrlPr>
                              <a:rPr lang="nl-BE" i="1">
                                <a:latin typeface="Cambria Math"/>
                              </a:rPr>
                            </m:ctrlPr>
                          </m:fPr>
                          <m:num>
                            <m:r>
                              <a:rPr lang="nl-BE" i="1">
                                <a:latin typeface="Cambria Math"/>
                              </a:rPr>
                              <m:t>1</m:t>
                            </m:r>
                          </m:num>
                          <m:den>
                            <m:r>
                              <a:rPr lang="nl-BE" b="0" i="1" smtClean="0">
                                <a:latin typeface="Cambria Math"/>
                              </a:rPr>
                              <m:t>2</m:t>
                            </m:r>
                          </m:den>
                        </m:f>
                      </m:sup>
                    </m:sSubSup>
                    <m:r>
                      <a:rPr lang="nl-BE" i="1" smtClean="0">
                        <a:latin typeface="Cambria Math"/>
                      </a:rPr>
                      <m:t> </m:t>
                    </m:r>
                  </m:oMath>
                </a14:m>
                <a:r>
                  <a:rPr lang="nl-BE" dirty="0" smtClean="0"/>
                  <a:t>-1=</a:t>
                </a:r>
                <a14:m>
                  <m:oMath xmlns:m="http://schemas.openxmlformats.org/officeDocument/2006/math">
                    <m:sSubSup>
                      <m:sSubSupPr>
                        <m:ctrlPr>
                          <a:rPr lang="nl-BE" i="1">
                            <a:latin typeface="Cambria Math"/>
                          </a:rPr>
                        </m:ctrlPr>
                      </m:sSubSupPr>
                      <m:e>
                        <m:r>
                          <a:rPr lang="nl-BE" i="1">
                            <a:latin typeface="Cambria Math"/>
                          </a:rPr>
                          <m:t>[</m:t>
                        </m:r>
                        <m:r>
                          <a:rPr lang="nl-BE" b="0" i="1" smtClean="0">
                            <a:latin typeface="Cambria Math"/>
                          </a:rPr>
                          <m:t>0.75</m:t>
                        </m:r>
                        <m:r>
                          <a:rPr lang="nl-BE" i="1">
                            <a:latin typeface="Cambria Math"/>
                          </a:rPr>
                          <m:t>]</m:t>
                        </m:r>
                      </m:e>
                      <m:sub/>
                      <m:sup>
                        <m:f>
                          <m:fPr>
                            <m:ctrlPr>
                              <a:rPr lang="nl-BE" i="1">
                                <a:latin typeface="Cambria Math"/>
                              </a:rPr>
                            </m:ctrlPr>
                          </m:fPr>
                          <m:num>
                            <m:r>
                              <a:rPr lang="nl-BE" i="1">
                                <a:latin typeface="Cambria Math"/>
                              </a:rPr>
                              <m:t>1</m:t>
                            </m:r>
                          </m:num>
                          <m:den>
                            <m:r>
                              <a:rPr lang="nl-BE" i="1">
                                <a:latin typeface="Cambria Math"/>
                              </a:rPr>
                              <m:t>2</m:t>
                            </m:r>
                          </m:den>
                        </m:f>
                      </m:sup>
                    </m:sSubSup>
                    <m:r>
                      <a:rPr lang="nl-BE" i="1">
                        <a:latin typeface="Cambria Math"/>
                      </a:rPr>
                      <m:t> </m:t>
                    </m:r>
                  </m:oMath>
                </a14:m>
                <a:r>
                  <a:rPr lang="nl-BE" dirty="0"/>
                  <a:t>-</a:t>
                </a:r>
                <a:r>
                  <a:rPr lang="nl-BE" dirty="0" smtClean="0"/>
                  <a:t>1=0.866-1=-13.4%</a:t>
                </a:r>
                <a:endParaRPr lang="nl-BE" baseline="30000" dirty="0"/>
              </a:p>
              <a:p>
                <a:endParaRPr lang="nl-BE"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5729295"/>
                <a:ext cx="7772400" cy="747705"/>
              </a:xfrm>
              <a:prstGeom prst="rect">
                <a:avLst/>
              </a:prstGeom>
              <a:blipFill rotWithShape="1">
                <a:blip r:embed="rId5"/>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2737277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Application to the S&amp;P 500 portfolio, invested in:</a:t>
            </a:r>
          </a:p>
          <a:p>
            <a:pPr lvl="1"/>
            <a:r>
              <a:rPr lang="nl-BE" dirty="0" smtClean="0"/>
              <a:t>The 500 largest publicly listed US stocks</a:t>
            </a:r>
          </a:p>
          <a:p>
            <a:pPr lvl="1"/>
            <a:r>
              <a:rPr lang="nl-BE" dirty="0" smtClean="0"/>
              <a:t>Weights are proportional to the stock’s market capitalization (i.e.: number of share outstanding*price per share)</a:t>
            </a:r>
            <a:endParaRPr lang="nl-BE" dirty="0"/>
          </a:p>
        </p:txBody>
      </p:sp>
    </p:spTree>
    <p:extLst>
      <p:ext uri="{BB962C8B-B14F-4D97-AF65-F5344CB8AC3E}">
        <p14:creationId xmlns:p14="http://schemas.microsoft.com/office/powerpoint/2010/main" val="1216377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3354</Words>
  <Application>Microsoft Office PowerPoint</Application>
  <PresentationFormat>On-screen Show (4:3)</PresentationFormat>
  <Paragraphs>243</Paragraphs>
  <Slides>35</Slides>
  <Notes>29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Video 1: The different dimensions of portfolio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2: The (annualized) Sharpe ratio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Sharpe ratio</vt:lpstr>
      <vt:lpstr>PowerPoint Presentation</vt:lpstr>
      <vt:lpstr>PowerPoint Presentation</vt:lpstr>
      <vt:lpstr>Video 3: Time-variation in portfolio performance</vt:lpstr>
      <vt:lpstr>PowerPoint Presentation</vt:lpstr>
      <vt:lpstr>PowerPoint Presentation</vt:lpstr>
      <vt:lpstr>PowerPoint Presentation</vt:lpstr>
      <vt:lpstr>PowerPoint Presentation</vt:lpstr>
      <vt:lpstr>PowerPoint Presentation</vt:lpstr>
      <vt:lpstr>PowerPoint Presentation</vt:lpstr>
      <vt:lpstr>Video 4:  The non-normality of the return distribution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87</cp:revision>
  <dcterms:created xsi:type="dcterms:W3CDTF">2016-04-25T07:41:23Z</dcterms:created>
  <dcterms:modified xsi:type="dcterms:W3CDTF">2016-05-26T06:08:10Z</dcterms:modified>
</cp:coreProperties>
</file>