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41714-2DFB-4469-8636-67773DFE848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0D4DBF-BFD4-4173-AC78-274392DC38A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2"/>
              </a:solidFill>
            </a:rPr>
            <a:t>Screening based on liquidity  analysis</a:t>
          </a:r>
          <a:endParaRPr lang="en-GB" dirty="0">
            <a:solidFill>
              <a:schemeClr val="tx2"/>
            </a:solidFill>
          </a:endParaRPr>
        </a:p>
      </dgm:t>
    </dgm:pt>
    <dgm:pt modelId="{33D26B0D-4C08-4F27-9DF9-43462121981C}" type="parTrans" cxnId="{6253C055-F099-47A6-A79E-07EB7D1E5B06}">
      <dgm:prSet/>
      <dgm:spPr/>
      <dgm:t>
        <a:bodyPr/>
        <a:lstStyle/>
        <a:p>
          <a:endParaRPr lang="en-GB"/>
        </a:p>
      </dgm:t>
    </dgm:pt>
    <dgm:pt modelId="{77470654-0C6A-4EDE-94A0-371E05B09B15}" type="sibTrans" cxnId="{6253C055-F099-47A6-A79E-07EB7D1E5B06}">
      <dgm:prSet/>
      <dgm:spPr/>
      <dgm:t>
        <a:bodyPr/>
        <a:lstStyle/>
        <a:p>
          <a:endParaRPr lang="en-GB"/>
        </a:p>
      </dgm:t>
    </dgm:pt>
    <dgm:pt modelId="{C9D123BE-E24C-47C7-85CB-6AA6D2A125DC}">
      <dgm:prSet phldrT="[Text]"/>
      <dgm:spPr/>
      <dgm:t>
        <a:bodyPr/>
        <a:lstStyle/>
        <a:p>
          <a:r>
            <a:rPr lang="en-GB" dirty="0" smtClean="0"/>
            <a:t>Screening based on economic, social and environmental analysis</a:t>
          </a:r>
          <a:endParaRPr lang="en-GB" dirty="0"/>
        </a:p>
      </dgm:t>
    </dgm:pt>
    <dgm:pt modelId="{70054DB8-6E1C-4D0F-A0D5-045D981223CD}" type="parTrans" cxnId="{CA680256-18CD-4D77-9572-48F9C4383C8C}">
      <dgm:prSet/>
      <dgm:spPr/>
      <dgm:t>
        <a:bodyPr/>
        <a:lstStyle/>
        <a:p>
          <a:endParaRPr lang="en-GB"/>
        </a:p>
      </dgm:t>
    </dgm:pt>
    <dgm:pt modelId="{3B9A0398-D8E0-41A4-AACE-D7AE7CB3D78B}" type="sibTrans" cxnId="{CA680256-18CD-4D77-9572-48F9C4383C8C}">
      <dgm:prSet/>
      <dgm:spPr/>
      <dgm:t>
        <a:bodyPr/>
        <a:lstStyle/>
        <a:p>
          <a:endParaRPr lang="en-GB"/>
        </a:p>
      </dgm:t>
    </dgm:pt>
    <dgm:pt modelId="{4F67A1F9-2A02-4801-83F3-383770EF5B0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Screening based on financial risk and performance analysis</a:t>
          </a:r>
          <a:endParaRPr lang="en-GB" dirty="0"/>
        </a:p>
      </dgm:t>
    </dgm:pt>
    <dgm:pt modelId="{11F76A31-2DD9-48F8-A284-E43F53E677D3}" type="parTrans" cxnId="{333B4F7A-344B-4092-91F6-688DD8652FB9}">
      <dgm:prSet/>
      <dgm:spPr/>
      <dgm:t>
        <a:bodyPr/>
        <a:lstStyle/>
        <a:p>
          <a:endParaRPr lang="nl-BE"/>
        </a:p>
      </dgm:t>
    </dgm:pt>
    <dgm:pt modelId="{D69DE930-A3C3-4353-8BDB-13EE1AD21D3D}" type="sibTrans" cxnId="{333B4F7A-344B-4092-91F6-688DD8652FB9}">
      <dgm:prSet/>
      <dgm:spPr/>
      <dgm:t>
        <a:bodyPr/>
        <a:lstStyle/>
        <a:p>
          <a:endParaRPr lang="nl-BE"/>
        </a:p>
      </dgm:t>
    </dgm:pt>
    <dgm:pt modelId="{114407E9-8FD2-44E3-8725-657A618CB8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Optimize portfolios under diversification constraints</a:t>
          </a:r>
          <a:endParaRPr lang="en-GB" dirty="0"/>
        </a:p>
      </dgm:t>
    </dgm:pt>
    <dgm:pt modelId="{D5566665-ADD3-4D5F-BB65-FB19C7356DBB}" type="parTrans" cxnId="{247DFED1-F99D-4FF6-BCD6-F17E5843AF54}">
      <dgm:prSet/>
      <dgm:spPr/>
      <dgm:t>
        <a:bodyPr/>
        <a:lstStyle/>
        <a:p>
          <a:endParaRPr lang="nl-BE"/>
        </a:p>
      </dgm:t>
    </dgm:pt>
    <dgm:pt modelId="{B571785E-1B01-4730-B980-AE07B00F6F9E}" type="sibTrans" cxnId="{247DFED1-F99D-4FF6-BCD6-F17E5843AF54}">
      <dgm:prSet/>
      <dgm:spPr/>
      <dgm:t>
        <a:bodyPr/>
        <a:lstStyle/>
        <a:p>
          <a:endParaRPr lang="nl-BE"/>
        </a:p>
      </dgm:t>
    </dgm:pt>
    <dgm:pt modelId="{258E8AB2-C056-42C3-A6D4-158B90DB72A7}" type="pres">
      <dgm:prSet presAssocID="{63F41714-2DFB-4469-8636-67773DFE848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97468580-391A-46C0-B0CF-DF358DB699B1}" type="pres">
      <dgm:prSet presAssocID="{63F41714-2DFB-4469-8636-67773DFE8486}" presName="comp1" presStyleCnt="0"/>
      <dgm:spPr/>
    </dgm:pt>
    <dgm:pt modelId="{D7246C59-7D8A-4151-971F-5DAB4743972B}" type="pres">
      <dgm:prSet presAssocID="{63F41714-2DFB-4469-8636-67773DFE8486}" presName="circle1" presStyleLbl="node1" presStyleIdx="0" presStyleCnt="4"/>
      <dgm:spPr/>
      <dgm:t>
        <a:bodyPr/>
        <a:lstStyle/>
        <a:p>
          <a:endParaRPr lang="fr-BE"/>
        </a:p>
      </dgm:t>
    </dgm:pt>
    <dgm:pt modelId="{B3DE94C7-A3D8-447D-A721-69479146E9DE}" type="pres">
      <dgm:prSet presAssocID="{63F41714-2DFB-4469-8636-67773DFE848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6ED4ECA-9B57-4BB9-8EAE-62DE69CBFFBF}" type="pres">
      <dgm:prSet presAssocID="{63F41714-2DFB-4469-8636-67773DFE8486}" presName="comp2" presStyleCnt="0"/>
      <dgm:spPr/>
    </dgm:pt>
    <dgm:pt modelId="{F20DF4A8-2CB6-431A-9E96-E42EAB19D556}" type="pres">
      <dgm:prSet presAssocID="{63F41714-2DFB-4469-8636-67773DFE8486}" presName="circle2" presStyleLbl="node1" presStyleIdx="1" presStyleCnt="4"/>
      <dgm:spPr/>
      <dgm:t>
        <a:bodyPr/>
        <a:lstStyle/>
        <a:p>
          <a:endParaRPr lang="en-GB"/>
        </a:p>
      </dgm:t>
    </dgm:pt>
    <dgm:pt modelId="{88D3628A-54B7-4D2F-B60B-321FA05E494F}" type="pres">
      <dgm:prSet presAssocID="{63F41714-2DFB-4469-8636-67773DFE848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EA8EA-33C1-4224-8CE0-4AFB6FE4FDFD}" type="pres">
      <dgm:prSet presAssocID="{63F41714-2DFB-4469-8636-67773DFE8486}" presName="comp3" presStyleCnt="0"/>
      <dgm:spPr/>
    </dgm:pt>
    <dgm:pt modelId="{CDE2AEAA-5E71-4004-8C1F-52D9C4D86BFE}" type="pres">
      <dgm:prSet presAssocID="{63F41714-2DFB-4469-8636-67773DFE8486}" presName="circle3" presStyleLbl="node1" presStyleIdx="2" presStyleCnt="4"/>
      <dgm:spPr/>
      <dgm:t>
        <a:bodyPr/>
        <a:lstStyle/>
        <a:p>
          <a:endParaRPr lang="fr-BE"/>
        </a:p>
      </dgm:t>
    </dgm:pt>
    <dgm:pt modelId="{3E49D8CD-69A8-430D-9473-C43CDD6556DA}" type="pres">
      <dgm:prSet presAssocID="{63F41714-2DFB-4469-8636-67773DFE848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B9E6486-2BBA-4847-8325-537B888DF807}" type="pres">
      <dgm:prSet presAssocID="{63F41714-2DFB-4469-8636-67773DFE8486}" presName="comp4" presStyleCnt="0"/>
      <dgm:spPr/>
    </dgm:pt>
    <dgm:pt modelId="{BD0FDC59-C84F-4F63-9787-2A13ED122D3A}" type="pres">
      <dgm:prSet presAssocID="{63F41714-2DFB-4469-8636-67773DFE8486}" presName="circle4" presStyleLbl="node1" presStyleIdx="3" presStyleCnt="4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E2769E64-C68E-4B8D-A269-7B4DD3D7A995}" type="pres">
      <dgm:prSet presAssocID="{63F41714-2DFB-4469-8636-67773DFE848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3D3E1E-60D4-4399-A020-1FBFB530E94C}" type="presOf" srcId="{63F41714-2DFB-4469-8636-67773DFE8486}" destId="{258E8AB2-C056-42C3-A6D4-158B90DB72A7}" srcOrd="0" destOrd="0" presId="urn:microsoft.com/office/officeart/2005/8/layout/venn2"/>
    <dgm:cxn modelId="{CA680256-18CD-4D77-9572-48F9C4383C8C}" srcId="{63F41714-2DFB-4469-8636-67773DFE8486}" destId="{C9D123BE-E24C-47C7-85CB-6AA6D2A125DC}" srcOrd="1" destOrd="0" parTransId="{70054DB8-6E1C-4D0F-A0D5-045D981223CD}" sibTransId="{3B9A0398-D8E0-41A4-AACE-D7AE7CB3D78B}"/>
    <dgm:cxn modelId="{E6620AB8-AF8D-452E-BA01-D094D3BF6C49}" type="presOf" srcId="{4F67A1F9-2A02-4801-83F3-383770EF5B0F}" destId="{CDE2AEAA-5E71-4004-8C1F-52D9C4D86BFE}" srcOrd="0" destOrd="0" presId="urn:microsoft.com/office/officeart/2005/8/layout/venn2"/>
    <dgm:cxn modelId="{333B4F7A-344B-4092-91F6-688DD8652FB9}" srcId="{63F41714-2DFB-4469-8636-67773DFE8486}" destId="{4F67A1F9-2A02-4801-83F3-383770EF5B0F}" srcOrd="2" destOrd="0" parTransId="{11F76A31-2DD9-48F8-A284-E43F53E677D3}" sibTransId="{D69DE930-A3C3-4353-8BDB-13EE1AD21D3D}"/>
    <dgm:cxn modelId="{CBB8BFF8-7435-4985-8988-70F9EC6B5ADB}" type="presOf" srcId="{114407E9-8FD2-44E3-8725-657A618CB892}" destId="{E2769E64-C68E-4B8D-A269-7B4DD3D7A995}" srcOrd="1" destOrd="0" presId="urn:microsoft.com/office/officeart/2005/8/layout/venn2"/>
    <dgm:cxn modelId="{6253C055-F099-47A6-A79E-07EB7D1E5B06}" srcId="{63F41714-2DFB-4469-8636-67773DFE8486}" destId="{110D4DBF-BFD4-4173-AC78-274392DC38A5}" srcOrd="0" destOrd="0" parTransId="{33D26B0D-4C08-4F27-9DF9-43462121981C}" sibTransId="{77470654-0C6A-4EDE-94A0-371E05B09B15}"/>
    <dgm:cxn modelId="{AB6C1BF3-6E2B-4D36-A033-50FEAB35CB9D}" type="presOf" srcId="{4F67A1F9-2A02-4801-83F3-383770EF5B0F}" destId="{3E49D8CD-69A8-430D-9473-C43CDD6556DA}" srcOrd="1" destOrd="0" presId="urn:microsoft.com/office/officeart/2005/8/layout/venn2"/>
    <dgm:cxn modelId="{44B7A9B2-34FB-442F-A906-C4EFCC9E4AA2}" type="presOf" srcId="{110D4DBF-BFD4-4173-AC78-274392DC38A5}" destId="{B3DE94C7-A3D8-447D-A721-69479146E9DE}" srcOrd="1" destOrd="0" presId="urn:microsoft.com/office/officeart/2005/8/layout/venn2"/>
    <dgm:cxn modelId="{113A9846-F13E-4F74-86E5-66E4A9E83199}" type="presOf" srcId="{C9D123BE-E24C-47C7-85CB-6AA6D2A125DC}" destId="{F20DF4A8-2CB6-431A-9E96-E42EAB19D556}" srcOrd="0" destOrd="0" presId="urn:microsoft.com/office/officeart/2005/8/layout/venn2"/>
    <dgm:cxn modelId="{9F3B46DE-7C78-4FEA-A212-254ECFFDE436}" type="presOf" srcId="{110D4DBF-BFD4-4173-AC78-274392DC38A5}" destId="{D7246C59-7D8A-4151-971F-5DAB4743972B}" srcOrd="0" destOrd="0" presId="urn:microsoft.com/office/officeart/2005/8/layout/venn2"/>
    <dgm:cxn modelId="{3BC2875A-E20F-4A2B-B986-DCEC1425987A}" type="presOf" srcId="{114407E9-8FD2-44E3-8725-657A618CB892}" destId="{BD0FDC59-C84F-4F63-9787-2A13ED122D3A}" srcOrd="0" destOrd="0" presId="urn:microsoft.com/office/officeart/2005/8/layout/venn2"/>
    <dgm:cxn modelId="{7E01CAF6-4216-410C-A70A-5BC68A6F1A5F}" type="presOf" srcId="{C9D123BE-E24C-47C7-85CB-6AA6D2A125DC}" destId="{88D3628A-54B7-4D2F-B60B-321FA05E494F}" srcOrd="1" destOrd="0" presId="urn:microsoft.com/office/officeart/2005/8/layout/venn2"/>
    <dgm:cxn modelId="{247DFED1-F99D-4FF6-BCD6-F17E5843AF54}" srcId="{63F41714-2DFB-4469-8636-67773DFE8486}" destId="{114407E9-8FD2-44E3-8725-657A618CB892}" srcOrd="3" destOrd="0" parTransId="{D5566665-ADD3-4D5F-BB65-FB19C7356DBB}" sibTransId="{B571785E-1B01-4730-B980-AE07B00F6F9E}"/>
    <dgm:cxn modelId="{9FE1AC33-18B2-4B9A-998F-AE9317C6FF6B}" type="presParOf" srcId="{258E8AB2-C056-42C3-A6D4-158B90DB72A7}" destId="{97468580-391A-46C0-B0CF-DF358DB699B1}" srcOrd="0" destOrd="0" presId="urn:microsoft.com/office/officeart/2005/8/layout/venn2"/>
    <dgm:cxn modelId="{1ABB05A8-6344-4413-A1A7-510C1E84B917}" type="presParOf" srcId="{97468580-391A-46C0-B0CF-DF358DB699B1}" destId="{D7246C59-7D8A-4151-971F-5DAB4743972B}" srcOrd="0" destOrd="0" presId="urn:microsoft.com/office/officeart/2005/8/layout/venn2"/>
    <dgm:cxn modelId="{B626AC91-E1CA-43AD-936B-9BA931407EE9}" type="presParOf" srcId="{97468580-391A-46C0-B0CF-DF358DB699B1}" destId="{B3DE94C7-A3D8-447D-A721-69479146E9DE}" srcOrd="1" destOrd="0" presId="urn:microsoft.com/office/officeart/2005/8/layout/venn2"/>
    <dgm:cxn modelId="{C1C0CAF4-092D-4FD7-8E1E-53079AC36E08}" type="presParOf" srcId="{258E8AB2-C056-42C3-A6D4-158B90DB72A7}" destId="{16ED4ECA-9B57-4BB9-8EAE-62DE69CBFFBF}" srcOrd="1" destOrd="0" presId="urn:microsoft.com/office/officeart/2005/8/layout/venn2"/>
    <dgm:cxn modelId="{5F2C3C44-FF8A-4354-A0C7-2DF861694AD2}" type="presParOf" srcId="{16ED4ECA-9B57-4BB9-8EAE-62DE69CBFFBF}" destId="{F20DF4A8-2CB6-431A-9E96-E42EAB19D556}" srcOrd="0" destOrd="0" presId="urn:microsoft.com/office/officeart/2005/8/layout/venn2"/>
    <dgm:cxn modelId="{10824D62-A775-482D-8B8E-387C044D94D8}" type="presParOf" srcId="{16ED4ECA-9B57-4BB9-8EAE-62DE69CBFFBF}" destId="{88D3628A-54B7-4D2F-B60B-321FA05E494F}" srcOrd="1" destOrd="0" presId="urn:microsoft.com/office/officeart/2005/8/layout/venn2"/>
    <dgm:cxn modelId="{09CC4517-9EC1-4D11-8B06-C8DEF1B1BB7B}" type="presParOf" srcId="{258E8AB2-C056-42C3-A6D4-158B90DB72A7}" destId="{36EEA8EA-33C1-4224-8CE0-4AFB6FE4FDFD}" srcOrd="2" destOrd="0" presId="urn:microsoft.com/office/officeart/2005/8/layout/venn2"/>
    <dgm:cxn modelId="{29D1EBC4-B33C-4860-A741-91467242FE05}" type="presParOf" srcId="{36EEA8EA-33C1-4224-8CE0-4AFB6FE4FDFD}" destId="{CDE2AEAA-5E71-4004-8C1F-52D9C4D86BFE}" srcOrd="0" destOrd="0" presId="urn:microsoft.com/office/officeart/2005/8/layout/venn2"/>
    <dgm:cxn modelId="{A8EB115C-9388-4073-BC7F-127C875ADE54}" type="presParOf" srcId="{36EEA8EA-33C1-4224-8CE0-4AFB6FE4FDFD}" destId="{3E49D8CD-69A8-430D-9473-C43CDD6556DA}" srcOrd="1" destOrd="0" presId="urn:microsoft.com/office/officeart/2005/8/layout/venn2"/>
    <dgm:cxn modelId="{FF54E988-8CC1-489E-A794-C4663D9D91F7}" type="presParOf" srcId="{258E8AB2-C056-42C3-A6D4-158B90DB72A7}" destId="{8B9E6486-2BBA-4847-8325-537B888DF807}" srcOrd="3" destOrd="0" presId="urn:microsoft.com/office/officeart/2005/8/layout/venn2"/>
    <dgm:cxn modelId="{18B5EC79-B4BB-43B4-A87F-F87EC631338F}" type="presParOf" srcId="{8B9E6486-2BBA-4847-8325-537B888DF807}" destId="{BD0FDC59-C84F-4F63-9787-2A13ED122D3A}" srcOrd="0" destOrd="0" presId="urn:microsoft.com/office/officeart/2005/8/layout/venn2"/>
    <dgm:cxn modelId="{468404DD-16E6-4D11-8B5F-4B80BEC66194}" type="presParOf" srcId="{8B9E6486-2BBA-4847-8325-537B888DF807}" destId="{E2769E64-C68E-4B8D-A269-7B4DD3D7A9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6C59-7D8A-4151-971F-5DAB4743972B}">
      <dsp:nvSpPr>
        <dsp:cNvPr id="0" name=""/>
        <dsp:cNvSpPr/>
      </dsp:nvSpPr>
      <dsp:spPr>
        <a:xfrm>
          <a:off x="795461" y="0"/>
          <a:ext cx="6714877" cy="671487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chemeClr val="tx2"/>
              </a:solidFill>
            </a:rPr>
            <a:t>Screening based on liquidity  analysis</a:t>
          </a:r>
          <a:endParaRPr lang="en-GB" sz="1300" kern="1200" dirty="0">
            <a:solidFill>
              <a:schemeClr val="tx2"/>
            </a:solidFill>
          </a:endParaRPr>
        </a:p>
      </dsp:txBody>
      <dsp:txXfrm>
        <a:off x="3214160" y="335743"/>
        <a:ext cx="1877479" cy="1007231"/>
      </dsp:txXfrm>
    </dsp:sp>
    <dsp:sp modelId="{F20DF4A8-2CB6-431A-9E96-E42EAB19D556}">
      <dsp:nvSpPr>
        <dsp:cNvPr id="0" name=""/>
        <dsp:cNvSpPr/>
      </dsp:nvSpPr>
      <dsp:spPr>
        <a:xfrm>
          <a:off x="1466949" y="1342975"/>
          <a:ext cx="5371901" cy="5371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economic, social and environmental analysis</a:t>
          </a:r>
          <a:endParaRPr lang="en-GB" sz="1300" kern="1200" dirty="0"/>
        </a:p>
      </dsp:txBody>
      <dsp:txXfrm>
        <a:off x="3214160" y="1665289"/>
        <a:ext cx="1877479" cy="966942"/>
      </dsp:txXfrm>
    </dsp:sp>
    <dsp:sp modelId="{CDE2AEAA-5E71-4004-8C1F-52D9C4D86BFE}">
      <dsp:nvSpPr>
        <dsp:cNvPr id="0" name=""/>
        <dsp:cNvSpPr/>
      </dsp:nvSpPr>
      <dsp:spPr>
        <a:xfrm>
          <a:off x="2138436" y="2685950"/>
          <a:ext cx="4028926" cy="4028926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financial risk and performance analysis</a:t>
          </a:r>
          <a:endParaRPr lang="en-GB" sz="1300" kern="1200" dirty="0"/>
        </a:p>
      </dsp:txBody>
      <dsp:txXfrm>
        <a:off x="3214160" y="2988120"/>
        <a:ext cx="1877479" cy="906508"/>
      </dsp:txXfrm>
    </dsp:sp>
    <dsp:sp modelId="{BD0FDC59-C84F-4F63-9787-2A13ED122D3A}">
      <dsp:nvSpPr>
        <dsp:cNvPr id="0" name=""/>
        <dsp:cNvSpPr/>
      </dsp:nvSpPr>
      <dsp:spPr>
        <a:xfrm>
          <a:off x="2809924" y="4028926"/>
          <a:ext cx="2685950" cy="2685950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Optimize portfolios under diversification constraints</a:t>
          </a:r>
          <a:endParaRPr lang="en-GB" sz="1300" kern="1200" dirty="0"/>
        </a:p>
      </dsp:txBody>
      <dsp:txXfrm>
        <a:off x="3203272" y="4700413"/>
        <a:ext cx="1899254" cy="134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7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10388"/>
            </a:lvl1pPr>
          </a:lstStyle>
          <a:p>
            <a:r>
              <a:t>Welcome To The Course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2: Portfolio Performance 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dirty="0"/>
              <a:t>Ch. 3: Drivers of Performance </a:t>
            </a:r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2: Portfolio Performance 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3: Drivers of Performance </a:t>
            </a:r>
          </a:p>
          <a:p>
            <a:r>
              <a:rPr dirty="0"/>
              <a:t>Ch. 4: 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9539"/>
            </a:lvl1pPr>
          </a:lstStyle>
          <a:p>
            <a:r>
              <a:t>Is Investing Monkey-Business?</a:t>
            </a:r>
          </a:p>
        </p:txBody>
      </p:sp>
      <p:pic>
        <p:nvPicPr>
          <p:cNvPr id="69" name="image1.jpg" descr="You may not beat the market as an individual investor, but this guy - given enough time - may just do it. (Eric Isselee/Getty Images/iStockPhoto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457" y="3377907"/>
            <a:ext cx="14951985" cy="841652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52400" y="13033481"/>
            <a:ext cx="602107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Eric Isselee, Getty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Professor of </a:t>
            </a:r>
            <a:r>
              <a:rPr dirty="0" smtClean="0"/>
              <a:t>Finance</a:t>
            </a:r>
            <a:endParaRPr dirty="0"/>
          </a:p>
        </p:txBody>
      </p:sp>
      <p:pic>
        <p:nvPicPr>
          <p:cNvPr id="1028" name="Picture 4" descr="https://my.vub.ac.be/sites/default/files/nieuws/users/nbrigou/vu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6530"/>
            <a:ext cx="7391400" cy="25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ngprofessionalvacatures.nl/sites/default/files/styles/course_page_header-logo/public/Vrije-Universiteit-Amsterdam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114800"/>
            <a:ext cx="8305800" cy="4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27/9c/d9/279cd974f6155abe16049f735e8bb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10994"/>
            <a:ext cx="60007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rouwenvannu.nl/sites/default/files/styles/blok_banner/public/media/klompen_6.jpg?itok=OZP9irj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8323570"/>
            <a:ext cx="5562600" cy="41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54200" y="12719167"/>
            <a:ext cx="685800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1800" dirty="0"/>
              <a:t>http://vrouwenvannu.nl/nieuw-amsterdamveenoord/hinky-bangma-op-klompen-door-amerika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12257501"/>
            <a:ext cx="569595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http://www.hln.be/hln/nl/9091/Time-out/article/detail/1807049/2014/03/07/Manneken-Pis-gekleed-in-nieuw-WK-shirt-Rode-Duivels.dhtml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8243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Professor of Finance</a:t>
            </a:r>
          </a:p>
          <a:p>
            <a:r>
              <a:rPr dirty="0"/>
              <a:t>Advisor to investment companies</a:t>
            </a:r>
          </a:p>
          <a:p>
            <a:pPr lvl="1"/>
            <a:r>
              <a:rPr dirty="0"/>
              <a:t>Expertise in portfolio management</a:t>
            </a:r>
          </a:p>
          <a:p>
            <a:pPr lvl="1"/>
            <a:r>
              <a:rPr dirty="0"/>
              <a:t>Focus on risk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791158"/>
            <a:ext cx="327660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http://www.finvex.com/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3185160"/>
            <a:ext cx="10055742" cy="89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839200"/>
            <a:ext cx="949174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/>
              <a:t>Carefully select diversified portfolios</a:t>
            </a:r>
          </a:p>
          <a:p>
            <a:pPr marL="1092200" lvl="1" indent="0">
              <a:buNone/>
            </a:pPr>
            <a:endParaRPr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90661"/>
              </p:ext>
            </p:extLst>
          </p:nvPr>
        </p:nvGraphicFramePr>
        <p:xfrm>
          <a:off x="5334000" y="5943600"/>
          <a:ext cx="8305800" cy="67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/>
              <a:t>Use </a:t>
            </a:r>
            <a:r>
              <a:rPr lang="nl-BE" dirty="0" smtClean="0"/>
              <a:t>b</a:t>
            </a:r>
            <a:r>
              <a:rPr dirty="0" err="1" smtClean="0"/>
              <a:t>acktesting</a:t>
            </a:r>
            <a:r>
              <a:rPr dirty="0" smtClean="0"/>
              <a:t> </a:t>
            </a:r>
            <a:r>
              <a:rPr dirty="0"/>
              <a:t>and online performance </a:t>
            </a:r>
            <a:r>
              <a:rPr dirty="0" smtClean="0"/>
              <a:t>monitoring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8236405"/>
            <a:ext cx="21564600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library(PerformanceAnalytics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table.AnnualizedReturns(edhec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)[,2:6]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Distressed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Securities Emerging Markets Equity Market Neutral Event Driven Fixed Income Arbitrage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Return         0.0975         0.0936           0.0739              0.0932            0.0507 </a:t>
            </a: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0.1336           0.0312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0.0636 0.0491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Sharpe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=0%)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1.5342         0.7006           2.3700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1.4660 1.0323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5690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nl-BE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dirty="0" err="1" smtClean="0">
                <a:solidFill>
                  <a:schemeClr val="bg1">
                    <a:lumMod val="85000"/>
                  </a:schemeClr>
                </a:solidFill>
              </a:rPr>
              <a:t>acktesting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and online performance monitoring</a:t>
            </a:r>
          </a:p>
          <a:p>
            <a:r>
              <a:rPr dirty="0"/>
              <a:t>Learn this by doing at </a:t>
            </a:r>
            <a:r>
              <a:rPr dirty="0" err="1"/>
              <a:t>DataCamp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2648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18211800" cy="9461500"/>
          </a:xfrm>
          <a:prstGeom prst="rect">
            <a:avLst/>
          </a:prstGeom>
        </p:spPr>
        <p:txBody>
          <a:bodyPr/>
          <a:lstStyle/>
          <a:p>
            <a:r>
              <a:rPr dirty="0"/>
              <a:t>Ch. 1: Portfolio Weights &amp; Returns</a:t>
            </a:r>
          </a:p>
          <a:p>
            <a:pPr marL="152400" indent="0">
              <a:buNone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</a:rPr>
              <a:t>Ch. 1: Portfolio Weights &amp; Returns</a:t>
            </a:r>
          </a:p>
          <a:p>
            <a:r>
              <a:rPr dirty="0"/>
              <a:t>Ch. 2: Portfolio Performance </a:t>
            </a:r>
            <a:r>
              <a:rPr dirty="0" smtClean="0"/>
              <a:t>Evaluation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Welcome To The Course</vt:lpstr>
      <vt:lpstr>Is Investing Monkey-Business?</vt:lpstr>
      <vt:lpstr>Who am I?</vt:lpstr>
      <vt:lpstr>Who am I?</vt:lpstr>
      <vt:lpstr>Simple Tricks</vt:lpstr>
      <vt:lpstr>Simple Tricks</vt:lpstr>
      <vt:lpstr>Simple Tricks</vt:lpstr>
      <vt:lpstr>Course Overview</vt:lpstr>
      <vt:lpstr>Course Overview</vt:lpstr>
      <vt:lpstr>Course Overview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Course</dc:title>
  <cp:lastModifiedBy>kboudt</cp:lastModifiedBy>
  <cp:revision>8</cp:revision>
  <dcterms:modified xsi:type="dcterms:W3CDTF">2016-05-26T09:37:55Z</dcterms:modified>
</cp:coreProperties>
</file>