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4800" u="none">
                <a:solidFill>
                  <a:srgbClr val="000000"/>
                </a:solidFill>
                <a:latin typeface="Helvetica"/>
              </a:defRPr>
            </a:pPr>
            <a:r>
              <a:rPr b="1" i="0" strike="noStrike" sz="4800" u="none">
                <a:solidFill>
                  <a:srgbClr val="000000"/>
                </a:solidFill>
                <a:latin typeface="Helvetica"/>
              </a:rPr>
              <a:t>Portfolio</a:t>
            </a:r>
          </a:p>
        </c:rich>
      </c:tx>
      <c:layout>
        <c:manualLayout>
          <c:xMode val="edge"/>
          <c:yMode val="edge"/>
          <c:x val="0.262792"/>
          <c:y val="0"/>
          <c:w val="0.474416"/>
          <c:h val="0.14834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48342"/>
          <c:w val="0.99"/>
          <c:h val="0.658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Company 1</c:v>
                </c:pt>
                <c:pt idx="1">
                  <c:v>Company 2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8.200000</c:v>
                </c:pt>
                <c:pt idx="1">
                  <c:v>3.200000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99428"/>
          <c:y val="0.848833"/>
          <c:w val="0.687709"/>
          <c:h val="0.15116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1" i="0" strike="noStrike" sz="36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Course Title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chart" Target="../charts/chart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Portfolio Weights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155700" y="3030185"/>
            <a:ext cx="18211800" cy="9461501"/>
          </a:xfrm>
          <a:prstGeom prst="rect">
            <a:avLst/>
          </a:prstGeom>
        </p:spPr>
        <p:txBody>
          <a:bodyPr/>
          <a:lstStyle/>
          <a:p>
            <a:pPr/>
            <a:r>
              <a:t>There are two similar companies:</a:t>
            </a:r>
          </a:p>
          <a:p>
            <a:pPr lvl="1"/>
            <a:r>
              <a:t>Do you invest in either of them based on a coin toss?</a:t>
            </a:r>
          </a:p>
        </p:txBody>
      </p:sp>
      <p:pic>
        <p:nvPicPr>
          <p:cNvPr id="70" name="image2.jpg" descr="https://usercontent2.hubstatic.com/6787929_f10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635" y="6105452"/>
            <a:ext cx="5281593" cy="668451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1" name="Chart 71"/>
          <p:cNvGraphicFramePr/>
          <p:nvPr/>
        </p:nvGraphicFramePr>
        <p:xfrm>
          <a:off x="12506240" y="5578016"/>
          <a:ext cx="5281593" cy="78764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2" name="Shape 72"/>
          <p:cNvSpPr/>
          <p:nvPr/>
        </p:nvSpPr>
        <p:spPr>
          <a:xfrm>
            <a:off x="8714465" y="8270510"/>
            <a:ext cx="2782888" cy="203020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pic>
        <p:nvPicPr>
          <p:cNvPr id="7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10800000">
            <a:off x="1673381" y="5143215"/>
            <a:ext cx="6657316" cy="8444305"/>
          </a:xfrm>
          <a:prstGeom prst="rect">
            <a:avLst/>
          </a:prstGeom>
        </p:spPr>
      </p:pic>
      <p:pic>
        <p:nvPicPr>
          <p:cNvPr id="75" name="Screen Shot 2016-04-22 at 16.48.45.png"/>
          <p:cNvPicPr>
            <a:picLocks noChangeAspect="1"/>
          </p:cNvPicPr>
          <p:nvPr/>
        </p:nvPicPr>
        <p:blipFill>
          <a:blip r:embed="rId5">
            <a:extLst/>
          </a:blip>
          <a:srcRect l="22379" t="8660" r="8810" b="0"/>
          <a:stretch>
            <a:fillRect/>
          </a:stretch>
        </p:blipFill>
        <p:spPr>
          <a:xfrm>
            <a:off x="18424754" y="4848550"/>
            <a:ext cx="6318154" cy="8874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32278" y="5443139"/>
            <a:ext cx="6222503" cy="7888148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52400" y="12995381"/>
            <a:ext cx="491975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i="1" sz="30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ICMA Photos, Flickr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80"/>
          <p:cNvGraphicFramePr/>
          <p:nvPr/>
        </p:nvGraphicFramePr>
        <p:xfrm>
          <a:off x="1397000" y="2552700"/>
          <a:ext cx="21640800" cy="100008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7196667"/>
                <a:gridCol w="7196667"/>
                <a:gridCol w="7196667"/>
              </a:tblGrid>
              <a:tr h="1990001"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b="1" sz="6200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Investment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b="1" sz="6200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 Invested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b="1" sz="6200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6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5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500">
                          <a:solidFill>
                            <a:srgbClr val="2C2D3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6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5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lvl="2" marL="1333500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6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5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81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7704" y="7051453"/>
            <a:ext cx="3632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7704" y="5047482"/>
            <a:ext cx="3632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17704" y="10966260"/>
            <a:ext cx="36322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397000" y="2540000"/>
            <a:ext cx="13970000" cy="2822575"/>
          </a:xfrm>
          <a:prstGeom prst="rect">
            <a:avLst/>
          </a:prstGeom>
          <a:solidFill>
            <a:srgbClr val="EBF4F7"/>
          </a:solidFill>
          <a:ln w="266700">
            <a:solidFill>
              <a:srgbClr val="EBF4F7"/>
            </a:solidFill>
            <a:miter lim="400000"/>
          </a:ln>
          <a:effectLst>
            <a:outerShdw sx="100000" sy="100000" kx="0" ky="0" algn="b" rotWithShape="0" blurRad="0" dist="101600" dir="10800000">
              <a:srgbClr val="33AAC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values &lt;- c(500000, 200000, 100000, 20000)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names(values) &lt;- c(“Inv 1”, “Inv 2”, “Inv 3”, “Inv 4”)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weights &lt;- values/sum(values)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barplot(weights)</a:t>
            </a:r>
          </a:p>
        </p:txBody>
      </p:sp>
      <p:pic>
        <p:nvPicPr>
          <p:cNvPr id="8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506" y="5695890"/>
            <a:ext cx="8408864" cy="7838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Allocation Strategies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 mean and variance (Ch. 4)</a:t>
            </a:r>
          </a:p>
          <a:p>
            <a:pPr/>
            <a:r>
              <a:t>Betting on one asset</a:t>
            </a:r>
          </a:p>
          <a:p>
            <a:pPr/>
            <a:r>
              <a:t>Equal weighting of diversified set of assets</a:t>
            </a:r>
          </a:p>
          <a:p>
            <a:pPr/>
            <a:r>
              <a:t>Market capitalization based on weighting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5.jpg" descr="Common Expressions : Don't put all your eggs in 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1676400"/>
            <a:ext cx="12544927" cy="10363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52400" y="12995381"/>
            <a:ext cx="1328500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i="1" sz="30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http://www.falibo.com/vocabulary/idiom-dont-put-all-your-eggs-in-one/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