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b="1" sz="3600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Portfolio 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2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47073" y="3169280"/>
            <a:ext cx="18211801" cy="9461501"/>
          </a:xfrm>
          <a:prstGeom prst="rect">
            <a:avLst/>
          </a:prstGeom>
        </p:spPr>
        <p:txBody>
          <a:bodyPr/>
          <a:lstStyle/>
          <a:p>
            <a:pPr/>
            <a:r>
              <a:t>Weights reveal active investment bets</a:t>
            </a:r>
          </a:p>
          <a:p>
            <a:pPr/>
            <a:r>
              <a:t>Returns are the relative changes in value: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3435138" y="5911527"/>
            <a:ext cx="6038537" cy="1235410"/>
            <a:chOff x="0" y="0"/>
            <a:chExt cx="6038536" cy="1235408"/>
          </a:xfrm>
        </p:grpSpPr>
        <p:sp>
          <p:nvSpPr>
            <p:cNvPr id="70" name="Shape 70"/>
            <p:cNvSpPr/>
            <p:nvPr/>
          </p:nvSpPr>
          <p:spPr>
            <a:xfrm>
              <a:off x="0" y="-1"/>
              <a:ext cx="6038537" cy="123541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-1"/>
              <a:ext cx="6038537" cy="74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aphicFrame>
        <p:nvGraphicFramePr>
          <p:cNvPr id="73" name="Table 73"/>
          <p:cNvGraphicFramePr/>
          <p:nvPr/>
        </p:nvGraphicFramePr>
        <p:xfrm>
          <a:off x="2673765" y="8865668"/>
          <a:ext cx="7104083" cy="1803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3526641"/>
                <a:gridCol w="3526641"/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Initial Value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Final Value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Shape 74"/>
          <p:cNvSpPr/>
          <p:nvPr/>
        </p:nvSpPr>
        <p:spPr>
          <a:xfrm>
            <a:off x="10547104" y="9071492"/>
            <a:ext cx="595979" cy="1340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358"/>
                  <a:pt x="10800" y="800"/>
                </a:cubicBezTo>
                <a:lnTo>
                  <a:pt x="10800" y="10000"/>
                </a:lnTo>
                <a:cubicBezTo>
                  <a:pt x="10800" y="10442"/>
                  <a:pt x="15635" y="10800"/>
                  <a:pt x="21600" y="10800"/>
                </a:cubicBezTo>
                <a:cubicBezTo>
                  <a:pt x="15635" y="10800"/>
                  <a:pt x="10800" y="11158"/>
                  <a:pt x="10800" y="11600"/>
                </a:cubicBezTo>
                <a:lnTo>
                  <a:pt x="10800" y="20800"/>
                </a:lnTo>
                <a:cubicBezTo>
                  <a:pt x="10800" y="21242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7" name="Group 77"/>
          <p:cNvGrpSpPr/>
          <p:nvPr/>
        </p:nvGrpSpPr>
        <p:grpSpPr>
          <a:xfrm>
            <a:off x="11452431" y="9124263"/>
            <a:ext cx="4124710" cy="1235409"/>
            <a:chOff x="0" y="0"/>
            <a:chExt cx="4124709" cy="1235408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4124711" cy="12354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-1" y="0"/>
              <a:ext cx="4124711" cy="747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3188496" y="11986354"/>
            <a:ext cx="12128329" cy="1234632"/>
            <a:chOff x="0" y="0"/>
            <a:chExt cx="12128327" cy="1234630"/>
          </a:xfrm>
        </p:grpSpPr>
        <p:sp>
          <p:nvSpPr>
            <p:cNvPr id="79" name="Shape 79"/>
            <p:cNvSpPr/>
            <p:nvPr/>
          </p:nvSpPr>
          <p:spPr>
            <a:xfrm>
              <a:off x="0" y="-1"/>
              <a:ext cx="12128328" cy="1234632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-1"/>
              <a:ext cx="12128328" cy="685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aphicFrame>
        <p:nvGraphicFramePr>
          <p:cNvPr id="82" name="Table 82"/>
          <p:cNvGraphicFramePr/>
          <p:nvPr/>
        </p:nvGraphicFramePr>
        <p:xfrm>
          <a:off x="1696160" y="3350764"/>
          <a:ext cx="15127671" cy="2499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5037666"/>
                <a:gridCol w="5037666"/>
                <a:gridCol w="5037666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 rot="5400000">
            <a:off x="8659321" y="6195448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aphicFrame>
        <p:nvGraphicFramePr>
          <p:cNvPr id="84" name="Table 84"/>
          <p:cNvGraphicFramePr/>
          <p:nvPr/>
        </p:nvGraphicFramePr>
        <p:xfrm>
          <a:off x="1696160" y="7704308"/>
          <a:ext cx="15163801" cy="25502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113000"/>
              </a:tblGrid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InValue.Portfolio = InValue.Asset</a:t>
                      </a:r>
                      <a:r>
                        <a:rPr baseline="-15500"/>
                        <a:t>1 </a:t>
                      </a:r>
                      <a:r>
                        <a:t>+ … + 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FinValue.Portfolio = FinValue.Asset</a:t>
                      </a:r>
                      <a:r>
                        <a:rPr baseline="-15500"/>
                        <a:t>1 </a:t>
                      </a:r>
                      <a:r>
                        <a:t>+ … + FinValue.Asset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 rot="5400000">
            <a:off x="8659321" y="10520764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/>
          <p:nvPr/>
        </p:nvGraphicFramePr>
        <p:xfrm>
          <a:off x="1696160" y="3350764"/>
          <a:ext cx="15127671" cy="2499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1 </a:t>
                      </a:r>
                      <a:r>
                        <a:t>= $200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2 </a:t>
                      </a:r>
                      <a:r>
                        <a:t>= $300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15500"/>
                        <a:t>1</a:t>
                      </a:r>
                      <a:r>
                        <a:t>= $180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2 </a:t>
                      </a:r>
                      <a:r>
                        <a:t>= $330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 rot="5400000">
            <a:off x="8659321" y="6195448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aphicFrame>
        <p:nvGraphicFramePr>
          <p:cNvPr id="90" name="Table 90"/>
          <p:cNvGraphicFramePr/>
          <p:nvPr/>
        </p:nvGraphicFramePr>
        <p:xfrm>
          <a:off x="1696160" y="7704308"/>
          <a:ext cx="15163801" cy="25502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113000"/>
              </a:tblGrid>
              <a:tr h="12497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InValue.Portfolio = $200 + $300 = $500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2497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FinValue.Portfolio =  $180 + $330 = $510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 rot="5400000">
            <a:off x="8659321" y="10520764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Slide4</a:t>
            </a:r>
          </a:p>
        </p:txBody>
      </p:sp>
      <p:grpSp>
        <p:nvGrpSpPr>
          <p:cNvPr id="95" name="Group 95"/>
          <p:cNvGrpSpPr/>
          <p:nvPr/>
        </p:nvGrpSpPr>
        <p:grpSpPr>
          <a:xfrm>
            <a:off x="1817691" y="11987400"/>
            <a:ext cx="14869938" cy="1124730"/>
            <a:chOff x="0" y="0"/>
            <a:chExt cx="14869937" cy="1124729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14869938" cy="112473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-1"/>
              <a:ext cx="14869938" cy="79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5</a:t>
            </a:r>
          </a:p>
        </p:txBody>
      </p:sp>
      <p:pic>
        <p:nvPicPr>
          <p:cNvPr id="98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300" y="3420988"/>
            <a:ext cx="14657049" cy="6528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2810000" y="5627222"/>
            <a:ext cx="10539943" cy="1534761"/>
            <a:chOff x="0" y="0"/>
            <a:chExt cx="10539941" cy="1534759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0539943" cy="153476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0"/>
              <a:ext cx="10539943" cy="920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02" name="Shape 102"/>
          <p:cNvSpPr/>
          <p:nvPr>
            <p:ph type="body" idx="1"/>
          </p:nvPr>
        </p:nvSpPr>
        <p:spPr>
          <a:xfrm>
            <a:off x="947073" y="3169280"/>
            <a:ext cx="18211801" cy="9461501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  <a:p>
            <a:pPr/>
            <a:r>
              <a:t>Where:</a:t>
            </a:r>
          </a:p>
          <a:p>
            <a:pPr lvl="1"/>
            <a:r>
              <a:t> </a:t>
            </a:r>
          </a:p>
          <a:p>
            <a:pPr lvl="1"/>
          </a:p>
        </p:txBody>
      </p:sp>
      <p:grpSp>
        <p:nvGrpSpPr>
          <p:cNvPr id="105" name="Group 105"/>
          <p:cNvGrpSpPr/>
          <p:nvPr/>
        </p:nvGrpSpPr>
        <p:grpSpPr>
          <a:xfrm>
            <a:off x="2535598" y="7938437"/>
            <a:ext cx="9485722" cy="3947068"/>
            <a:chOff x="-547511" y="-2257314"/>
            <a:chExt cx="9485721" cy="3947067"/>
          </a:xfrm>
        </p:grpSpPr>
        <p:sp>
          <p:nvSpPr>
            <p:cNvPr id="103" name="Shape 103"/>
            <p:cNvSpPr/>
            <p:nvPr/>
          </p:nvSpPr>
          <p:spPr>
            <a:xfrm>
              <a:off x="-410634" y="-2257315"/>
              <a:ext cx="7699888" cy="1951289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547512" y="456259"/>
              <a:ext cx="9485722" cy="1233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3188496" y="11999054"/>
            <a:ext cx="12128329" cy="1234632"/>
            <a:chOff x="0" y="0"/>
            <a:chExt cx="12128327" cy="1234630"/>
          </a:xfrm>
        </p:grpSpPr>
        <p:sp>
          <p:nvSpPr>
            <p:cNvPr id="107" name="Shape 107"/>
            <p:cNvSpPr/>
            <p:nvPr/>
          </p:nvSpPr>
          <p:spPr>
            <a:xfrm>
              <a:off x="0" y="-1"/>
              <a:ext cx="12128328" cy="1234632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-1"/>
              <a:ext cx="12128328" cy="685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aphicFrame>
        <p:nvGraphicFramePr>
          <p:cNvPr id="110" name="Table 110"/>
          <p:cNvGraphicFramePr/>
          <p:nvPr/>
        </p:nvGraphicFramePr>
        <p:xfrm>
          <a:off x="1696160" y="3350764"/>
          <a:ext cx="15127671" cy="2499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5037666"/>
                <a:gridCol w="5037666"/>
                <a:gridCol w="5037666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Shape 111"/>
          <p:cNvSpPr/>
          <p:nvPr/>
        </p:nvSpPr>
        <p:spPr>
          <a:xfrm rot="5400000">
            <a:off x="8821682" y="11055539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6</a:t>
            </a:r>
          </a:p>
        </p:txBody>
      </p:sp>
      <p:graphicFrame>
        <p:nvGraphicFramePr>
          <p:cNvPr id="113" name="Table 113"/>
          <p:cNvGraphicFramePr/>
          <p:nvPr/>
        </p:nvGraphicFramePr>
        <p:xfrm>
          <a:off x="1696160" y="7048455"/>
          <a:ext cx="15163801" cy="37650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</a:p>
        </p:txBody>
      </p:sp>
      <p:pic>
        <p:nvPicPr>
          <p:cNvPr id="115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081" y="8068254"/>
            <a:ext cx="4660901" cy="96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5243" y="8068254"/>
            <a:ext cx="4699001" cy="96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een Shot 2016-05-25 at 3.27.2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9478" y="9474731"/>
            <a:ext cx="6456107" cy="934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Screen Shot 2016-05-25 at 3.29.4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44468" y="9431382"/>
            <a:ext cx="6951352" cy="1020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/>
          <p:nvPr/>
        </p:nvGraphicFramePr>
        <p:xfrm>
          <a:off x="1696160" y="3350764"/>
          <a:ext cx="15127671" cy="2499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 = $200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 = $180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 rot="5400000">
            <a:off x="8821682" y="11055539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</a:p>
        </p:txBody>
      </p:sp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7</a:t>
            </a:r>
          </a:p>
        </p:txBody>
      </p:sp>
      <p:graphicFrame>
        <p:nvGraphicFramePr>
          <p:cNvPr id="123" name="Table 123"/>
          <p:cNvGraphicFramePr/>
          <p:nvPr/>
        </p:nvGraphicFramePr>
        <p:xfrm>
          <a:off x="1696160" y="7048455"/>
          <a:ext cx="15163801" cy="37650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</a:p>
        </p:txBody>
      </p:sp>
      <p:pic>
        <p:nvPicPr>
          <p:cNvPr id="125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345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8142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1395" y="9589443"/>
            <a:ext cx="45974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40292" y="9589443"/>
            <a:ext cx="42672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6436" y="12247523"/>
            <a:ext cx="14092448" cy="640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