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59" r:id="rId11"/>
    <p:sldId id="261" r:id="rId12"/>
    <p:sldId id="262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265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93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473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052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366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068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84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3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5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421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260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DA73-FF55-4AFB-8A45-BCAA78D6E465}" type="datetimeFigureOut">
              <a:rPr lang="nl-BE" smtClean="0"/>
              <a:t>5/05/2016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E397-4EFA-4F20-B9E6-993E156A61D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987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1: </a:t>
            </a:r>
            <a:r>
              <a:rPr lang="en-US" dirty="0"/>
              <a:t>The inputs in case of two assets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83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115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</a:t>
            </a:r>
            <a:r>
              <a:rPr lang="en-US" dirty="0" smtClean="0"/>
              <a:t>3: </a:t>
            </a:r>
            <a:r>
              <a:rPr lang="en-US" dirty="0"/>
              <a:t> The non-normality of the return distribution 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485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906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59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Video </a:t>
            </a:r>
            <a:r>
              <a:rPr lang="en-US" dirty="0" smtClean="0"/>
              <a:t>2</a:t>
            </a:r>
            <a:r>
              <a:rPr lang="en-US" smtClean="0"/>
              <a:t>: </a:t>
            </a:r>
            <a:r>
              <a:rPr lang="en-US"/>
              <a:t>The general case using matrix notation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37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 smtClean="0"/>
              <a:t>Suppose we have N risky assets, denoted by i=1,2,…,N</a:t>
            </a:r>
          </a:p>
          <a:p>
            <a:r>
              <a:rPr lang="nl-BE" dirty="0" smtClean="0"/>
              <a:t>Assume the investment period is t-1 till t.</a:t>
            </a:r>
          </a:p>
          <a:p>
            <a:r>
              <a:rPr lang="nl-BE" dirty="0" smtClean="0"/>
              <a:t>Assume the portfolio is fully invested and we use weights to express the percentage of the total value invested in each asset:</a:t>
            </a:r>
          </a:p>
          <a:p>
            <a:endParaRPr lang="nl-BE" dirty="0"/>
          </a:p>
          <a:p>
            <a:endParaRPr lang="nl-BE" dirty="0" smtClean="0"/>
          </a:p>
          <a:p>
            <a:endParaRPr lang="nl-BE" dirty="0"/>
          </a:p>
          <a:p>
            <a:r>
              <a:rPr lang="nl-BE" dirty="0" smtClean="0"/>
              <a:t>For each asset, we have the simple return over the investment period t-1 till t: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7F97-EB6F-4A30-B48F-636C956170D0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729824"/>
              </p:ext>
            </p:extLst>
          </p:nvPr>
        </p:nvGraphicFramePr>
        <p:xfrm>
          <a:off x="762000" y="3886200"/>
          <a:ext cx="72040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4546440" imgH="469800" progId="Equation.3">
                  <p:embed/>
                </p:oleObj>
              </mc:Choice>
              <mc:Fallback>
                <p:oleObj name="Equation" r:id="rId3" imgW="454644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3886200"/>
                        <a:ext cx="7204075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93782"/>
              </p:ext>
            </p:extLst>
          </p:nvPr>
        </p:nvGraphicFramePr>
        <p:xfrm>
          <a:off x="2590800" y="5867400"/>
          <a:ext cx="25368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600200" imgH="482400" progId="Equation.3">
                  <p:embed/>
                </p:oleObj>
              </mc:Choice>
              <mc:Fallback>
                <p:oleObj name="Equation" r:id="rId5" imgW="16002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67400"/>
                        <a:ext cx="25368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79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 smtClean="0"/>
              <a:t>The portfolio return = weighted average of the component returns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The return of a portfolio between time t-1 and time t that places at time t-1 weight w</a:t>
            </a:r>
            <a:r>
              <a:rPr lang="nl-BE" baseline="-25000" dirty="0" smtClean="0"/>
              <a:t>i</a:t>
            </a:r>
            <a:r>
              <a:rPr lang="nl-BE" dirty="0" smtClean="0"/>
              <a:t> on asset i is:</a:t>
            </a:r>
          </a:p>
          <a:p>
            <a:endParaRPr lang="nl-BE" dirty="0"/>
          </a:p>
          <a:p>
            <a:endParaRPr lang="nl-BE" dirty="0" smtClean="0"/>
          </a:p>
          <a:p>
            <a:pPr marL="0" indent="0">
              <a:buNone/>
            </a:pPr>
            <a:r>
              <a:rPr lang="nl-BE" dirty="0"/>
              <a:t>w</a:t>
            </a:r>
            <a:r>
              <a:rPr lang="nl-BE" dirty="0" smtClean="0"/>
              <a:t>here R</a:t>
            </a:r>
            <a:r>
              <a:rPr lang="nl-BE" baseline="-25000" dirty="0" smtClean="0"/>
              <a:t>it</a:t>
            </a:r>
            <a:r>
              <a:rPr lang="nl-BE" dirty="0" smtClean="0"/>
              <a:t> is the simple return of asset i.</a:t>
            </a:r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19192"/>
              </p:ext>
            </p:extLst>
          </p:nvPr>
        </p:nvGraphicFramePr>
        <p:xfrm>
          <a:off x="3200400" y="3352800"/>
          <a:ext cx="1559859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0400" y="3352800"/>
                        <a:ext cx="1559859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64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Matrix notation: portfolio return is the inner product of the weights (column-)vector and the return (column-)vector: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7F97-EB6F-4A30-B48F-636C956170D0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761460"/>
              </p:ext>
            </p:extLst>
          </p:nvPr>
        </p:nvGraphicFramePr>
        <p:xfrm>
          <a:off x="1905000" y="4572000"/>
          <a:ext cx="10668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622030" imgH="939392" progId="Equation.3">
                  <p:embed/>
                </p:oleObj>
              </mc:Choice>
              <mc:Fallback>
                <p:oleObj name="Equation" r:id="rId3" imgW="622030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72000"/>
                        <a:ext cx="106680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021436"/>
              </p:ext>
            </p:extLst>
          </p:nvPr>
        </p:nvGraphicFramePr>
        <p:xfrm>
          <a:off x="5357813" y="4475163"/>
          <a:ext cx="1327150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774360" imgH="965160" progId="Equation.3">
                  <p:embed/>
                </p:oleObj>
              </mc:Choice>
              <mc:Fallback>
                <p:oleObj name="Equation" r:id="rId5" imgW="7743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4475163"/>
                        <a:ext cx="1327150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69091"/>
              </p:ext>
            </p:extLst>
          </p:nvPr>
        </p:nvGraphicFramePr>
        <p:xfrm>
          <a:off x="2971800" y="3429000"/>
          <a:ext cx="24923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460160" imgH="431640" progId="Equation.3">
                  <p:embed/>
                </p:oleObj>
              </mc:Choice>
              <mc:Fallback>
                <p:oleObj name="Equation" r:id="rId7" imgW="1460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29000"/>
                        <a:ext cx="24923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2362200" y="3200400"/>
            <a:ext cx="3657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420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Since returns are uncertain, we need the expected portfolio return and variance:</a:t>
            </a:r>
          </a:p>
          <a:p>
            <a:pPr lvl="1"/>
            <a:r>
              <a:rPr lang="nl-BE" dirty="0" smtClean="0"/>
              <a:t>Expected portfolio return is weighted average of the expected returns on the portfolio components:</a:t>
            </a:r>
          </a:p>
          <a:p>
            <a:pPr lvl="1"/>
            <a:endParaRPr lang="nl-BE" dirty="0"/>
          </a:p>
          <a:p>
            <a:pPr lvl="1"/>
            <a:r>
              <a:rPr lang="nl-BE" dirty="0" smtClean="0"/>
              <a:t>Portfolio variance is weighted average of variances and covariances of the individuals assets: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7F97-EB6F-4A30-B48F-636C956170D0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34882"/>
              </p:ext>
            </p:extLst>
          </p:nvPr>
        </p:nvGraphicFramePr>
        <p:xfrm>
          <a:off x="3692525" y="3733800"/>
          <a:ext cx="28384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663560" imgH="431640" progId="Equation.3">
                  <p:embed/>
                </p:oleObj>
              </mc:Choice>
              <mc:Fallback>
                <p:oleObj name="Equation" r:id="rId3" imgW="1663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3733800"/>
                        <a:ext cx="28384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917787"/>
              </p:ext>
            </p:extLst>
          </p:nvPr>
        </p:nvGraphicFramePr>
        <p:xfrm>
          <a:off x="2014538" y="5638800"/>
          <a:ext cx="63341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3365280" imgH="444240" progId="Equation.3">
                  <p:embed/>
                </p:oleObj>
              </mc:Choice>
              <mc:Fallback>
                <p:oleObj name="Equation" r:id="rId5" imgW="3365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5638800"/>
                        <a:ext cx="633412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41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29400" cy="4525963"/>
          </a:xfrm>
        </p:spPr>
        <p:txBody>
          <a:bodyPr>
            <a:normAutofit fontScale="92500" lnSpcReduction="10000"/>
          </a:bodyPr>
          <a:lstStyle/>
          <a:p>
            <a:r>
              <a:rPr lang="nl-BE" dirty="0" smtClean="0"/>
              <a:t>The expected return and variance of a portfolio result of course from</a:t>
            </a:r>
          </a:p>
          <a:p>
            <a:pPr lvl="1"/>
            <a:r>
              <a:rPr lang="nl-BE" dirty="0" smtClean="0"/>
              <a:t>The portfolio weights indicating the percentage wealth investment in each risky asset;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The individual expected returns of the risky assets;</a:t>
            </a:r>
          </a:p>
          <a:p>
            <a:pPr lvl="1"/>
            <a:endParaRPr lang="nl-BE" dirty="0" smtClean="0"/>
          </a:p>
          <a:p>
            <a:pPr lvl="1"/>
            <a:r>
              <a:rPr lang="nl-BE" dirty="0" smtClean="0"/>
              <a:t>The covariance matrix of the returns of the risky assets.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7F97-EB6F-4A30-B48F-636C956170D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68010"/>
              </p:ext>
            </p:extLst>
          </p:nvPr>
        </p:nvGraphicFramePr>
        <p:xfrm>
          <a:off x="7543800" y="1905000"/>
          <a:ext cx="10668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3" imgW="622080" imgH="939600" progId="Equation.3">
                  <p:embed/>
                </p:oleObj>
              </mc:Choice>
              <mc:Fallback>
                <p:oleObj name="Equation" r:id="rId3" imgW="6220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905000"/>
                        <a:ext cx="106680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725592"/>
              </p:ext>
            </p:extLst>
          </p:nvPr>
        </p:nvGraphicFramePr>
        <p:xfrm>
          <a:off x="7543800" y="3505200"/>
          <a:ext cx="10668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5" imgW="622080" imgH="939600" progId="Equation.3">
                  <p:embed/>
                </p:oleObj>
              </mc:Choice>
              <mc:Fallback>
                <p:oleObj name="Equation" r:id="rId5" imgW="6220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505200"/>
                        <a:ext cx="106680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691574"/>
              </p:ext>
            </p:extLst>
          </p:nvPr>
        </p:nvGraphicFramePr>
        <p:xfrm>
          <a:off x="6324600" y="5105400"/>
          <a:ext cx="283210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7" imgW="1688760" imgH="939600" progId="Equation.3">
                  <p:embed/>
                </p:oleObj>
              </mc:Choice>
              <mc:Fallback>
                <p:oleObj name="Equation" r:id="rId7" imgW="16887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05400"/>
                        <a:ext cx="2832100" cy="157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0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Matrix notation:</a:t>
            </a:r>
            <a:endParaRPr lang="nl-BE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001091"/>
              </p:ext>
            </p:extLst>
          </p:nvPr>
        </p:nvGraphicFramePr>
        <p:xfrm>
          <a:off x="457200" y="1828800"/>
          <a:ext cx="1066800" cy="161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622080" imgH="939600" progId="Equation.3">
                  <p:embed/>
                </p:oleObj>
              </mc:Choice>
              <mc:Fallback>
                <p:oleObj name="Equation" r:id="rId3" imgW="62208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28800"/>
                        <a:ext cx="1066800" cy="1611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587940"/>
              </p:ext>
            </p:extLst>
          </p:nvPr>
        </p:nvGraphicFramePr>
        <p:xfrm>
          <a:off x="381000" y="4953000"/>
          <a:ext cx="2832100" cy="157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1688760" imgH="939600" progId="Equation.3">
                  <p:embed/>
                </p:oleObj>
              </mc:Choice>
              <mc:Fallback>
                <p:oleObj name="Equation" r:id="rId5" imgW="1688760" imgH="93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" y="4953000"/>
                        <a:ext cx="2832100" cy="157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127224"/>
              </p:ext>
            </p:extLst>
          </p:nvPr>
        </p:nvGraphicFramePr>
        <p:xfrm>
          <a:off x="1752600" y="3200400"/>
          <a:ext cx="10668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7" imgW="622080" imgH="939600" progId="Equation.3">
                  <p:embed/>
                </p:oleObj>
              </mc:Choice>
              <mc:Fallback>
                <p:oleObj name="Equation" r:id="rId7" imgW="6220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0400"/>
                        <a:ext cx="1066800" cy="161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23272"/>
              </p:ext>
            </p:extLst>
          </p:nvPr>
        </p:nvGraphicFramePr>
        <p:xfrm>
          <a:off x="4114800" y="3124200"/>
          <a:ext cx="23905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9" imgW="1269720" imgH="431640" progId="Equation.3">
                  <p:embed/>
                </p:oleObj>
              </mc:Choice>
              <mc:Fallback>
                <p:oleObj name="Equation" r:id="rId9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3124200"/>
                        <a:ext cx="2390588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127582"/>
              </p:ext>
            </p:extLst>
          </p:nvPr>
        </p:nvGraphicFramePr>
        <p:xfrm>
          <a:off x="4060371" y="5564187"/>
          <a:ext cx="48768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1" imgW="2590560" imgH="444240" progId="Equation.3">
                  <p:embed/>
                </p:oleObj>
              </mc:Choice>
              <mc:Fallback>
                <p:oleObj name="Equation" r:id="rId11" imgW="2590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371" y="5564187"/>
                        <a:ext cx="48768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Brace 4"/>
          <p:cNvSpPr/>
          <p:nvPr/>
        </p:nvSpPr>
        <p:spPr>
          <a:xfrm>
            <a:off x="3124200" y="1752600"/>
            <a:ext cx="838200" cy="495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4038600" y="19050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 smtClean="0"/>
              <a:t>The </a:t>
            </a:r>
            <a:r>
              <a:rPr lang="nl-BE" b="1" i="1" dirty="0" smtClean="0"/>
              <a:t>expected portfolio return </a:t>
            </a:r>
            <a:r>
              <a:rPr lang="nl-BE" i="1" dirty="0" smtClean="0"/>
              <a:t>is the weighted average of the individual assets’ expected returns (this is a </a:t>
            </a:r>
            <a:r>
              <a:rPr lang="nl-BE" b="1" i="1" dirty="0" smtClean="0"/>
              <a:t>linear</a:t>
            </a:r>
            <a:r>
              <a:rPr lang="nl-BE" i="1" dirty="0" smtClean="0"/>
              <a:t> function of the weights)</a:t>
            </a:r>
            <a:endParaRPr lang="nl-BE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9624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i="1" dirty="0" smtClean="0"/>
              <a:t>The </a:t>
            </a:r>
            <a:r>
              <a:rPr lang="nl-BE" b="1" i="1" dirty="0" smtClean="0"/>
              <a:t>portfolio variance </a:t>
            </a:r>
            <a:r>
              <a:rPr lang="nl-BE" i="1" dirty="0" smtClean="0"/>
              <a:t>is the weighted average of the individual assets’ variances + 2*the weighted covariances between the asset returns (this is a </a:t>
            </a:r>
            <a:r>
              <a:rPr lang="nl-BE" b="1" i="1" dirty="0" smtClean="0"/>
              <a:t>quadratic</a:t>
            </a:r>
            <a:r>
              <a:rPr lang="nl-BE" i="1" dirty="0" smtClean="0"/>
              <a:t> function of the weights)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5187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307</Words>
  <Application>Microsoft Office PowerPoint</Application>
  <PresentationFormat>On-screen Show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Video 1: The inputs in case of two assets</vt:lpstr>
      <vt:lpstr>PowerPoint Presentation</vt:lpstr>
      <vt:lpstr>Video 2: The general case using matrix notation</vt:lpstr>
      <vt:lpstr>PowerPoint Presentation</vt:lpstr>
      <vt:lpstr>The portfolio return = weighted average of the component returns</vt:lpstr>
      <vt:lpstr>PowerPoint Presentation</vt:lpstr>
      <vt:lpstr>PowerPoint Presentation</vt:lpstr>
      <vt:lpstr>PowerPoint Presentation</vt:lpstr>
      <vt:lpstr>Matrix notation:</vt:lpstr>
      <vt:lpstr>PowerPoint Presentation</vt:lpstr>
      <vt:lpstr>Video 3:  The non-normality of the return distribution 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1: Welcome to the course</dc:title>
  <dc:creator>kboudt</dc:creator>
  <cp:lastModifiedBy>kboudt</cp:lastModifiedBy>
  <cp:revision>62</cp:revision>
  <dcterms:created xsi:type="dcterms:W3CDTF">2016-04-25T07:41:23Z</dcterms:created>
  <dcterms:modified xsi:type="dcterms:W3CDTF">2016-05-05T18:51:08Z</dcterms:modified>
</cp:coreProperties>
</file>