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6" r:id="rId3"/>
    <p:sldId id="257" r:id="rId4"/>
    <p:sldId id="258" r:id="rId5"/>
    <p:sldId id="260" r:id="rId6"/>
    <p:sldId id="259" r:id="rId7"/>
    <p:sldId id="261" r:id="rId8"/>
    <p:sldId id="262" r:id="rId9"/>
    <p:sldId id="266" r:id="rId10"/>
    <p:sldId id="264" r:id="rId11"/>
    <p:sldId id="267" r:id="rId12"/>
    <p:sldId id="265" r:id="rId13"/>
    <p:sldId id="268" r:id="rId14"/>
    <p:sldId id="269" r:id="rId15"/>
    <p:sldId id="270" r:id="rId16"/>
    <p:sldId id="271" r:id="rId17"/>
    <p:sldId id="273" r:id="rId18"/>
    <p:sldId id="282" r:id="rId19"/>
    <p:sldId id="285" r:id="rId20"/>
    <p:sldId id="275" r:id="rId21"/>
    <p:sldId id="283" r:id="rId22"/>
    <p:sldId id="277" r:id="rId23"/>
    <p:sldId id="284" r:id="rId24"/>
    <p:sldId id="279" r:id="rId25"/>
    <p:sldId id="286" r:id="rId26"/>
    <p:sldId id="287" r:id="rId27"/>
    <p:sldId id="297" r:id="rId28"/>
    <p:sldId id="289" r:id="rId29"/>
    <p:sldId id="290" r:id="rId30"/>
    <p:sldId id="274" r:id="rId31"/>
    <p:sldId id="272" r:id="rId32"/>
    <p:sldId id="292" r:id="rId33"/>
    <p:sldId id="293" r:id="rId34"/>
    <p:sldId id="291" r:id="rId35"/>
    <p:sldId id="288" r:id="rId36"/>
    <p:sldId id="294" r:id="rId37"/>
    <p:sldId id="295" r:id="rId38"/>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29/04/2016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201265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29/04/2016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9193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29/04/2016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85473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29/04/2016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26052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9DA73-FF55-4AFB-8A45-BCAA78D6E465}" type="datetimeFigureOut">
              <a:rPr lang="nl-BE" smtClean="0"/>
              <a:t>29/04/2016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62366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F199DA73-FF55-4AFB-8A45-BCAA78D6E465}" type="datetimeFigureOut">
              <a:rPr lang="nl-BE" smtClean="0"/>
              <a:t>29/04/2016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79068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F199DA73-FF55-4AFB-8A45-BCAA78D6E465}" type="datetimeFigureOut">
              <a:rPr lang="nl-BE" smtClean="0"/>
              <a:t>29/04/2016</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8846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F199DA73-FF55-4AFB-8A45-BCAA78D6E465}" type="datetimeFigureOut">
              <a:rPr lang="nl-BE" smtClean="0"/>
              <a:t>29/04/2016</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13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9DA73-FF55-4AFB-8A45-BCAA78D6E465}" type="datetimeFigureOut">
              <a:rPr lang="nl-BE" smtClean="0"/>
              <a:t>29/04/2016</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003543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29/04/2016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2421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29/04/2016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1292604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9DA73-FF55-4AFB-8A45-BCAA78D6E465}" type="datetimeFigureOut">
              <a:rPr lang="nl-BE" smtClean="0"/>
              <a:t>29/04/2016</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6E397-4EFA-4F20-B9E6-993E156A61DC}" type="slidenum">
              <a:rPr lang="nl-BE" smtClean="0"/>
              <a:t>‹#›</a:t>
            </a:fld>
            <a:endParaRPr lang="nl-BE"/>
          </a:p>
        </p:txBody>
      </p:sp>
    </p:spTree>
    <p:extLst>
      <p:ext uri="{BB962C8B-B14F-4D97-AF65-F5344CB8AC3E}">
        <p14:creationId xmlns:p14="http://schemas.microsoft.com/office/powerpoint/2010/main" val="579874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Video 1: Welcome to the course</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637836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r>
              <a:rPr lang="nl-BE" dirty="0" smtClean="0"/>
              <a:t>Nobel prize lecture of Robert Engle: </a:t>
            </a:r>
            <a:r>
              <a:rPr lang="en-US" dirty="0" smtClean="0"/>
              <a:t>“to avoid all risks would be impossible; it might entail no flying, no driving, no walking. Even a bath could be dangerous. There are some risks we choose to take because the benefits from taking them exceed the possible costs. The central paradigm of finance is that must take risks to achieve rewards </a:t>
            </a:r>
            <a:r>
              <a:rPr lang="en-US" b="1" dirty="0" smtClean="0"/>
              <a:t>but not all risks are equally rewarded</a:t>
            </a:r>
            <a:r>
              <a:rPr lang="en-US" dirty="0" smtClean="0"/>
              <a:t>.</a:t>
            </a:r>
            <a:endParaRPr lang="nl-BE" dirty="0"/>
          </a:p>
        </p:txBody>
      </p:sp>
    </p:spTree>
    <p:extLst>
      <p:ext uri="{BB962C8B-B14F-4D97-AF65-F5344CB8AC3E}">
        <p14:creationId xmlns:p14="http://schemas.microsoft.com/office/powerpoint/2010/main" val="428262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flipV="1">
            <a:off x="4305300" y="2438400"/>
            <a:ext cx="0" cy="3429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nl-BE" dirty="0" smtClean="0"/>
              <a:t>The power of diversification</a:t>
            </a:r>
            <a:endParaRPr lang="nl-BE" dirty="0"/>
          </a:p>
        </p:txBody>
      </p:sp>
      <p:cxnSp>
        <p:nvCxnSpPr>
          <p:cNvPr id="5" name="Straight Arrow Connector 4"/>
          <p:cNvCxnSpPr/>
          <p:nvPr/>
        </p:nvCxnSpPr>
        <p:spPr>
          <a:xfrm>
            <a:off x="1447800" y="5867400"/>
            <a:ext cx="5715000" cy="0"/>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447800" y="2514600"/>
            <a:ext cx="0" cy="3352800"/>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10400" y="6096000"/>
            <a:ext cx="1295400" cy="369332"/>
          </a:xfrm>
          <a:prstGeom prst="rect">
            <a:avLst/>
          </a:prstGeom>
          <a:noFill/>
        </p:spPr>
        <p:txBody>
          <a:bodyPr wrap="square" rtlCol="0">
            <a:spAutoFit/>
          </a:bodyPr>
          <a:lstStyle/>
          <a:p>
            <a:r>
              <a:rPr lang="nl-BE" dirty="0" smtClean="0"/>
              <a:t>RISK</a:t>
            </a:r>
            <a:endParaRPr lang="nl-BE" dirty="0"/>
          </a:p>
        </p:txBody>
      </p:sp>
      <p:sp>
        <p:nvSpPr>
          <p:cNvPr id="9" name="TextBox 8"/>
          <p:cNvSpPr txBox="1"/>
          <p:nvPr/>
        </p:nvSpPr>
        <p:spPr>
          <a:xfrm>
            <a:off x="1066800" y="1905000"/>
            <a:ext cx="1295400" cy="369332"/>
          </a:xfrm>
          <a:prstGeom prst="rect">
            <a:avLst/>
          </a:prstGeom>
          <a:noFill/>
        </p:spPr>
        <p:txBody>
          <a:bodyPr wrap="square" rtlCol="0">
            <a:spAutoFit/>
          </a:bodyPr>
          <a:lstStyle/>
          <a:p>
            <a:r>
              <a:rPr lang="nl-BE" dirty="0" smtClean="0"/>
              <a:t>REWARD</a:t>
            </a:r>
            <a:endParaRPr lang="nl-BE" dirty="0"/>
          </a:p>
        </p:txBody>
      </p:sp>
      <p:sp>
        <p:nvSpPr>
          <p:cNvPr id="10" name="Oval 9"/>
          <p:cNvSpPr/>
          <p:nvPr/>
        </p:nvSpPr>
        <p:spPr>
          <a:xfrm>
            <a:off x="4191000" y="40386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4" name="Straight Connector 13"/>
          <p:cNvCxnSpPr/>
          <p:nvPr/>
        </p:nvCxnSpPr>
        <p:spPr>
          <a:xfrm flipH="1">
            <a:off x="1447800" y="4191000"/>
            <a:ext cx="518160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188029" y="27432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Down Arrow 21"/>
          <p:cNvSpPr/>
          <p:nvPr/>
        </p:nvSpPr>
        <p:spPr>
          <a:xfrm rot="7571486">
            <a:off x="3083327" y="2703082"/>
            <a:ext cx="381000" cy="16073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3" name="TextBox 22"/>
          <p:cNvSpPr txBox="1"/>
          <p:nvPr/>
        </p:nvSpPr>
        <p:spPr>
          <a:xfrm>
            <a:off x="5029200" y="1752600"/>
            <a:ext cx="2971800" cy="923330"/>
          </a:xfrm>
          <a:prstGeom prst="rect">
            <a:avLst/>
          </a:prstGeom>
          <a:noFill/>
        </p:spPr>
        <p:txBody>
          <a:bodyPr wrap="square" rtlCol="0">
            <a:spAutoFit/>
          </a:bodyPr>
          <a:lstStyle/>
          <a:p>
            <a:r>
              <a:rPr lang="nl-BE" dirty="0" smtClean="0"/>
              <a:t>Portfolio diversification reduces risk and/or increases reward.</a:t>
            </a:r>
            <a:endParaRPr lang="nl-BE" dirty="0"/>
          </a:p>
        </p:txBody>
      </p:sp>
    </p:spTree>
    <p:extLst>
      <p:ext uri="{BB962C8B-B14F-4D97-AF65-F5344CB8AC3E}">
        <p14:creationId xmlns:p14="http://schemas.microsoft.com/office/powerpoint/2010/main" val="3395744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a:xfrm>
            <a:off x="457200" y="1600200"/>
            <a:ext cx="5181600" cy="4953000"/>
          </a:xfrm>
        </p:spPr>
        <p:txBody>
          <a:bodyPr>
            <a:normAutofit fontScale="85000" lnSpcReduction="20000"/>
          </a:bodyPr>
          <a:lstStyle/>
          <a:p>
            <a:r>
              <a:rPr lang="nl-BE" dirty="0" smtClean="0"/>
              <a:t>Nobel prize lecture of Robert Engle: </a:t>
            </a:r>
            <a:r>
              <a:rPr lang="en-US" dirty="0" smtClean="0"/>
              <a:t>“it is easily observed that to avoid all risks would be impossible; it might entail no flying, no driving, no walking, eating and drinking only healthy foods and never being touched by sunshine. Even a bath could be dangerous. There are some risks we choose to take because the benefits from taking them exceed the possible costs. Optimal behavior takes risks that are worthwhile.”</a:t>
            </a:r>
            <a:endParaRPr lang="nl-BE" dirty="0"/>
          </a:p>
        </p:txBody>
      </p:sp>
      <p:pic>
        <p:nvPicPr>
          <p:cNvPr id="3074" name="Picture 2" descr="https://si.wsj.net/public/resources/images/BN-CO334_0428sk_M_2014042813545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687286"/>
            <a:ext cx="2892205"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693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Portfolio weights</a:t>
            </a:r>
            <a:endParaRPr lang="nl-BE"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553826800"/>
                  </p:ext>
                </p:extLst>
              </p:nvPr>
            </p:nvGraphicFramePr>
            <p:xfrm>
              <a:off x="1600200" y="1828800"/>
              <a:ext cx="6096000" cy="2763457"/>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nl-BE" dirty="0" smtClean="0"/>
                            <a:t>Investment</a:t>
                          </a:r>
                          <a:endParaRPr lang="nl-BE" dirty="0"/>
                        </a:p>
                      </a:txBody>
                      <a:tcPr/>
                    </a:tc>
                    <a:tc>
                      <a:txBody>
                        <a:bodyPr/>
                        <a:lstStyle/>
                        <a:p>
                          <a:r>
                            <a:rPr lang="nl-BE" dirty="0" smtClean="0"/>
                            <a:t>Value invested</a:t>
                          </a:r>
                          <a:endParaRPr lang="nl-BE" dirty="0"/>
                        </a:p>
                      </a:txBody>
                      <a:tcPr/>
                    </a:tc>
                    <a:tc>
                      <a:txBody>
                        <a:bodyPr/>
                        <a:lstStyle/>
                        <a:p>
                          <a:r>
                            <a:rPr lang="nl-BE" dirty="0" smtClean="0"/>
                            <a:t>Weight</a:t>
                          </a:r>
                          <a:endParaRPr lang="nl-BE" dirty="0"/>
                        </a:p>
                      </a:txBody>
                      <a:tcPr/>
                    </a:tc>
                  </a:tr>
                  <a:tr h="370840">
                    <a:tc>
                      <a:txBody>
                        <a:bodyPr/>
                        <a:lstStyle/>
                        <a:p>
                          <a:r>
                            <a:rPr lang="nl-BE" dirty="0" smtClean="0"/>
                            <a:t>1</a:t>
                          </a:r>
                          <a:endParaRPr lang="nl-BE" dirty="0"/>
                        </a:p>
                      </a:txBody>
                      <a:tcPr/>
                    </a:tc>
                    <a:tc>
                      <a:txBody>
                        <a:bodyPr/>
                        <a:lstStyle/>
                        <a:p>
                          <a:r>
                            <a:rPr lang="nl-BE" dirty="0" smtClean="0"/>
                            <a:t>V</a:t>
                          </a:r>
                          <a:r>
                            <a:rPr lang="nl-BE" baseline="-25000" dirty="0" smtClean="0"/>
                            <a:t>1</a:t>
                          </a:r>
                          <a:endParaRPr lang="nl-BE" baseline="-25000"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a:rPr lang="nl-BE" b="0" i="0" baseline="-25000" dirty="0" smtClean="0">
                                    <a:latin typeface="Cambria Math"/>
                                  </a:rPr>
                                  <m:t>1</m:t>
                                </m:r>
                                <m:r>
                                  <a:rPr lang="nl-BE" b="0" i="0" dirty="0" smtClean="0">
                                    <a:latin typeface="Cambria Math"/>
                                  </a:rPr>
                                  <m:t>=</m:t>
                                </m:r>
                                <m:f>
                                  <m:fPr>
                                    <m:ctrlPr>
                                      <a:rPr lang="nl-BE" b="0" i="1" dirty="0" smtClean="0">
                                        <a:latin typeface="Cambria Math"/>
                                      </a:rPr>
                                    </m:ctrlPr>
                                  </m:fPr>
                                  <m:num>
                                    <m:r>
                                      <a:rPr lang="nl-BE" b="0" i="1" dirty="0" smtClean="0">
                                        <a:latin typeface="Cambria Math"/>
                                      </a:rPr>
                                      <m:t>𝑉</m:t>
                                    </m:r>
                                    <m:r>
                                      <a:rPr lang="nl-BE" b="0" i="0" baseline="-25000" dirty="0" smtClean="0">
                                        <a:latin typeface="Cambria Math"/>
                                      </a:rPr>
                                      <m:t>1</m:t>
                                    </m:r>
                                  </m:num>
                                  <m:den>
                                    <m:r>
                                      <a:rPr lang="nl-BE" b="0" i="1" dirty="0" smtClean="0">
                                        <a:latin typeface="Cambria Math"/>
                                      </a:rPr>
                                      <m:t>𝑉</m:t>
                                    </m:r>
                                    <m:r>
                                      <a:rPr lang="nl-BE" b="0" i="0" baseline="-25000" dirty="0" smtClean="0">
                                        <a:latin typeface="Cambria Math"/>
                                      </a:rPr>
                                      <m:t>1</m:t>
                                    </m:r>
                                    <m:r>
                                      <a:rPr lang="nl-BE" b="0" i="1" dirty="0" smtClean="0">
                                        <a:latin typeface="Cambria Math"/>
                                      </a:rPr>
                                      <m:t>+…+</m:t>
                                    </m:r>
                                    <m:r>
                                      <a:rPr lang="nl-BE" b="0" i="1" dirty="0" smtClean="0">
                                        <a:latin typeface="Cambria Math"/>
                                      </a:rPr>
                                      <m:t>𝑉</m:t>
                                    </m:r>
                                    <m:r>
                                      <m:rPr>
                                        <m:sty m:val="p"/>
                                      </m:rPr>
                                      <a:rPr lang="nl-BE" b="0" i="0" baseline="-25000" dirty="0" smtClean="0">
                                        <a:latin typeface="Cambria Math"/>
                                      </a:rPr>
                                      <m:t>N</m:t>
                                    </m:r>
                                  </m:den>
                                </m:f>
                              </m:oMath>
                            </m:oMathPara>
                          </a14:m>
                          <a:endParaRPr lang="nl-BE" dirty="0"/>
                        </a:p>
                      </a:txBody>
                      <a:tcPr/>
                    </a:tc>
                  </a:tr>
                  <a:tr h="370840">
                    <a:tc>
                      <a:txBody>
                        <a:bodyPr/>
                        <a:lstStyle/>
                        <a:p>
                          <a:r>
                            <a:rPr lang="nl-BE" dirty="0" smtClean="0"/>
                            <a:t>2</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a:t>
                          </a:r>
                          <a:r>
                            <a:rPr lang="nl-BE" baseline="-25000" dirty="0" smtClean="0"/>
                            <a:t>2</a:t>
                          </a:r>
                        </a:p>
                        <a:p>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a:rPr lang="nl-BE" b="0" i="0" baseline="-25000" dirty="0" smtClean="0">
                                    <a:latin typeface="Cambria Math"/>
                                  </a:rPr>
                                  <m:t>2</m:t>
                                </m:r>
                                <m:r>
                                  <a:rPr lang="nl-BE" b="0" i="0" dirty="0" smtClean="0">
                                    <a:latin typeface="Cambria Math"/>
                                  </a:rPr>
                                  <m:t>=</m:t>
                                </m:r>
                                <m:f>
                                  <m:fPr>
                                    <m:ctrlPr>
                                      <a:rPr lang="nl-BE" b="0" i="1" dirty="0" smtClean="0">
                                        <a:latin typeface="Cambria Math"/>
                                      </a:rPr>
                                    </m:ctrlPr>
                                  </m:fPr>
                                  <m:num>
                                    <m:r>
                                      <a:rPr lang="nl-BE" b="0" i="1" dirty="0" smtClean="0">
                                        <a:latin typeface="Cambria Math"/>
                                      </a:rPr>
                                      <m:t>𝑉</m:t>
                                    </m:r>
                                    <m:r>
                                      <a:rPr lang="nl-BE" b="0" i="0" baseline="-25000" dirty="0" smtClean="0">
                                        <a:latin typeface="Cambria Math"/>
                                      </a:rPr>
                                      <m:t>2</m:t>
                                    </m:r>
                                  </m:num>
                                  <m:den>
                                    <m:r>
                                      <a:rPr lang="nl-BE" b="0" i="1" dirty="0" smtClean="0">
                                        <a:latin typeface="Cambria Math"/>
                                      </a:rPr>
                                      <m:t>𝑉</m:t>
                                    </m:r>
                                    <m:r>
                                      <a:rPr lang="nl-BE" b="0" i="0" baseline="-25000" dirty="0" smtClean="0">
                                        <a:latin typeface="Cambria Math"/>
                                      </a:rPr>
                                      <m:t>1</m:t>
                                    </m:r>
                                    <m:r>
                                      <a:rPr lang="nl-BE" b="0" i="1" dirty="0" smtClean="0">
                                        <a:latin typeface="Cambria Math"/>
                                      </a:rPr>
                                      <m:t>+…+</m:t>
                                    </m:r>
                                    <m:r>
                                      <a:rPr lang="nl-BE" b="0" i="1" dirty="0" smtClean="0">
                                        <a:latin typeface="Cambria Math"/>
                                      </a:rPr>
                                      <m:t>𝑉</m:t>
                                    </m:r>
                                    <m:r>
                                      <m:rPr>
                                        <m:sty m:val="p"/>
                                      </m:rPr>
                                      <a:rPr lang="nl-BE" b="0" i="0" baseline="-25000" dirty="0" smtClean="0">
                                        <a:latin typeface="Cambria Math"/>
                                      </a:rPr>
                                      <m:t>N</m:t>
                                    </m:r>
                                  </m:den>
                                </m:f>
                              </m:oMath>
                            </m:oMathPara>
                          </a14:m>
                          <a:endParaRPr lang="nl-BE" dirty="0"/>
                        </a:p>
                      </a:txBody>
                      <a:tcPr/>
                    </a:tc>
                  </a:tr>
                  <a:tr h="370840">
                    <a:tc>
                      <a:txBody>
                        <a:bodyPr/>
                        <a:lstStyle/>
                        <a:p>
                          <a:r>
                            <a:rPr lang="nl-BE" sz="900" dirty="0" smtClean="0"/>
                            <a:t>*</a:t>
                          </a:r>
                        </a:p>
                        <a:p>
                          <a:r>
                            <a:rPr lang="nl-BE" sz="900" dirty="0" smtClean="0"/>
                            <a:t>*</a:t>
                          </a:r>
                        </a:p>
                        <a:p>
                          <a:r>
                            <a:rPr lang="nl-BE" sz="900" dirty="0" smtClean="0"/>
                            <a:t>*</a:t>
                          </a:r>
                          <a:endParaRPr lang="nl-BE" sz="900" dirty="0"/>
                        </a:p>
                      </a:txBody>
                      <a:tcPr/>
                    </a:tc>
                    <a:tc>
                      <a:txBody>
                        <a:bodyPr/>
                        <a:lstStyle/>
                        <a:p>
                          <a:endParaRPr lang="nl-BE"/>
                        </a:p>
                      </a:txBody>
                      <a:tcPr/>
                    </a:tc>
                    <a:tc>
                      <a:txBody>
                        <a:bodyPr/>
                        <a:lstStyle/>
                        <a:p>
                          <a:endParaRPr lang="nl-BE" dirty="0"/>
                        </a:p>
                      </a:txBody>
                      <a:tcPr/>
                    </a:tc>
                  </a:tr>
                  <a:tr h="370840">
                    <a:tc>
                      <a:txBody>
                        <a:bodyPr/>
                        <a:lstStyle/>
                        <a:p>
                          <a:r>
                            <a:rPr lang="nl-BE" dirty="0" smtClean="0"/>
                            <a:t>N</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a:t>
                          </a:r>
                          <a:r>
                            <a:rPr lang="nl-BE" baseline="-25000" dirty="0" smtClean="0"/>
                            <a:t>N</a:t>
                          </a:r>
                        </a:p>
                        <a:p>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m:rPr>
                                    <m:sty m:val="p"/>
                                  </m:rPr>
                                  <a:rPr lang="nl-BE" b="0" i="0" baseline="-25000" dirty="0" smtClean="0">
                                    <a:latin typeface="Cambria Math"/>
                                  </a:rPr>
                                  <m:t>N</m:t>
                                </m:r>
                                <m:r>
                                  <a:rPr lang="nl-BE" b="0" i="0" dirty="0" smtClean="0">
                                    <a:latin typeface="Cambria Math"/>
                                  </a:rPr>
                                  <m:t>=</m:t>
                                </m:r>
                                <m:f>
                                  <m:fPr>
                                    <m:ctrlPr>
                                      <a:rPr lang="nl-BE" b="0" i="1" dirty="0" smtClean="0">
                                        <a:latin typeface="Cambria Math"/>
                                      </a:rPr>
                                    </m:ctrlPr>
                                  </m:fPr>
                                  <m:num>
                                    <m:r>
                                      <a:rPr lang="nl-BE" b="0" i="1" dirty="0" smtClean="0">
                                        <a:latin typeface="Cambria Math"/>
                                      </a:rPr>
                                      <m:t>𝑉</m:t>
                                    </m:r>
                                    <m:r>
                                      <m:rPr>
                                        <m:sty m:val="p"/>
                                      </m:rPr>
                                      <a:rPr lang="nl-BE" b="0" i="0" baseline="-25000" dirty="0" smtClean="0">
                                        <a:latin typeface="Cambria Math"/>
                                      </a:rPr>
                                      <m:t>N</m:t>
                                    </m:r>
                                  </m:num>
                                  <m:den>
                                    <m:r>
                                      <a:rPr lang="nl-BE" b="0" i="1" dirty="0" smtClean="0">
                                        <a:latin typeface="Cambria Math"/>
                                      </a:rPr>
                                      <m:t>𝑉</m:t>
                                    </m:r>
                                    <m:r>
                                      <a:rPr lang="nl-BE" b="0" i="0" baseline="-25000" dirty="0" smtClean="0">
                                        <a:latin typeface="Cambria Math"/>
                                      </a:rPr>
                                      <m:t>1</m:t>
                                    </m:r>
                                    <m:r>
                                      <a:rPr lang="nl-BE" b="0" i="1" dirty="0" smtClean="0">
                                        <a:latin typeface="Cambria Math"/>
                                      </a:rPr>
                                      <m:t>+…+</m:t>
                                    </m:r>
                                    <m:r>
                                      <a:rPr lang="nl-BE" b="0" i="1" dirty="0" smtClean="0">
                                        <a:latin typeface="Cambria Math"/>
                                      </a:rPr>
                                      <m:t>𝑉</m:t>
                                    </m:r>
                                    <m:r>
                                      <m:rPr>
                                        <m:sty m:val="p"/>
                                      </m:rPr>
                                      <a:rPr lang="nl-BE" b="0" i="0" baseline="-25000" dirty="0" smtClean="0">
                                        <a:latin typeface="Cambria Math"/>
                                      </a:rPr>
                                      <m:t>N</m:t>
                                    </m:r>
                                  </m:den>
                                </m:f>
                              </m:oMath>
                            </m:oMathPara>
                          </a14:m>
                          <a:endParaRPr lang="nl-BE"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553826800"/>
                  </p:ext>
                </p:extLst>
              </p:nvPr>
            </p:nvGraphicFramePr>
            <p:xfrm>
              <a:off x="1600200" y="1828800"/>
              <a:ext cx="6096000" cy="2763457"/>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nl-BE" dirty="0" smtClean="0"/>
                            <a:t>Investment</a:t>
                          </a:r>
                          <a:endParaRPr lang="nl-BE" dirty="0"/>
                        </a:p>
                      </a:txBody>
                      <a:tcPr/>
                    </a:tc>
                    <a:tc>
                      <a:txBody>
                        <a:bodyPr/>
                        <a:lstStyle/>
                        <a:p>
                          <a:r>
                            <a:rPr lang="nl-BE" dirty="0" smtClean="0"/>
                            <a:t>Value invested</a:t>
                          </a:r>
                          <a:endParaRPr lang="nl-BE" dirty="0"/>
                        </a:p>
                      </a:txBody>
                      <a:tcPr/>
                    </a:tc>
                    <a:tc>
                      <a:txBody>
                        <a:bodyPr/>
                        <a:lstStyle/>
                        <a:p>
                          <a:r>
                            <a:rPr lang="nl-BE" dirty="0" smtClean="0"/>
                            <a:t>Weight</a:t>
                          </a:r>
                          <a:endParaRPr lang="nl-BE" dirty="0"/>
                        </a:p>
                      </a:txBody>
                      <a:tcPr/>
                    </a:tc>
                  </a:tr>
                  <a:tr h="609537">
                    <a:tc>
                      <a:txBody>
                        <a:bodyPr/>
                        <a:lstStyle/>
                        <a:p>
                          <a:r>
                            <a:rPr lang="nl-BE" dirty="0" smtClean="0"/>
                            <a:t>1</a:t>
                          </a:r>
                          <a:endParaRPr lang="nl-BE" dirty="0"/>
                        </a:p>
                      </a:txBody>
                      <a:tcPr/>
                    </a:tc>
                    <a:tc>
                      <a:txBody>
                        <a:bodyPr/>
                        <a:lstStyle/>
                        <a:p>
                          <a:r>
                            <a:rPr lang="nl-BE" dirty="0" smtClean="0"/>
                            <a:t>V</a:t>
                          </a:r>
                          <a:r>
                            <a:rPr lang="nl-BE" baseline="-25000" dirty="0" smtClean="0"/>
                            <a:t>1</a:t>
                          </a:r>
                          <a:endParaRPr lang="nl-BE" baseline="-25000" dirty="0"/>
                        </a:p>
                      </a:txBody>
                      <a:tcPr/>
                    </a:tc>
                    <a:tc>
                      <a:txBody>
                        <a:bodyPr/>
                        <a:lstStyle/>
                        <a:p>
                          <a:endParaRPr lang="nl-BE"/>
                        </a:p>
                      </a:txBody>
                      <a:tcPr>
                        <a:blipFill rotWithShape="1">
                          <a:blip r:embed="rId2"/>
                          <a:stretch>
                            <a:fillRect l="-200601" t="-66000" b="-293000"/>
                          </a:stretch>
                        </a:blipFill>
                      </a:tcPr>
                    </a:tc>
                  </a:tr>
                  <a:tr h="640080">
                    <a:tc>
                      <a:txBody>
                        <a:bodyPr/>
                        <a:lstStyle/>
                        <a:p>
                          <a:r>
                            <a:rPr lang="nl-BE" dirty="0" smtClean="0"/>
                            <a:t>2</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a:t>
                          </a:r>
                          <a:r>
                            <a:rPr lang="nl-BE" baseline="-25000" dirty="0" smtClean="0"/>
                            <a:t>2</a:t>
                          </a:r>
                        </a:p>
                        <a:p>
                          <a:endParaRPr lang="nl-BE" dirty="0"/>
                        </a:p>
                      </a:txBody>
                      <a:tcPr/>
                    </a:tc>
                    <a:tc>
                      <a:txBody>
                        <a:bodyPr/>
                        <a:lstStyle/>
                        <a:p>
                          <a:endParaRPr lang="nl-BE"/>
                        </a:p>
                      </a:txBody>
                      <a:tcPr>
                        <a:blipFill rotWithShape="1">
                          <a:blip r:embed="rId2"/>
                          <a:stretch>
                            <a:fillRect l="-200601" t="-158095" b="-179048"/>
                          </a:stretch>
                        </a:blipFill>
                      </a:tcPr>
                    </a:tc>
                  </a:tr>
                  <a:tr h="502920">
                    <a:tc>
                      <a:txBody>
                        <a:bodyPr/>
                        <a:lstStyle/>
                        <a:p>
                          <a:r>
                            <a:rPr lang="nl-BE" sz="900" dirty="0" smtClean="0"/>
                            <a:t>*</a:t>
                          </a:r>
                        </a:p>
                        <a:p>
                          <a:r>
                            <a:rPr lang="nl-BE" sz="900" dirty="0" smtClean="0"/>
                            <a:t>*</a:t>
                          </a:r>
                        </a:p>
                        <a:p>
                          <a:r>
                            <a:rPr lang="nl-BE" sz="900" dirty="0" smtClean="0"/>
                            <a:t>*</a:t>
                          </a:r>
                          <a:endParaRPr lang="nl-BE" sz="900" dirty="0"/>
                        </a:p>
                      </a:txBody>
                      <a:tcPr/>
                    </a:tc>
                    <a:tc>
                      <a:txBody>
                        <a:bodyPr/>
                        <a:lstStyle/>
                        <a:p>
                          <a:endParaRPr lang="nl-BE"/>
                        </a:p>
                      </a:txBody>
                      <a:tcPr/>
                    </a:tc>
                    <a:tc>
                      <a:txBody>
                        <a:bodyPr/>
                        <a:lstStyle/>
                        <a:p>
                          <a:endParaRPr lang="nl-BE" dirty="0"/>
                        </a:p>
                      </a:txBody>
                      <a:tcPr/>
                    </a:tc>
                  </a:tr>
                  <a:tr h="640080">
                    <a:tc>
                      <a:txBody>
                        <a:bodyPr/>
                        <a:lstStyle/>
                        <a:p>
                          <a:r>
                            <a:rPr lang="nl-BE" dirty="0" smtClean="0"/>
                            <a:t>N</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a:t>
                          </a:r>
                          <a:r>
                            <a:rPr lang="nl-BE" baseline="-25000" dirty="0" smtClean="0"/>
                            <a:t>N</a:t>
                          </a:r>
                        </a:p>
                        <a:p>
                          <a:endParaRPr lang="nl-BE" dirty="0"/>
                        </a:p>
                      </a:txBody>
                      <a:tcPr/>
                    </a:tc>
                    <a:tc>
                      <a:txBody>
                        <a:bodyPr/>
                        <a:lstStyle/>
                        <a:p>
                          <a:endParaRPr lang="nl-BE"/>
                        </a:p>
                      </a:txBody>
                      <a:tcPr>
                        <a:blipFill rotWithShape="1">
                          <a:blip r:embed="rId2"/>
                          <a:stretch>
                            <a:fillRect l="-200601" t="-336190" b="-952"/>
                          </a:stretch>
                        </a:blipFill>
                      </a:tcPr>
                    </a:tc>
                  </a:tr>
                </a:tbl>
              </a:graphicData>
            </a:graphic>
          </p:graphicFrame>
        </mc:Fallback>
      </mc:AlternateContent>
    </p:spTree>
    <p:extLst>
      <p:ext uri="{BB962C8B-B14F-4D97-AF65-F5344CB8AC3E}">
        <p14:creationId xmlns:p14="http://schemas.microsoft.com/office/powerpoint/2010/main" val="2127079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0" indent="0">
              <a:buNone/>
            </a:pPr>
            <a:r>
              <a:rPr lang="en-US" sz="1800" dirty="0" smtClean="0"/>
              <a:t>values </a:t>
            </a:r>
            <a:r>
              <a:rPr lang="en-US" sz="1800" dirty="0"/>
              <a:t>&lt;- c(500000, 200000, 100000, 20000) </a:t>
            </a:r>
            <a:endParaRPr lang="en-US" sz="1800" dirty="0" smtClean="0"/>
          </a:p>
          <a:p>
            <a:pPr marL="0" indent="0">
              <a:buNone/>
            </a:pPr>
            <a:r>
              <a:rPr lang="en-US" sz="1800" dirty="0" smtClean="0"/>
              <a:t>names(values</a:t>
            </a:r>
            <a:r>
              <a:rPr lang="en-US" sz="1800" dirty="0"/>
              <a:t>) &lt;- c("</a:t>
            </a:r>
            <a:r>
              <a:rPr lang="en-US" sz="1800" dirty="0" err="1"/>
              <a:t>Inv</a:t>
            </a:r>
            <a:r>
              <a:rPr lang="en-US" sz="1800" dirty="0"/>
              <a:t> 1","Inv 2","Inv 3","Inv 4") </a:t>
            </a:r>
            <a:endParaRPr lang="en-US" sz="1800" dirty="0" smtClean="0"/>
          </a:p>
          <a:p>
            <a:pPr marL="0" indent="0">
              <a:buNone/>
            </a:pPr>
            <a:r>
              <a:rPr lang="en-US" sz="1800" dirty="0" smtClean="0"/>
              <a:t>weights </a:t>
            </a:r>
            <a:r>
              <a:rPr lang="en-US" sz="1800" dirty="0"/>
              <a:t>&lt;- values/sum(values) </a:t>
            </a:r>
            <a:endParaRPr lang="en-US" sz="1800" dirty="0" smtClean="0"/>
          </a:p>
          <a:p>
            <a:pPr marL="0" indent="0">
              <a:buNone/>
            </a:pPr>
            <a:r>
              <a:rPr lang="en-US" sz="1800" dirty="0" err="1" smtClean="0"/>
              <a:t>barplot</a:t>
            </a:r>
            <a:r>
              <a:rPr lang="en-US" sz="1800" dirty="0" smtClean="0"/>
              <a:t>(weights</a:t>
            </a:r>
            <a:r>
              <a:rPr lang="en-US" sz="1800" dirty="0"/>
              <a:t>)</a:t>
            </a:r>
            <a:endParaRPr lang="nl-BE"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514600"/>
            <a:ext cx="4463697" cy="4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0695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r>
              <a:rPr lang="nl-BE" sz="2000" dirty="0" smtClean="0"/>
              <a:t>Descriptive analysis of weights shows the budget allocation.</a:t>
            </a:r>
          </a:p>
          <a:p>
            <a:r>
              <a:rPr lang="nl-BE" sz="2000" dirty="0" smtClean="0"/>
              <a:t>Weights are the decision variable. </a:t>
            </a:r>
          </a:p>
          <a:p>
            <a:r>
              <a:rPr lang="nl-BE" sz="2000" dirty="0" smtClean="0"/>
              <a:t>Examples of possible weight allocation decisions:</a:t>
            </a:r>
          </a:p>
          <a:p>
            <a:endParaRPr lang="nl-BE" dirty="0"/>
          </a:p>
          <a:p>
            <a:endParaRPr lang="nl-BE" dirty="0" smtClean="0"/>
          </a:p>
          <a:p>
            <a:pPr lvl="2"/>
            <a:endParaRPr lang="nl-BE" dirty="0"/>
          </a:p>
          <a:p>
            <a:pPr lvl="2"/>
            <a:endParaRPr lang="nl-BE" dirty="0" smtClean="0"/>
          </a:p>
          <a:p>
            <a:pPr lvl="1"/>
            <a:endParaRPr lang="nl-BE" dirty="0"/>
          </a:p>
        </p:txBody>
      </p:sp>
      <p:sp>
        <p:nvSpPr>
          <p:cNvPr id="5" name="TextBox 4"/>
          <p:cNvSpPr txBox="1"/>
          <p:nvPr/>
        </p:nvSpPr>
        <p:spPr>
          <a:xfrm>
            <a:off x="1393444" y="2927866"/>
            <a:ext cx="6395358" cy="369332"/>
          </a:xfrm>
          <a:prstGeom prst="rect">
            <a:avLst/>
          </a:prstGeom>
          <a:noFill/>
        </p:spPr>
        <p:txBody>
          <a:bodyPr wrap="square" rtlCol="0">
            <a:spAutoFit/>
          </a:bodyPr>
          <a:lstStyle/>
          <a:p>
            <a:pPr lvl="2"/>
            <a:r>
              <a:rPr lang="nl-BE" dirty="0" smtClean="0"/>
              <a:t>Speculation: Invest all your wealth in one single asset</a:t>
            </a:r>
          </a:p>
        </p:txBody>
      </p:sp>
      <p:sp>
        <p:nvSpPr>
          <p:cNvPr id="6" name="TextBox 5"/>
          <p:cNvSpPr txBox="1"/>
          <p:nvPr/>
        </p:nvSpPr>
        <p:spPr>
          <a:xfrm>
            <a:off x="-361877" y="3719996"/>
            <a:ext cx="4953000" cy="646331"/>
          </a:xfrm>
          <a:prstGeom prst="rect">
            <a:avLst/>
          </a:prstGeom>
          <a:noFill/>
        </p:spPr>
        <p:txBody>
          <a:bodyPr wrap="square" rtlCol="0">
            <a:spAutoFit/>
          </a:bodyPr>
          <a:lstStyle/>
          <a:p>
            <a:pPr lvl="2"/>
            <a:r>
              <a:rPr lang="nl-BE" dirty="0" smtClean="0"/>
              <a:t>Equal-weighting: Invest in all assets the same amount</a:t>
            </a:r>
          </a:p>
        </p:txBody>
      </p:sp>
      <p:sp>
        <p:nvSpPr>
          <p:cNvPr id="7" name="TextBox 6"/>
          <p:cNvSpPr txBox="1"/>
          <p:nvPr/>
        </p:nvSpPr>
        <p:spPr>
          <a:xfrm>
            <a:off x="4343400" y="3719996"/>
            <a:ext cx="4953000" cy="1200329"/>
          </a:xfrm>
          <a:prstGeom prst="rect">
            <a:avLst/>
          </a:prstGeom>
          <a:noFill/>
        </p:spPr>
        <p:txBody>
          <a:bodyPr wrap="square" rtlCol="0">
            <a:spAutoFit/>
          </a:bodyPr>
          <a:lstStyle/>
          <a:p>
            <a:pPr lvl="2"/>
            <a:r>
              <a:rPr lang="nl-BE" dirty="0" smtClean="0"/>
              <a:t>Market capitalization based weighting: Set the weights of the assets relatively to their market value. Overweight large stocks, underweight small stocks</a:t>
            </a:r>
          </a:p>
        </p:txBody>
      </p:sp>
      <p:sp>
        <p:nvSpPr>
          <p:cNvPr id="11" name="TextBox 10"/>
          <p:cNvSpPr txBox="1"/>
          <p:nvPr/>
        </p:nvSpPr>
        <p:spPr>
          <a:xfrm>
            <a:off x="76200" y="4724400"/>
            <a:ext cx="4953000" cy="646331"/>
          </a:xfrm>
          <a:prstGeom prst="rect">
            <a:avLst/>
          </a:prstGeom>
          <a:noFill/>
        </p:spPr>
        <p:txBody>
          <a:bodyPr wrap="square" rtlCol="0">
            <a:spAutoFit/>
          </a:bodyPr>
          <a:lstStyle/>
          <a:p>
            <a:pPr lvl="2"/>
            <a:r>
              <a:rPr lang="nl-BE" dirty="0" smtClean="0"/>
              <a:t>Low risk approach: Overweight the less volatile stocks</a:t>
            </a:r>
          </a:p>
        </p:txBody>
      </p:sp>
      <p:sp>
        <p:nvSpPr>
          <p:cNvPr id="12" name="TextBox 11"/>
          <p:cNvSpPr txBox="1"/>
          <p:nvPr/>
        </p:nvSpPr>
        <p:spPr>
          <a:xfrm>
            <a:off x="4114800" y="5629785"/>
            <a:ext cx="4953000" cy="923330"/>
          </a:xfrm>
          <a:prstGeom prst="rect">
            <a:avLst/>
          </a:prstGeom>
          <a:noFill/>
        </p:spPr>
        <p:txBody>
          <a:bodyPr wrap="square" rtlCol="0">
            <a:spAutoFit/>
          </a:bodyPr>
          <a:lstStyle/>
          <a:p>
            <a:pPr lvl="2"/>
            <a:r>
              <a:rPr lang="nl-BE" dirty="0" smtClean="0"/>
              <a:t>The  value investor: Overweight stocks with low price to earnings and price to book ratios. </a:t>
            </a:r>
          </a:p>
        </p:txBody>
      </p:sp>
      <p:sp>
        <p:nvSpPr>
          <p:cNvPr id="13" name="TextBox 12"/>
          <p:cNvSpPr txBox="1"/>
          <p:nvPr/>
        </p:nvSpPr>
        <p:spPr>
          <a:xfrm>
            <a:off x="-30009" y="5600870"/>
            <a:ext cx="4362523" cy="1200329"/>
          </a:xfrm>
          <a:prstGeom prst="rect">
            <a:avLst/>
          </a:prstGeom>
          <a:noFill/>
        </p:spPr>
        <p:txBody>
          <a:bodyPr wrap="square" rtlCol="0">
            <a:spAutoFit/>
          </a:bodyPr>
          <a:lstStyle/>
          <a:p>
            <a:pPr lvl="2"/>
            <a:r>
              <a:rPr lang="nl-BE" dirty="0" smtClean="0"/>
              <a:t>The  growth investor: Overweight assets with a high potential to increase their market value in the future.  </a:t>
            </a:r>
          </a:p>
        </p:txBody>
      </p:sp>
      <p:sp>
        <p:nvSpPr>
          <p:cNvPr id="14" name="TextBox 13"/>
          <p:cNvSpPr txBox="1"/>
          <p:nvPr/>
        </p:nvSpPr>
        <p:spPr>
          <a:xfrm>
            <a:off x="4299857" y="4954539"/>
            <a:ext cx="4953000" cy="646331"/>
          </a:xfrm>
          <a:prstGeom prst="rect">
            <a:avLst/>
          </a:prstGeom>
          <a:noFill/>
        </p:spPr>
        <p:txBody>
          <a:bodyPr wrap="square" rtlCol="0">
            <a:spAutoFit/>
          </a:bodyPr>
          <a:lstStyle/>
          <a:p>
            <a:pPr lvl="2"/>
            <a:r>
              <a:rPr lang="nl-BE" dirty="0" smtClean="0"/>
              <a:t>The  small is beautifull investor: Overweight small stocks</a:t>
            </a:r>
          </a:p>
        </p:txBody>
      </p:sp>
    </p:spTree>
    <p:extLst>
      <p:ext uri="{BB962C8B-B14F-4D97-AF65-F5344CB8AC3E}">
        <p14:creationId xmlns:p14="http://schemas.microsoft.com/office/powerpoint/2010/main" val="590466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Important for us …</a:t>
            </a:r>
            <a:endParaRPr lang="nl-BE" dirty="0"/>
          </a:p>
        </p:txBody>
      </p:sp>
    </p:spTree>
    <p:extLst>
      <p:ext uri="{BB962C8B-B14F-4D97-AF65-F5344CB8AC3E}">
        <p14:creationId xmlns:p14="http://schemas.microsoft.com/office/powerpoint/2010/main" val="2144221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Video </a:t>
            </a:r>
            <a:r>
              <a:rPr lang="en-US" dirty="0" smtClean="0"/>
              <a:t>3: </a:t>
            </a:r>
            <a:r>
              <a:rPr lang="en-US" dirty="0"/>
              <a:t>The return of a portfolio is the weighted average return</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784945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r>
              <a:rPr lang="nl-BE" dirty="0" smtClean="0"/>
              <a:t>The investor decides on the portfolio weights</a:t>
            </a:r>
          </a:p>
          <a:p>
            <a:r>
              <a:rPr lang="nl-BE" dirty="0" smtClean="0"/>
              <a:t>These weights determine the change in portfolio value.</a:t>
            </a:r>
          </a:p>
          <a:p>
            <a:endParaRPr lang="nl-BE" dirty="0" smtClean="0"/>
          </a:p>
          <a:p>
            <a:pPr lvl="1"/>
            <a:r>
              <a:rPr lang="nl-BE" dirty="0" smtClean="0"/>
              <a:t>Backward looking questions:</a:t>
            </a:r>
          </a:p>
          <a:p>
            <a:pPr lvl="1"/>
            <a:endParaRPr lang="nl-BE" dirty="0"/>
          </a:p>
          <a:p>
            <a:pPr lvl="1"/>
            <a:r>
              <a:rPr lang="nl-BE" dirty="0" smtClean="0"/>
              <a:t>Forward looking questions:</a:t>
            </a:r>
          </a:p>
          <a:p>
            <a:pPr lvl="1"/>
            <a:endParaRPr lang="nl-BE" dirty="0" smtClean="0"/>
          </a:p>
        </p:txBody>
      </p:sp>
    </p:spTree>
    <p:extLst>
      <p:ext uri="{BB962C8B-B14F-4D97-AF65-F5344CB8AC3E}">
        <p14:creationId xmlns:p14="http://schemas.microsoft.com/office/powerpoint/2010/main" val="2422653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Expressed in relative terms…</a:t>
            </a:r>
            <a:endParaRPr lang="nl-BE" dirty="0"/>
          </a:p>
        </p:txBody>
      </p:sp>
    </p:spTree>
    <p:extLst>
      <p:ext uri="{BB962C8B-B14F-4D97-AF65-F5344CB8AC3E}">
        <p14:creationId xmlns:p14="http://schemas.microsoft.com/office/powerpoint/2010/main" val="3505834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Is investing a monkey-business? </a:t>
            </a:r>
            <a:endParaRPr lang="nl-BE" dirty="0"/>
          </a:p>
        </p:txBody>
      </p:sp>
      <p:pic>
        <p:nvPicPr>
          <p:cNvPr id="1026" name="Picture 2" descr="You may not beat the market as an individual investor, but this guy - given enough time - may just do it. (Eric Isselee/Getty Images/iStock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590800"/>
            <a:ext cx="5905500" cy="332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927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Simple returns over a </a:t>
            </a:r>
            <a:br>
              <a:rPr lang="nl-BE" dirty="0" smtClean="0"/>
            </a:br>
            <a:r>
              <a:rPr lang="nl-BE" dirty="0" smtClean="0"/>
              <a:t>one-period investment</a:t>
            </a:r>
            <a:endParaRPr lang="nl-BE" dirty="0"/>
          </a:p>
        </p:txBody>
      </p:sp>
      <mc:AlternateContent xmlns:mc="http://schemas.openxmlformats.org/markup-compatibility/2006" xmlns:a14="http://schemas.microsoft.com/office/drawing/2010/main">
        <mc:Choice Requires="a14">
          <p:graphicFrame>
            <p:nvGraphicFramePr>
              <p:cNvPr id="8" name="Content Placeholder 7"/>
              <p:cNvGraphicFramePr>
                <a:graphicFrameLocks noGrp="1"/>
              </p:cNvGraphicFramePr>
              <p:nvPr>
                <p:ph idx="1"/>
                <p:extLst>
                  <p:ext uri="{D42A27DB-BD31-4B8C-83A1-F6EECF244321}">
                    <p14:modId xmlns:p14="http://schemas.microsoft.com/office/powerpoint/2010/main" val="1792820096"/>
                  </p:ext>
                </p:extLst>
              </p:nvPr>
            </p:nvGraphicFramePr>
            <p:xfrm>
              <a:off x="609600" y="2590800"/>
              <a:ext cx="8229600" cy="2370646"/>
            </p:xfrm>
            <a:graphic>
              <a:graphicData uri="http://schemas.openxmlformats.org/drawingml/2006/table">
                <a:tbl>
                  <a:tblPr firstRow="1" bandRow="1">
                    <a:tableStyleId>{5C22544A-7EE6-4342-B048-85BDC9FD1C3A}</a:tableStyleId>
                  </a:tblPr>
                  <a:tblGrid>
                    <a:gridCol w="2057400"/>
                    <a:gridCol w="1600200"/>
                    <a:gridCol w="1600200"/>
                    <a:gridCol w="2971800"/>
                  </a:tblGrid>
                  <a:tr h="370840">
                    <a:tc>
                      <a:txBody>
                        <a:bodyPr/>
                        <a:lstStyle/>
                        <a:p>
                          <a:endParaRPr lang="nl-BE" dirty="0"/>
                        </a:p>
                      </a:txBody>
                      <a:tcPr/>
                    </a:tc>
                    <a:tc>
                      <a:txBody>
                        <a:bodyPr/>
                        <a:lstStyle/>
                        <a:p>
                          <a:r>
                            <a:rPr lang="nl-BE" dirty="0" smtClean="0"/>
                            <a:t>Initial Value</a:t>
                          </a:r>
                          <a:endParaRPr lang="nl-BE" dirty="0"/>
                        </a:p>
                      </a:txBody>
                      <a:tcPr/>
                    </a:tc>
                    <a:tc>
                      <a:txBody>
                        <a:bodyPr/>
                        <a:lstStyle/>
                        <a:p>
                          <a:r>
                            <a:rPr lang="nl-BE" dirty="0" smtClean="0"/>
                            <a:t>Final Value</a:t>
                          </a:r>
                          <a:endParaRPr lang="nl-BE" dirty="0"/>
                        </a:p>
                      </a:txBody>
                      <a:tcPr/>
                    </a:tc>
                    <a:tc>
                      <a:txBody>
                        <a:bodyPr/>
                        <a:lstStyle/>
                        <a:p>
                          <a:r>
                            <a:rPr lang="nl-BE" dirty="0" smtClean="0"/>
                            <a:t>Simple</a:t>
                          </a:r>
                          <a:r>
                            <a:rPr lang="nl-BE" baseline="0" dirty="0" smtClean="0"/>
                            <a:t> return</a:t>
                          </a:r>
                        </a:p>
                      </a:txBody>
                      <a:tcPr/>
                    </a:tc>
                  </a:tr>
                  <a:tr h="370840">
                    <a:tc>
                      <a:txBody>
                        <a:bodyPr/>
                        <a:lstStyle/>
                        <a:p>
                          <a:r>
                            <a:rPr lang="nl-BE" dirty="0" smtClean="0"/>
                            <a:t>General formula</a:t>
                          </a:r>
                          <a:endParaRPr lang="nl-BE" dirty="0"/>
                        </a:p>
                      </a:txBody>
                      <a:tcPr/>
                    </a:tc>
                    <a:tc>
                      <a:txBody>
                        <a:bodyPr/>
                        <a:lstStyle/>
                        <a:p>
                          <a:r>
                            <a:rPr lang="nl-BE" dirty="0" smtClean="0"/>
                            <a:t>Vi</a:t>
                          </a:r>
                          <a:endParaRPr lang="nl-BE" dirty="0"/>
                        </a:p>
                      </a:txBody>
                      <a:tcPr/>
                    </a:tc>
                    <a:tc>
                      <a:txBody>
                        <a:bodyPr/>
                        <a:lstStyle/>
                        <a:p>
                          <a:r>
                            <a:rPr lang="nl-BE" dirty="0" smtClean="0"/>
                            <a:t>Vf</a:t>
                          </a:r>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b="0" i="1" baseline="0" smtClean="0">
                                    <a:latin typeface="Cambria Math"/>
                                  </a:rPr>
                                  <m:t>𝑅</m:t>
                                </m:r>
                                <m:r>
                                  <a:rPr lang="nl-BE" i="1" baseline="0" smtClean="0">
                                    <a:latin typeface="Cambria Math"/>
                                  </a:rPr>
                                  <m:t>=</m:t>
                                </m:r>
                                <m:f>
                                  <m:fPr>
                                    <m:ctrlPr>
                                      <a:rPr lang="nl-BE" i="1" baseline="0" smtClean="0">
                                        <a:latin typeface="Cambria Math"/>
                                      </a:rPr>
                                    </m:ctrlPr>
                                  </m:fPr>
                                  <m:num>
                                    <m:r>
                                      <a:rPr lang="nl-BE" b="0" i="1" baseline="0" smtClean="0">
                                        <a:latin typeface="Cambria Math"/>
                                      </a:rPr>
                                      <m:t>𝑉𝑓</m:t>
                                    </m:r>
                                    <m:r>
                                      <a:rPr lang="nl-BE" b="0" i="1" baseline="0" smtClean="0">
                                        <a:latin typeface="Cambria Math"/>
                                      </a:rPr>
                                      <m:t>−</m:t>
                                    </m:r>
                                    <m:r>
                                      <a:rPr lang="nl-BE" b="0" i="1" baseline="0" smtClean="0">
                                        <a:latin typeface="Cambria Math"/>
                                      </a:rPr>
                                      <m:t>𝑉𝑖</m:t>
                                    </m:r>
                                  </m:num>
                                  <m:den>
                                    <m:r>
                                      <a:rPr lang="nl-BE" b="0" i="1" baseline="0" smtClean="0">
                                        <a:latin typeface="Cambria Math"/>
                                      </a:rPr>
                                      <m:t>𝑉𝑖</m:t>
                                    </m:r>
                                  </m:den>
                                </m:f>
                              </m:oMath>
                            </m:oMathPara>
                          </a14:m>
                          <a:endParaRPr lang="nl-BE" baseline="0" dirty="0" smtClean="0"/>
                        </a:p>
                        <a:p>
                          <a:endParaRPr lang="nl-BE" baseline="0" dirty="0" smtClean="0"/>
                        </a:p>
                      </a:txBody>
                      <a:tcPr/>
                    </a:tc>
                  </a:tr>
                  <a:tr h="370840">
                    <a:tc>
                      <a:txBody>
                        <a:bodyPr/>
                        <a:lstStyle/>
                        <a:p>
                          <a:r>
                            <a:rPr lang="nl-BE" dirty="0" smtClean="0"/>
                            <a:t>Example 1</a:t>
                          </a:r>
                          <a:endParaRPr lang="nl-BE" dirty="0"/>
                        </a:p>
                      </a:txBody>
                      <a:tcPr/>
                    </a:tc>
                    <a:tc>
                      <a:txBody>
                        <a:bodyPr/>
                        <a:lstStyle/>
                        <a:p>
                          <a:r>
                            <a:rPr lang="nl-BE" dirty="0" smtClean="0"/>
                            <a:t>100</a:t>
                          </a:r>
                          <a:endParaRPr lang="nl-BE" dirty="0"/>
                        </a:p>
                      </a:txBody>
                      <a:tcPr/>
                    </a:tc>
                    <a:tc>
                      <a:txBody>
                        <a:bodyPr/>
                        <a:lstStyle/>
                        <a:p>
                          <a:r>
                            <a:rPr lang="nl-BE" dirty="0" smtClean="0"/>
                            <a:t>120</a:t>
                          </a:r>
                          <a:endParaRPr lang="nl-BE" dirty="0"/>
                        </a:p>
                      </a:txBody>
                      <a:tcPr/>
                    </a:tc>
                    <a:tc>
                      <a:txBody>
                        <a:bodyPr/>
                        <a:lstStyle/>
                        <a:p>
                          <a:r>
                            <a:rPr lang="nl-BE" baseline="0" dirty="0" smtClean="0"/>
                            <a:t>(120-100)/100=0.2=20%</a:t>
                          </a:r>
                        </a:p>
                      </a:txBody>
                      <a:tcPr/>
                    </a:tc>
                  </a:tr>
                  <a:tr h="370840">
                    <a:tc>
                      <a:txBody>
                        <a:bodyPr/>
                        <a:lstStyle/>
                        <a:p>
                          <a:r>
                            <a:rPr lang="nl-BE" dirty="0" smtClean="0"/>
                            <a:t>Example</a:t>
                          </a:r>
                          <a:r>
                            <a:rPr lang="nl-BE" baseline="0" dirty="0" smtClean="0"/>
                            <a:t> 2</a:t>
                          </a:r>
                          <a:endParaRPr lang="nl-BE" dirty="0"/>
                        </a:p>
                      </a:txBody>
                      <a:tcPr/>
                    </a:tc>
                    <a:tc>
                      <a:txBody>
                        <a:bodyPr/>
                        <a:lstStyle/>
                        <a:p>
                          <a:r>
                            <a:rPr lang="nl-BE" dirty="0" smtClean="0"/>
                            <a:t>1000</a:t>
                          </a:r>
                          <a:endParaRPr lang="nl-BE" dirty="0"/>
                        </a:p>
                      </a:txBody>
                      <a:tcPr/>
                    </a:tc>
                    <a:tc>
                      <a:txBody>
                        <a:bodyPr/>
                        <a:lstStyle/>
                        <a:p>
                          <a:r>
                            <a:rPr lang="nl-BE" dirty="0" smtClean="0"/>
                            <a:t>1020</a:t>
                          </a:r>
                          <a:endParaRPr lang="nl-BE" dirty="0"/>
                        </a:p>
                      </a:txBody>
                      <a:tcPr/>
                    </a:tc>
                    <a:tc>
                      <a:txBody>
                        <a:bodyPr/>
                        <a:lstStyle/>
                        <a:p>
                          <a:r>
                            <a:rPr lang="nl-BE" baseline="0" dirty="0" smtClean="0"/>
                            <a:t>(1020-1000)/1000=0.02=2%</a:t>
                          </a:r>
                        </a:p>
                      </a:txBody>
                      <a:tcPr/>
                    </a:tc>
                  </a:tr>
                  <a:tr h="370840">
                    <a:tc>
                      <a:txBody>
                        <a:bodyPr/>
                        <a:lstStyle/>
                        <a:p>
                          <a:r>
                            <a:rPr lang="nl-BE" dirty="0" smtClean="0"/>
                            <a:t>Example 3</a:t>
                          </a:r>
                          <a:endParaRPr lang="nl-BE" dirty="0"/>
                        </a:p>
                      </a:txBody>
                      <a:tcPr/>
                    </a:tc>
                    <a:tc>
                      <a:txBody>
                        <a:bodyPr/>
                        <a:lstStyle/>
                        <a:p>
                          <a:r>
                            <a:rPr lang="nl-BE" dirty="0" smtClean="0"/>
                            <a:t>1000</a:t>
                          </a:r>
                          <a:endParaRPr lang="nl-BE" dirty="0"/>
                        </a:p>
                      </a:txBody>
                      <a:tcPr/>
                    </a:tc>
                    <a:tc>
                      <a:txBody>
                        <a:bodyPr/>
                        <a:lstStyle/>
                        <a:p>
                          <a:r>
                            <a:rPr lang="nl-BE" dirty="0" smtClean="0"/>
                            <a:t>980</a:t>
                          </a:r>
                          <a:endParaRPr lang="nl-BE" dirty="0"/>
                        </a:p>
                      </a:txBody>
                      <a:tcPr/>
                    </a:tc>
                    <a:tc>
                      <a:txBody>
                        <a:bodyPr/>
                        <a:lstStyle/>
                        <a:p>
                          <a:r>
                            <a:rPr lang="nl-BE" baseline="0" dirty="0" smtClean="0"/>
                            <a:t>-2%</a:t>
                          </a:r>
                        </a:p>
                      </a:txBody>
                      <a:tcPr/>
                    </a:tc>
                  </a:tr>
                </a:tbl>
              </a:graphicData>
            </a:graphic>
          </p:graphicFrame>
        </mc:Choice>
        <mc:Fallback xmlns="">
          <p:graphicFrame>
            <p:nvGraphicFramePr>
              <p:cNvPr id="8" name="Content Placeholder 7"/>
              <p:cNvGraphicFramePr>
                <a:graphicFrameLocks noGrp="1"/>
              </p:cNvGraphicFramePr>
              <p:nvPr>
                <p:ph idx="1"/>
                <p:extLst>
                  <p:ext uri="{D42A27DB-BD31-4B8C-83A1-F6EECF244321}">
                    <p14:modId xmlns:p14="http://schemas.microsoft.com/office/powerpoint/2010/main" val="1792820096"/>
                  </p:ext>
                </p:extLst>
              </p:nvPr>
            </p:nvGraphicFramePr>
            <p:xfrm>
              <a:off x="609600" y="2590800"/>
              <a:ext cx="8229600" cy="2370646"/>
            </p:xfrm>
            <a:graphic>
              <a:graphicData uri="http://schemas.openxmlformats.org/drawingml/2006/table">
                <a:tbl>
                  <a:tblPr firstRow="1" bandRow="1">
                    <a:tableStyleId>{5C22544A-7EE6-4342-B048-85BDC9FD1C3A}</a:tableStyleId>
                  </a:tblPr>
                  <a:tblGrid>
                    <a:gridCol w="2057400"/>
                    <a:gridCol w="1600200"/>
                    <a:gridCol w="1600200"/>
                    <a:gridCol w="2971800"/>
                  </a:tblGrid>
                  <a:tr h="370840">
                    <a:tc>
                      <a:txBody>
                        <a:bodyPr/>
                        <a:lstStyle/>
                        <a:p>
                          <a:endParaRPr lang="nl-BE" dirty="0"/>
                        </a:p>
                      </a:txBody>
                      <a:tcPr/>
                    </a:tc>
                    <a:tc>
                      <a:txBody>
                        <a:bodyPr/>
                        <a:lstStyle/>
                        <a:p>
                          <a:r>
                            <a:rPr lang="nl-BE" dirty="0" smtClean="0"/>
                            <a:t>Initial Value</a:t>
                          </a:r>
                          <a:endParaRPr lang="nl-BE" dirty="0"/>
                        </a:p>
                      </a:txBody>
                      <a:tcPr/>
                    </a:tc>
                    <a:tc>
                      <a:txBody>
                        <a:bodyPr/>
                        <a:lstStyle/>
                        <a:p>
                          <a:r>
                            <a:rPr lang="nl-BE" dirty="0" smtClean="0"/>
                            <a:t>Final Value</a:t>
                          </a:r>
                          <a:endParaRPr lang="nl-BE" dirty="0"/>
                        </a:p>
                      </a:txBody>
                      <a:tcPr/>
                    </a:tc>
                    <a:tc>
                      <a:txBody>
                        <a:bodyPr/>
                        <a:lstStyle/>
                        <a:p>
                          <a:r>
                            <a:rPr lang="nl-BE" dirty="0" smtClean="0"/>
                            <a:t>Simple</a:t>
                          </a:r>
                          <a:r>
                            <a:rPr lang="nl-BE" baseline="0" dirty="0" smtClean="0"/>
                            <a:t> return</a:t>
                          </a:r>
                        </a:p>
                      </a:txBody>
                      <a:tcPr/>
                    </a:tc>
                  </a:tr>
                  <a:tr h="887286">
                    <a:tc>
                      <a:txBody>
                        <a:bodyPr/>
                        <a:lstStyle/>
                        <a:p>
                          <a:r>
                            <a:rPr lang="nl-BE" dirty="0" smtClean="0"/>
                            <a:t>General formula</a:t>
                          </a:r>
                          <a:endParaRPr lang="nl-BE" dirty="0"/>
                        </a:p>
                      </a:txBody>
                      <a:tcPr/>
                    </a:tc>
                    <a:tc>
                      <a:txBody>
                        <a:bodyPr/>
                        <a:lstStyle/>
                        <a:p>
                          <a:r>
                            <a:rPr lang="nl-BE" dirty="0" smtClean="0"/>
                            <a:t>Vi</a:t>
                          </a:r>
                          <a:endParaRPr lang="nl-BE" dirty="0"/>
                        </a:p>
                      </a:txBody>
                      <a:tcPr/>
                    </a:tc>
                    <a:tc>
                      <a:txBody>
                        <a:bodyPr/>
                        <a:lstStyle/>
                        <a:p>
                          <a:r>
                            <a:rPr lang="nl-BE" dirty="0" smtClean="0"/>
                            <a:t>Vf</a:t>
                          </a:r>
                          <a:endParaRPr lang="nl-BE" dirty="0"/>
                        </a:p>
                      </a:txBody>
                      <a:tcPr/>
                    </a:tc>
                    <a:tc>
                      <a:txBody>
                        <a:bodyPr/>
                        <a:lstStyle/>
                        <a:p>
                          <a:endParaRPr lang="nl-BE"/>
                        </a:p>
                      </a:txBody>
                      <a:tcPr>
                        <a:blipFill rotWithShape="1">
                          <a:blip r:embed="rId2"/>
                          <a:stretch>
                            <a:fillRect l="-176639" t="-45517" b="-136552"/>
                          </a:stretch>
                        </a:blipFill>
                      </a:tcPr>
                    </a:tc>
                  </a:tr>
                  <a:tr h="370840">
                    <a:tc>
                      <a:txBody>
                        <a:bodyPr/>
                        <a:lstStyle/>
                        <a:p>
                          <a:r>
                            <a:rPr lang="nl-BE" dirty="0" smtClean="0"/>
                            <a:t>Example 1</a:t>
                          </a:r>
                          <a:endParaRPr lang="nl-BE" dirty="0"/>
                        </a:p>
                      </a:txBody>
                      <a:tcPr/>
                    </a:tc>
                    <a:tc>
                      <a:txBody>
                        <a:bodyPr/>
                        <a:lstStyle/>
                        <a:p>
                          <a:r>
                            <a:rPr lang="nl-BE" dirty="0" smtClean="0"/>
                            <a:t>100</a:t>
                          </a:r>
                          <a:endParaRPr lang="nl-BE" dirty="0"/>
                        </a:p>
                      </a:txBody>
                      <a:tcPr/>
                    </a:tc>
                    <a:tc>
                      <a:txBody>
                        <a:bodyPr/>
                        <a:lstStyle/>
                        <a:p>
                          <a:r>
                            <a:rPr lang="nl-BE" dirty="0" smtClean="0"/>
                            <a:t>120</a:t>
                          </a:r>
                          <a:endParaRPr lang="nl-BE" dirty="0"/>
                        </a:p>
                      </a:txBody>
                      <a:tcPr/>
                    </a:tc>
                    <a:tc>
                      <a:txBody>
                        <a:bodyPr/>
                        <a:lstStyle/>
                        <a:p>
                          <a:r>
                            <a:rPr lang="nl-BE" baseline="0" dirty="0" smtClean="0"/>
                            <a:t>(120-100)/100=0.2=20%</a:t>
                          </a:r>
                        </a:p>
                      </a:txBody>
                      <a:tcPr/>
                    </a:tc>
                  </a:tr>
                  <a:tr h="370840">
                    <a:tc>
                      <a:txBody>
                        <a:bodyPr/>
                        <a:lstStyle/>
                        <a:p>
                          <a:r>
                            <a:rPr lang="nl-BE" dirty="0" smtClean="0"/>
                            <a:t>Example</a:t>
                          </a:r>
                          <a:r>
                            <a:rPr lang="nl-BE" baseline="0" dirty="0" smtClean="0"/>
                            <a:t> 2</a:t>
                          </a:r>
                          <a:endParaRPr lang="nl-BE" dirty="0"/>
                        </a:p>
                      </a:txBody>
                      <a:tcPr/>
                    </a:tc>
                    <a:tc>
                      <a:txBody>
                        <a:bodyPr/>
                        <a:lstStyle/>
                        <a:p>
                          <a:r>
                            <a:rPr lang="nl-BE" dirty="0" smtClean="0"/>
                            <a:t>1000</a:t>
                          </a:r>
                          <a:endParaRPr lang="nl-BE" dirty="0"/>
                        </a:p>
                      </a:txBody>
                      <a:tcPr/>
                    </a:tc>
                    <a:tc>
                      <a:txBody>
                        <a:bodyPr/>
                        <a:lstStyle/>
                        <a:p>
                          <a:r>
                            <a:rPr lang="nl-BE" dirty="0" smtClean="0"/>
                            <a:t>1020</a:t>
                          </a:r>
                          <a:endParaRPr lang="nl-BE" dirty="0"/>
                        </a:p>
                      </a:txBody>
                      <a:tcPr/>
                    </a:tc>
                    <a:tc>
                      <a:txBody>
                        <a:bodyPr/>
                        <a:lstStyle/>
                        <a:p>
                          <a:r>
                            <a:rPr lang="nl-BE" baseline="0" dirty="0" smtClean="0"/>
                            <a:t>(1020-1000)/1000=0.02=2%</a:t>
                          </a:r>
                        </a:p>
                      </a:txBody>
                      <a:tcPr/>
                    </a:tc>
                  </a:tr>
                  <a:tr h="370840">
                    <a:tc>
                      <a:txBody>
                        <a:bodyPr/>
                        <a:lstStyle/>
                        <a:p>
                          <a:r>
                            <a:rPr lang="nl-BE" dirty="0" smtClean="0"/>
                            <a:t>Example 3</a:t>
                          </a:r>
                          <a:endParaRPr lang="nl-BE" dirty="0"/>
                        </a:p>
                      </a:txBody>
                      <a:tcPr/>
                    </a:tc>
                    <a:tc>
                      <a:txBody>
                        <a:bodyPr/>
                        <a:lstStyle/>
                        <a:p>
                          <a:r>
                            <a:rPr lang="nl-BE" dirty="0" smtClean="0"/>
                            <a:t>1000</a:t>
                          </a:r>
                          <a:endParaRPr lang="nl-BE" dirty="0"/>
                        </a:p>
                      </a:txBody>
                      <a:tcPr/>
                    </a:tc>
                    <a:tc>
                      <a:txBody>
                        <a:bodyPr/>
                        <a:lstStyle/>
                        <a:p>
                          <a:r>
                            <a:rPr lang="nl-BE" dirty="0" smtClean="0"/>
                            <a:t>980</a:t>
                          </a:r>
                          <a:endParaRPr lang="nl-BE" dirty="0"/>
                        </a:p>
                      </a:txBody>
                      <a:tcPr/>
                    </a:tc>
                    <a:tc>
                      <a:txBody>
                        <a:bodyPr/>
                        <a:lstStyle/>
                        <a:p>
                          <a:r>
                            <a:rPr lang="nl-BE" baseline="0" dirty="0" smtClean="0"/>
                            <a:t>-2%</a:t>
                          </a:r>
                        </a:p>
                      </a:txBody>
                      <a:tcPr/>
                    </a:tc>
                  </a:tr>
                </a:tbl>
              </a:graphicData>
            </a:graphic>
          </p:graphicFrame>
        </mc:Fallback>
      </mc:AlternateContent>
    </p:spTree>
    <p:extLst>
      <p:ext uri="{BB962C8B-B14F-4D97-AF65-F5344CB8AC3E}">
        <p14:creationId xmlns:p14="http://schemas.microsoft.com/office/powerpoint/2010/main" val="4223569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r>
              <a:rPr lang="nl-BE" dirty="0" smtClean="0"/>
              <a:t>The portfolio return is the change in portfolio value relative to the initial value:</a:t>
            </a:r>
          </a:p>
          <a:p>
            <a:pPr marL="0" indent="0">
              <a:buNone/>
            </a:pPr>
            <a:endParaRPr lang="nl-BE" dirty="0"/>
          </a:p>
          <a:p>
            <a:pPr marL="0" indent="0">
              <a:buNone/>
            </a:pPr>
            <a:endParaRPr lang="nl-BE" dirty="0" smtClean="0"/>
          </a:p>
        </p:txBody>
      </p:sp>
      <p:sp>
        <p:nvSpPr>
          <p:cNvPr id="4" name="TextBox 3"/>
          <p:cNvSpPr txBox="1"/>
          <p:nvPr/>
        </p:nvSpPr>
        <p:spPr>
          <a:xfrm>
            <a:off x="1643743" y="2971800"/>
            <a:ext cx="5867400" cy="646331"/>
          </a:xfrm>
          <a:prstGeom prst="rect">
            <a:avLst/>
          </a:prstGeom>
          <a:noFill/>
          <a:ln w="3175">
            <a:solidFill>
              <a:schemeClr val="tx1"/>
            </a:solidFill>
          </a:ln>
        </p:spPr>
        <p:txBody>
          <a:bodyPr wrap="square" rtlCol="0">
            <a:spAutoFit/>
          </a:bodyPr>
          <a:lstStyle/>
          <a:p>
            <a:r>
              <a:rPr lang="nl-BE" dirty="0" smtClean="0"/>
              <a:t>PORTFOLIO RETURN = (FINAL PORTFOLIO VALUE-INTIAL PORTFOLIO VALUE)/INITIAL PORTFOLIO VALUE</a:t>
            </a:r>
            <a:endParaRPr lang="nl-BE" dirty="0"/>
          </a:p>
        </p:txBody>
      </p:sp>
    </p:spTree>
    <p:extLst>
      <p:ext uri="{BB962C8B-B14F-4D97-AF65-F5344CB8AC3E}">
        <p14:creationId xmlns:p14="http://schemas.microsoft.com/office/powerpoint/2010/main" val="2885964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This formula applies to any investment, and thus also for a portfolio:</a:t>
            </a:r>
            <a:endParaRPr lang="nl-BE" dirty="0"/>
          </a:p>
        </p:txBody>
      </p:sp>
      <p:graphicFrame>
        <p:nvGraphicFramePr>
          <p:cNvPr id="4" name="Table 3"/>
          <p:cNvGraphicFramePr>
            <a:graphicFrameLocks noGrp="1"/>
          </p:cNvGraphicFramePr>
          <p:nvPr>
            <p:extLst>
              <p:ext uri="{D42A27DB-BD31-4B8C-83A1-F6EECF244321}">
                <p14:modId xmlns:p14="http://schemas.microsoft.com/office/powerpoint/2010/main" val="214434737"/>
              </p:ext>
            </p:extLst>
          </p:nvPr>
        </p:nvGraphicFramePr>
        <p:xfrm>
          <a:off x="990600" y="2819400"/>
          <a:ext cx="7391401" cy="2895600"/>
        </p:xfrm>
        <a:graphic>
          <a:graphicData uri="http://schemas.openxmlformats.org/drawingml/2006/table">
            <a:tbl>
              <a:tblPr firstRow="1" bandRow="1">
                <a:tableStyleId>{5C22544A-7EE6-4342-B048-85BDC9FD1C3A}</a:tableStyleId>
              </a:tblPr>
              <a:tblGrid>
                <a:gridCol w="1570673"/>
                <a:gridCol w="1940243"/>
                <a:gridCol w="2125028"/>
                <a:gridCol w="1755457"/>
              </a:tblGrid>
              <a:tr h="370840">
                <a:tc>
                  <a:txBody>
                    <a:bodyPr/>
                    <a:lstStyle/>
                    <a:p>
                      <a:r>
                        <a:rPr lang="nl-BE" dirty="0" smtClean="0"/>
                        <a:t>Investment</a:t>
                      </a:r>
                      <a:endParaRPr lang="nl-BE" dirty="0"/>
                    </a:p>
                  </a:txBody>
                  <a:tcPr/>
                </a:tc>
                <a:tc>
                  <a:txBody>
                    <a:bodyPr/>
                    <a:lstStyle/>
                    <a:p>
                      <a:r>
                        <a:rPr lang="nl-BE" dirty="0" smtClean="0"/>
                        <a:t>Initial Value</a:t>
                      </a:r>
                      <a:endParaRPr lang="nl-BE" dirty="0"/>
                    </a:p>
                  </a:txBody>
                  <a:tcPr/>
                </a:tc>
                <a:tc>
                  <a:txBody>
                    <a:bodyPr/>
                    <a:lstStyle/>
                    <a:p>
                      <a:r>
                        <a:rPr lang="nl-BE" dirty="0" smtClean="0"/>
                        <a:t>Final Value</a:t>
                      </a:r>
                      <a:endParaRPr lang="nl-BE" dirty="0"/>
                    </a:p>
                  </a:txBody>
                  <a:tcPr/>
                </a:tc>
                <a:tc>
                  <a:txBody>
                    <a:bodyPr/>
                    <a:lstStyle/>
                    <a:p>
                      <a:r>
                        <a:rPr lang="nl-BE" dirty="0" smtClean="0"/>
                        <a:t>Return</a:t>
                      </a:r>
                      <a:endParaRPr lang="nl-BE" dirty="0"/>
                    </a:p>
                  </a:txBody>
                  <a:tcPr/>
                </a:tc>
              </a:tr>
              <a:tr h="370840">
                <a:tc>
                  <a:txBody>
                    <a:bodyPr/>
                    <a:lstStyle/>
                    <a:p>
                      <a:r>
                        <a:rPr lang="nl-BE" dirty="0" smtClean="0"/>
                        <a:t>1</a:t>
                      </a:r>
                      <a:endParaRPr lang="nl-BE" dirty="0"/>
                    </a:p>
                  </a:txBody>
                  <a:tcPr/>
                </a:tc>
                <a:tc>
                  <a:txBody>
                    <a:bodyPr/>
                    <a:lstStyle/>
                    <a:p>
                      <a:r>
                        <a:rPr lang="nl-BE" dirty="0" smtClean="0"/>
                        <a:t>Vi</a:t>
                      </a:r>
                      <a:r>
                        <a:rPr lang="nl-BE" baseline="-25000" dirty="0" smtClean="0"/>
                        <a:t>1</a:t>
                      </a:r>
                      <a:endParaRPr lang="nl-BE"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1</a:t>
                      </a:r>
                    </a:p>
                  </a:txBody>
                  <a:tcPr/>
                </a:tc>
                <a:tc>
                  <a:txBody>
                    <a:bodyPr/>
                    <a:lstStyle/>
                    <a:p>
                      <a:endParaRPr lang="nl-BE" dirty="0"/>
                    </a:p>
                  </a:txBody>
                  <a:tcPr/>
                </a:tc>
              </a:tr>
              <a:tr h="370840">
                <a:tc>
                  <a:txBody>
                    <a:bodyPr/>
                    <a:lstStyle/>
                    <a:p>
                      <a:r>
                        <a:rPr lang="nl-BE" dirty="0" smtClean="0"/>
                        <a:t>2</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a:t>
                      </a:r>
                      <a:r>
                        <a:rPr lang="nl-BE" baseline="-25000" dirty="0" smtClean="0"/>
                        <a:t>2</a:t>
                      </a:r>
                    </a:p>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2</a:t>
                      </a:r>
                    </a:p>
                    <a:p>
                      <a:endParaRPr lang="nl-BE" dirty="0"/>
                    </a:p>
                  </a:txBody>
                  <a:tcPr/>
                </a:tc>
                <a:tc>
                  <a:txBody>
                    <a:bodyPr/>
                    <a:lstStyle/>
                    <a:p>
                      <a:endParaRPr lang="nl-BE" dirty="0"/>
                    </a:p>
                  </a:txBody>
                  <a:tcPr/>
                </a:tc>
              </a:tr>
              <a:tr h="370840">
                <a:tc>
                  <a:txBody>
                    <a:bodyPr/>
                    <a:lstStyle/>
                    <a:p>
                      <a:r>
                        <a:rPr lang="nl-BE" sz="900" dirty="0" smtClean="0"/>
                        <a:t>*</a:t>
                      </a:r>
                    </a:p>
                    <a:p>
                      <a:r>
                        <a:rPr lang="nl-BE" sz="900" dirty="0" smtClean="0"/>
                        <a:t>*</a:t>
                      </a:r>
                    </a:p>
                    <a:p>
                      <a:r>
                        <a:rPr lang="nl-BE" sz="900" dirty="0" smtClean="0"/>
                        <a:t>*</a:t>
                      </a:r>
                      <a:endParaRPr lang="nl-BE" sz="900" dirty="0"/>
                    </a:p>
                  </a:txBody>
                  <a:tcPr/>
                </a:tc>
                <a:tc>
                  <a:txBody>
                    <a:bodyPr/>
                    <a:lstStyle/>
                    <a:p>
                      <a:endParaRPr lang="nl-BE" dirty="0"/>
                    </a:p>
                  </a:txBody>
                  <a:tcPr/>
                </a:tc>
                <a:tc>
                  <a:txBody>
                    <a:bodyPr/>
                    <a:lstStyle/>
                    <a:p>
                      <a:endParaRPr lang="nl-BE" dirty="0"/>
                    </a:p>
                  </a:txBody>
                  <a:tcPr/>
                </a:tc>
                <a:tc>
                  <a:txBody>
                    <a:bodyPr/>
                    <a:lstStyle/>
                    <a:p>
                      <a:endParaRPr lang="nl-BE" dirty="0"/>
                    </a:p>
                  </a:txBody>
                  <a:tcPr/>
                </a:tc>
              </a:tr>
              <a:tr h="370840">
                <a:tc>
                  <a:txBody>
                    <a:bodyPr/>
                    <a:lstStyle/>
                    <a:p>
                      <a:r>
                        <a:rPr lang="nl-BE" dirty="0" smtClean="0"/>
                        <a:t>N</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a:t>
                      </a:r>
                      <a:r>
                        <a:rPr lang="nl-BE" baseline="-25000" dirty="0" smtClean="0"/>
                        <a:t>N</a:t>
                      </a:r>
                    </a:p>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N</a:t>
                      </a:r>
                    </a:p>
                    <a:p>
                      <a:endParaRPr lang="nl-BE" dirty="0"/>
                    </a:p>
                  </a:txBody>
                  <a:tcPr/>
                </a:tc>
                <a:tc>
                  <a:txBody>
                    <a:bodyPr/>
                    <a:lstStyle/>
                    <a:p>
                      <a:endParaRPr lang="nl-BE" dirty="0"/>
                    </a:p>
                  </a:txBody>
                  <a:tcPr/>
                </a:tc>
              </a:tr>
              <a:tr h="370840">
                <a:tc>
                  <a:txBody>
                    <a:bodyPr/>
                    <a:lstStyle/>
                    <a:p>
                      <a:r>
                        <a:rPr lang="nl-BE" dirty="0" smtClean="0"/>
                        <a:t>TOTAL</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 = Vi</a:t>
                      </a:r>
                      <a:r>
                        <a:rPr lang="nl-BE" baseline="-25000" dirty="0" smtClean="0"/>
                        <a:t>1</a:t>
                      </a:r>
                      <a:r>
                        <a:rPr lang="nl-BE" dirty="0" smtClean="0"/>
                        <a:t>+…+Vi</a:t>
                      </a:r>
                      <a:r>
                        <a:rPr lang="nl-BE" baseline="-25000" dirty="0" smtClean="0"/>
                        <a:t>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 = Vf</a:t>
                      </a:r>
                      <a:r>
                        <a:rPr lang="nl-BE" baseline="-25000" dirty="0" smtClean="0"/>
                        <a:t>1</a:t>
                      </a:r>
                      <a:r>
                        <a:rPr lang="nl-BE" dirty="0" smtClean="0"/>
                        <a:t>+…+Vf</a:t>
                      </a:r>
                      <a:r>
                        <a:rPr lang="nl-BE" baseline="-25000" dirty="0" smtClean="0"/>
                        <a:t>N</a:t>
                      </a:r>
                    </a:p>
                  </a:txBody>
                  <a:tcPr/>
                </a:tc>
                <a:tc>
                  <a:txBody>
                    <a:bodyPr/>
                    <a:lstStyle/>
                    <a:p>
                      <a:r>
                        <a:rPr lang="nl-BE" dirty="0" smtClean="0"/>
                        <a:t>R = (Vf-Vi)/Vi  </a:t>
                      </a:r>
                      <a:endParaRPr lang="nl-BE" dirty="0"/>
                    </a:p>
                  </a:txBody>
                  <a:tcPr/>
                </a:tc>
              </a:tr>
            </a:tbl>
          </a:graphicData>
        </a:graphic>
      </p:graphicFrame>
      <p:sp>
        <p:nvSpPr>
          <p:cNvPr id="5" name="Rounded Rectangle 4"/>
          <p:cNvSpPr/>
          <p:nvPr/>
        </p:nvSpPr>
        <p:spPr>
          <a:xfrm>
            <a:off x="685800" y="5181600"/>
            <a:ext cx="8077200" cy="685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955625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Disadvange…</a:t>
            </a:r>
          </a:p>
          <a:p>
            <a:endParaRPr lang="nl-BE" dirty="0"/>
          </a:p>
          <a:p>
            <a:endParaRPr lang="nl-BE" dirty="0" smtClean="0"/>
          </a:p>
          <a:p>
            <a:r>
              <a:rPr lang="nl-BE" dirty="0" smtClean="0"/>
              <a:t>Equivalence</a:t>
            </a:r>
            <a:endParaRPr lang="nl-BE" dirty="0"/>
          </a:p>
        </p:txBody>
      </p:sp>
      <p:sp>
        <p:nvSpPr>
          <p:cNvPr id="4" name="TextBox 3"/>
          <p:cNvSpPr txBox="1"/>
          <p:nvPr/>
        </p:nvSpPr>
        <p:spPr>
          <a:xfrm>
            <a:off x="457200" y="4508641"/>
            <a:ext cx="8153400" cy="923330"/>
          </a:xfrm>
          <a:prstGeom prst="rect">
            <a:avLst/>
          </a:prstGeom>
          <a:noFill/>
          <a:ln w="3175">
            <a:solidFill>
              <a:schemeClr val="tx1"/>
            </a:solidFill>
          </a:ln>
        </p:spPr>
        <p:txBody>
          <a:bodyPr wrap="square" rtlCol="0">
            <a:spAutoFit/>
          </a:bodyPr>
          <a:lstStyle/>
          <a:p>
            <a:r>
              <a:rPr lang="nl-BE" dirty="0" smtClean="0"/>
              <a:t>PORTFOLIO RETURN </a:t>
            </a:r>
          </a:p>
          <a:p>
            <a:r>
              <a:rPr lang="nl-BE" dirty="0" smtClean="0"/>
              <a:t>= (FINAL PORTFOLIO VALUE-INTIAL PORTFOLIO VALUE)/INITIAL PORTFOLIO VALUE</a:t>
            </a:r>
          </a:p>
          <a:p>
            <a:r>
              <a:rPr lang="nl-BE" dirty="0" smtClean="0"/>
              <a:t>= weighted average return</a:t>
            </a:r>
            <a:endParaRPr lang="nl-BE" dirty="0"/>
          </a:p>
        </p:txBody>
      </p:sp>
    </p:spTree>
    <p:extLst>
      <p:ext uri="{BB962C8B-B14F-4D97-AF65-F5344CB8AC3E}">
        <p14:creationId xmlns:p14="http://schemas.microsoft.com/office/powerpoint/2010/main" val="2191097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Magic</a:t>
            </a:r>
            <a:endParaRPr lang="nl-BE" dirty="0"/>
          </a:p>
        </p:txBody>
      </p:sp>
      <p:sp>
        <p:nvSpPr>
          <p:cNvPr id="3" name="Content Placeholder 2"/>
          <p:cNvSpPr>
            <a:spLocks noGrp="1"/>
          </p:cNvSpPr>
          <p:nvPr>
            <p:ph idx="1"/>
          </p:nvPr>
        </p:nvSpPr>
        <p:spPr/>
        <p:txBody>
          <a:bodyPr/>
          <a:lstStyle/>
          <a:p>
            <a:endParaRPr lang="nl-BE"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776075397"/>
                  </p:ext>
                </p:extLst>
              </p:nvPr>
            </p:nvGraphicFramePr>
            <p:xfrm>
              <a:off x="380999" y="1828800"/>
              <a:ext cx="8382000" cy="3887216"/>
            </p:xfrm>
            <a:graphic>
              <a:graphicData uri="http://schemas.openxmlformats.org/drawingml/2006/table">
                <a:tbl>
                  <a:tblPr firstRow="1" bandRow="1">
                    <a:tableStyleId>{5C22544A-7EE6-4342-B048-85BDC9FD1C3A}</a:tableStyleId>
                  </a:tblPr>
                  <a:tblGrid>
                    <a:gridCol w="1439335"/>
                    <a:gridCol w="1778000"/>
                    <a:gridCol w="1947333"/>
                    <a:gridCol w="1608666"/>
                    <a:gridCol w="1608666"/>
                  </a:tblGrid>
                  <a:tr h="370840">
                    <a:tc>
                      <a:txBody>
                        <a:bodyPr/>
                        <a:lstStyle/>
                        <a:p>
                          <a:r>
                            <a:rPr lang="nl-BE" dirty="0" smtClean="0"/>
                            <a:t>Investment</a:t>
                          </a:r>
                          <a:endParaRPr lang="nl-BE" dirty="0"/>
                        </a:p>
                      </a:txBody>
                      <a:tcPr/>
                    </a:tc>
                    <a:tc>
                      <a:txBody>
                        <a:bodyPr/>
                        <a:lstStyle/>
                        <a:p>
                          <a:r>
                            <a:rPr lang="nl-BE" dirty="0" smtClean="0"/>
                            <a:t>Initial Value</a:t>
                          </a:r>
                          <a:endParaRPr lang="nl-BE" dirty="0"/>
                        </a:p>
                      </a:txBody>
                      <a:tcPr/>
                    </a:tc>
                    <a:tc>
                      <a:txBody>
                        <a:bodyPr/>
                        <a:lstStyle/>
                        <a:p>
                          <a:r>
                            <a:rPr lang="nl-BE" dirty="0" smtClean="0"/>
                            <a:t>Final Value</a:t>
                          </a:r>
                          <a:endParaRPr lang="nl-BE" dirty="0"/>
                        </a:p>
                      </a:txBody>
                      <a:tcPr/>
                    </a:tc>
                    <a:tc>
                      <a:txBody>
                        <a:bodyPr/>
                        <a:lstStyle/>
                        <a:p>
                          <a:r>
                            <a:rPr lang="nl-BE" dirty="0" smtClean="0"/>
                            <a:t>Return</a:t>
                          </a:r>
                          <a:endParaRPr lang="nl-BE" dirty="0"/>
                        </a:p>
                      </a:txBody>
                      <a:tcPr/>
                    </a:tc>
                    <a:tc>
                      <a:txBody>
                        <a:bodyPr/>
                        <a:lstStyle/>
                        <a:p>
                          <a:r>
                            <a:rPr lang="nl-BE" dirty="0" smtClean="0"/>
                            <a:t>weights</a:t>
                          </a:r>
                          <a:endParaRPr lang="nl-BE" dirty="0"/>
                        </a:p>
                      </a:txBody>
                      <a:tcPr/>
                    </a:tc>
                  </a:tr>
                  <a:tr h="370840">
                    <a:tc>
                      <a:txBody>
                        <a:bodyPr/>
                        <a:lstStyle/>
                        <a:p>
                          <a:r>
                            <a:rPr lang="nl-BE" dirty="0" smtClean="0"/>
                            <a:t>1</a:t>
                          </a:r>
                          <a:endParaRPr lang="nl-BE" dirty="0"/>
                        </a:p>
                      </a:txBody>
                      <a:tcPr/>
                    </a:tc>
                    <a:tc>
                      <a:txBody>
                        <a:bodyPr/>
                        <a:lstStyle/>
                        <a:p>
                          <a:r>
                            <a:rPr lang="nl-BE" dirty="0" smtClean="0"/>
                            <a:t>Vi</a:t>
                          </a:r>
                          <a:r>
                            <a:rPr lang="nl-BE" baseline="-25000" dirty="0" smtClean="0"/>
                            <a:t>1</a:t>
                          </a:r>
                          <a:endParaRPr lang="nl-BE"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1</a:t>
                          </a:r>
                        </a:p>
                      </a:txBody>
                      <a:tcPr/>
                    </a:tc>
                    <a:tc>
                      <a:txBody>
                        <a:bodyPr/>
                        <a:lstStyle/>
                        <a:p>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a:rPr lang="nl-BE" b="0" i="0" baseline="-25000" dirty="0" smtClean="0">
                                    <a:latin typeface="Cambria Math"/>
                                  </a:rPr>
                                  <m:t>1</m:t>
                                </m:r>
                                <m:r>
                                  <a:rPr lang="nl-BE" b="0" i="0" dirty="0" smtClean="0">
                                    <a:latin typeface="Cambria Math"/>
                                  </a:rPr>
                                  <m:t>=</m:t>
                                </m:r>
                                <m:f>
                                  <m:fPr>
                                    <m:ctrlPr>
                                      <a:rPr lang="nl-BE" b="0" i="1" dirty="0" smtClean="0">
                                        <a:latin typeface="Cambria Math"/>
                                      </a:rPr>
                                    </m:ctrlPr>
                                  </m:fPr>
                                  <m:num>
                                    <m:r>
                                      <a:rPr lang="nl-BE" b="0" i="1" dirty="0" smtClean="0">
                                        <a:latin typeface="Cambria Math"/>
                                      </a:rPr>
                                      <m:t>𝑉𝑖</m:t>
                                    </m:r>
                                    <m:r>
                                      <a:rPr lang="nl-BE" b="0" i="0" baseline="-25000" dirty="0" smtClean="0">
                                        <a:latin typeface="Cambria Math"/>
                                      </a:rPr>
                                      <m:t>1</m:t>
                                    </m:r>
                                  </m:num>
                                  <m:den>
                                    <m:r>
                                      <a:rPr lang="nl-BE" b="0" i="1" dirty="0" smtClean="0">
                                        <a:latin typeface="Cambria Math"/>
                                      </a:rPr>
                                      <m:t>𝑉𝑖</m:t>
                                    </m:r>
                                    <m:r>
                                      <a:rPr lang="nl-BE" b="0" i="0" baseline="-25000" dirty="0" smtClean="0">
                                        <a:latin typeface="Cambria Math"/>
                                      </a:rPr>
                                      <m:t>1</m:t>
                                    </m:r>
                                    <m:r>
                                      <a:rPr lang="nl-BE" b="0" i="1" dirty="0" smtClean="0">
                                        <a:latin typeface="Cambria Math"/>
                                      </a:rPr>
                                      <m:t>+…+</m:t>
                                    </m:r>
                                    <m:r>
                                      <a:rPr lang="nl-BE" b="0" i="1" dirty="0" smtClean="0">
                                        <a:latin typeface="Cambria Math"/>
                                      </a:rPr>
                                      <m:t>𝑉𝑖</m:t>
                                    </m:r>
                                    <m:r>
                                      <m:rPr>
                                        <m:sty m:val="p"/>
                                      </m:rPr>
                                      <a:rPr lang="nl-BE" b="0" i="0" baseline="-25000" dirty="0" smtClean="0">
                                        <a:latin typeface="Cambria Math"/>
                                      </a:rPr>
                                      <m:t>N</m:t>
                                    </m:r>
                                  </m:den>
                                </m:f>
                              </m:oMath>
                            </m:oMathPara>
                          </a14:m>
                          <a:endParaRPr lang="nl-BE" dirty="0"/>
                        </a:p>
                      </a:txBody>
                      <a:tcPr/>
                    </a:tc>
                  </a:tr>
                  <a:tr h="370840">
                    <a:tc>
                      <a:txBody>
                        <a:bodyPr/>
                        <a:lstStyle/>
                        <a:p>
                          <a:r>
                            <a:rPr lang="nl-BE" dirty="0" smtClean="0"/>
                            <a:t>2</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a:t>
                          </a:r>
                          <a:r>
                            <a:rPr lang="nl-BE" baseline="-25000" dirty="0" smtClean="0"/>
                            <a:t>2</a:t>
                          </a:r>
                        </a:p>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2</a:t>
                          </a:r>
                        </a:p>
                        <a:p>
                          <a:endParaRPr lang="nl-BE" dirty="0"/>
                        </a:p>
                      </a:txBody>
                      <a:tcPr/>
                    </a:tc>
                    <a:tc>
                      <a:txBody>
                        <a:bodyPr/>
                        <a:lstStyle/>
                        <a:p>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a:rPr lang="nl-BE" b="0" i="0" baseline="-25000" dirty="0" smtClean="0">
                                    <a:latin typeface="Cambria Math"/>
                                  </a:rPr>
                                  <m:t>2</m:t>
                                </m:r>
                                <m:r>
                                  <a:rPr lang="nl-BE" b="0" i="0" dirty="0" smtClean="0">
                                    <a:latin typeface="Cambria Math"/>
                                  </a:rPr>
                                  <m:t>=</m:t>
                                </m:r>
                                <m:f>
                                  <m:fPr>
                                    <m:ctrlPr>
                                      <a:rPr lang="nl-BE" b="0" i="1" dirty="0" smtClean="0">
                                        <a:latin typeface="Cambria Math"/>
                                      </a:rPr>
                                    </m:ctrlPr>
                                  </m:fPr>
                                  <m:num>
                                    <m:r>
                                      <a:rPr lang="nl-BE" b="0" i="1" dirty="0" smtClean="0">
                                        <a:latin typeface="Cambria Math"/>
                                      </a:rPr>
                                      <m:t>𝑉𝑖</m:t>
                                    </m:r>
                                    <m:r>
                                      <a:rPr lang="nl-BE" b="0" i="0" baseline="-25000" dirty="0" smtClean="0">
                                        <a:latin typeface="Cambria Math"/>
                                      </a:rPr>
                                      <m:t>2</m:t>
                                    </m:r>
                                  </m:num>
                                  <m:den>
                                    <m:r>
                                      <a:rPr lang="nl-BE" b="0" i="1" dirty="0" smtClean="0">
                                        <a:latin typeface="Cambria Math"/>
                                      </a:rPr>
                                      <m:t>𝑉</m:t>
                                    </m:r>
                                    <m:r>
                                      <m:rPr>
                                        <m:sty m:val="p"/>
                                      </m:rPr>
                                      <a:rPr lang="nl-BE" b="0" i="0" dirty="0" smtClean="0">
                                        <a:latin typeface="Cambria Math"/>
                                      </a:rPr>
                                      <m:t>i</m:t>
                                    </m:r>
                                    <m:r>
                                      <a:rPr lang="nl-BE" b="0" i="0" baseline="-25000" dirty="0" smtClean="0">
                                        <a:latin typeface="Cambria Math"/>
                                      </a:rPr>
                                      <m:t>1</m:t>
                                    </m:r>
                                    <m:r>
                                      <a:rPr lang="nl-BE" b="0" i="1" dirty="0" smtClean="0">
                                        <a:latin typeface="Cambria Math"/>
                                      </a:rPr>
                                      <m:t>+…+</m:t>
                                    </m:r>
                                    <m:r>
                                      <a:rPr lang="nl-BE" b="0" i="1" dirty="0" smtClean="0">
                                        <a:latin typeface="Cambria Math"/>
                                      </a:rPr>
                                      <m:t>𝑉𝑖</m:t>
                                    </m:r>
                                    <m:r>
                                      <m:rPr>
                                        <m:sty m:val="p"/>
                                      </m:rPr>
                                      <a:rPr lang="nl-BE" b="0" i="0" baseline="-25000" dirty="0" smtClean="0">
                                        <a:latin typeface="Cambria Math"/>
                                      </a:rPr>
                                      <m:t>N</m:t>
                                    </m:r>
                                  </m:den>
                                </m:f>
                              </m:oMath>
                            </m:oMathPara>
                          </a14:m>
                          <a:endParaRPr lang="nl-BE" dirty="0"/>
                        </a:p>
                      </a:txBody>
                      <a:tcPr/>
                    </a:tc>
                  </a:tr>
                  <a:tr h="370840">
                    <a:tc>
                      <a:txBody>
                        <a:bodyPr/>
                        <a:lstStyle/>
                        <a:p>
                          <a:r>
                            <a:rPr lang="nl-BE" sz="900" dirty="0" smtClean="0"/>
                            <a:t>*</a:t>
                          </a:r>
                        </a:p>
                        <a:p>
                          <a:r>
                            <a:rPr lang="nl-BE" sz="900" dirty="0" smtClean="0"/>
                            <a:t>*</a:t>
                          </a:r>
                        </a:p>
                        <a:p>
                          <a:r>
                            <a:rPr lang="nl-BE" sz="900" dirty="0" smtClean="0"/>
                            <a:t>*</a:t>
                          </a:r>
                          <a:endParaRPr lang="nl-BE" sz="900" dirty="0"/>
                        </a:p>
                      </a:txBody>
                      <a:tcPr/>
                    </a:tc>
                    <a:tc>
                      <a:txBody>
                        <a:bodyPr/>
                        <a:lstStyle/>
                        <a:p>
                          <a:endParaRPr lang="nl-BE" dirty="0"/>
                        </a:p>
                      </a:txBody>
                      <a:tcPr/>
                    </a:tc>
                    <a:tc>
                      <a:txBody>
                        <a:bodyPr/>
                        <a:lstStyle/>
                        <a:p>
                          <a:endParaRPr lang="nl-BE" dirty="0"/>
                        </a:p>
                      </a:txBody>
                      <a:tcPr/>
                    </a:tc>
                    <a:tc>
                      <a:txBody>
                        <a:bodyPr/>
                        <a:lstStyle/>
                        <a:p>
                          <a:endParaRPr lang="nl-BE" dirty="0"/>
                        </a:p>
                      </a:txBody>
                      <a:tcPr/>
                    </a:tc>
                    <a:tc>
                      <a:txBody>
                        <a:bodyPr/>
                        <a:lstStyle/>
                        <a:p>
                          <a:endParaRPr lang="nl-BE" dirty="0"/>
                        </a:p>
                      </a:txBody>
                      <a:tcPr/>
                    </a:tc>
                  </a:tr>
                  <a:tr h="370840">
                    <a:tc>
                      <a:txBody>
                        <a:bodyPr/>
                        <a:lstStyle/>
                        <a:p>
                          <a:r>
                            <a:rPr lang="nl-BE" dirty="0" smtClean="0"/>
                            <a:t>N</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a:t>
                          </a:r>
                          <a:r>
                            <a:rPr lang="nl-BE" baseline="-25000" dirty="0" smtClean="0"/>
                            <a:t>N</a:t>
                          </a:r>
                        </a:p>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N</a:t>
                          </a:r>
                        </a:p>
                        <a:p>
                          <a:endParaRPr lang="nl-BE" dirty="0"/>
                        </a:p>
                      </a:txBody>
                      <a:tcPr/>
                    </a:tc>
                    <a:tc>
                      <a:txBody>
                        <a:bodyPr/>
                        <a:lstStyle/>
                        <a:p>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m:rPr>
                                    <m:sty m:val="p"/>
                                  </m:rPr>
                                  <a:rPr lang="nl-BE" b="0" i="0" baseline="-25000" dirty="0" smtClean="0">
                                    <a:latin typeface="Cambria Math"/>
                                  </a:rPr>
                                  <m:t>N</m:t>
                                </m:r>
                                <m:r>
                                  <a:rPr lang="nl-BE" b="0" i="0" dirty="0" smtClean="0">
                                    <a:latin typeface="Cambria Math"/>
                                  </a:rPr>
                                  <m:t>=</m:t>
                                </m:r>
                                <m:f>
                                  <m:fPr>
                                    <m:ctrlPr>
                                      <a:rPr lang="nl-BE" b="0" i="1" dirty="0" smtClean="0">
                                        <a:latin typeface="Cambria Math"/>
                                      </a:rPr>
                                    </m:ctrlPr>
                                  </m:fPr>
                                  <m:num>
                                    <m:r>
                                      <a:rPr lang="nl-BE" b="0" i="1" dirty="0" smtClean="0">
                                        <a:latin typeface="Cambria Math"/>
                                      </a:rPr>
                                      <m:t>𝑉𝑖</m:t>
                                    </m:r>
                                    <m:r>
                                      <m:rPr>
                                        <m:sty m:val="p"/>
                                      </m:rPr>
                                      <a:rPr lang="nl-BE" b="0" i="0" baseline="-25000" dirty="0" smtClean="0">
                                        <a:latin typeface="Cambria Math"/>
                                      </a:rPr>
                                      <m:t>N</m:t>
                                    </m:r>
                                  </m:num>
                                  <m:den>
                                    <m:r>
                                      <a:rPr lang="nl-BE" b="0" i="1" dirty="0" smtClean="0">
                                        <a:latin typeface="Cambria Math"/>
                                      </a:rPr>
                                      <m:t>𝑉𝑖</m:t>
                                    </m:r>
                                    <m:r>
                                      <a:rPr lang="nl-BE" b="0" i="0" baseline="-25000" dirty="0" smtClean="0">
                                        <a:latin typeface="Cambria Math"/>
                                      </a:rPr>
                                      <m:t>1</m:t>
                                    </m:r>
                                    <m:r>
                                      <a:rPr lang="nl-BE" b="0" i="1" dirty="0" smtClean="0">
                                        <a:latin typeface="Cambria Math"/>
                                      </a:rPr>
                                      <m:t>+…+</m:t>
                                    </m:r>
                                    <m:r>
                                      <a:rPr lang="nl-BE" b="0" i="1" dirty="0" smtClean="0">
                                        <a:latin typeface="Cambria Math"/>
                                      </a:rPr>
                                      <m:t>𝑉𝑖</m:t>
                                    </m:r>
                                    <m:r>
                                      <m:rPr>
                                        <m:sty m:val="p"/>
                                      </m:rPr>
                                      <a:rPr lang="nl-BE" b="0" i="0" baseline="-25000" dirty="0" smtClean="0">
                                        <a:latin typeface="Cambria Math"/>
                                      </a:rPr>
                                      <m:t>N</m:t>
                                    </m:r>
                                  </m:den>
                                </m:f>
                              </m:oMath>
                            </m:oMathPara>
                          </a14:m>
                          <a:endParaRPr lang="nl-BE" dirty="0"/>
                        </a:p>
                      </a:txBody>
                      <a:tcPr/>
                    </a:tc>
                  </a:tr>
                  <a:tr h="370840">
                    <a:tc>
                      <a:txBody>
                        <a:bodyPr/>
                        <a:lstStyle/>
                        <a:p>
                          <a:r>
                            <a:rPr lang="nl-BE" dirty="0" smtClean="0"/>
                            <a:t>TOTAL</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 = Vi</a:t>
                          </a:r>
                          <a:r>
                            <a:rPr lang="nl-BE" baseline="-25000" dirty="0" smtClean="0"/>
                            <a:t>1</a:t>
                          </a:r>
                          <a:r>
                            <a:rPr lang="nl-BE" dirty="0" smtClean="0"/>
                            <a:t>+…+Vi</a:t>
                          </a:r>
                          <a:r>
                            <a:rPr lang="nl-BE" baseline="-25000" dirty="0" smtClean="0"/>
                            <a:t>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 = Vf</a:t>
                          </a:r>
                          <a:r>
                            <a:rPr lang="nl-BE" baseline="-25000" dirty="0" smtClean="0"/>
                            <a:t>1</a:t>
                          </a:r>
                          <a:r>
                            <a:rPr lang="nl-BE" dirty="0" smtClean="0"/>
                            <a:t>+…+Vf</a:t>
                          </a:r>
                          <a:r>
                            <a:rPr lang="nl-BE" baseline="-25000" dirty="0" smtClean="0"/>
                            <a:t>N</a:t>
                          </a:r>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 = (Vf-Vi)/Vi  = </a:t>
                          </a:r>
                          <a14:m>
                            <m:oMath xmlns:m="http://schemas.openxmlformats.org/officeDocument/2006/math">
                              <m:nary>
                                <m:naryPr>
                                  <m:chr m:val="∑"/>
                                  <m:ctrlPr>
                                    <a:rPr lang="pt-BR" i="1" smtClean="0">
                                      <a:latin typeface="Cambria Math"/>
                                    </a:rPr>
                                  </m:ctrlPr>
                                </m:naryPr>
                                <m:sub>
                                  <m:r>
                                    <m:rPr>
                                      <m:brk m:alnAt="23"/>
                                    </m:rPr>
                                    <a:rPr lang="nl-BE" b="0" i="1" smtClean="0">
                                      <a:latin typeface="Cambria Math"/>
                                    </a:rPr>
                                    <m:t>𝑖</m:t>
                                  </m:r>
                                  <m:r>
                                    <a:rPr lang="pt-BR" i="1" smtClean="0">
                                      <a:latin typeface="Cambria Math"/>
                                    </a:rPr>
                                    <m:t>=</m:t>
                                  </m:r>
                                  <m:r>
                                    <a:rPr lang="nl-BE" b="0" i="1" smtClean="0">
                                      <a:latin typeface="Cambria Math"/>
                                    </a:rPr>
                                    <m:t>1</m:t>
                                  </m:r>
                                </m:sub>
                                <m:sup>
                                  <m:r>
                                    <a:rPr lang="nl-BE" b="0" i="1" smtClean="0">
                                      <a:latin typeface="Cambria Math"/>
                                    </a:rPr>
                                    <m:t>𝑁</m:t>
                                  </m:r>
                                </m:sup>
                                <m:e>
                                  <m:r>
                                    <a:rPr lang="nl-BE" b="0" i="1" smtClean="0">
                                      <a:latin typeface="Cambria Math"/>
                                    </a:rPr>
                                    <m:t>𝑤</m:t>
                                  </m:r>
                                  <m:r>
                                    <a:rPr lang="nl-BE" b="0" i="1" baseline="-25000" smtClean="0">
                                      <a:latin typeface="Cambria Math"/>
                                    </a:rPr>
                                    <m:t>𝑖</m:t>
                                  </m:r>
                                  <m:r>
                                    <a:rPr lang="nl-BE" b="0" i="1" smtClean="0">
                                      <a:latin typeface="Cambria Math"/>
                                    </a:rPr>
                                    <m:t>𝑅</m:t>
                                  </m:r>
                                  <m:r>
                                    <a:rPr lang="nl-BE" b="0" i="1" baseline="-25000" smtClean="0">
                                      <a:latin typeface="Cambria Math"/>
                                    </a:rPr>
                                    <m:t>𝑖</m:t>
                                  </m:r>
                                </m:e>
                              </m:nary>
                            </m:oMath>
                          </a14:m>
                          <a:r>
                            <a:rPr lang="nl-BE" dirty="0" smtClean="0"/>
                            <a:t>  </a:t>
                          </a:r>
                          <a:endParaRPr lang="nl-BE" dirty="0"/>
                        </a:p>
                      </a:txBody>
                      <a:tcPr/>
                    </a:tc>
                    <a:tc hMerge="1">
                      <a:txBody>
                        <a:bodyPr/>
                        <a:lstStyle/>
                        <a:p>
                          <a:endParaRPr lang="nl-BE"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776075397"/>
                  </p:ext>
                </p:extLst>
              </p:nvPr>
            </p:nvGraphicFramePr>
            <p:xfrm>
              <a:off x="380999" y="1828800"/>
              <a:ext cx="8382000" cy="3887216"/>
            </p:xfrm>
            <a:graphic>
              <a:graphicData uri="http://schemas.openxmlformats.org/drawingml/2006/table">
                <a:tbl>
                  <a:tblPr firstRow="1" bandRow="1">
                    <a:tableStyleId>{5C22544A-7EE6-4342-B048-85BDC9FD1C3A}</a:tableStyleId>
                  </a:tblPr>
                  <a:tblGrid>
                    <a:gridCol w="1439335"/>
                    <a:gridCol w="1778000"/>
                    <a:gridCol w="1947333"/>
                    <a:gridCol w="1608666"/>
                    <a:gridCol w="1608666"/>
                  </a:tblGrid>
                  <a:tr h="370840">
                    <a:tc>
                      <a:txBody>
                        <a:bodyPr/>
                        <a:lstStyle/>
                        <a:p>
                          <a:r>
                            <a:rPr lang="nl-BE" dirty="0" smtClean="0"/>
                            <a:t>Investment</a:t>
                          </a:r>
                          <a:endParaRPr lang="nl-BE" dirty="0"/>
                        </a:p>
                      </a:txBody>
                      <a:tcPr/>
                    </a:tc>
                    <a:tc>
                      <a:txBody>
                        <a:bodyPr/>
                        <a:lstStyle/>
                        <a:p>
                          <a:r>
                            <a:rPr lang="nl-BE" dirty="0" smtClean="0"/>
                            <a:t>Initial Value</a:t>
                          </a:r>
                          <a:endParaRPr lang="nl-BE" dirty="0"/>
                        </a:p>
                      </a:txBody>
                      <a:tcPr/>
                    </a:tc>
                    <a:tc>
                      <a:txBody>
                        <a:bodyPr/>
                        <a:lstStyle/>
                        <a:p>
                          <a:r>
                            <a:rPr lang="nl-BE" dirty="0" smtClean="0"/>
                            <a:t>Final Value</a:t>
                          </a:r>
                          <a:endParaRPr lang="nl-BE" dirty="0"/>
                        </a:p>
                      </a:txBody>
                      <a:tcPr/>
                    </a:tc>
                    <a:tc>
                      <a:txBody>
                        <a:bodyPr/>
                        <a:lstStyle/>
                        <a:p>
                          <a:r>
                            <a:rPr lang="nl-BE" dirty="0" smtClean="0"/>
                            <a:t>Return</a:t>
                          </a:r>
                          <a:endParaRPr lang="nl-BE" dirty="0"/>
                        </a:p>
                      </a:txBody>
                      <a:tcPr/>
                    </a:tc>
                    <a:tc>
                      <a:txBody>
                        <a:bodyPr/>
                        <a:lstStyle/>
                        <a:p>
                          <a:r>
                            <a:rPr lang="nl-BE" dirty="0" smtClean="0"/>
                            <a:t>weights</a:t>
                          </a:r>
                          <a:endParaRPr lang="nl-BE" dirty="0"/>
                        </a:p>
                      </a:txBody>
                      <a:tcPr/>
                    </a:tc>
                  </a:tr>
                  <a:tr h="877570">
                    <a:tc>
                      <a:txBody>
                        <a:bodyPr/>
                        <a:lstStyle/>
                        <a:p>
                          <a:r>
                            <a:rPr lang="nl-BE" dirty="0" smtClean="0"/>
                            <a:t>1</a:t>
                          </a:r>
                          <a:endParaRPr lang="nl-BE" dirty="0"/>
                        </a:p>
                      </a:txBody>
                      <a:tcPr/>
                    </a:tc>
                    <a:tc>
                      <a:txBody>
                        <a:bodyPr/>
                        <a:lstStyle/>
                        <a:p>
                          <a:r>
                            <a:rPr lang="nl-BE" dirty="0" smtClean="0"/>
                            <a:t>Vi</a:t>
                          </a:r>
                          <a:r>
                            <a:rPr lang="nl-BE" baseline="-25000" dirty="0" smtClean="0"/>
                            <a:t>1</a:t>
                          </a:r>
                          <a:endParaRPr lang="nl-BE"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1</a:t>
                          </a:r>
                        </a:p>
                      </a:txBody>
                      <a:tcPr/>
                    </a:tc>
                    <a:tc>
                      <a:txBody>
                        <a:bodyPr/>
                        <a:lstStyle/>
                        <a:p>
                          <a:pPr/>
                          <a:endParaRPr lang="nl-BE" dirty="0"/>
                        </a:p>
                      </a:txBody>
                      <a:tcPr/>
                    </a:tc>
                    <a:tc>
                      <a:txBody>
                        <a:bodyPr/>
                        <a:lstStyle/>
                        <a:p>
                          <a:endParaRPr lang="nl-BE"/>
                        </a:p>
                      </a:txBody>
                      <a:tcPr>
                        <a:blipFill rotWithShape="1">
                          <a:blip r:embed="rId2"/>
                          <a:stretch>
                            <a:fillRect l="-420833" t="-45833" r="-379" b="-379167"/>
                          </a:stretch>
                        </a:blipFill>
                      </a:tcPr>
                    </a:tc>
                  </a:tr>
                  <a:tr h="877570">
                    <a:tc>
                      <a:txBody>
                        <a:bodyPr/>
                        <a:lstStyle/>
                        <a:p>
                          <a:r>
                            <a:rPr lang="nl-BE" dirty="0" smtClean="0"/>
                            <a:t>2</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a:t>
                          </a:r>
                          <a:r>
                            <a:rPr lang="nl-BE" baseline="-25000" dirty="0" smtClean="0"/>
                            <a:t>2</a:t>
                          </a:r>
                        </a:p>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2</a:t>
                          </a:r>
                        </a:p>
                        <a:p>
                          <a:endParaRPr lang="nl-BE" dirty="0"/>
                        </a:p>
                      </a:txBody>
                      <a:tcPr/>
                    </a:tc>
                    <a:tc>
                      <a:txBody>
                        <a:bodyPr/>
                        <a:lstStyle/>
                        <a:p>
                          <a:pPr/>
                          <a:endParaRPr lang="nl-BE" dirty="0"/>
                        </a:p>
                      </a:txBody>
                      <a:tcPr/>
                    </a:tc>
                    <a:tc>
                      <a:txBody>
                        <a:bodyPr/>
                        <a:lstStyle/>
                        <a:p>
                          <a:endParaRPr lang="nl-BE"/>
                        </a:p>
                      </a:txBody>
                      <a:tcPr>
                        <a:blipFill rotWithShape="1">
                          <a:blip r:embed="rId2"/>
                          <a:stretch>
                            <a:fillRect l="-420833" t="-145833" r="-379" b="-279167"/>
                          </a:stretch>
                        </a:blipFill>
                      </a:tcPr>
                    </a:tc>
                  </a:tr>
                  <a:tr h="502920">
                    <a:tc>
                      <a:txBody>
                        <a:bodyPr/>
                        <a:lstStyle/>
                        <a:p>
                          <a:r>
                            <a:rPr lang="nl-BE" sz="900" dirty="0" smtClean="0"/>
                            <a:t>*</a:t>
                          </a:r>
                        </a:p>
                        <a:p>
                          <a:r>
                            <a:rPr lang="nl-BE" sz="900" dirty="0" smtClean="0"/>
                            <a:t>*</a:t>
                          </a:r>
                        </a:p>
                        <a:p>
                          <a:r>
                            <a:rPr lang="nl-BE" sz="900" dirty="0" smtClean="0"/>
                            <a:t>*</a:t>
                          </a:r>
                          <a:endParaRPr lang="nl-BE" sz="900" dirty="0"/>
                        </a:p>
                      </a:txBody>
                      <a:tcPr/>
                    </a:tc>
                    <a:tc>
                      <a:txBody>
                        <a:bodyPr/>
                        <a:lstStyle/>
                        <a:p>
                          <a:endParaRPr lang="nl-BE" dirty="0"/>
                        </a:p>
                      </a:txBody>
                      <a:tcPr/>
                    </a:tc>
                    <a:tc>
                      <a:txBody>
                        <a:bodyPr/>
                        <a:lstStyle/>
                        <a:p>
                          <a:endParaRPr lang="nl-BE" dirty="0"/>
                        </a:p>
                      </a:txBody>
                      <a:tcPr/>
                    </a:tc>
                    <a:tc>
                      <a:txBody>
                        <a:bodyPr/>
                        <a:lstStyle/>
                        <a:p>
                          <a:endParaRPr lang="nl-BE" dirty="0"/>
                        </a:p>
                      </a:txBody>
                      <a:tcPr/>
                    </a:tc>
                    <a:tc>
                      <a:txBody>
                        <a:bodyPr/>
                        <a:lstStyle/>
                        <a:p>
                          <a:endParaRPr lang="nl-BE" dirty="0"/>
                        </a:p>
                      </a:txBody>
                      <a:tcPr/>
                    </a:tc>
                  </a:tr>
                  <a:tr h="877570">
                    <a:tc>
                      <a:txBody>
                        <a:bodyPr/>
                        <a:lstStyle/>
                        <a:p>
                          <a:r>
                            <a:rPr lang="nl-BE" dirty="0" smtClean="0"/>
                            <a:t>N</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a:t>
                          </a:r>
                          <a:r>
                            <a:rPr lang="nl-BE" baseline="-25000" dirty="0" smtClean="0"/>
                            <a:t>N</a:t>
                          </a:r>
                        </a:p>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N</a:t>
                          </a:r>
                        </a:p>
                        <a:p>
                          <a:endParaRPr lang="nl-BE" dirty="0"/>
                        </a:p>
                      </a:txBody>
                      <a:tcPr/>
                    </a:tc>
                    <a:tc>
                      <a:txBody>
                        <a:bodyPr/>
                        <a:lstStyle/>
                        <a:p>
                          <a:pPr/>
                          <a:endParaRPr lang="nl-BE" dirty="0"/>
                        </a:p>
                      </a:txBody>
                      <a:tcPr/>
                    </a:tc>
                    <a:tc>
                      <a:txBody>
                        <a:bodyPr/>
                        <a:lstStyle/>
                        <a:p>
                          <a:endParaRPr lang="nl-BE"/>
                        </a:p>
                      </a:txBody>
                      <a:tcPr>
                        <a:blipFill rotWithShape="1">
                          <a:blip r:embed="rId2"/>
                          <a:stretch>
                            <a:fillRect l="-420833" t="-300690" r="-379" b="-120690"/>
                          </a:stretch>
                        </a:blipFill>
                      </a:tcPr>
                    </a:tc>
                  </a:tr>
                  <a:tr h="380746">
                    <a:tc>
                      <a:txBody>
                        <a:bodyPr/>
                        <a:lstStyle/>
                        <a:p>
                          <a:r>
                            <a:rPr lang="nl-BE" dirty="0" smtClean="0"/>
                            <a:t>TOTAL</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 = Vi</a:t>
                          </a:r>
                          <a:r>
                            <a:rPr lang="nl-BE" baseline="-25000" dirty="0" smtClean="0"/>
                            <a:t>1</a:t>
                          </a:r>
                          <a:r>
                            <a:rPr lang="nl-BE" dirty="0" smtClean="0"/>
                            <a:t>+…+</a:t>
                          </a:r>
                          <a:r>
                            <a:rPr lang="nl-BE" dirty="0" smtClean="0"/>
                            <a:t>Vi</a:t>
                          </a:r>
                          <a:r>
                            <a:rPr lang="nl-BE" baseline="-25000" dirty="0" smtClean="0"/>
                            <a:t>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 = Vf</a:t>
                          </a:r>
                          <a:r>
                            <a:rPr lang="nl-BE" baseline="-25000" dirty="0" smtClean="0"/>
                            <a:t>1</a:t>
                          </a:r>
                          <a:r>
                            <a:rPr lang="nl-BE" dirty="0" smtClean="0"/>
                            <a:t>+…+Vf</a:t>
                          </a:r>
                          <a:r>
                            <a:rPr lang="nl-BE" baseline="-25000" dirty="0" smtClean="0"/>
                            <a:t>N</a:t>
                          </a:r>
                        </a:p>
                      </a:txBody>
                      <a:tcPr/>
                    </a:tc>
                    <a:tc gridSpan="2">
                      <a:txBody>
                        <a:bodyPr/>
                        <a:lstStyle/>
                        <a:p>
                          <a:endParaRPr lang="nl-BE"/>
                        </a:p>
                      </a:txBody>
                      <a:tcPr>
                        <a:blipFill rotWithShape="1">
                          <a:blip r:embed="rId2"/>
                          <a:stretch>
                            <a:fillRect l="-160417" t="-937097" r="-189" b="-182258"/>
                          </a:stretch>
                        </a:blipFill>
                      </a:tcPr>
                    </a:tc>
                    <a:tc hMerge="1">
                      <a:txBody>
                        <a:bodyPr/>
                        <a:lstStyle/>
                        <a:p>
                          <a:endParaRPr lang="nl-BE" dirty="0"/>
                        </a:p>
                      </a:txBody>
                      <a:tcPr/>
                    </a:tc>
                  </a:tr>
                </a:tbl>
              </a:graphicData>
            </a:graphic>
          </p:graphicFrame>
        </mc:Fallback>
      </mc:AlternateContent>
    </p:spTree>
    <p:extLst>
      <p:ext uri="{BB962C8B-B14F-4D97-AF65-F5344CB8AC3E}">
        <p14:creationId xmlns:p14="http://schemas.microsoft.com/office/powerpoint/2010/main" val="3020418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Simple example with 2 assets </a:t>
            </a:r>
            <a:endParaRPr lang="nl-BE" dirty="0"/>
          </a:p>
        </p:txBody>
      </p:sp>
    </p:spTree>
    <p:extLst>
      <p:ext uri="{BB962C8B-B14F-4D97-AF65-F5344CB8AC3E}">
        <p14:creationId xmlns:p14="http://schemas.microsoft.com/office/powerpoint/2010/main" val="1346666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Video </a:t>
            </a:r>
            <a:r>
              <a:rPr lang="en-US" dirty="0" smtClean="0"/>
              <a:t>4: </a:t>
            </a:r>
            <a:r>
              <a:rPr lang="en-US" dirty="0"/>
              <a:t>To rebalance </a:t>
            </a:r>
            <a:r>
              <a:rPr lang="en-US" dirty="0" smtClean="0"/>
              <a:t>or not </a:t>
            </a:r>
            <a:r>
              <a:rPr lang="en-US" dirty="0"/>
              <a:t>to rebalance</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2757900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101171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lnSpcReduction="10000"/>
          </a:bodyPr>
          <a:lstStyle/>
          <a:p>
            <a:r>
              <a:rPr lang="nl-BE" dirty="0" smtClean="0"/>
              <a:t>We have seen single period returns of a portfolio with only a few investments </a:t>
            </a:r>
          </a:p>
          <a:p>
            <a:r>
              <a:rPr lang="nl-BE" dirty="0" smtClean="0"/>
              <a:t>In practice:</a:t>
            </a:r>
          </a:p>
          <a:p>
            <a:pPr lvl="1"/>
            <a:r>
              <a:rPr lang="nl-BE" dirty="0" smtClean="0"/>
              <a:t>Multi-period investments</a:t>
            </a:r>
          </a:p>
          <a:p>
            <a:pPr lvl="1"/>
            <a:r>
              <a:rPr lang="nl-BE" dirty="0" smtClean="0"/>
              <a:t>Larger portfolios</a:t>
            </a:r>
          </a:p>
          <a:p>
            <a:r>
              <a:rPr lang="nl-BE" dirty="0" smtClean="0"/>
              <a:t>Scalability is possible using the functionality of the R package PerformanceAnalytics </a:t>
            </a:r>
          </a:p>
          <a:p>
            <a:r>
              <a:rPr lang="nl-BE" dirty="0" smtClean="0"/>
              <a:t>Illustration for the </a:t>
            </a:r>
            <a:r>
              <a:rPr lang="en-US" dirty="0" smtClean="0"/>
              <a:t>30 DJIA stocks over 25 years with monthly rebalancing</a:t>
            </a:r>
            <a:endParaRPr lang="nl-BE" dirty="0"/>
          </a:p>
        </p:txBody>
      </p:sp>
    </p:spTree>
    <p:extLst>
      <p:ext uri="{BB962C8B-B14F-4D97-AF65-F5344CB8AC3E}">
        <p14:creationId xmlns:p14="http://schemas.microsoft.com/office/powerpoint/2010/main" val="135852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First, multi-period returns</a:t>
            </a:r>
            <a:endParaRPr lang="nl-BE" dirty="0"/>
          </a:p>
        </p:txBody>
      </p:sp>
    </p:spTree>
    <p:extLst>
      <p:ext uri="{BB962C8B-B14F-4D97-AF65-F5344CB8AC3E}">
        <p14:creationId xmlns:p14="http://schemas.microsoft.com/office/powerpoint/2010/main" val="1114908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About myself</a:t>
            </a:r>
            <a:endParaRPr lang="nl-BE" dirty="0"/>
          </a:p>
        </p:txBody>
      </p:sp>
      <p:sp>
        <p:nvSpPr>
          <p:cNvPr id="3" name="Content Placeholder 2"/>
          <p:cNvSpPr>
            <a:spLocks noGrp="1"/>
          </p:cNvSpPr>
          <p:nvPr>
            <p:ph idx="1"/>
          </p:nvPr>
        </p:nvSpPr>
        <p:spPr/>
        <p:txBody>
          <a:bodyPr>
            <a:normAutofit fontScale="92500" lnSpcReduction="20000"/>
          </a:bodyPr>
          <a:lstStyle/>
          <a:p>
            <a:r>
              <a:rPr lang="nl-BE" dirty="0" smtClean="0"/>
              <a:t>Professor of finance, Vrije Universiteit Brussel and Amsterdam;</a:t>
            </a:r>
          </a:p>
          <a:p>
            <a:r>
              <a:rPr lang="nl-BE" dirty="0" smtClean="0"/>
              <a:t>Inventor of statistical methodology for reliable financial decision</a:t>
            </a:r>
          </a:p>
          <a:p>
            <a:r>
              <a:rPr lang="nl-BE" dirty="0" smtClean="0"/>
              <a:t>Publications in the Journal of Portfolio Management and Review of Finance, among others.</a:t>
            </a:r>
          </a:p>
          <a:p>
            <a:r>
              <a:rPr lang="nl-BE" dirty="0" smtClean="0"/>
              <a:t>Contributor to the R packages PerformanceAnalytics, PortfolioAnalytics and highfrequency, among others.</a:t>
            </a:r>
          </a:p>
          <a:p>
            <a:r>
              <a:rPr lang="nl-BE" dirty="0" smtClean="0"/>
              <a:t>Consultancy to investment firms. </a:t>
            </a:r>
            <a:endParaRPr lang="nl-BE" dirty="0"/>
          </a:p>
        </p:txBody>
      </p:sp>
    </p:spTree>
    <p:extLst>
      <p:ext uri="{BB962C8B-B14F-4D97-AF65-F5344CB8AC3E}">
        <p14:creationId xmlns:p14="http://schemas.microsoft.com/office/powerpoint/2010/main" val="561958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A common mismatch: </a:t>
            </a:r>
          </a:p>
          <a:p>
            <a:pPr lvl="1"/>
            <a:r>
              <a:rPr lang="nl-BE" dirty="0" smtClean="0"/>
              <a:t>Returns are available at a daily, weekly or monthly frequency</a:t>
            </a:r>
          </a:p>
          <a:p>
            <a:pPr lvl="1"/>
            <a:r>
              <a:rPr lang="nl-BE" dirty="0" smtClean="0"/>
              <a:t>The investment period is longer</a:t>
            </a:r>
            <a:endParaRPr lang="nl-BE" dirty="0"/>
          </a:p>
        </p:txBody>
      </p:sp>
      <p:cxnSp>
        <p:nvCxnSpPr>
          <p:cNvPr id="5" name="Straight Arrow Connector 4"/>
          <p:cNvCxnSpPr/>
          <p:nvPr/>
        </p:nvCxnSpPr>
        <p:spPr>
          <a:xfrm>
            <a:off x="609600" y="4419600"/>
            <a:ext cx="71628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764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860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8956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5052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1148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244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3340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8674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770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162800" y="3348335"/>
            <a:ext cx="1752600" cy="923330"/>
          </a:xfrm>
          <a:prstGeom prst="rect">
            <a:avLst/>
          </a:prstGeom>
          <a:noFill/>
        </p:spPr>
        <p:txBody>
          <a:bodyPr wrap="square" rtlCol="0">
            <a:spAutoFit/>
          </a:bodyPr>
          <a:lstStyle/>
          <a:p>
            <a:r>
              <a:rPr lang="nl-BE" dirty="0" smtClean="0"/>
              <a:t>Available (higher frequency) returns</a:t>
            </a:r>
            <a:endParaRPr lang="nl-BE" dirty="0"/>
          </a:p>
        </p:txBody>
      </p:sp>
      <p:sp>
        <p:nvSpPr>
          <p:cNvPr id="22" name="Left Brace 21"/>
          <p:cNvSpPr/>
          <p:nvPr/>
        </p:nvSpPr>
        <p:spPr>
          <a:xfrm rot="16200000">
            <a:off x="3494315" y="2318656"/>
            <a:ext cx="609600" cy="587828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
        <p:nvSpPr>
          <p:cNvPr id="23" name="TextBox 22"/>
          <p:cNvSpPr txBox="1"/>
          <p:nvPr/>
        </p:nvSpPr>
        <p:spPr>
          <a:xfrm>
            <a:off x="2286000" y="5791200"/>
            <a:ext cx="3733800" cy="369332"/>
          </a:xfrm>
          <a:prstGeom prst="rect">
            <a:avLst/>
          </a:prstGeom>
          <a:noFill/>
        </p:spPr>
        <p:txBody>
          <a:bodyPr wrap="square" rtlCol="0">
            <a:spAutoFit/>
          </a:bodyPr>
          <a:lstStyle/>
          <a:p>
            <a:r>
              <a:rPr lang="nl-BE" dirty="0" smtClean="0"/>
              <a:t>Total multi-period return needed</a:t>
            </a:r>
            <a:endParaRPr lang="nl-BE" dirty="0"/>
          </a:p>
        </p:txBody>
      </p:sp>
    </p:spTree>
    <p:extLst>
      <p:ext uri="{BB962C8B-B14F-4D97-AF65-F5344CB8AC3E}">
        <p14:creationId xmlns:p14="http://schemas.microsoft.com/office/powerpoint/2010/main" val="1932579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dirty="0"/>
          </a:p>
        </p:txBody>
      </p:sp>
      <p:sp>
        <p:nvSpPr>
          <p:cNvPr id="3" name="Content Placeholder 2"/>
          <p:cNvSpPr>
            <a:spLocks noGrp="1"/>
          </p:cNvSpPr>
          <p:nvPr>
            <p:ph idx="1"/>
          </p:nvPr>
        </p:nvSpPr>
        <p:spPr/>
        <p:txBody>
          <a:bodyPr>
            <a:normAutofit fontScale="92500" lnSpcReduction="20000"/>
          </a:bodyPr>
          <a:lstStyle/>
          <a:p>
            <a:r>
              <a:rPr lang="nl-BE" dirty="0" smtClean="0"/>
              <a:t>Compounding formula</a:t>
            </a:r>
          </a:p>
          <a:p>
            <a:endParaRPr lang="nl-BE" dirty="0"/>
          </a:p>
          <a:p>
            <a:endParaRPr lang="nl-BE" dirty="0" smtClean="0"/>
          </a:p>
          <a:p>
            <a:endParaRPr lang="nl-BE" dirty="0"/>
          </a:p>
          <a:p>
            <a:r>
              <a:rPr lang="nl-BE" dirty="0" smtClean="0"/>
              <a:t>Initial value: Vi</a:t>
            </a:r>
          </a:p>
          <a:p>
            <a:r>
              <a:rPr lang="nl-BE" dirty="0" smtClean="0"/>
              <a:t>Value after:</a:t>
            </a:r>
          </a:p>
          <a:p>
            <a:pPr lvl="1"/>
            <a:r>
              <a:rPr lang="nl-BE" dirty="0" smtClean="0"/>
              <a:t>One period: Vi(1+R</a:t>
            </a:r>
            <a:r>
              <a:rPr lang="nl-BE" baseline="-25000" dirty="0" smtClean="0"/>
              <a:t>1</a:t>
            </a:r>
            <a:r>
              <a:rPr lang="nl-BE" dirty="0" smtClean="0"/>
              <a:t>)</a:t>
            </a:r>
          </a:p>
          <a:p>
            <a:pPr lvl="1"/>
            <a:r>
              <a:rPr lang="nl-BE" dirty="0" smtClean="0"/>
              <a:t>Two periods: Vi(1+R</a:t>
            </a:r>
            <a:r>
              <a:rPr lang="nl-BE" baseline="-25000" dirty="0" smtClean="0"/>
              <a:t>1</a:t>
            </a:r>
            <a:r>
              <a:rPr lang="nl-BE" dirty="0" smtClean="0"/>
              <a:t>)(1+R</a:t>
            </a:r>
            <a:r>
              <a:rPr lang="nl-BE" baseline="-25000" dirty="0"/>
              <a:t>2</a:t>
            </a:r>
            <a:r>
              <a:rPr lang="nl-BE" dirty="0" smtClean="0"/>
              <a:t>)</a:t>
            </a:r>
          </a:p>
          <a:p>
            <a:pPr lvl="1"/>
            <a:r>
              <a:rPr lang="nl-BE" dirty="0" smtClean="0"/>
              <a:t>…</a:t>
            </a:r>
          </a:p>
          <a:p>
            <a:pPr lvl="1"/>
            <a:r>
              <a:rPr lang="nl-BE" dirty="0" smtClean="0"/>
              <a:t>K periods: Vi(1+R</a:t>
            </a:r>
            <a:r>
              <a:rPr lang="nl-BE" baseline="-25000" dirty="0" smtClean="0"/>
              <a:t>1</a:t>
            </a:r>
            <a:r>
              <a:rPr lang="nl-BE" dirty="0" smtClean="0"/>
              <a:t>)(1+R</a:t>
            </a:r>
            <a:r>
              <a:rPr lang="nl-BE" baseline="-25000" dirty="0" smtClean="0"/>
              <a:t>2</a:t>
            </a:r>
            <a:r>
              <a:rPr lang="nl-BE" dirty="0" smtClean="0"/>
              <a:t>)…(1+R</a:t>
            </a:r>
            <a:r>
              <a:rPr lang="nl-BE" baseline="-25000" dirty="0"/>
              <a:t>K</a:t>
            </a:r>
            <a:r>
              <a:rPr lang="nl-BE" dirty="0" smtClean="0"/>
              <a:t>)</a:t>
            </a:r>
          </a:p>
        </p:txBody>
      </p:sp>
      <p:cxnSp>
        <p:nvCxnSpPr>
          <p:cNvPr id="4" name="Straight Arrow Connector 3"/>
          <p:cNvCxnSpPr/>
          <p:nvPr/>
        </p:nvCxnSpPr>
        <p:spPr>
          <a:xfrm>
            <a:off x="838200" y="2743200"/>
            <a:ext cx="71628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2954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9050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5146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1242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7338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434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9530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5626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960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7056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447800" y="2819400"/>
            <a:ext cx="533400" cy="369332"/>
          </a:xfrm>
          <a:prstGeom prst="rect">
            <a:avLst/>
          </a:prstGeom>
          <a:noFill/>
        </p:spPr>
        <p:txBody>
          <a:bodyPr wrap="square" rtlCol="0">
            <a:spAutoFit/>
          </a:bodyPr>
          <a:lstStyle/>
          <a:p>
            <a:r>
              <a:rPr lang="nl-BE" dirty="0" smtClean="0"/>
              <a:t>R</a:t>
            </a:r>
            <a:r>
              <a:rPr lang="nl-BE" baseline="-25000" dirty="0" smtClean="0"/>
              <a:t>1</a:t>
            </a:r>
            <a:endParaRPr lang="nl-BE" baseline="-25000" dirty="0"/>
          </a:p>
        </p:txBody>
      </p:sp>
      <p:sp>
        <p:nvSpPr>
          <p:cNvPr id="16" name="TextBox 15"/>
          <p:cNvSpPr txBox="1"/>
          <p:nvPr/>
        </p:nvSpPr>
        <p:spPr>
          <a:xfrm>
            <a:off x="1981200" y="2831068"/>
            <a:ext cx="533400" cy="369332"/>
          </a:xfrm>
          <a:prstGeom prst="rect">
            <a:avLst/>
          </a:prstGeom>
          <a:noFill/>
        </p:spPr>
        <p:txBody>
          <a:bodyPr wrap="square" rtlCol="0">
            <a:spAutoFit/>
          </a:bodyPr>
          <a:lstStyle/>
          <a:p>
            <a:r>
              <a:rPr lang="nl-BE" dirty="0" smtClean="0"/>
              <a:t>R</a:t>
            </a:r>
            <a:r>
              <a:rPr lang="nl-BE" baseline="-25000" dirty="0"/>
              <a:t>2</a:t>
            </a:r>
          </a:p>
        </p:txBody>
      </p:sp>
      <p:sp>
        <p:nvSpPr>
          <p:cNvPr id="17" name="TextBox 16"/>
          <p:cNvSpPr txBox="1"/>
          <p:nvPr/>
        </p:nvSpPr>
        <p:spPr>
          <a:xfrm>
            <a:off x="2590800" y="2864116"/>
            <a:ext cx="533400" cy="369332"/>
          </a:xfrm>
          <a:prstGeom prst="rect">
            <a:avLst/>
          </a:prstGeom>
          <a:noFill/>
        </p:spPr>
        <p:txBody>
          <a:bodyPr wrap="square" rtlCol="0">
            <a:spAutoFit/>
          </a:bodyPr>
          <a:lstStyle/>
          <a:p>
            <a:r>
              <a:rPr lang="nl-BE" dirty="0" smtClean="0"/>
              <a:t>R</a:t>
            </a:r>
            <a:r>
              <a:rPr lang="nl-BE" baseline="-25000" dirty="0" smtClean="0"/>
              <a:t>3</a:t>
            </a:r>
            <a:endParaRPr lang="nl-BE" baseline="-25000" dirty="0"/>
          </a:p>
        </p:txBody>
      </p:sp>
      <p:sp>
        <p:nvSpPr>
          <p:cNvPr id="18" name="TextBox 17"/>
          <p:cNvSpPr txBox="1"/>
          <p:nvPr/>
        </p:nvSpPr>
        <p:spPr>
          <a:xfrm>
            <a:off x="6150429" y="2995135"/>
            <a:ext cx="533400" cy="369332"/>
          </a:xfrm>
          <a:prstGeom prst="rect">
            <a:avLst/>
          </a:prstGeom>
          <a:noFill/>
        </p:spPr>
        <p:txBody>
          <a:bodyPr wrap="square" rtlCol="0">
            <a:spAutoFit/>
          </a:bodyPr>
          <a:lstStyle/>
          <a:p>
            <a:r>
              <a:rPr lang="nl-BE" dirty="0" smtClean="0"/>
              <a:t>R</a:t>
            </a:r>
            <a:r>
              <a:rPr lang="nl-BE" baseline="-25000" dirty="0" smtClean="0"/>
              <a:t>K</a:t>
            </a:r>
            <a:endParaRPr lang="nl-BE" baseline="-25000" dirty="0"/>
          </a:p>
        </p:txBody>
      </p:sp>
    </p:spTree>
    <p:extLst>
      <p:ext uri="{BB962C8B-B14F-4D97-AF65-F5344CB8AC3E}">
        <p14:creationId xmlns:p14="http://schemas.microsoft.com/office/powerpoint/2010/main" val="564453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Multiperiod return</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nl-BE" dirty="0" smtClean="0"/>
                  <a:t>Initial value: Vi</a:t>
                </a:r>
              </a:p>
              <a:p>
                <a:r>
                  <a:rPr lang="nl-BE" dirty="0" smtClean="0"/>
                  <a:t>Value after K periods: Vi(1+R</a:t>
                </a:r>
                <a:r>
                  <a:rPr lang="nl-BE" baseline="-25000" dirty="0" smtClean="0"/>
                  <a:t>1</a:t>
                </a:r>
                <a:r>
                  <a:rPr lang="nl-BE" dirty="0" smtClean="0"/>
                  <a:t>)(1+R</a:t>
                </a:r>
                <a:r>
                  <a:rPr lang="nl-BE" baseline="-25000" dirty="0" smtClean="0"/>
                  <a:t>2</a:t>
                </a:r>
                <a:r>
                  <a:rPr lang="nl-BE" dirty="0" smtClean="0"/>
                  <a:t>)…(1+R</a:t>
                </a:r>
                <a:r>
                  <a:rPr lang="nl-BE" baseline="-25000" dirty="0"/>
                  <a:t>K</a:t>
                </a:r>
                <a:r>
                  <a:rPr lang="nl-BE" dirty="0" smtClean="0"/>
                  <a:t>)</a:t>
                </a:r>
              </a:p>
              <a:p>
                <a:endParaRPr lang="nl-BE" dirty="0"/>
              </a:p>
              <a:p>
                <a:endParaRPr lang="nl-BE" dirty="0" smtClean="0"/>
              </a:p>
              <a:p>
                <a:r>
                  <a:rPr lang="nl-BE" dirty="0" smtClean="0"/>
                  <a:t>Hence the k-period return:</a:t>
                </a:r>
                <a:endParaRPr lang="nl-BE"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nl-BE" b="0" i="1" smtClean="0">
                          <a:latin typeface="Cambria Math"/>
                        </a:rPr>
                        <m:t>𝑅</m:t>
                      </m:r>
                      <m:d>
                        <m:dPr>
                          <m:begChr m:val="["/>
                          <m:endChr m:val="]"/>
                          <m:ctrlPr>
                            <a:rPr lang="nl-BE" b="0" i="1" smtClean="0">
                              <a:latin typeface="Cambria Math"/>
                            </a:rPr>
                          </m:ctrlPr>
                        </m:dPr>
                        <m:e>
                          <m:r>
                            <a:rPr lang="nl-BE" b="0" i="1" smtClean="0">
                              <a:latin typeface="Cambria Math"/>
                            </a:rPr>
                            <m:t>𝑘</m:t>
                          </m:r>
                        </m:e>
                      </m:d>
                      <m:r>
                        <a:rPr lang="nl-BE" b="0" i="1" smtClean="0">
                          <a:latin typeface="Cambria Math"/>
                        </a:rPr>
                        <m:t>= </m:t>
                      </m:r>
                      <m:f>
                        <m:fPr>
                          <m:ctrlPr>
                            <a:rPr lang="nl-BE" i="1" smtClean="0">
                              <a:latin typeface="Cambria Math"/>
                            </a:rPr>
                          </m:ctrlPr>
                        </m:fPr>
                        <m:num>
                          <m:r>
                            <m:rPr>
                              <m:nor/>
                            </m:rPr>
                            <a:rPr lang="nl-BE" dirty="0" smtClean="0"/>
                            <m:t>Vi</m:t>
                          </m:r>
                          <m:r>
                            <m:rPr>
                              <m:nor/>
                            </m:rPr>
                            <a:rPr lang="nl-BE" dirty="0" smtClean="0"/>
                            <m:t>(1+</m:t>
                          </m:r>
                          <m:r>
                            <m:rPr>
                              <m:nor/>
                            </m:rPr>
                            <a:rPr lang="nl-BE" dirty="0" smtClean="0"/>
                            <m:t>R</m:t>
                          </m:r>
                          <m:r>
                            <m:rPr>
                              <m:nor/>
                            </m:rPr>
                            <a:rPr lang="nl-BE" baseline="-25000" dirty="0" smtClean="0"/>
                            <m:t>1</m:t>
                          </m:r>
                          <m:r>
                            <m:rPr>
                              <m:nor/>
                            </m:rPr>
                            <a:rPr lang="nl-BE" dirty="0" smtClean="0"/>
                            <m:t>)(1+</m:t>
                          </m:r>
                          <m:r>
                            <m:rPr>
                              <m:nor/>
                            </m:rPr>
                            <a:rPr lang="nl-BE" dirty="0" smtClean="0"/>
                            <m:t>R</m:t>
                          </m:r>
                          <m:r>
                            <m:rPr>
                              <m:nor/>
                            </m:rPr>
                            <a:rPr lang="nl-BE" baseline="-25000" dirty="0" smtClean="0"/>
                            <m:t>2</m:t>
                          </m:r>
                          <m:r>
                            <m:rPr>
                              <m:nor/>
                            </m:rPr>
                            <a:rPr lang="nl-BE" dirty="0" smtClean="0"/>
                            <m:t>)…(1+</m:t>
                          </m:r>
                          <m:r>
                            <m:rPr>
                              <m:nor/>
                            </m:rPr>
                            <a:rPr lang="nl-BE" dirty="0" smtClean="0"/>
                            <m:t>RK</m:t>
                          </m:r>
                          <m:r>
                            <m:rPr>
                              <m:nor/>
                            </m:rPr>
                            <a:rPr lang="nl-BE" dirty="0" smtClean="0"/>
                            <m:t>) </m:t>
                          </m:r>
                          <m:r>
                            <a:rPr lang="nl-BE" b="0" i="1" dirty="0" smtClean="0">
                              <a:latin typeface="Cambria Math"/>
                            </a:rPr>
                            <m:t>−</m:t>
                          </m:r>
                          <m:r>
                            <m:rPr>
                              <m:nor/>
                            </m:rPr>
                            <a:rPr lang="nl-BE" dirty="0" smtClean="0"/>
                            <m:t>Vi</m:t>
                          </m:r>
                          <m:r>
                            <m:rPr>
                              <m:nor/>
                            </m:rPr>
                            <a:rPr lang="nl-BE" dirty="0" smtClean="0"/>
                            <m:t> </m:t>
                          </m:r>
                        </m:num>
                        <m:den>
                          <m:r>
                            <m:rPr>
                              <m:nor/>
                            </m:rPr>
                            <a:rPr lang="nl-BE" dirty="0" smtClean="0"/>
                            <m:t>Vi</m:t>
                          </m:r>
                        </m:den>
                      </m:f>
                    </m:oMath>
                  </m:oMathPara>
                </a14:m>
                <a:endParaRPr lang="nl-BE" dirty="0" smtClean="0"/>
              </a:p>
              <a:p>
                <a:pPr marL="0" indent="0" algn="ctr">
                  <a:buNone/>
                </a:pPr>
                <a:r>
                  <a:rPr lang="nl-BE" dirty="0" smtClean="0"/>
                  <a:t>= </a:t>
                </a:r>
                <a14:m>
                  <m:oMath xmlns:m="http://schemas.openxmlformats.org/officeDocument/2006/math">
                    <m:r>
                      <m:rPr>
                        <m:nor/>
                      </m:rPr>
                      <a:rPr lang="nl-BE" dirty="0" smtClean="0"/>
                      <m:t>(1+</m:t>
                    </m:r>
                    <m:r>
                      <m:rPr>
                        <m:nor/>
                      </m:rPr>
                      <a:rPr lang="nl-BE" dirty="0" smtClean="0"/>
                      <m:t>R</m:t>
                    </m:r>
                    <m:r>
                      <m:rPr>
                        <m:nor/>
                      </m:rPr>
                      <a:rPr lang="nl-BE" baseline="-25000" dirty="0" smtClean="0"/>
                      <m:t>1</m:t>
                    </m:r>
                    <m:r>
                      <m:rPr>
                        <m:nor/>
                      </m:rPr>
                      <a:rPr lang="nl-BE" dirty="0" smtClean="0"/>
                      <m:t>)(1+</m:t>
                    </m:r>
                    <m:r>
                      <m:rPr>
                        <m:nor/>
                      </m:rPr>
                      <a:rPr lang="nl-BE" dirty="0" smtClean="0"/>
                      <m:t>R</m:t>
                    </m:r>
                    <m:r>
                      <m:rPr>
                        <m:nor/>
                      </m:rPr>
                      <a:rPr lang="nl-BE" baseline="-25000" dirty="0" smtClean="0"/>
                      <m:t>2</m:t>
                    </m:r>
                    <m:r>
                      <m:rPr>
                        <m:nor/>
                      </m:rPr>
                      <a:rPr lang="nl-BE" dirty="0" smtClean="0"/>
                      <m:t>)…(1+</m:t>
                    </m:r>
                    <m:r>
                      <m:rPr>
                        <m:nor/>
                      </m:rPr>
                      <a:rPr lang="nl-BE" dirty="0" smtClean="0"/>
                      <m:t>RK</m:t>
                    </m:r>
                    <m:r>
                      <m:rPr>
                        <m:nor/>
                      </m:rPr>
                      <a:rPr lang="nl-BE" dirty="0" smtClean="0"/>
                      <m:t>) −1</m:t>
                    </m:r>
                  </m:oMath>
                </a14:m>
                <a:endParaRPr lang="nl-BE"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b="-3774"/>
                </a:stretch>
              </a:blipFill>
            </p:spPr>
            <p:txBody>
              <a:bodyPr/>
              <a:lstStyle/>
              <a:p>
                <a:r>
                  <a:rPr lang="nl-BE">
                    <a:noFill/>
                  </a:rPr>
                  <a:t> </a:t>
                </a:r>
              </a:p>
            </p:txBody>
          </p:sp>
        </mc:Fallback>
      </mc:AlternateContent>
    </p:spTree>
    <p:extLst>
      <p:ext uri="{BB962C8B-B14F-4D97-AF65-F5344CB8AC3E}">
        <p14:creationId xmlns:p14="http://schemas.microsoft.com/office/powerpoint/2010/main" val="122044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0" indent="0">
              <a:buNone/>
            </a:pPr>
            <a:r>
              <a:rPr lang="en-US" dirty="0" smtClean="0"/>
              <a:t>returns &lt;- </a:t>
            </a:r>
            <a:r>
              <a:rPr lang="en-US" dirty="0"/>
              <a:t>c( 0.05 , -0.01 , 0.03 , 0.02 , 0.01 ) </a:t>
            </a:r>
            <a:r>
              <a:rPr lang="en-US" dirty="0" err="1" smtClean="0"/>
              <a:t>cumprod</a:t>
            </a:r>
            <a:r>
              <a:rPr lang="en-US" dirty="0" smtClean="0"/>
              <a:t>(1+returns</a:t>
            </a:r>
            <a:r>
              <a:rPr lang="en-US" dirty="0"/>
              <a:t>) </a:t>
            </a:r>
            <a:endParaRPr lang="en-US" dirty="0" smtClean="0"/>
          </a:p>
          <a:p>
            <a:pPr marL="0" indent="0">
              <a:buNone/>
            </a:pPr>
            <a:r>
              <a:rPr lang="en-US" dirty="0" smtClean="0"/>
              <a:t>[1] 1.050000 1.039500 1.070685 1.092099 1.103020 </a:t>
            </a:r>
          </a:p>
          <a:p>
            <a:pPr marL="0" indent="0">
              <a:buNone/>
            </a:pPr>
            <a:r>
              <a:rPr lang="en-US" dirty="0" smtClean="0"/>
              <a:t>tail(</a:t>
            </a:r>
            <a:r>
              <a:rPr lang="en-US" dirty="0" err="1" smtClean="0"/>
              <a:t>cumprod</a:t>
            </a:r>
            <a:r>
              <a:rPr lang="en-US" dirty="0" smtClean="0"/>
              <a:t>(1+returns</a:t>
            </a:r>
            <a:r>
              <a:rPr lang="en-US" dirty="0"/>
              <a:t>),1)-1 </a:t>
            </a:r>
            <a:endParaRPr lang="en-US" dirty="0" smtClean="0"/>
          </a:p>
          <a:p>
            <a:pPr marL="0" indent="0">
              <a:buNone/>
            </a:pPr>
            <a:r>
              <a:rPr lang="en-US" dirty="0" smtClean="0"/>
              <a:t>[1] 0.1030197</a:t>
            </a:r>
            <a:endParaRPr lang="nl-BE" dirty="0"/>
          </a:p>
        </p:txBody>
      </p:sp>
    </p:spTree>
    <p:extLst>
      <p:ext uri="{BB962C8B-B14F-4D97-AF65-F5344CB8AC3E}">
        <p14:creationId xmlns:p14="http://schemas.microsoft.com/office/powerpoint/2010/main" val="3707932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Let us now consider a realistic portfolio of stocks, invested in 30 large US firms, namely the stocks included in the Dow Jones Industrial Average universe:</a:t>
            </a:r>
          </a:p>
          <a:p>
            <a:pPr marL="0" indent="0">
              <a:buNone/>
            </a:pPr>
            <a:endParaRPr lang="nl-BE" dirty="0"/>
          </a:p>
          <a:p>
            <a:pPr marL="0" indent="0">
              <a:buNone/>
            </a:pPr>
            <a:r>
              <a:rPr lang="nl-BE" dirty="0" smtClean="0"/>
              <a:t>[show tickers]</a:t>
            </a:r>
            <a:endParaRPr lang="nl-BE" dirty="0"/>
          </a:p>
        </p:txBody>
      </p:sp>
    </p:spTree>
    <p:extLst>
      <p:ext uri="{BB962C8B-B14F-4D97-AF65-F5344CB8AC3E}">
        <p14:creationId xmlns:p14="http://schemas.microsoft.com/office/powerpoint/2010/main" val="2202408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For those thirty stocks, the variable ‘prices’ provides us the end-of-month close adjusted prices over the period December 1990 till December 2015</a:t>
            </a:r>
            <a:endParaRPr lang="nl-BE" dirty="0"/>
          </a:p>
          <a:p>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657600"/>
            <a:ext cx="4064465" cy="31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864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Returns</a:t>
            </a: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19400"/>
            <a:ext cx="5343525"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7161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Returns</a:t>
            </a: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463" y="2590800"/>
            <a:ext cx="5553075"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8310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The importance of risk management</a:t>
            </a:r>
            <a:endParaRPr lang="nl-BE" dirty="0"/>
          </a:p>
        </p:txBody>
      </p:sp>
      <p:sp>
        <p:nvSpPr>
          <p:cNvPr id="3" name="Content Placeholder 2"/>
          <p:cNvSpPr>
            <a:spLocks noGrp="1"/>
          </p:cNvSpPr>
          <p:nvPr>
            <p:ph idx="1"/>
          </p:nvPr>
        </p:nvSpPr>
        <p:spPr/>
        <p:txBody>
          <a:bodyPr/>
          <a:lstStyle/>
          <a:p>
            <a:r>
              <a:rPr lang="nl-BE" dirty="0" smtClean="0"/>
              <a:t>Old Wall Street saying: “There are old traders and bold traders, but there are no old, bold traders.”</a:t>
            </a:r>
          </a:p>
          <a:p>
            <a:endParaRPr lang="nl-BE" dirty="0"/>
          </a:p>
          <a:p>
            <a:r>
              <a:rPr lang="nl-BE" dirty="0" smtClean="0"/>
              <a:t>Investment success is achieved by “Winning by losing less”</a:t>
            </a:r>
          </a:p>
          <a:p>
            <a:endParaRPr lang="nl-BE" dirty="0"/>
          </a:p>
          <a:p>
            <a:endParaRPr lang="nl-BE" dirty="0" smtClean="0"/>
          </a:p>
          <a:p>
            <a:endParaRPr lang="nl-BE" dirty="0"/>
          </a:p>
        </p:txBody>
      </p:sp>
    </p:spTree>
    <p:extLst>
      <p:ext uri="{BB962C8B-B14F-4D97-AF65-F5344CB8AC3E}">
        <p14:creationId xmlns:p14="http://schemas.microsoft.com/office/powerpoint/2010/main" val="3589854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Approaches to avoiding large losses</a:t>
            </a:r>
            <a:endParaRPr lang="nl-BE" dirty="0"/>
          </a:p>
        </p:txBody>
      </p:sp>
      <p:sp>
        <p:nvSpPr>
          <p:cNvPr id="3" name="Content Placeholder 2"/>
          <p:cNvSpPr>
            <a:spLocks noGrp="1"/>
          </p:cNvSpPr>
          <p:nvPr>
            <p:ph idx="1"/>
          </p:nvPr>
        </p:nvSpPr>
        <p:spPr/>
        <p:txBody>
          <a:bodyPr>
            <a:normAutofit/>
          </a:bodyPr>
          <a:lstStyle/>
          <a:p>
            <a:r>
              <a:rPr lang="nl-BE" dirty="0" smtClean="0"/>
              <a:t>[1] Diversify investments: For most investments, there exists a well-diversified portfolio with a higher return and/or lower risk. </a:t>
            </a:r>
          </a:p>
        </p:txBody>
      </p:sp>
    </p:spTree>
    <p:extLst>
      <p:ext uri="{BB962C8B-B14F-4D97-AF65-F5344CB8AC3E}">
        <p14:creationId xmlns:p14="http://schemas.microsoft.com/office/powerpoint/2010/main" val="1566462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Approaches to avoiding large losses</a:t>
            </a:r>
            <a:endParaRPr lang="nl-BE" dirty="0"/>
          </a:p>
        </p:txBody>
      </p:sp>
      <p:sp>
        <p:nvSpPr>
          <p:cNvPr id="3" name="Content Placeholder 2"/>
          <p:cNvSpPr>
            <a:spLocks noGrp="1"/>
          </p:cNvSpPr>
          <p:nvPr>
            <p:ph idx="1"/>
          </p:nvPr>
        </p:nvSpPr>
        <p:spPr/>
        <p:txBody>
          <a:bodyPr>
            <a:normAutofit/>
          </a:bodyPr>
          <a:lstStyle/>
          <a:p>
            <a:r>
              <a:rPr lang="nl-BE" dirty="0" smtClean="0"/>
              <a:t>[2] Quantify the consequences of investment decisions: </a:t>
            </a:r>
          </a:p>
          <a:p>
            <a:pPr lvl="1"/>
            <a:r>
              <a:rPr lang="nl-BE" dirty="0" smtClean="0"/>
              <a:t>Monitor past performance;</a:t>
            </a:r>
          </a:p>
          <a:p>
            <a:pPr lvl="1"/>
            <a:r>
              <a:rPr lang="nl-BE" dirty="0" smtClean="0"/>
              <a:t>Estimate the future reward and risk of the investment. </a:t>
            </a:r>
            <a:endParaRPr lang="nl-BE" dirty="0"/>
          </a:p>
        </p:txBody>
      </p:sp>
    </p:spTree>
    <p:extLst>
      <p:ext uri="{BB962C8B-B14F-4D97-AF65-F5344CB8AC3E}">
        <p14:creationId xmlns:p14="http://schemas.microsoft.com/office/powerpoint/2010/main" val="1840137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This course</a:t>
            </a:r>
            <a:endParaRPr lang="nl-BE" dirty="0"/>
          </a:p>
        </p:txBody>
      </p:sp>
      <p:sp>
        <p:nvSpPr>
          <p:cNvPr id="3" name="Content Placeholder 2"/>
          <p:cNvSpPr>
            <a:spLocks noGrp="1"/>
          </p:cNvSpPr>
          <p:nvPr>
            <p:ph idx="1"/>
          </p:nvPr>
        </p:nvSpPr>
        <p:spPr/>
        <p:txBody>
          <a:bodyPr/>
          <a:lstStyle/>
          <a:p>
            <a:endParaRPr lang="nl-BE" dirty="0" smtClean="0"/>
          </a:p>
          <a:p>
            <a:r>
              <a:rPr lang="nl-BE" dirty="0" smtClean="0"/>
              <a:t>Chapter 1</a:t>
            </a:r>
          </a:p>
          <a:p>
            <a:r>
              <a:rPr lang="nl-BE" dirty="0" smtClean="0"/>
              <a:t>Chapter 2</a:t>
            </a:r>
          </a:p>
          <a:p>
            <a:r>
              <a:rPr lang="nl-BE" dirty="0" smtClean="0"/>
              <a:t>Chapter 3</a:t>
            </a:r>
          </a:p>
          <a:p>
            <a:r>
              <a:rPr lang="nl-BE" dirty="0" smtClean="0"/>
              <a:t>Chapter 4 </a:t>
            </a:r>
            <a:endParaRPr lang="nl-BE" dirty="0"/>
          </a:p>
        </p:txBody>
      </p:sp>
    </p:spTree>
    <p:extLst>
      <p:ext uri="{BB962C8B-B14F-4D97-AF65-F5344CB8AC3E}">
        <p14:creationId xmlns:p14="http://schemas.microsoft.com/office/powerpoint/2010/main" val="4252992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Video </a:t>
            </a:r>
            <a:r>
              <a:rPr lang="en-US" dirty="0" smtClean="0"/>
              <a:t>2: The investment decision in a portfolio context</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123357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Investing in the Coca Cola Company or PepsiCo? </a:t>
            </a:r>
          </a:p>
          <a:p>
            <a:endParaRPr lang="nl-BE" dirty="0"/>
          </a:p>
          <a:p>
            <a:endParaRPr lang="nl-BE" dirty="0" smtClean="0"/>
          </a:p>
          <a:p>
            <a:endParaRPr lang="nl-BE" dirty="0"/>
          </a:p>
          <a:p>
            <a:pPr marL="0" indent="0">
              <a:buNone/>
            </a:pPr>
            <a:endParaRPr lang="nl-BE" dirty="0"/>
          </a:p>
        </p:txBody>
      </p:sp>
      <p:pic>
        <p:nvPicPr>
          <p:cNvPr id="1026" name="Picture 2" descr="https://awarenesshomefunding.files.wordpress.com/2010/02/coin-fli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3124200"/>
            <a:ext cx="2177143"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633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485</TotalTime>
  <Words>1105</Words>
  <Application>Microsoft Office PowerPoint</Application>
  <PresentationFormat>On-screen Show (4:3)</PresentationFormat>
  <Paragraphs>198</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Video 1: Welcome to the course</vt:lpstr>
      <vt:lpstr>PowerPoint Presentation</vt:lpstr>
      <vt:lpstr>About myself</vt:lpstr>
      <vt:lpstr>The importance of risk management</vt:lpstr>
      <vt:lpstr>Approaches to avoiding large losses</vt:lpstr>
      <vt:lpstr>Approaches to avoiding large losses</vt:lpstr>
      <vt:lpstr>This course</vt:lpstr>
      <vt:lpstr>Video 2: The investment decision in a portfolio context</vt:lpstr>
      <vt:lpstr>PowerPoint Presentation</vt:lpstr>
      <vt:lpstr>PowerPoint Presentation</vt:lpstr>
      <vt:lpstr>The power of diversification</vt:lpstr>
      <vt:lpstr>PowerPoint Presentation</vt:lpstr>
      <vt:lpstr>Portfolio weights</vt:lpstr>
      <vt:lpstr>PowerPoint Presentation</vt:lpstr>
      <vt:lpstr>PowerPoint Presentation</vt:lpstr>
      <vt:lpstr>PowerPoint Presentation</vt:lpstr>
      <vt:lpstr>Video 3: The return of a portfolio is the weighted average return</vt:lpstr>
      <vt:lpstr>PowerPoint Presentation</vt:lpstr>
      <vt:lpstr>PowerPoint Presentation</vt:lpstr>
      <vt:lpstr>Simple returns over a  one-period investment</vt:lpstr>
      <vt:lpstr>PowerPoint Presentation</vt:lpstr>
      <vt:lpstr>PowerPoint Presentation</vt:lpstr>
      <vt:lpstr>PowerPoint Presentation</vt:lpstr>
      <vt:lpstr>Magic</vt:lpstr>
      <vt:lpstr>PowerPoint Presentation</vt:lpstr>
      <vt:lpstr>Video 4: To rebalance or not to rebalance</vt:lpstr>
      <vt:lpstr>PowerPoint Presentation</vt:lpstr>
      <vt:lpstr>PowerPoint Presentation</vt:lpstr>
      <vt:lpstr>PowerPoint Presentation</vt:lpstr>
      <vt:lpstr>PowerPoint Presentation</vt:lpstr>
      <vt:lpstr>PowerPoint Presentation</vt:lpstr>
      <vt:lpstr>Multiperiod return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 Welcome to the course</dc:title>
  <dc:creator>kboudt</dc:creator>
  <cp:lastModifiedBy>kboudt</cp:lastModifiedBy>
  <cp:revision>56</cp:revision>
  <dcterms:created xsi:type="dcterms:W3CDTF">2016-04-25T07:41:23Z</dcterms:created>
  <dcterms:modified xsi:type="dcterms:W3CDTF">2016-04-29T19:46:56Z</dcterms:modified>
</cp:coreProperties>
</file>