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2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75" d="100"/>
          <a:sy n="75" d="100"/>
        </p:scale>
        <p:origin x="32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394B-9C6B-421F-991D-2151A4F61F6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A78E-AFE9-4869-A895-6FBC2890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0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8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6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18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bank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 </a:t>
            </a:r>
            <a:r>
              <a:rPr lang="en-US"/>
              <a:t>and Kerberos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Security</a:t>
            </a:r>
          </a:p>
          <a:p>
            <a:r>
              <a:rPr lang="en-US" b="1" dirty="0"/>
              <a:t>Spring 2018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78F-61B6-4A90-AC81-F6A8284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Chain Verification</a:t>
            </a:r>
            <a:br>
              <a:rPr lang="en-US" dirty="0"/>
            </a:br>
            <a:r>
              <a:rPr lang="en-US" dirty="0"/>
              <a:t>(Inputs)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CC78-523A-448C-8A0D-CF366D3F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certificate chain</a:t>
            </a:r>
          </a:p>
          <a:p>
            <a:r>
              <a:rPr lang="en-US" dirty="0"/>
              <a:t>The current date/time</a:t>
            </a:r>
          </a:p>
          <a:p>
            <a:r>
              <a:rPr lang="en-US" dirty="0"/>
              <a:t>Policy information</a:t>
            </a:r>
          </a:p>
          <a:p>
            <a:r>
              <a:rPr lang="en-US" dirty="0"/>
              <a:t>Root certificates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B832-0FBF-422D-9155-01F57341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Chain Verification</a:t>
            </a:r>
            <a:br>
              <a:rPr lang="en-US" dirty="0"/>
            </a:br>
            <a:r>
              <a:rPr lang="en-US" dirty="0"/>
              <a:t>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A065-1C1E-4A0D-A7CC-68334AEA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PKI parameters/algorithms</a:t>
            </a:r>
          </a:p>
          <a:p>
            <a:r>
              <a:rPr lang="en-US" dirty="0"/>
              <a:t>Validity of the certificate (time/expiration)</a:t>
            </a:r>
          </a:p>
          <a:p>
            <a:r>
              <a:rPr lang="en-US" dirty="0"/>
              <a:t>Revocation status (OCSP, CRL,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Issuer name matches next subject in path</a:t>
            </a:r>
          </a:p>
          <a:p>
            <a:r>
              <a:rPr lang="en-US" dirty="0"/>
              <a:t>Policy checks</a:t>
            </a:r>
          </a:p>
          <a:p>
            <a:r>
              <a:rPr lang="en-US" dirty="0"/>
              <a:t>Any intermediate certs are </a:t>
            </a:r>
            <a:r>
              <a:rPr lang="en-US" b="1" i="1" dirty="0"/>
              <a:t>CA CERTS!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9C9-B1C3-4092-9315-B5596054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CA Certs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B0EE-6AFD-4532-A4D1-5F3EB3A3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 (Certificate Authority) cert should be marked</a:t>
            </a:r>
          </a:p>
          <a:p>
            <a:r>
              <a:rPr lang="en-US" dirty="0"/>
              <a:t>Otherwise, you can do this: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Signs, intermediate CA</a:t>
            </a:r>
          </a:p>
          <a:p>
            <a:pPr lvl="1"/>
            <a:r>
              <a:rPr lang="en-US" dirty="0"/>
              <a:t>Signs subject (e.g., “yourbank.com”) </a:t>
            </a:r>
            <a:r>
              <a:rPr lang="en-US" b="1" i="1" dirty="0"/>
              <a:t>USED AS CA!!!!</a:t>
            </a:r>
            <a:endParaRPr lang="en-US" dirty="0"/>
          </a:p>
          <a:p>
            <a:pPr lvl="1"/>
            <a:r>
              <a:rPr lang="en-US" dirty="0"/>
              <a:t>Signs fake subject (e.g., “wrongbank.com”)</a:t>
            </a:r>
          </a:p>
        </p:txBody>
      </p:sp>
    </p:spTree>
    <p:extLst>
      <p:ext uri="{BB962C8B-B14F-4D97-AF65-F5344CB8AC3E}">
        <p14:creationId xmlns:p14="http://schemas.microsoft.com/office/powerpoint/2010/main" val="351917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E515-622B-4174-A97A-D0AD581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7A36-2E05-4475-8D15-04A9374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revoke a certificate?</a:t>
            </a:r>
          </a:p>
          <a:p>
            <a:r>
              <a:rPr lang="en-US" dirty="0"/>
              <a:t>Difficult: so long as the cert is properly signed, it is believed</a:t>
            </a:r>
          </a:p>
          <a:p>
            <a:r>
              <a:rPr lang="en-US" dirty="0"/>
              <a:t>You can publish certificate revocation lists:</a:t>
            </a:r>
          </a:p>
          <a:p>
            <a:pPr lvl="1"/>
            <a:r>
              <a:rPr lang="en-US" dirty="0"/>
              <a:t>Uses just serial number</a:t>
            </a:r>
          </a:p>
          <a:p>
            <a:pPr lvl="1"/>
            <a:r>
              <a:rPr lang="en-US" dirty="0"/>
              <a:t>So make sure your serial numbers are actually unique!</a:t>
            </a:r>
          </a:p>
          <a:p>
            <a:pPr lvl="1"/>
            <a:r>
              <a:rPr lang="en-US" dirty="0"/>
              <a:t>But, until the new CRL is received, bad cert still usable</a:t>
            </a:r>
          </a:p>
        </p:txBody>
      </p:sp>
    </p:spTree>
    <p:extLst>
      <p:ext uri="{BB962C8B-B14F-4D97-AF65-F5344CB8AC3E}">
        <p14:creationId xmlns:p14="http://schemas.microsoft.com/office/powerpoint/2010/main" val="37837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4891-AA48-4938-BF02-655300D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Certificate Status Protocol (OCSP)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6A14-F10A-4969-98FB-E98D41AD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Certificates were designed to be used offline</a:t>
            </a:r>
          </a:p>
          <a:p>
            <a:r>
              <a:rPr lang="en-US" dirty="0"/>
              <a:t>However, modern security constraints often necessitate OCSP</a:t>
            </a:r>
          </a:p>
          <a:p>
            <a:r>
              <a:rPr lang="en-US" dirty="0"/>
              <a:t>Client can ask a server (‘OCSP Responder’) about a cert</a:t>
            </a:r>
          </a:p>
          <a:p>
            <a:pPr lvl="1"/>
            <a:r>
              <a:rPr lang="en-US" dirty="0"/>
              <a:t>Server can respond “Good”, “Revoked”, “Unknown”</a:t>
            </a:r>
          </a:p>
          <a:p>
            <a:pPr lvl="1"/>
            <a:r>
              <a:rPr lang="en-US" dirty="0"/>
              <a:t>Response is signed; however, </a:t>
            </a:r>
            <a:r>
              <a:rPr lang="en-US" b="1" i="1" dirty="0"/>
              <a:t>vulnerable to replay attacks!</a:t>
            </a:r>
            <a:endParaRPr lang="en-US" dirty="0"/>
          </a:p>
          <a:p>
            <a:pPr lvl="1"/>
            <a:r>
              <a:rPr lang="en-US" dirty="0"/>
              <a:t>An extension permits </a:t>
            </a:r>
            <a:r>
              <a:rPr lang="en-US" dirty="0" err="1"/>
              <a:t>nonces</a:t>
            </a:r>
            <a:r>
              <a:rPr lang="en-US" dirty="0"/>
              <a:t>, but often not used for efficiency</a:t>
            </a:r>
          </a:p>
          <a:p>
            <a:pPr lvl="1"/>
            <a:r>
              <a:rPr lang="en-US" dirty="0"/>
              <a:t>Also, potential privacy </a:t>
            </a:r>
            <a:r>
              <a:rPr lang="en-US" dirty="0" err="1"/>
              <a:t>losss</a:t>
            </a:r>
            <a:endParaRPr lang="en-US" dirty="0"/>
          </a:p>
          <a:p>
            <a:pPr lvl="1"/>
            <a:r>
              <a:rPr lang="en-US" dirty="0"/>
              <a:t>But, more efficient and timely than CRL</a:t>
            </a:r>
          </a:p>
        </p:txBody>
      </p:sp>
    </p:spTree>
    <p:extLst>
      <p:ext uri="{BB962C8B-B14F-4D97-AF65-F5344CB8AC3E}">
        <p14:creationId xmlns:p14="http://schemas.microsoft.com/office/powerpoint/2010/main" val="37634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D0F4-5CB7-4285-991D-96343986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Alternatives to </a:t>
            </a:r>
            <a:r>
              <a:rPr lang="en-US" dirty="0" err="1"/>
              <a:t>TruST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A835-43E8-4803-BC3A-06D8B751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Sadly, there is no known way to create trust out of thin air</a:t>
            </a:r>
          </a:p>
          <a:p>
            <a:r>
              <a:rPr lang="en-US" dirty="0"/>
              <a:t>In almost every case, there must be a trust basis:</a:t>
            </a:r>
          </a:p>
          <a:p>
            <a:pPr lvl="1"/>
            <a:r>
              <a:rPr lang="en-US" dirty="0"/>
              <a:t>Out-of-band communication (e.g., in real life)</a:t>
            </a:r>
          </a:p>
          <a:p>
            <a:pPr lvl="1"/>
            <a:r>
              <a:rPr lang="en-US" dirty="0"/>
              <a:t>Evolutionary trust over time with long-term identifiers</a:t>
            </a:r>
          </a:p>
          <a:p>
            <a:pPr lvl="1"/>
            <a:r>
              <a:rPr lang="en-US" dirty="0"/>
              <a:t>Third parties, including CA’s, authentication/reputation servers</a:t>
            </a:r>
          </a:p>
          <a:p>
            <a:pPr lvl="1"/>
            <a:r>
              <a:rPr lang="en-US" dirty="0"/>
              <a:t>Crowds, such as distributed ledger</a:t>
            </a:r>
          </a:p>
        </p:txBody>
      </p:sp>
    </p:spTree>
    <p:extLst>
      <p:ext uri="{BB962C8B-B14F-4D97-AF65-F5344CB8AC3E}">
        <p14:creationId xmlns:p14="http://schemas.microsoft.com/office/powerpoint/2010/main" val="272024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91AC-C027-4A66-B74F-EDD4309C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C647-C635-4D8B-AE76-2CDB65A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Kerberos vs TLS</a:t>
            </a:r>
          </a:p>
          <a:p>
            <a:pPr lvl="1"/>
            <a:r>
              <a:rPr lang="en-US" dirty="0"/>
              <a:t>Kerberos uses a trusted authentication server</a:t>
            </a:r>
          </a:p>
          <a:p>
            <a:pPr lvl="1"/>
            <a:r>
              <a:rPr lang="en-US" dirty="0"/>
              <a:t>Must be online. And, if compromised, entire system compromised</a:t>
            </a:r>
          </a:p>
          <a:p>
            <a:pPr lvl="1"/>
            <a:r>
              <a:rPr lang="en-US" dirty="0"/>
              <a:t>Provides mutual authentication, confidentiality,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Authentication Server</a:t>
            </a:r>
          </a:p>
          <a:p>
            <a:pPr lvl="1"/>
            <a:r>
              <a:rPr lang="en-US" dirty="0"/>
              <a:t>Key Distribution Server (KDS)</a:t>
            </a:r>
          </a:p>
          <a:p>
            <a:pPr lvl="1"/>
            <a:r>
              <a:rPr lang="en-US" dirty="0"/>
              <a:t>Ticket Granting Service</a:t>
            </a:r>
          </a:p>
          <a:p>
            <a:pPr lvl="1"/>
            <a:r>
              <a:rPr lang="en-US" dirty="0"/>
              <a:t>Service Server</a:t>
            </a:r>
          </a:p>
        </p:txBody>
      </p:sp>
    </p:spTree>
    <p:extLst>
      <p:ext uri="{BB962C8B-B14F-4D97-AF65-F5344CB8AC3E}">
        <p14:creationId xmlns:p14="http://schemas.microsoft.com/office/powerpoint/2010/main" val="117227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732A-4870-4E47-AE74-F9CBC8C1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F83D3-323E-4891-BFA8-65091F69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5486400" cy="4574867"/>
          </a:xfrm>
        </p:spPr>
      </p:pic>
    </p:spTree>
    <p:extLst>
      <p:ext uri="{BB962C8B-B14F-4D97-AF65-F5344CB8AC3E}">
        <p14:creationId xmlns:p14="http://schemas.microsoft.com/office/powerpoint/2010/main" val="278142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DAB-107A-4B10-8AD1-50526EC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5D0E4-8973-4723-A07B-C451EC62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600200"/>
            <a:ext cx="6324600" cy="4943581"/>
          </a:xfrm>
        </p:spPr>
      </p:pic>
    </p:spTree>
    <p:extLst>
      <p:ext uri="{BB962C8B-B14F-4D97-AF65-F5344CB8AC3E}">
        <p14:creationId xmlns:p14="http://schemas.microsoft.com/office/powerpoint/2010/main" val="285150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1D68-2965-4E05-89A8-42F167C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 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B132B-8D4A-4BD0-8A78-B42F8C85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250"/>
            <a:ext cx="8534400" cy="6490233"/>
          </a:xfrm>
        </p:spPr>
      </p:pic>
    </p:spTree>
    <p:extLst>
      <p:ext uri="{BB962C8B-B14F-4D97-AF65-F5344CB8AC3E}">
        <p14:creationId xmlns:p14="http://schemas.microsoft.com/office/powerpoint/2010/main" val="31649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12C0-67E5-496E-971F-562DDEBD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58E3-8C6C-4E9A-8011-DA6D9D0B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is worthless without trust</a:t>
            </a:r>
          </a:p>
          <a:p>
            <a:r>
              <a:rPr lang="en-US" dirty="0"/>
              <a:t>If you go to </a:t>
            </a:r>
            <a:r>
              <a:rPr lang="en-US" dirty="0">
                <a:hlinkClick r:id="rId2"/>
              </a:rPr>
              <a:t>https://yourbank.com</a:t>
            </a:r>
            <a:r>
              <a:rPr lang="en-US" dirty="0"/>
              <a:t>, it better be “your bank”</a:t>
            </a:r>
          </a:p>
          <a:p>
            <a:r>
              <a:rPr lang="en-US" dirty="0"/>
              <a:t>How do you know it is your bank?</a:t>
            </a:r>
          </a:p>
        </p:txBody>
      </p:sp>
    </p:spTree>
    <p:extLst>
      <p:ext uri="{BB962C8B-B14F-4D97-AF65-F5344CB8AC3E}">
        <p14:creationId xmlns:p14="http://schemas.microsoft.com/office/powerpoint/2010/main" val="397414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DA49-F860-4175-B382-43443BFA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2677-A639-46F9-BEB0-85634B22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user’s key never goes over the wire</a:t>
            </a:r>
          </a:p>
          <a:p>
            <a:r>
              <a:rPr lang="en-US" dirty="0"/>
              <a:t>Note that pre-encrypted messages can be sent.</a:t>
            </a:r>
          </a:p>
          <a:p>
            <a:pPr lvl="1"/>
            <a:r>
              <a:rPr lang="en-US" dirty="0"/>
              <a:t>AS sends a message to A that only TGT can decrypt</a:t>
            </a:r>
          </a:p>
          <a:p>
            <a:pPr lvl="1"/>
            <a:r>
              <a:rPr lang="en-US" dirty="0"/>
              <a:t>Thus, TGT knows that the message sent by A MUST come from AS</a:t>
            </a:r>
          </a:p>
          <a:p>
            <a:r>
              <a:rPr lang="en-US" dirty="0"/>
              <a:t>How scalable is this system?</a:t>
            </a:r>
          </a:p>
        </p:txBody>
      </p:sp>
    </p:spTree>
    <p:extLst>
      <p:ext uri="{BB962C8B-B14F-4D97-AF65-F5344CB8AC3E}">
        <p14:creationId xmlns:p14="http://schemas.microsoft.com/office/powerpoint/2010/main" val="30701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9E83-8D8A-4DBC-9099-6774FD9F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TLS </a:t>
            </a:r>
            <a:r>
              <a:rPr lang="en-US" dirty="0" err="1"/>
              <a:t>Hanshaks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7A611-344C-43A3-A51C-254872C4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7" y="1600200"/>
            <a:ext cx="6858000" cy="48649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6E4817-14BF-4A29-8B79-468C31D46CB0}"/>
              </a:ext>
            </a:extLst>
          </p:cNvPr>
          <p:cNvSpPr/>
          <p:nvPr/>
        </p:nvSpPr>
        <p:spPr>
          <a:xfrm>
            <a:off x="5638800" y="2743200"/>
            <a:ext cx="1828800" cy="3810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76600"/>
            <a:ext cx="4114800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789-FC8B-4C82-9BBC-A08F756B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A623-C99F-44E2-A725-2DC345BD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Data</a:t>
            </a:r>
          </a:p>
          <a:p>
            <a:pPr lvl="1"/>
            <a:r>
              <a:rPr lang="en-US" dirty="0"/>
              <a:t>Names</a:t>
            </a:r>
          </a:p>
          <a:p>
            <a:pPr lvl="1"/>
            <a:r>
              <a:rPr lang="en-US" dirty="0"/>
              <a:t>Serial Number</a:t>
            </a:r>
          </a:p>
          <a:p>
            <a:r>
              <a:rPr lang="en-US" dirty="0"/>
              <a:t>Chain Data</a:t>
            </a:r>
          </a:p>
          <a:p>
            <a:pPr lvl="1"/>
            <a:r>
              <a:rPr lang="en-US" dirty="0"/>
              <a:t>Who signed the certificate</a:t>
            </a:r>
          </a:p>
          <a:p>
            <a:r>
              <a:rPr lang="en-US" dirty="0"/>
              <a:t>Public key</a:t>
            </a:r>
          </a:p>
          <a:p>
            <a:r>
              <a:rPr lang="en-US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07850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86400" y="2286000"/>
            <a:ext cx="24384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5486400" y="4724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00200" y="2275892"/>
            <a:ext cx="4206746" cy="25146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853" y="2919501"/>
            <a:ext cx="990600" cy="99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1676853" y="3833901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3124653" y="2908530"/>
            <a:ext cx="1927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>
                <a:solidFill>
                  <a:schemeClr val="bg1"/>
                </a:solidFill>
              </a:rPr>
              <a:t>yourbank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Issuer: </a:t>
            </a:r>
            <a:r>
              <a:rPr lang="en-US" dirty="0" err="1">
                <a:solidFill>
                  <a:schemeClr val="bg1"/>
                </a:solidFill>
              </a:rPr>
              <a:t>godaddy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3276600" y="1981200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3200400" y="2667000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</a:t>
            </a:r>
            <a:r>
              <a:rPr lang="en-US" dirty="0" err="1"/>
              <a:t>yourbank</a:t>
            </a:r>
            <a:endParaRPr lang="en-US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1828800" y="2337816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/>
          <p:nvPr/>
        </p:nvCxnSpPr>
        <p:spPr>
          <a:xfrm flipH="1" flipV="1">
            <a:off x="4648200" y="1524000"/>
            <a:ext cx="76200" cy="495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2058838" y="3842562"/>
            <a:ext cx="209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CERT:</a:t>
            </a:r>
          </a:p>
          <a:p>
            <a:r>
              <a:rPr lang="en-US" dirty="0"/>
              <a:t> - </a:t>
            </a:r>
            <a:r>
              <a:rPr lang="en-US" dirty="0" err="1"/>
              <a:t>sbj</a:t>
            </a:r>
            <a:r>
              <a:rPr lang="en-US" dirty="0"/>
              <a:t> = </a:t>
            </a:r>
            <a:r>
              <a:rPr lang="en-US" dirty="0" err="1"/>
              <a:t>yourbank</a:t>
            </a:r>
            <a:r>
              <a:rPr lang="en-US" dirty="0"/>
              <a:t>?</a:t>
            </a:r>
          </a:p>
          <a:p>
            <a:r>
              <a:rPr lang="en-US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3278966" y="4815956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3200400" y="5437975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{nonce}</a:t>
            </a:r>
            <a:r>
              <a:rPr lang="en-US" dirty="0" err="1"/>
              <a:t>private_key</a:t>
            </a:r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6866" y="5029200"/>
            <a:ext cx="990600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1335866" y="5943600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1278550" y="3274634"/>
            <a:ext cx="731520" cy="22879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5905" y="4782212"/>
            <a:ext cx="1206894" cy="103675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6047556" y="5940622"/>
            <a:ext cx="172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2EBA-A595-4ED4-B4C4-41A40EC5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Trust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70DE6B5-686B-439E-9BA3-107A8466438C}"/>
              </a:ext>
            </a:extLst>
          </p:cNvPr>
          <p:cNvSpPr/>
          <p:nvPr/>
        </p:nvSpPr>
        <p:spPr>
          <a:xfrm>
            <a:off x="3444927" y="4722350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18BF75C-3625-4F8F-B997-2E4DD560C985}"/>
              </a:ext>
            </a:extLst>
          </p:cNvPr>
          <p:cNvSpPr/>
          <p:nvPr/>
        </p:nvSpPr>
        <p:spPr>
          <a:xfrm>
            <a:off x="3444927" y="3320380"/>
            <a:ext cx="1033272" cy="11430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35317CFB-C2E5-4306-8126-F6C5ECE4C46A}"/>
              </a:ext>
            </a:extLst>
          </p:cNvPr>
          <p:cNvSpPr/>
          <p:nvPr/>
        </p:nvSpPr>
        <p:spPr>
          <a:xfrm>
            <a:off x="3478455" y="1935922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FD04B-A52B-46B8-A79B-AACFAE26CE1E}"/>
              </a:ext>
            </a:extLst>
          </p:cNvPr>
          <p:cNvSpPr txBox="1"/>
          <p:nvPr/>
        </p:nvSpPr>
        <p:spPr>
          <a:xfrm>
            <a:off x="4968927" y="4970684"/>
            <a:ext cx="348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Yourbank.com</a:t>
            </a:r>
          </a:p>
          <a:p>
            <a:r>
              <a:rPr lang="en-US" dirty="0"/>
              <a:t>Signed by </a:t>
            </a:r>
            <a:r>
              <a:rPr lang="en-US" dirty="0" err="1"/>
              <a:t>banking_association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4D897-09B0-4F84-84AE-5EEABDCD0D58}"/>
              </a:ext>
            </a:extLst>
          </p:cNvPr>
          <p:cNvSpPr txBox="1"/>
          <p:nvPr/>
        </p:nvSpPr>
        <p:spPr>
          <a:xfrm>
            <a:off x="4968927" y="3789125"/>
            <a:ext cx="308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banking_association</a:t>
            </a:r>
            <a:endParaRPr lang="en-US" dirty="0"/>
          </a:p>
          <a:p>
            <a:r>
              <a:rPr lang="en-US" dirty="0"/>
              <a:t>Signed by </a:t>
            </a:r>
            <a:r>
              <a:rPr lang="en-US" dirty="0" err="1"/>
              <a:t>godaddy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89BB2-DCCC-445B-9B29-76259064EE21}"/>
              </a:ext>
            </a:extLst>
          </p:cNvPr>
          <p:cNvSpPr txBox="1"/>
          <p:nvPr/>
        </p:nvSpPr>
        <p:spPr>
          <a:xfrm>
            <a:off x="4968927" y="2431644"/>
            <a:ext cx="226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godaddy</a:t>
            </a:r>
            <a:endParaRPr lang="en-US" dirty="0"/>
          </a:p>
          <a:p>
            <a:r>
              <a:rPr lang="en-US" dirty="0"/>
              <a:t>Signed by </a:t>
            </a:r>
            <a:r>
              <a:rPr lang="en-US" dirty="0" err="1"/>
              <a:t>godaddy</a:t>
            </a:r>
            <a:endParaRPr lang="en-US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CCAF3D53-2308-4754-8687-7E1C0C055EB1}"/>
              </a:ext>
            </a:extLst>
          </p:cNvPr>
          <p:cNvSpPr/>
          <p:nvPr/>
        </p:nvSpPr>
        <p:spPr>
          <a:xfrm>
            <a:off x="2588439" y="2362200"/>
            <a:ext cx="731520" cy="13735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DEAF7-D3F7-4B9E-9E4B-896A485D9C59}"/>
              </a:ext>
            </a:extLst>
          </p:cNvPr>
          <p:cNvSpPr txBox="1"/>
          <p:nvPr/>
        </p:nvSpPr>
        <p:spPr>
          <a:xfrm>
            <a:off x="469566" y="2570143"/>
            <a:ext cx="1911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Godaddy</a:t>
            </a:r>
            <a:r>
              <a:rPr lang="en-US" dirty="0"/>
              <a:t> public</a:t>
            </a:r>
          </a:p>
          <a:p>
            <a:r>
              <a:rPr lang="en-US" dirty="0"/>
              <a:t>key verifies cert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26A2309-CBA3-4034-83D8-4575E235CDB0}"/>
              </a:ext>
            </a:extLst>
          </p:cNvPr>
          <p:cNvSpPr/>
          <p:nvPr/>
        </p:nvSpPr>
        <p:spPr>
          <a:xfrm>
            <a:off x="2582216" y="3863167"/>
            <a:ext cx="731520" cy="1373566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3FC75-A3F5-4675-A1FC-F99E4201D551}"/>
              </a:ext>
            </a:extLst>
          </p:cNvPr>
          <p:cNvSpPr txBox="1"/>
          <p:nvPr/>
        </p:nvSpPr>
        <p:spPr>
          <a:xfrm>
            <a:off x="487078" y="3863167"/>
            <a:ext cx="24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Banking </a:t>
            </a:r>
            <a:r>
              <a:rPr lang="en-US" dirty="0" err="1"/>
              <a:t>assoc</a:t>
            </a:r>
            <a:r>
              <a:rPr lang="en-US" dirty="0"/>
              <a:t> public</a:t>
            </a:r>
          </a:p>
          <a:p>
            <a:r>
              <a:rPr lang="en-US" dirty="0"/>
              <a:t>key verifies cert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0568AE1-C8F8-4902-B981-7E680348CF04}"/>
              </a:ext>
            </a:extLst>
          </p:cNvPr>
          <p:cNvSpPr/>
          <p:nvPr/>
        </p:nvSpPr>
        <p:spPr>
          <a:xfrm>
            <a:off x="2582216" y="5236733"/>
            <a:ext cx="731520" cy="13735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83626-5F0D-4B98-B639-8D5E1D719FEB}"/>
              </a:ext>
            </a:extLst>
          </p:cNvPr>
          <p:cNvSpPr txBox="1"/>
          <p:nvPr/>
        </p:nvSpPr>
        <p:spPr>
          <a:xfrm>
            <a:off x="487078" y="5293849"/>
            <a:ext cx="2464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Yourbank</a:t>
            </a:r>
            <a:r>
              <a:rPr lang="en-US" dirty="0"/>
              <a:t> public</a:t>
            </a:r>
          </a:p>
          <a:p>
            <a:r>
              <a:rPr lang="en-US" dirty="0"/>
              <a:t>key verifies signature</a:t>
            </a:r>
          </a:p>
          <a:p>
            <a:r>
              <a:rPr lang="en-US" dirty="0"/>
              <a:t>on nonce</a:t>
            </a:r>
          </a:p>
        </p:txBody>
      </p:sp>
    </p:spTree>
    <p:extLst>
      <p:ext uri="{BB962C8B-B14F-4D97-AF65-F5344CB8AC3E}">
        <p14:creationId xmlns:p14="http://schemas.microsoft.com/office/powerpoint/2010/main" val="271823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8A1D-B0BD-47AA-A891-B5295A72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D218-9355-47DC-B479-0793AB9D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certificate is </a:t>
            </a:r>
            <a:r>
              <a:rPr lang="en-US" i="1" dirty="0"/>
              <a:t>self signed</a:t>
            </a:r>
            <a:endParaRPr lang="en-US" dirty="0"/>
          </a:p>
          <a:p>
            <a:r>
              <a:rPr lang="en-US" dirty="0"/>
              <a:t>It is signed by its own key!</a:t>
            </a:r>
          </a:p>
          <a:p>
            <a:r>
              <a:rPr lang="en-US" dirty="0"/>
              <a:t>You have to “trust” somebody </a:t>
            </a:r>
            <a:r>
              <a:rPr lang="en-US" i="1" dirty="0"/>
              <a:t>axiomatically!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9697</TotalTime>
  <Words>630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Trust and Kerberos</vt:lpstr>
      <vt:lpstr>Weakness of TLS</vt:lpstr>
      <vt:lpstr>Review TLS Hanshaks</vt:lpstr>
      <vt:lpstr>What is a Certificate?</vt:lpstr>
      <vt:lpstr>Key Elements</vt:lpstr>
      <vt:lpstr>Public Key Private Key</vt:lpstr>
      <vt:lpstr>Proving Identity</vt:lpstr>
      <vt:lpstr>Chain of Trust</vt:lpstr>
      <vt:lpstr>Root Cert</vt:lpstr>
      <vt:lpstr>Cert Chain Verification (Inputs)</vt:lpstr>
      <vt:lpstr>Cert Chain Verification (Algorithm)</vt:lpstr>
      <vt:lpstr>Checking CA Certs</vt:lpstr>
      <vt:lpstr>Certificate Revocation</vt:lpstr>
      <vt:lpstr>Online Certificate Status Protocol (OCSP)</vt:lpstr>
      <vt:lpstr>Other Alternatives to TruST?</vt:lpstr>
      <vt:lpstr>Kerberos</vt:lpstr>
      <vt:lpstr>Kerberos communication</vt:lpstr>
      <vt:lpstr>Kerberos Protocol</vt:lpstr>
      <vt:lpstr>Kerberos Protocol x2</vt:lpstr>
      <vt:lpstr>Protocol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160</cp:revision>
  <dcterms:created xsi:type="dcterms:W3CDTF">2014-01-16T20:48:15Z</dcterms:created>
  <dcterms:modified xsi:type="dcterms:W3CDTF">2019-04-16T15:05:59Z</dcterms:modified>
</cp:coreProperties>
</file>