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12" r:id="rId8"/>
    <p:sldId id="26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4" r:id="rId20"/>
    <p:sldId id="325" r:id="rId21"/>
    <p:sldId id="323" r:id="rId22"/>
    <p:sldId id="326" r:id="rId23"/>
    <p:sldId id="328" r:id="rId24"/>
    <p:sldId id="32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6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rolfnoe/2600469732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pedia.org/wiki/file:python3-powered_hello-world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rolfnoe/2600469732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hosenotcomplicatedneednotapply.blogspot.com/2012/03/never-surrender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0348-5F56-46F6-88A6-629678FC6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Network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8BB41-514D-415A-B20C-6553EDB8B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EN.600.444/644</a:t>
            </a:r>
          </a:p>
          <a:p>
            <a:r>
              <a:rPr lang="en-US" dirty="0"/>
              <a:t>Spring 2019</a:t>
            </a:r>
          </a:p>
          <a:p>
            <a:r>
              <a:rPr lang="en-US" b="1" dirty="0"/>
              <a:t>Dr. Seth James Nielson</a:t>
            </a:r>
          </a:p>
        </p:txBody>
      </p:sp>
    </p:spTree>
    <p:extLst>
      <p:ext uri="{BB962C8B-B14F-4D97-AF65-F5344CB8AC3E}">
        <p14:creationId xmlns:p14="http://schemas.microsoft.com/office/powerpoint/2010/main" val="24010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D6C8-98BA-4B0A-B5EE-89686064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Understand the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4A55-878B-40A1-8D03-357CC61C4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</a:t>
            </a:r>
            <a:r>
              <a:rPr lang="en-US" sz="2800" b="1" dirty="0"/>
              <a:t>“B</a:t>
            </a:r>
            <a:r>
              <a:rPr lang="en-US" sz="2800" dirty="0"/>
              <a:t>” (or maybe even a “</a:t>
            </a:r>
            <a:r>
              <a:rPr lang="en-US" sz="2800" b="1" dirty="0"/>
              <a:t>C</a:t>
            </a:r>
            <a:r>
              <a:rPr lang="en-US" sz="2800" dirty="0"/>
              <a:t>”) is not the greatest loss in your academic career.  The greatest loss is an “</a:t>
            </a:r>
            <a:r>
              <a:rPr lang="en-US" sz="2800" b="1" dirty="0"/>
              <a:t>A</a:t>
            </a:r>
            <a:r>
              <a:rPr lang="en-US" sz="2800" dirty="0"/>
              <a:t>“ on your transcript, but a “</a:t>
            </a:r>
            <a:r>
              <a:rPr lang="en-US" sz="2800" b="1" dirty="0"/>
              <a:t>B</a:t>
            </a:r>
            <a:r>
              <a:rPr lang="en-US" sz="2800" dirty="0"/>
              <a:t>“ (or maybe even a “</a:t>
            </a:r>
            <a:r>
              <a:rPr lang="en-US" sz="2800" b="1" dirty="0"/>
              <a:t>C</a:t>
            </a:r>
            <a:r>
              <a:rPr lang="en-US" sz="2800" dirty="0"/>
              <a:t>”) in your heart and mind.</a:t>
            </a:r>
          </a:p>
          <a:p>
            <a:pPr marL="0" indent="0">
              <a:buNone/>
            </a:pPr>
            <a:r>
              <a:rPr lang="en-US" sz="2800" dirty="0"/>
              <a:t>Dr Nielson #Quote</a:t>
            </a:r>
          </a:p>
        </p:txBody>
      </p:sp>
    </p:spTree>
    <p:extLst>
      <p:ext uri="{BB962C8B-B14F-4D97-AF65-F5344CB8AC3E}">
        <p14:creationId xmlns:p14="http://schemas.microsoft.com/office/powerpoint/2010/main" val="151939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9289-5671-410F-A02E-A9FA00AE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 is </a:t>
            </a:r>
            <a:r>
              <a:rPr lang="en-US" b="1" dirty="0"/>
              <a:t>NOT</a:t>
            </a:r>
            <a:r>
              <a:rPr lang="en-US" dirty="0"/>
              <a:t> for You If…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3B0E6-1972-4EA1-A29C-A6929229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Grades matter more than learning</a:t>
            </a:r>
          </a:p>
          <a:p>
            <a:r>
              <a:rPr lang="en-US" dirty="0"/>
              <a:t>You’re not willing to take risks</a:t>
            </a:r>
          </a:p>
          <a:p>
            <a:r>
              <a:rPr lang="en-US" dirty="0"/>
              <a:t>You’re not willing to work hard</a:t>
            </a:r>
          </a:p>
          <a:p>
            <a:r>
              <a:rPr lang="en-US" dirty="0"/>
              <a:t>You’re not willing to be </a:t>
            </a:r>
            <a:r>
              <a:rPr lang="en-US" i="1" dirty="0"/>
              <a:t>uncomfortable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8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AED2-4B29-4792-9FF7-24C80CF0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 </a:t>
            </a:r>
            <a:r>
              <a:rPr lang="en-US" b="1" dirty="0"/>
              <a:t>IS</a:t>
            </a:r>
            <a:r>
              <a:rPr lang="en-US" dirty="0"/>
              <a:t> For You If…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25AF-33BC-432B-A7AB-FBF8CA2C5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to increase your awesomeness</a:t>
            </a:r>
          </a:p>
          <a:p>
            <a:r>
              <a:rPr lang="en-US" dirty="0"/>
              <a:t>You want to think in ways you’ve never thought before</a:t>
            </a:r>
          </a:p>
          <a:p>
            <a:r>
              <a:rPr lang="en-US" dirty="0"/>
              <a:t>You like taking on challenges</a:t>
            </a:r>
          </a:p>
          <a:p>
            <a:r>
              <a:rPr lang="en-US" dirty="0"/>
              <a:t>You understand both figuring things out for yourself and the need to get help</a:t>
            </a:r>
          </a:p>
        </p:txBody>
      </p:sp>
    </p:spTree>
    <p:extLst>
      <p:ext uri="{BB962C8B-B14F-4D97-AF65-F5344CB8AC3E}">
        <p14:creationId xmlns:p14="http://schemas.microsoft.com/office/powerpoint/2010/main" val="32245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C463-C356-4331-B0B1-5E5345BA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Job Is Enablement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BB78C-A578-469F-AA64-7A56C7837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87637" y="2153412"/>
            <a:ext cx="1884778" cy="2662116"/>
          </a:xfrm>
          <a:prstGeom prst="rect">
            <a:avLst/>
          </a:prstGeom>
        </p:spPr>
      </p:pic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6FF5F63F-72A0-44F7-93E8-FAC0DE3FBF1C}"/>
              </a:ext>
            </a:extLst>
          </p:cNvPr>
          <p:cNvSpPr/>
          <p:nvPr/>
        </p:nvSpPr>
        <p:spPr>
          <a:xfrm flipV="1">
            <a:off x="4410635" y="4815526"/>
            <a:ext cx="3070820" cy="1766198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87ECB-B7A7-4566-A3B0-899BFA9E9ACF}"/>
              </a:ext>
            </a:extLst>
          </p:cNvPr>
          <p:cNvSpPr txBox="1"/>
          <p:nvPr/>
        </p:nvSpPr>
        <p:spPr>
          <a:xfrm>
            <a:off x="8322082" y="3059668"/>
            <a:ext cx="163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Useful Lectures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802A1-35A4-474C-99DB-52F39A120DD4}"/>
              </a:ext>
            </a:extLst>
          </p:cNvPr>
          <p:cNvSpPr txBox="1"/>
          <p:nvPr/>
        </p:nvSpPr>
        <p:spPr>
          <a:xfrm>
            <a:off x="7780549" y="4402382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 Sections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E1319-B966-49D7-AF13-AA82BA264CCD}"/>
              </a:ext>
            </a:extLst>
          </p:cNvPr>
          <p:cNvSpPr txBox="1"/>
          <p:nvPr/>
        </p:nvSpPr>
        <p:spPr>
          <a:xfrm>
            <a:off x="2844910" y="4402382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Office Hours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4E546-F4DF-44B0-B041-C654C2D34962}"/>
              </a:ext>
            </a:extLst>
          </p:cNvPr>
          <p:cNvSpPr txBox="1"/>
          <p:nvPr/>
        </p:nvSpPr>
        <p:spPr>
          <a:xfrm>
            <a:off x="2231136" y="3133549"/>
            <a:ext cx="171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Retake/Fallbacks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437E17-1C66-4718-BB42-5A3CBEC8EB0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41412" y="3318215"/>
            <a:ext cx="1926395" cy="26376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9114A4-FBA2-479F-8658-42100263A9A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52668" y="4587048"/>
            <a:ext cx="1473334" cy="1368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EB0925-750E-4810-A06C-C42C8F3B769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278554" y="4587048"/>
            <a:ext cx="1501995" cy="1368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1488C3-87D1-465D-9D73-181910DD301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096000" y="3244334"/>
            <a:ext cx="2226082" cy="27114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2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D99C-7B1B-457E-9178-41785BB2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#1: Communication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B2E5FC35-1AE3-4BFA-B632-60BAF147F327}"/>
              </a:ext>
            </a:extLst>
          </p:cNvPr>
          <p:cNvSpPr/>
          <p:nvPr/>
        </p:nvSpPr>
        <p:spPr>
          <a:xfrm>
            <a:off x="3362579" y="2523156"/>
            <a:ext cx="5466841" cy="31647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If you are having trouble, you will tell me </a:t>
            </a:r>
            <a:r>
              <a:rPr lang="en-US" sz="3600" b="1" dirty="0"/>
              <a:t>EARLY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26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D99C-7B1B-457E-9178-41785BB2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#2: Class is for Discussion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B2E5FC35-1AE3-4BFA-B632-60BAF147F327}"/>
              </a:ext>
            </a:extLst>
          </p:cNvPr>
          <p:cNvSpPr/>
          <p:nvPr/>
        </p:nvSpPr>
        <p:spPr>
          <a:xfrm>
            <a:off x="3362579" y="2523156"/>
            <a:ext cx="5466841" cy="31647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 will not cover every detail in class. You must learn the core </a:t>
            </a:r>
            <a:r>
              <a:rPr lang="en-US" sz="3600" b="1" dirty="0"/>
              <a:t>individually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2202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D99C-7B1B-457E-9178-41785BB2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#2(a): Learn Before Class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B2E5FC35-1AE3-4BFA-B632-60BAF147F327}"/>
              </a:ext>
            </a:extLst>
          </p:cNvPr>
          <p:cNvSpPr/>
          <p:nvPr/>
        </p:nvSpPr>
        <p:spPr>
          <a:xfrm>
            <a:off x="3362579" y="2523156"/>
            <a:ext cx="5466841" cy="31647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Study assigned readings before class. Bring </a:t>
            </a:r>
            <a:r>
              <a:rPr lang="en-US" sz="3600" b="1" dirty="0"/>
              <a:t>Questions/Insights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381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D99C-7B1B-457E-9178-41785BB2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#2(b): TA/Teacher Help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B2E5FC35-1AE3-4BFA-B632-60BAF147F327}"/>
              </a:ext>
            </a:extLst>
          </p:cNvPr>
          <p:cNvSpPr/>
          <p:nvPr/>
        </p:nvSpPr>
        <p:spPr>
          <a:xfrm>
            <a:off x="3362579" y="2523156"/>
            <a:ext cx="5466841" cy="31647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If you did not fully understand a class topic, see a TA/Teacher for </a:t>
            </a:r>
            <a:r>
              <a:rPr lang="en-US" sz="3600" b="1" dirty="0"/>
              <a:t>HELP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3119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D99C-7B1B-457E-9178-41785BB2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#3: The World is your Textbook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B2E5FC35-1AE3-4BFA-B632-60BAF147F327}"/>
              </a:ext>
            </a:extLst>
          </p:cNvPr>
          <p:cNvSpPr/>
          <p:nvPr/>
        </p:nvSpPr>
        <p:spPr>
          <a:xfrm>
            <a:off x="3362579" y="2523156"/>
            <a:ext cx="5466841" cy="31647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Some readings are unspecified. Find materials by </a:t>
            </a:r>
            <a:r>
              <a:rPr lang="en-US" sz="3600" b="1" dirty="0"/>
              <a:t>SEARCH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5776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D99C-7B1B-457E-9178-41785BB2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#4: Laptops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B2E5FC35-1AE3-4BFA-B632-60BAF147F327}"/>
              </a:ext>
            </a:extLst>
          </p:cNvPr>
          <p:cNvSpPr/>
          <p:nvPr/>
        </p:nvSpPr>
        <p:spPr>
          <a:xfrm>
            <a:off x="3362579" y="2523156"/>
            <a:ext cx="5466841" cy="31647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Bring laptops to class every day. Use them for class assignments </a:t>
            </a:r>
            <a:r>
              <a:rPr lang="en-US" sz="3600" b="1" dirty="0"/>
              <a:t>ONLY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873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A12D-816C-4FE5-9CA7-22D4380B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C1D25-1B23-4FB2-97B4-8C07ADD29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500" y="2402587"/>
            <a:ext cx="3162300" cy="31623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01F8AE-32BC-4CFC-BB01-42ED7498C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00" y="2476500"/>
            <a:ext cx="2828925" cy="190500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D1ECF0-F545-4744-AFB6-F7A421333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09" y="4704588"/>
            <a:ext cx="2391019" cy="190500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9CD231-BAFD-48CB-A020-5D5BE3D67A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331" y="5564887"/>
            <a:ext cx="5334000" cy="989075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597B93-2041-41E3-8A32-F3CEF7FD32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890" y="3067858"/>
            <a:ext cx="2419350" cy="1582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4993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D99C-7B1B-457E-9178-41785BB2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#5: Cheating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B2E5FC35-1AE3-4BFA-B632-60BAF147F327}"/>
              </a:ext>
            </a:extLst>
          </p:cNvPr>
          <p:cNvSpPr/>
          <p:nvPr/>
        </p:nvSpPr>
        <p:spPr>
          <a:xfrm>
            <a:off x="3362579" y="2523156"/>
            <a:ext cx="5466841" cy="31647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Review details in the Syllabus. </a:t>
            </a:r>
            <a:r>
              <a:rPr lang="en-US" sz="3600" b="1" dirty="0"/>
              <a:t>Don’t Do It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5577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97AE-3D84-4BCC-B883-B991EB44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Resource #1: </a:t>
            </a:r>
            <a:r>
              <a:rPr lang="en-US" dirty="0" err="1"/>
              <a:t>Campuswire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A5EF-7DEA-44A6-BB97-8825FA940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Piazza, but I think it might be better (experiment)</a:t>
            </a:r>
          </a:p>
          <a:p>
            <a:r>
              <a:rPr lang="en-US" dirty="0"/>
              <a:t>For most questions, please post to </a:t>
            </a:r>
            <a:r>
              <a:rPr lang="en-US" dirty="0" err="1"/>
              <a:t>Campuswire</a:t>
            </a:r>
            <a:r>
              <a:rPr lang="en-US" dirty="0"/>
              <a:t> instead of sending email</a:t>
            </a:r>
          </a:p>
          <a:p>
            <a:r>
              <a:rPr lang="en-US" dirty="0"/>
              <a:t>Responding to an email helps 1, responding on </a:t>
            </a:r>
            <a:r>
              <a:rPr lang="en-US" dirty="0" err="1"/>
              <a:t>Campuswire</a:t>
            </a:r>
            <a:r>
              <a:rPr lang="en-US" dirty="0"/>
              <a:t> helps class</a:t>
            </a:r>
          </a:p>
          <a:p>
            <a:r>
              <a:rPr lang="en-US" dirty="0"/>
              <a:t>You will receive an invite</a:t>
            </a:r>
          </a:p>
        </p:txBody>
      </p:sp>
    </p:spTree>
    <p:extLst>
      <p:ext uri="{BB962C8B-B14F-4D97-AF65-F5344CB8AC3E}">
        <p14:creationId xmlns:p14="http://schemas.microsoft.com/office/powerpoint/2010/main" val="2286633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3F0C7-71D1-4D31-804C-4C4F0C89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Resource #2: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9D450-A171-4AB5-9347-3D7852876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CrimsonVista</a:t>
            </a:r>
            <a:r>
              <a:rPr lang="en-US" dirty="0"/>
              <a:t>/NetworkSecuritySpring2019</a:t>
            </a:r>
          </a:p>
          <a:p>
            <a:r>
              <a:rPr lang="en-US" dirty="0"/>
              <a:t>You need to share a  PRIVATE github repo with Teacher/TA for this class</a:t>
            </a:r>
          </a:p>
          <a:p>
            <a:r>
              <a:rPr lang="en-US" dirty="0"/>
              <a:t>Please review instructions for organizing directories within the repo</a:t>
            </a:r>
          </a:p>
          <a:p>
            <a:r>
              <a:rPr lang="en-US" dirty="0"/>
              <a:t>Make sure you have academic status at GitHub so you can collaborate</a:t>
            </a:r>
          </a:p>
        </p:txBody>
      </p:sp>
    </p:spTree>
    <p:extLst>
      <p:ext uri="{BB962C8B-B14F-4D97-AF65-F5344CB8AC3E}">
        <p14:creationId xmlns:p14="http://schemas.microsoft.com/office/powerpoint/2010/main" val="3321325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6AFF-9142-4294-AEFC-BE2A9607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Resource #3: Help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30640-43C1-48A8-AC83-3EE3B21E7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Out-of-class reinforcement, hands-on help for new concepts</a:t>
            </a:r>
          </a:p>
          <a:p>
            <a:r>
              <a:rPr lang="en-US" dirty="0"/>
              <a:t>Please let the teaching staff know on </a:t>
            </a:r>
            <a:r>
              <a:rPr lang="en-US" dirty="0" err="1"/>
              <a:t>Campuswire</a:t>
            </a:r>
            <a:r>
              <a:rPr lang="en-US" dirty="0"/>
              <a:t> good times for these</a:t>
            </a:r>
          </a:p>
          <a:p>
            <a:r>
              <a:rPr lang="en-US" dirty="0"/>
              <a:t>Intended to help individuals that are behind catch-up</a:t>
            </a:r>
          </a:p>
        </p:txBody>
      </p:sp>
    </p:spTree>
    <p:extLst>
      <p:ext uri="{BB962C8B-B14F-4D97-AF65-F5344CB8AC3E}">
        <p14:creationId xmlns:p14="http://schemas.microsoft.com/office/powerpoint/2010/main" val="3964652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9110-5D38-4DC3-B2FE-F068C075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 Preview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2BFB8-F90E-4AF0-8D35-B2B8F284B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57372" y="2496016"/>
            <a:ext cx="6077256" cy="3274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394DF-E0E6-4EE6-9219-FD49AA2E4CE7}"/>
              </a:ext>
            </a:extLst>
          </p:cNvPr>
          <p:cNvSpPr txBox="1"/>
          <p:nvPr/>
        </p:nvSpPr>
        <p:spPr>
          <a:xfrm>
            <a:off x="3057372" y="5870362"/>
            <a:ext cx="60772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ommons.wikipedia.org/wiki/file:python3-powered_hello-world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50665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13B4E92-6550-49A7-9308-D12664208C94}"/>
              </a:ext>
            </a:extLst>
          </p:cNvPr>
          <p:cNvSpPr/>
          <p:nvPr/>
        </p:nvSpPr>
        <p:spPr>
          <a:xfrm>
            <a:off x="2231136" y="2401399"/>
            <a:ext cx="7729728" cy="406834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7319E-CEEA-4048-AB5B-9E3E9BEE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Course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2E7966-99FF-443A-B49C-4759F9B13428}"/>
              </a:ext>
            </a:extLst>
          </p:cNvPr>
          <p:cNvSpPr/>
          <p:nvPr/>
        </p:nvSpPr>
        <p:spPr>
          <a:xfrm>
            <a:off x="5127811" y="3545622"/>
            <a:ext cx="1936377" cy="177990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SECURITY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2D997-54C1-48B1-8956-2F9B7B5AADB8}"/>
              </a:ext>
            </a:extLst>
          </p:cNvPr>
          <p:cNvSpPr txBox="1"/>
          <p:nvPr/>
        </p:nvSpPr>
        <p:spPr>
          <a:xfrm>
            <a:off x="3423710" y="5348933"/>
            <a:ext cx="249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Cryptographic Protocols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9ADEF-4BD2-42E3-BADF-1E61BF059807}"/>
              </a:ext>
            </a:extLst>
          </p:cNvPr>
          <p:cNvSpPr txBox="1"/>
          <p:nvPr/>
        </p:nvSpPr>
        <p:spPr>
          <a:xfrm>
            <a:off x="3391458" y="3049154"/>
            <a:ext cx="25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Protocol Stacks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CD3F8-6F07-42B7-AA0B-92B800E176C7}"/>
              </a:ext>
            </a:extLst>
          </p:cNvPr>
          <p:cNvSpPr txBox="1"/>
          <p:nvPr/>
        </p:nvSpPr>
        <p:spPr>
          <a:xfrm>
            <a:off x="7263402" y="3624185"/>
            <a:ext cx="22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D44B9-38EF-4EFE-939F-1F92BCFF6BAC}"/>
              </a:ext>
            </a:extLst>
          </p:cNvPr>
          <p:cNvSpPr txBox="1"/>
          <p:nvPr/>
        </p:nvSpPr>
        <p:spPr>
          <a:xfrm>
            <a:off x="7426135" y="4871531"/>
            <a:ext cx="17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Attacks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6C2F5D-3DEC-49B7-8D36-1A7554595A7E}"/>
              </a:ext>
            </a:extLst>
          </p:cNvPr>
          <p:cNvCxnSpPr>
            <a:cxnSpLocks/>
            <a:stCxn id="4" idx="7"/>
            <a:endCxn id="5" idx="7"/>
          </p:cNvCxnSpPr>
          <p:nvPr/>
        </p:nvCxnSpPr>
        <p:spPr>
          <a:xfrm flipV="1">
            <a:off x="6780612" y="2997195"/>
            <a:ext cx="2048260" cy="8090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DD7A7B-35F5-452B-9ACA-E2820F32AC8A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7070470" y="4435573"/>
            <a:ext cx="2890394" cy="232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02134A-6DD7-4416-8DF9-5ABDB2DBCCBD}"/>
              </a:ext>
            </a:extLst>
          </p:cNvPr>
          <p:cNvCxnSpPr>
            <a:cxnSpLocks/>
            <a:stCxn id="4" idx="5"/>
            <a:endCxn id="5" idx="5"/>
          </p:cNvCxnSpPr>
          <p:nvPr/>
        </p:nvCxnSpPr>
        <p:spPr>
          <a:xfrm>
            <a:off x="6780612" y="5064863"/>
            <a:ext cx="2048260" cy="809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Cloud 23">
            <a:extLst>
              <a:ext uri="{FF2B5EF4-FFF2-40B4-BE49-F238E27FC236}">
                <a16:creationId xmlns:a16="http://schemas.microsoft.com/office/drawing/2014/main" id="{ACB57E76-5251-4BCF-A2E7-FA5139768356}"/>
              </a:ext>
            </a:extLst>
          </p:cNvPr>
          <p:cNvSpPr/>
          <p:nvPr/>
        </p:nvSpPr>
        <p:spPr>
          <a:xfrm>
            <a:off x="2273775" y="3545622"/>
            <a:ext cx="2860318" cy="1432234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5A40FA-B1B7-4DAE-A803-A119BDE07021}"/>
              </a:ext>
            </a:extLst>
          </p:cNvPr>
          <p:cNvCxnSpPr>
            <a:stCxn id="5" idx="2"/>
            <a:endCxn id="4" idx="2"/>
          </p:cNvCxnSpPr>
          <p:nvPr/>
        </p:nvCxnSpPr>
        <p:spPr>
          <a:xfrm>
            <a:off x="2231136" y="4435573"/>
            <a:ext cx="28966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83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7FC4-FAEE-40B8-ADAB-91EACD37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Philosophical Overview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DE3BF99-1DD9-4F8B-AEDB-F3C073A0D98B}"/>
              </a:ext>
            </a:extLst>
          </p:cNvPr>
          <p:cNvSpPr/>
          <p:nvPr/>
        </p:nvSpPr>
        <p:spPr>
          <a:xfrm>
            <a:off x="5649591" y="5844497"/>
            <a:ext cx="1060704" cy="9144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54F04-EA5B-4815-80CC-F990ECED7449}"/>
              </a:ext>
            </a:extLst>
          </p:cNvPr>
          <p:cNvSpPr/>
          <p:nvPr/>
        </p:nvSpPr>
        <p:spPr>
          <a:xfrm>
            <a:off x="3589143" y="4853897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TEACHER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A8A4E4-5EC1-489A-B81E-E26ECDA1BC39}"/>
              </a:ext>
            </a:extLst>
          </p:cNvPr>
          <p:cNvSpPr/>
          <p:nvPr/>
        </p:nvSpPr>
        <p:spPr>
          <a:xfrm>
            <a:off x="6179943" y="4853897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STUDENT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0242F-E958-4FEC-A0A4-3B5D3CBEE2C0}"/>
              </a:ext>
            </a:extLst>
          </p:cNvPr>
          <p:cNvSpPr/>
          <p:nvPr/>
        </p:nvSpPr>
        <p:spPr>
          <a:xfrm>
            <a:off x="3589143" y="3960979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EDUCATED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00A7D6-2633-47FA-8C40-D106F7074B30}"/>
              </a:ext>
            </a:extLst>
          </p:cNvPr>
          <p:cNvSpPr/>
          <p:nvPr/>
        </p:nvSpPr>
        <p:spPr>
          <a:xfrm>
            <a:off x="6179943" y="3960979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SKILLED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F178B4-8D69-496E-9B16-A1A8C59A71F6}"/>
              </a:ext>
            </a:extLst>
          </p:cNvPr>
          <p:cNvSpPr/>
          <p:nvPr/>
        </p:nvSpPr>
        <p:spPr>
          <a:xfrm>
            <a:off x="3589143" y="3056335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1DBFE4-F28C-4ACD-888E-ADA9DD8A4655}"/>
              </a:ext>
            </a:extLst>
          </p:cNvPr>
          <p:cNvSpPr/>
          <p:nvPr/>
        </p:nvSpPr>
        <p:spPr>
          <a:xfrm>
            <a:off x="6182575" y="3050655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PRACTICE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F6232-1CDC-4EE9-95D1-AB3B0FC23B86}"/>
              </a:ext>
            </a:extLst>
          </p:cNvPr>
          <p:cNvSpPr/>
          <p:nvPr/>
        </p:nvSpPr>
        <p:spPr>
          <a:xfrm>
            <a:off x="3589143" y="2152692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TECHNICAL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EF560-7E1F-4572-B3A4-B34B8DBA7D38}"/>
              </a:ext>
            </a:extLst>
          </p:cNvPr>
          <p:cNvSpPr/>
          <p:nvPr/>
        </p:nvSpPr>
        <p:spPr>
          <a:xfrm>
            <a:off x="6179943" y="2153412"/>
            <a:ext cx="2590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NON TECHNICAL</a:t>
            </a:r>
          </a:p>
        </p:txBody>
      </p:sp>
    </p:spTree>
    <p:extLst>
      <p:ext uri="{BB962C8B-B14F-4D97-AF65-F5344CB8AC3E}">
        <p14:creationId xmlns:p14="http://schemas.microsoft.com/office/powerpoint/2010/main" val="167384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D33B-434C-43B8-9C6A-2D9F018A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Orders of Ignorance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3B60-5FB9-4433-81E8-E9893B26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0th Order: Known Knowns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Order: Known Unknowns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Order: Unknown Unknowns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Order: Unknown methods for discovering unknown unknowns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Order: Unknown methods for exploring the orders of ignorance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(Adapted from Phillip </a:t>
            </a:r>
            <a:r>
              <a:rPr lang="en-US" dirty="0" err="1"/>
              <a:t>Armour</a:t>
            </a:r>
            <a:r>
              <a:rPr lang="en-US" dirty="0"/>
              <a:t>, “The Five Orders of Ignorance”)</a:t>
            </a:r>
          </a:p>
        </p:txBody>
      </p:sp>
    </p:spTree>
    <p:extLst>
      <p:ext uri="{BB962C8B-B14F-4D97-AF65-F5344CB8AC3E}">
        <p14:creationId xmlns:p14="http://schemas.microsoft.com/office/powerpoint/2010/main" val="215697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D33B-434C-43B8-9C6A-2D9F018A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Orders of Ignorance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3B60-5FB9-4433-81E8-E9893B26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0th Order: Known Knowns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Order: Known Unknowns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Order: Unknown Unknowns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Order: Unknown methods for discovering unknown unknowns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Order: Unknown methods for exploring the orders of ignorance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(Adapted from Phillip </a:t>
            </a:r>
            <a:r>
              <a:rPr lang="en-US" dirty="0" err="1"/>
              <a:t>Armour</a:t>
            </a:r>
            <a:r>
              <a:rPr lang="en-US" dirty="0"/>
              <a:t>, “The Five Orders of Ignorance”)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54B1FB-9EC6-451C-9411-E962238FF2D4}"/>
              </a:ext>
            </a:extLst>
          </p:cNvPr>
          <p:cNvSpPr/>
          <p:nvPr/>
        </p:nvSpPr>
        <p:spPr>
          <a:xfrm>
            <a:off x="2231136" y="2590800"/>
            <a:ext cx="7467600" cy="838200"/>
          </a:xfrm>
          <a:prstGeom prst="roundRect">
            <a:avLst/>
          </a:prstGeom>
          <a:solidFill>
            <a:srgbClr val="00B0F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832EBB-966B-4619-B8AB-E94CC9FE31FE}"/>
              </a:ext>
            </a:extLst>
          </p:cNvPr>
          <p:cNvSpPr/>
          <p:nvPr/>
        </p:nvSpPr>
        <p:spPr>
          <a:xfrm>
            <a:off x="2231135" y="3429000"/>
            <a:ext cx="7467599" cy="1447800"/>
          </a:xfrm>
          <a:prstGeom prst="roundRect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54E13-D065-40FA-8545-84481689EF7F}"/>
              </a:ext>
            </a:extLst>
          </p:cNvPr>
          <p:cNvSpPr txBox="1"/>
          <p:nvPr/>
        </p:nvSpPr>
        <p:spPr>
          <a:xfrm>
            <a:off x="9960864" y="282523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A2AAE-6B7A-47B2-9DB9-BC6B5312C10B}"/>
              </a:ext>
            </a:extLst>
          </p:cNvPr>
          <p:cNvSpPr txBox="1"/>
          <p:nvPr/>
        </p:nvSpPr>
        <p:spPr>
          <a:xfrm>
            <a:off x="9960863" y="3819703"/>
            <a:ext cx="15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421645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A08F-3D71-4983-8768-C6CD22D3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673576"/>
            <a:ext cx="7924800" cy="1143000"/>
          </a:xfrm>
        </p:spPr>
        <p:txBody>
          <a:bodyPr/>
          <a:lstStyle/>
          <a:p>
            <a:r>
              <a:rPr lang="en-US" dirty="0"/>
              <a:t>Student + Teacher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52DDFE-6677-47C2-B53F-769F854AD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52" y="2864633"/>
            <a:ext cx="2375598" cy="289559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FD4947-B5B1-4BF7-8C5F-2D9CD8BC5F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0799" y="2905278"/>
            <a:ext cx="2407604" cy="289559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ED5380-3CF4-4EDE-8F06-F16063E008E2}"/>
              </a:ext>
            </a:extLst>
          </p:cNvPr>
          <p:cNvSpPr txBox="1"/>
          <p:nvPr/>
        </p:nvSpPr>
        <p:spPr>
          <a:xfrm>
            <a:off x="4765412" y="2572458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MEDIOCRITY</a:t>
            </a: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D0BF6777-FA45-41DC-BC0A-E0425327CD43}"/>
              </a:ext>
            </a:extLst>
          </p:cNvPr>
          <p:cNvSpPr/>
          <p:nvPr/>
        </p:nvSpPr>
        <p:spPr>
          <a:xfrm>
            <a:off x="5171424" y="1947988"/>
            <a:ext cx="1905000" cy="1752600"/>
          </a:xfrm>
          <a:prstGeom prst="noSmoking">
            <a:avLst>
              <a:gd name="adj" fmla="val 477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4303B-923F-48BD-8C14-790BBC1EF06B}"/>
              </a:ext>
            </a:extLst>
          </p:cNvPr>
          <p:cNvSpPr txBox="1"/>
          <p:nvPr/>
        </p:nvSpPr>
        <p:spPr>
          <a:xfrm>
            <a:off x="4418169" y="4187959"/>
            <a:ext cx="34115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400" b="1" dirty="0"/>
              <a:t>Sufficient Time</a:t>
            </a:r>
          </a:p>
          <a:p>
            <a:pPr lvl="1"/>
            <a:r>
              <a:rPr lang="en-US" sz="2400" b="1" dirty="0"/>
              <a:t>Sufficient Sacrifice </a:t>
            </a:r>
          </a:p>
          <a:p>
            <a:pPr lvl="1"/>
            <a:r>
              <a:rPr lang="en-US" sz="2400" b="1" dirty="0"/>
              <a:t>Sufficient Humility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CD8A0-D524-4A51-8C1B-F095AEF2B1DF}"/>
              </a:ext>
            </a:extLst>
          </p:cNvPr>
          <p:cNvSpPr/>
          <p:nvPr/>
        </p:nvSpPr>
        <p:spPr>
          <a:xfrm>
            <a:off x="1971025" y="5936465"/>
            <a:ext cx="8305800" cy="609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SHARED VISION</a:t>
            </a:r>
          </a:p>
        </p:txBody>
      </p:sp>
    </p:spTree>
    <p:extLst>
      <p:ext uri="{BB962C8B-B14F-4D97-AF65-F5344CB8AC3E}">
        <p14:creationId xmlns:p14="http://schemas.microsoft.com/office/powerpoint/2010/main" val="64671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0EF8-C35E-453E-B6BD-4749C5E8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Facing the Challenge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3A0FD-0EC9-40C8-8D20-1246D3E61655}"/>
              </a:ext>
            </a:extLst>
          </p:cNvPr>
          <p:cNvSpPr txBox="1"/>
          <p:nvPr/>
        </p:nvSpPr>
        <p:spPr>
          <a:xfrm>
            <a:off x="9031534" y="3429000"/>
            <a:ext cx="194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MAJOR labs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A91A4-CA5C-4691-A367-408A017CEF2F}"/>
              </a:ext>
            </a:extLst>
          </p:cNvPr>
          <p:cNvSpPr txBox="1"/>
          <p:nvPr/>
        </p:nvSpPr>
        <p:spPr>
          <a:xfrm>
            <a:off x="1416658" y="4745997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 Drafting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18F155-F278-4320-9A2E-891294CBE9DB}"/>
              </a:ext>
            </a:extLst>
          </p:cNvPr>
          <p:cNvSpPr txBox="1"/>
          <p:nvPr/>
        </p:nvSpPr>
        <p:spPr>
          <a:xfrm>
            <a:off x="8783782" y="4745997"/>
            <a:ext cx="27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Technical Reading + </a:t>
            </a:r>
            <a:r>
              <a:rPr lang="en-US" dirty="0" err="1"/>
              <a:t>Quizes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2F1652-6182-4BC8-B2C4-A5AD49268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75846" y="1776336"/>
            <a:ext cx="3371850" cy="476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01C1CC-D787-476A-AFA6-1CE5D57555DE}"/>
              </a:ext>
            </a:extLst>
          </p:cNvPr>
          <p:cNvSpPr txBox="1"/>
          <p:nvPr/>
        </p:nvSpPr>
        <p:spPr>
          <a:xfrm>
            <a:off x="4375846" y="6538836"/>
            <a:ext cx="3371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flickr.com/photos/rolfnoe/2600469732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176562-CFF0-4FE1-92E8-14242C75D0F4}"/>
              </a:ext>
            </a:extLst>
          </p:cNvPr>
          <p:cNvSpPr txBox="1"/>
          <p:nvPr/>
        </p:nvSpPr>
        <p:spPr>
          <a:xfrm>
            <a:off x="1181529" y="342900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Exam: Teach it!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0D47A4-1FA1-4546-8426-1200CCE75616}"/>
              </a:ext>
            </a:extLst>
          </p:cNvPr>
          <p:cNvCxnSpPr>
            <a:stCxn id="13" idx="3"/>
          </p:cNvCxnSpPr>
          <p:nvPr/>
        </p:nvCxnSpPr>
        <p:spPr>
          <a:xfrm flipV="1">
            <a:off x="3209648" y="3085490"/>
            <a:ext cx="2775516" cy="5281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447156-5BBC-4B9F-9531-F070D325356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859682" y="3101077"/>
            <a:ext cx="3236318" cy="18295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7619FE-7AB5-47C6-B994-E8FD6762F2F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270666" y="3139277"/>
            <a:ext cx="2513116" cy="179138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221AFE-06D7-4695-995A-CB05DB3DBBF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435030" y="3101078"/>
            <a:ext cx="2596504" cy="512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6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CC47-256D-4C6F-97B9-CB4F956E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You </a:t>
            </a:r>
            <a:r>
              <a:rPr lang="en-US" b="1" dirty="0"/>
              <a:t>CAN</a:t>
            </a:r>
            <a:r>
              <a:rPr lang="en-US" dirty="0"/>
              <a:t> Do It!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14DAA-582D-41E3-959E-07DEB7745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6309" y="2359753"/>
            <a:ext cx="4979691" cy="4149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955EBB-BFFA-459A-913D-120C710F4736}"/>
              </a:ext>
            </a:extLst>
          </p:cNvPr>
          <p:cNvSpPr txBox="1"/>
          <p:nvPr/>
        </p:nvSpPr>
        <p:spPr>
          <a:xfrm>
            <a:off x="1116309" y="6550197"/>
            <a:ext cx="49796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thosenotcomplicatedneednotapply.blogspot.com/2012/03/never-surrender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7" name="Flowchart: Sequential Access Storage 6">
            <a:extLst>
              <a:ext uri="{FF2B5EF4-FFF2-40B4-BE49-F238E27FC236}">
                <a16:creationId xmlns:a16="http://schemas.microsoft.com/office/drawing/2014/main" id="{E560A2A6-8CEB-40F1-9002-42B86F5C0627}"/>
              </a:ext>
            </a:extLst>
          </p:cNvPr>
          <p:cNvSpPr/>
          <p:nvPr/>
        </p:nvSpPr>
        <p:spPr>
          <a:xfrm flipH="1">
            <a:off x="6635511" y="2539781"/>
            <a:ext cx="3750507" cy="816603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</a:t>
            </a:r>
            <a:r>
              <a:rPr lang="en-US" b="1" dirty="0"/>
              <a:t>BELIEVE </a:t>
            </a:r>
            <a:r>
              <a:rPr lang="en-US" dirty="0"/>
              <a:t>in </a:t>
            </a:r>
            <a:r>
              <a:rPr lang="en-US" b="1" u="sng" dirty="0"/>
              <a:t>YOU</a:t>
            </a:r>
            <a:endParaRPr lang="en-US" dirty="0"/>
          </a:p>
        </p:txBody>
      </p:sp>
      <p:sp>
        <p:nvSpPr>
          <p:cNvPr id="8" name="Flowchart: Sequential Access Storage 7">
            <a:extLst>
              <a:ext uri="{FF2B5EF4-FFF2-40B4-BE49-F238E27FC236}">
                <a16:creationId xmlns:a16="http://schemas.microsoft.com/office/drawing/2014/main" id="{8DC4C514-8493-4828-865F-945BE7945954}"/>
              </a:ext>
            </a:extLst>
          </p:cNvPr>
          <p:cNvSpPr/>
          <p:nvPr/>
        </p:nvSpPr>
        <p:spPr>
          <a:xfrm flipH="1">
            <a:off x="6635510" y="3887986"/>
            <a:ext cx="3750507" cy="816603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want you to </a:t>
            </a:r>
            <a:r>
              <a:rPr lang="en-US" b="1" dirty="0"/>
              <a:t>SUCCEED!</a:t>
            </a:r>
            <a:endParaRPr lang="en-US" dirty="0"/>
          </a:p>
        </p:txBody>
      </p:sp>
      <p:sp>
        <p:nvSpPr>
          <p:cNvPr id="9" name="Flowchart: Sequential Access Storage 8">
            <a:extLst>
              <a:ext uri="{FF2B5EF4-FFF2-40B4-BE49-F238E27FC236}">
                <a16:creationId xmlns:a16="http://schemas.microsoft.com/office/drawing/2014/main" id="{4854B59D-0490-4051-90B4-97598D442513}"/>
              </a:ext>
            </a:extLst>
          </p:cNvPr>
          <p:cNvSpPr/>
          <p:nvPr/>
        </p:nvSpPr>
        <p:spPr>
          <a:xfrm flipH="1">
            <a:off x="6635509" y="5272626"/>
            <a:ext cx="3750507" cy="816603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want you to feel the </a:t>
            </a:r>
            <a:r>
              <a:rPr lang="en-US" b="1" u="sng" dirty="0"/>
              <a:t>RUSH</a:t>
            </a:r>
            <a:r>
              <a:rPr lang="en-US" dirty="0"/>
              <a:t> and </a:t>
            </a:r>
            <a:r>
              <a:rPr lang="en-US" b="1" u="sng" dirty="0"/>
              <a:t>LOVE</a:t>
            </a:r>
            <a:r>
              <a:rPr lang="en-US" dirty="0"/>
              <a:t> it!</a:t>
            </a:r>
          </a:p>
        </p:txBody>
      </p:sp>
    </p:spTree>
    <p:extLst>
      <p:ext uri="{BB962C8B-B14F-4D97-AF65-F5344CB8AC3E}">
        <p14:creationId xmlns:p14="http://schemas.microsoft.com/office/powerpoint/2010/main" val="408585353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2767</TotalTime>
  <Words>663</Words>
  <Application>Microsoft Office PowerPoint</Application>
  <PresentationFormat>Widescreen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Parcel</vt:lpstr>
      <vt:lpstr>Welcome to Network Security</vt:lpstr>
      <vt:lpstr>About the Instructor</vt:lpstr>
      <vt:lpstr>About the Course</vt:lpstr>
      <vt:lpstr>Philosophical Overview</vt:lpstr>
      <vt:lpstr>The 5 Orders of Ignorance</vt:lpstr>
      <vt:lpstr>The 5 Orders of Ignorance</vt:lpstr>
      <vt:lpstr>Student + Teacher</vt:lpstr>
      <vt:lpstr>Facing the Challenge</vt:lpstr>
      <vt:lpstr>But You CAN Do It!</vt:lpstr>
      <vt:lpstr>But Understand the Risks</vt:lpstr>
      <vt:lpstr>This Class is NOT for You If…</vt:lpstr>
      <vt:lpstr>This Class IS For You If…</vt:lpstr>
      <vt:lpstr>My Job Is Enablement</vt:lpstr>
      <vt:lpstr>Policy #1: Communication</vt:lpstr>
      <vt:lpstr>Policy #2: Class is for Discussion</vt:lpstr>
      <vt:lpstr>Policy #2(a): Learn Before Class</vt:lpstr>
      <vt:lpstr>Policy #2(b): TA/Teacher Help</vt:lpstr>
      <vt:lpstr>Policy #3: The World is your Textbook</vt:lpstr>
      <vt:lpstr>Policy #4: Laptops</vt:lpstr>
      <vt:lpstr>Policy #5: Cheating</vt:lpstr>
      <vt:lpstr>Class Resource #1: Campuswire</vt:lpstr>
      <vt:lpstr>Class Resource #2: Github</vt:lpstr>
      <vt:lpstr>Class Resource #3: Help Sections</vt:lpstr>
      <vt:lpstr>Next Class Preview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Network Security</dc:title>
  <dc:creator>Seth Nielson</dc:creator>
  <cp:lastModifiedBy>Seth Nielson</cp:lastModifiedBy>
  <cp:revision>17</cp:revision>
  <dcterms:created xsi:type="dcterms:W3CDTF">2019-01-26T18:10:59Z</dcterms:created>
  <dcterms:modified xsi:type="dcterms:W3CDTF">2019-01-28T16:18:16Z</dcterms:modified>
</cp:coreProperties>
</file>