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1"/>
  </p:notesMasterIdLst>
  <p:sldIdLst>
    <p:sldId id="256" r:id="rId2"/>
    <p:sldId id="309" r:id="rId3"/>
    <p:sldId id="310" r:id="rId4"/>
    <p:sldId id="311" r:id="rId5"/>
    <p:sldId id="279" r:id="rId6"/>
    <p:sldId id="312" r:id="rId7"/>
    <p:sldId id="332" r:id="rId8"/>
    <p:sldId id="333" r:id="rId9"/>
    <p:sldId id="313" r:id="rId10"/>
    <p:sldId id="314" r:id="rId11"/>
    <p:sldId id="315" r:id="rId12"/>
    <p:sldId id="316" r:id="rId13"/>
    <p:sldId id="317" r:id="rId14"/>
    <p:sldId id="280" r:id="rId15"/>
    <p:sldId id="318" r:id="rId16"/>
    <p:sldId id="321" r:id="rId17"/>
    <p:sldId id="322" r:id="rId18"/>
    <p:sldId id="323" r:id="rId19"/>
    <p:sldId id="324" r:id="rId20"/>
    <p:sldId id="325" r:id="rId21"/>
    <p:sldId id="334" r:id="rId22"/>
    <p:sldId id="335" r:id="rId23"/>
    <p:sldId id="336" r:id="rId24"/>
    <p:sldId id="337" r:id="rId25"/>
    <p:sldId id="338" r:id="rId26"/>
    <p:sldId id="328" r:id="rId27"/>
    <p:sldId id="339" r:id="rId28"/>
    <p:sldId id="329" r:id="rId29"/>
    <p:sldId id="33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math.stackexchange.com/questions/2189832/diagonalization-and-eigenvalues-of-a-matrix/218985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switch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Linksys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Spring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"/>
            <a:ext cx="8686800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4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Model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Like most OO-designs, the abstraction often breaks down</a:t>
            </a:r>
          </a:p>
          <a:p>
            <a:r>
              <a:rPr lang="en-US" dirty="0"/>
              <a:t>Many stacks have multiple protocols in “one layer”, and none in another</a:t>
            </a:r>
          </a:p>
          <a:p>
            <a:r>
              <a:rPr lang="en-US" dirty="0"/>
              <a:t>Modularity/abstraction/information hiding break down</a:t>
            </a:r>
          </a:p>
          <a:p>
            <a:r>
              <a:rPr lang="en-US" dirty="0"/>
              <a:t>The TCP/IP stack really only uses the following layers:</a:t>
            </a:r>
          </a:p>
          <a:p>
            <a:pPr lvl="1"/>
            <a:r>
              <a:rPr lang="en-US" dirty="0"/>
              <a:t>Application (Layer 7; example: HTTP)</a:t>
            </a:r>
          </a:p>
          <a:p>
            <a:pPr lvl="1"/>
            <a:r>
              <a:rPr lang="en-US" dirty="0"/>
              <a:t>Transport (Layer 4; TCP)</a:t>
            </a:r>
          </a:p>
          <a:p>
            <a:pPr lvl="1"/>
            <a:r>
              <a:rPr lang="en-US" dirty="0"/>
              <a:t>IP (Layer 3; IP)</a:t>
            </a:r>
          </a:p>
          <a:p>
            <a:pPr lvl="1"/>
            <a:r>
              <a:rPr lang="en-US" dirty="0"/>
              <a:t>Data Link (Layer 2; example: Ethernet)</a:t>
            </a:r>
          </a:p>
          <a:p>
            <a:r>
              <a:rPr lang="en-US" dirty="0"/>
              <a:t>NOTE: It’s common to just refer to a layer by it’s number (e.g., a layer-4 protocol)</a:t>
            </a:r>
          </a:p>
        </p:txBody>
      </p:sp>
    </p:spTree>
    <p:extLst>
      <p:ext uri="{BB962C8B-B14F-4D97-AF65-F5344CB8AC3E}">
        <p14:creationId xmlns:p14="http://schemas.microsoft.com/office/powerpoint/2010/main" val="346072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our purposes, we will focus on TCP/IP and TCP/IP-like stacks</a:t>
            </a:r>
          </a:p>
          <a:p>
            <a:r>
              <a:rPr lang="en-US" dirty="0"/>
              <a:t>The TCP and IP layers are, obviously, fixed for layers 3 and 4.</a:t>
            </a:r>
          </a:p>
          <a:p>
            <a:r>
              <a:rPr lang="en-US" dirty="0"/>
              <a:t>But layers 7 and 2 vary widely</a:t>
            </a:r>
          </a:p>
          <a:p>
            <a:r>
              <a:rPr lang="en-US" dirty="0"/>
              <a:t>Millions of networked applications work over TCP/IP at layer 7</a:t>
            </a:r>
          </a:p>
          <a:p>
            <a:r>
              <a:rPr lang="en-US" dirty="0"/>
              <a:t>Many layer 2 protocols such as </a:t>
            </a:r>
            <a:r>
              <a:rPr lang="en-US" dirty="0" err="1"/>
              <a:t>WiFi</a:t>
            </a:r>
            <a:r>
              <a:rPr lang="en-US" dirty="0"/>
              <a:t>, Ethernet</a:t>
            </a:r>
          </a:p>
          <a:p>
            <a:pPr lvl="1"/>
            <a:r>
              <a:rPr lang="en-US" dirty="0"/>
              <a:t>Networked applications work over </a:t>
            </a:r>
            <a:r>
              <a:rPr lang="en-US" dirty="0" err="1"/>
              <a:t>WiFi</a:t>
            </a:r>
            <a:r>
              <a:rPr lang="en-US" dirty="0"/>
              <a:t> or Ethernet without any change</a:t>
            </a:r>
          </a:p>
          <a:p>
            <a:pPr lvl="1"/>
            <a:r>
              <a:rPr lang="en-US" dirty="0"/>
              <a:t>Sometimes called a MAC protocol (Media Access Protocol)</a:t>
            </a:r>
          </a:p>
          <a:p>
            <a:pPr lvl="1"/>
            <a:r>
              <a:rPr lang="en-US" dirty="0"/>
              <a:t>TCP/IP work over a walkie-talkie with an appropriate MAC protocol</a:t>
            </a:r>
          </a:p>
        </p:txBody>
      </p:sp>
    </p:spTree>
    <p:extLst>
      <p:ext uri="{BB962C8B-B14F-4D97-AF65-F5344CB8AC3E}">
        <p14:creationId xmlns:p14="http://schemas.microsoft.com/office/powerpoint/2010/main" val="134311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Move in a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send, data is inserted (pushed) at the top-most protocol </a:t>
            </a:r>
          </a:p>
          <a:p>
            <a:r>
              <a:rPr lang="en-US" dirty="0"/>
              <a:t>The receiving protocol </a:t>
            </a:r>
          </a:p>
          <a:p>
            <a:pPr lvl="1"/>
            <a:r>
              <a:rPr lang="en-US" dirty="0"/>
              <a:t>Processes the data, potentially splitting, recoding,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Derives one or more chunks of data</a:t>
            </a:r>
          </a:p>
          <a:p>
            <a:pPr lvl="1"/>
            <a:r>
              <a:rPr lang="en-US" dirty="0"/>
              <a:t>Typically affixes a header to each, but sometimes a footer and/or other meta-data</a:t>
            </a:r>
          </a:p>
          <a:p>
            <a:pPr lvl="1"/>
            <a:r>
              <a:rPr lang="en-US" dirty="0"/>
              <a:t>Each chunk, along with the meta-data is a “packet”</a:t>
            </a:r>
          </a:p>
          <a:p>
            <a:pPr lvl="1"/>
            <a:r>
              <a:rPr lang="en-US" dirty="0"/>
              <a:t>The packet is inserted (pushed) down to the next layer</a:t>
            </a:r>
          </a:p>
          <a:p>
            <a:r>
              <a:rPr lang="en-US" dirty="0"/>
              <a:t>When data is received, the process is reversed</a:t>
            </a:r>
          </a:p>
        </p:txBody>
      </p:sp>
    </p:spTree>
    <p:extLst>
      <p:ext uri="{BB962C8B-B14F-4D97-AF65-F5344CB8AC3E}">
        <p14:creationId xmlns:p14="http://schemas.microsoft.com/office/powerpoint/2010/main" val="144636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Stack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669" y="2527069"/>
            <a:ext cx="1752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4669" y="3136669"/>
            <a:ext cx="17526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4669" y="3810000"/>
            <a:ext cx="1752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527069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2527069"/>
            <a:ext cx="644236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2298" y="3165763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2698" y="3165763"/>
            <a:ext cx="644236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1853" y="3810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92253" y="3810000"/>
            <a:ext cx="644236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3165763"/>
            <a:ext cx="6096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82653" y="3810000"/>
            <a:ext cx="6096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43400" y="3810000"/>
            <a:ext cx="64423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</a:t>
            </a:r>
          </a:p>
        </p:txBody>
      </p:sp>
    </p:spTree>
    <p:extLst>
      <p:ext uri="{BB962C8B-B14F-4D97-AF65-F5344CB8AC3E}">
        <p14:creationId xmlns:p14="http://schemas.microsoft.com/office/powerpoint/2010/main" val="388947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 in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At the lowest layer, the MAC protocol simply connects two endpoints. Typically:</a:t>
            </a:r>
          </a:p>
          <a:p>
            <a:pPr lvl="1"/>
            <a:r>
              <a:rPr lang="en-US" dirty="0"/>
              <a:t>Has its own addressing scheme (MAC address)</a:t>
            </a:r>
          </a:p>
          <a:p>
            <a:pPr lvl="1"/>
            <a:r>
              <a:rPr lang="en-US" dirty="0"/>
              <a:t>Controls who talks when</a:t>
            </a:r>
          </a:p>
          <a:p>
            <a:pPr lvl="1"/>
            <a:r>
              <a:rPr lang="en-US" dirty="0"/>
              <a:t>Provides error detection and </a:t>
            </a:r>
            <a:r>
              <a:rPr lang="en-US" i="1" dirty="0"/>
              <a:t>error correction</a:t>
            </a:r>
            <a:endParaRPr lang="en-US" dirty="0"/>
          </a:p>
          <a:p>
            <a:r>
              <a:rPr lang="en-US" dirty="0"/>
              <a:t>IP (Internetwork Protocol) </a:t>
            </a:r>
          </a:p>
          <a:p>
            <a:pPr lvl="1"/>
            <a:r>
              <a:rPr lang="en-US" dirty="0"/>
              <a:t>Connects many different networks of different media types</a:t>
            </a:r>
          </a:p>
          <a:p>
            <a:pPr lvl="1"/>
            <a:r>
              <a:rPr lang="en-US" dirty="0"/>
              <a:t>Global addressing scheme</a:t>
            </a:r>
          </a:p>
          <a:p>
            <a:r>
              <a:rPr lang="en-US" dirty="0"/>
              <a:t>TCP</a:t>
            </a:r>
          </a:p>
          <a:p>
            <a:pPr lvl="1"/>
            <a:r>
              <a:rPr lang="en-US" dirty="0"/>
              <a:t>Reliable, in-order delivery (Session)</a:t>
            </a:r>
          </a:p>
          <a:p>
            <a:pPr lvl="1"/>
            <a:r>
              <a:rPr lang="en-US" dirty="0"/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106998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 one company writes all TCP modules; How do they work together?</a:t>
            </a:r>
          </a:p>
          <a:p>
            <a:r>
              <a:rPr lang="en-US" dirty="0"/>
              <a:t>Protocol specifications are approved by the IETF (Internet Engineering Task Force)</a:t>
            </a:r>
          </a:p>
          <a:p>
            <a:pPr lvl="1"/>
            <a:r>
              <a:rPr lang="en-US" dirty="0"/>
              <a:t>You can find the specifications in RFC’s (Request For Comments)</a:t>
            </a:r>
          </a:p>
          <a:p>
            <a:pPr lvl="1"/>
            <a:r>
              <a:rPr lang="en-US" dirty="0"/>
              <a:t>RFC 793 was the first specification of TCP (1981)</a:t>
            </a:r>
          </a:p>
          <a:p>
            <a:r>
              <a:rPr lang="en-US" dirty="0"/>
              <a:t>So long as an implementation follows the spec, it will be interoperable</a:t>
            </a:r>
          </a:p>
        </p:txBody>
      </p:sp>
    </p:spTree>
    <p:extLst>
      <p:ext uri="{BB962C8B-B14F-4D97-AF65-F5344CB8AC3E}">
        <p14:creationId xmlns:p14="http://schemas.microsoft.com/office/powerpoint/2010/main" val="169420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793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broken into “segments” in section 2.2</a:t>
            </a:r>
          </a:p>
          <a:p>
            <a:r>
              <a:rPr lang="en-US" dirty="0"/>
              <a:t>Network layers in section 2.5  (a little different from our usage)</a:t>
            </a:r>
          </a:p>
          <a:p>
            <a:r>
              <a:rPr lang="en-US" dirty="0"/>
              <a:t>Section 2.6 lays out critical goal: Reliability</a:t>
            </a:r>
          </a:p>
          <a:p>
            <a:pPr lvl="1"/>
            <a:r>
              <a:rPr lang="en-US" dirty="0"/>
              <a:t>Data is delivered reliably (i.e., delivery is assured)</a:t>
            </a:r>
          </a:p>
          <a:p>
            <a:pPr lvl="1"/>
            <a:r>
              <a:rPr lang="en-US" dirty="0"/>
              <a:t>Data is delivered in-order</a:t>
            </a:r>
          </a:p>
          <a:p>
            <a:pPr lvl="1"/>
            <a:r>
              <a:rPr lang="en-US" dirty="0"/>
              <a:t>How? Sequence numbers and acknowledgements on segments</a:t>
            </a:r>
          </a:p>
          <a:p>
            <a:r>
              <a:rPr lang="en-US" dirty="0"/>
              <a:t>Section 2.7 identifies another goal: Multiplexing</a:t>
            </a:r>
          </a:p>
          <a:p>
            <a:pPr lvl="1"/>
            <a:r>
              <a:rPr lang="en-US" dirty="0"/>
              <a:t>Different flows get different ports</a:t>
            </a:r>
          </a:p>
          <a:p>
            <a:r>
              <a:rPr lang="en-US" dirty="0"/>
              <a:t>Section 2.8 indicates that this is a </a:t>
            </a:r>
            <a:r>
              <a:rPr lang="en-US" i="1" dirty="0"/>
              <a:t>stream</a:t>
            </a:r>
            <a:r>
              <a:rPr lang="en-US" dirty="0"/>
              <a:t> based protocol</a:t>
            </a:r>
          </a:p>
        </p:txBody>
      </p:sp>
    </p:spTree>
    <p:extLst>
      <p:ext uri="{BB962C8B-B14F-4D97-AF65-F5344CB8AC3E}">
        <p14:creationId xmlns:p14="http://schemas.microsoft.com/office/powerpoint/2010/main" val="269102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52401"/>
            <a:ext cx="7824313" cy="64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6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is often useful to model a protocol as a finite state machine (FSM)</a:t>
            </a:r>
          </a:p>
          <a:p>
            <a:pPr lvl="1"/>
            <a:r>
              <a:rPr lang="en-US" dirty="0"/>
              <a:t>The protocol starts in an initial state</a:t>
            </a:r>
          </a:p>
          <a:p>
            <a:pPr lvl="1"/>
            <a:r>
              <a:rPr lang="en-US" dirty="0"/>
              <a:t>When it receives data, it processes the data and moves to a new state</a:t>
            </a:r>
          </a:p>
          <a:p>
            <a:r>
              <a:rPr lang="en-US" dirty="0"/>
              <a:t>For TCP, a state machine is defined in section 3.2</a:t>
            </a:r>
          </a:p>
          <a:p>
            <a:r>
              <a:rPr lang="en-US" dirty="0"/>
              <a:t>If you don’t know what a FSM is, or how it works, you should probably look it up</a:t>
            </a:r>
          </a:p>
        </p:txBody>
      </p:sp>
    </p:spTree>
    <p:extLst>
      <p:ext uri="{BB962C8B-B14F-4D97-AF65-F5344CB8AC3E}">
        <p14:creationId xmlns:p14="http://schemas.microsoft.com/office/powerpoint/2010/main" val="119765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protocol is the set of rules that govern the interaction of two or more parties</a:t>
            </a:r>
          </a:p>
          <a:p>
            <a:r>
              <a:rPr lang="en-US" dirty="0"/>
              <a:t>In the context of networking, it defines how two nodes communicate</a:t>
            </a:r>
          </a:p>
          <a:p>
            <a:pPr lvl="1"/>
            <a:r>
              <a:rPr lang="en-US" dirty="0"/>
              <a:t>When a party can communicate</a:t>
            </a:r>
          </a:p>
          <a:p>
            <a:pPr lvl="1"/>
            <a:r>
              <a:rPr lang="en-US" dirty="0"/>
              <a:t>What a party can communicate, </a:t>
            </a:r>
            <a:r>
              <a:rPr lang="en-US" i="1" dirty="0"/>
              <a:t>including message structure</a:t>
            </a:r>
            <a:endParaRPr lang="en-US" dirty="0"/>
          </a:p>
          <a:p>
            <a:pPr lvl="1"/>
            <a:r>
              <a:rPr lang="en-US" dirty="0"/>
              <a:t>How a party responds to received communications</a:t>
            </a:r>
          </a:p>
          <a:p>
            <a:r>
              <a:rPr lang="en-US" b="1" i="1" dirty="0"/>
              <a:t>Certain outcomes or results are guaranteed when the rules are followed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2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Playground, we also have a network stack:</a:t>
            </a:r>
          </a:p>
          <a:p>
            <a:pPr lvl="1"/>
            <a:r>
              <a:rPr lang="en-US" dirty="0"/>
              <a:t>Application Layer (e.g., Escape Room, Bank)</a:t>
            </a:r>
          </a:p>
          <a:p>
            <a:pPr lvl="1"/>
            <a:r>
              <a:rPr lang="en-US" dirty="0"/>
              <a:t>Playground Wire Protocol (Layer2/3)</a:t>
            </a:r>
          </a:p>
          <a:p>
            <a:pPr lvl="1"/>
            <a:r>
              <a:rPr lang="en-US" dirty="0"/>
              <a:t>TPC/IP as our Mac Protocol</a:t>
            </a:r>
          </a:p>
          <a:p>
            <a:pPr marL="457200" lvl="2" indent="0">
              <a:buNone/>
            </a:pPr>
            <a:r>
              <a:rPr lang="en-US" b="1" dirty="0"/>
              <a:t>NOTE:</a:t>
            </a:r>
            <a:r>
              <a:rPr lang="en-US" dirty="0"/>
              <a:t>  This is important! TCP/IP, for our overlay network, is just a “wire”</a:t>
            </a:r>
          </a:p>
        </p:txBody>
      </p:sp>
    </p:spTree>
    <p:extLst>
      <p:ext uri="{BB962C8B-B14F-4D97-AF65-F5344CB8AC3E}">
        <p14:creationId xmlns:p14="http://schemas.microsoft.com/office/powerpoint/2010/main" val="406056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804C-1A6C-4CCF-A6CB-1940A565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90520-2B38-4924-AA1A-ADCDF1E2426B}"/>
              </a:ext>
            </a:extLst>
          </p:cNvPr>
          <p:cNvSpPr/>
          <p:nvPr/>
        </p:nvSpPr>
        <p:spPr>
          <a:xfrm>
            <a:off x="2594156" y="2441085"/>
            <a:ext cx="20986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Escape Room</a:t>
            </a:r>
          </a:p>
          <a:p>
            <a:pPr algn="ctr"/>
            <a:r>
              <a:rPr lang="en-US" dirty="0"/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E8232-E6BE-4FF2-B51C-BF1263083B7B}"/>
              </a:ext>
            </a:extLst>
          </p:cNvPr>
          <p:cNvSpPr/>
          <p:nvPr/>
        </p:nvSpPr>
        <p:spPr>
          <a:xfrm>
            <a:off x="2594155" y="3355485"/>
            <a:ext cx="209868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Playground Wire 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35A4B-9F99-4230-AD7F-AE5137A7EE4B}"/>
              </a:ext>
            </a:extLst>
          </p:cNvPr>
          <p:cNvSpPr/>
          <p:nvPr/>
        </p:nvSpPr>
        <p:spPr>
          <a:xfrm>
            <a:off x="7117145" y="3355485"/>
            <a:ext cx="209868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Playground Wire Protocol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ED24-0ED0-4D82-9A5D-4DD9385168B7}"/>
              </a:ext>
            </a:extLst>
          </p:cNvPr>
          <p:cNvSpPr/>
          <p:nvPr/>
        </p:nvSpPr>
        <p:spPr>
          <a:xfrm>
            <a:off x="7117145" y="2441085"/>
            <a:ext cx="20986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Escape Room</a:t>
            </a:r>
          </a:p>
          <a:p>
            <a:pPr algn="ctr"/>
            <a:r>
              <a:rPr lang="en-US" dirty="0"/>
              <a:t>(server)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6F9204-19D8-40C5-9006-E74DC672AF8A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5904995" y="2008390"/>
            <a:ext cx="12700" cy="4522990"/>
          </a:xfrm>
          <a:prstGeom prst="bentConnector3">
            <a:avLst>
              <a:gd name="adj1" fmla="val 836563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7CFD78-7660-4F29-A4DD-44402AB97AF8}"/>
              </a:ext>
            </a:extLst>
          </p:cNvPr>
          <p:cNvSpPr txBox="1"/>
          <p:nvPr/>
        </p:nvSpPr>
        <p:spPr>
          <a:xfrm>
            <a:off x="5311394" y="4954679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TCP/IP “Wire”</a:t>
            </a:r>
          </a:p>
        </p:txBody>
      </p:sp>
    </p:spTree>
    <p:extLst>
      <p:ext uri="{BB962C8B-B14F-4D97-AF65-F5344CB8AC3E}">
        <p14:creationId xmlns:p14="http://schemas.microsoft.com/office/powerpoint/2010/main" val="285303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Networking Pt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Notice we don’t have a layer 4 (session)</a:t>
            </a:r>
          </a:p>
          <a:p>
            <a:r>
              <a:rPr lang="en-US" dirty="0"/>
              <a:t>Packets transmitted using the playground wire protocol are not connected together</a:t>
            </a:r>
          </a:p>
          <a:p>
            <a:r>
              <a:rPr lang="en-US" dirty="0"/>
              <a:t>It’s just luck (!!!!) that certain applications “appear” to work right</a:t>
            </a:r>
          </a:p>
          <a:p>
            <a:r>
              <a:rPr lang="en-US" dirty="0"/>
              <a:t>And, once we turn on packet loss, there’s no guarantee anymore!</a:t>
            </a:r>
          </a:p>
          <a:p>
            <a:r>
              <a:rPr lang="en-US" dirty="0"/>
              <a:t>You will </a:t>
            </a:r>
            <a:r>
              <a:rPr lang="en-US" b="1" i="1" dirty="0"/>
              <a:t>DESIGN</a:t>
            </a:r>
            <a:r>
              <a:rPr lang="en-US" dirty="0"/>
              <a:t> and </a:t>
            </a:r>
            <a:r>
              <a:rPr lang="en-US" b="1" i="1" dirty="0"/>
              <a:t>IMPLEMENT</a:t>
            </a:r>
            <a:r>
              <a:rPr lang="en-US" dirty="0"/>
              <a:t> a transport protocol for Playground.</a:t>
            </a:r>
          </a:p>
        </p:txBody>
      </p:sp>
    </p:spTree>
    <p:extLst>
      <p:ext uri="{BB962C8B-B14F-4D97-AF65-F5344CB8AC3E}">
        <p14:creationId xmlns:p14="http://schemas.microsoft.com/office/powerpoint/2010/main" val="4061274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804C-1A6C-4CCF-A6CB-1940A565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90520-2B38-4924-AA1A-ADCDF1E2426B}"/>
              </a:ext>
            </a:extLst>
          </p:cNvPr>
          <p:cNvSpPr/>
          <p:nvPr/>
        </p:nvSpPr>
        <p:spPr>
          <a:xfrm>
            <a:off x="2600505" y="2198779"/>
            <a:ext cx="20986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Escape Room</a:t>
            </a:r>
          </a:p>
          <a:p>
            <a:pPr algn="ctr"/>
            <a:r>
              <a:rPr lang="en-US" dirty="0"/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E8232-E6BE-4FF2-B51C-BF1263083B7B}"/>
              </a:ext>
            </a:extLst>
          </p:cNvPr>
          <p:cNvSpPr/>
          <p:nvPr/>
        </p:nvSpPr>
        <p:spPr>
          <a:xfrm>
            <a:off x="2594155" y="4033929"/>
            <a:ext cx="209868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Playground Wire 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35A4B-9F99-4230-AD7F-AE5137A7EE4B}"/>
              </a:ext>
            </a:extLst>
          </p:cNvPr>
          <p:cNvSpPr/>
          <p:nvPr/>
        </p:nvSpPr>
        <p:spPr>
          <a:xfrm>
            <a:off x="7117145" y="4033929"/>
            <a:ext cx="209868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Playground Wire Protocol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ED24-0ED0-4D82-9A5D-4DD9385168B7}"/>
              </a:ext>
            </a:extLst>
          </p:cNvPr>
          <p:cNvSpPr/>
          <p:nvPr/>
        </p:nvSpPr>
        <p:spPr>
          <a:xfrm>
            <a:off x="7117143" y="2198779"/>
            <a:ext cx="20986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Escape Room</a:t>
            </a:r>
          </a:p>
          <a:p>
            <a:pPr algn="ctr"/>
            <a:r>
              <a:rPr lang="en-US" dirty="0"/>
              <a:t>(server)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6F9204-19D8-40C5-9006-E74DC672AF8A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5904995" y="2686834"/>
            <a:ext cx="12700" cy="4522990"/>
          </a:xfrm>
          <a:prstGeom prst="bentConnector3">
            <a:avLst>
              <a:gd name="adj1" fmla="val 836563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7CFD78-7660-4F29-A4DD-44402AB97AF8}"/>
              </a:ext>
            </a:extLst>
          </p:cNvPr>
          <p:cNvSpPr txBox="1"/>
          <p:nvPr/>
        </p:nvSpPr>
        <p:spPr>
          <a:xfrm>
            <a:off x="5311394" y="5678062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TCP/IP “Wire”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4DF65-C328-422F-9705-D284DDAD871A}"/>
              </a:ext>
            </a:extLst>
          </p:cNvPr>
          <p:cNvSpPr/>
          <p:nvPr/>
        </p:nvSpPr>
        <p:spPr>
          <a:xfrm>
            <a:off x="2594154" y="3119529"/>
            <a:ext cx="20986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Transport Protocol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7993F7-76FD-47A1-A965-657F34CEEC60}"/>
              </a:ext>
            </a:extLst>
          </p:cNvPr>
          <p:cNvSpPr/>
          <p:nvPr/>
        </p:nvSpPr>
        <p:spPr>
          <a:xfrm>
            <a:off x="7117144" y="3119529"/>
            <a:ext cx="20986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416319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605-56CC-4AEF-872A-C1FA846C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87CB-1336-436E-A8BD-8BC3984B74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Every group will create a PRFC to describe your protocol (Playground RFC)</a:t>
            </a:r>
          </a:p>
          <a:p>
            <a:r>
              <a:rPr lang="en-US" dirty="0"/>
              <a:t>It needs to define the protocol clearly enough that anyone in the class can implement it!</a:t>
            </a:r>
          </a:p>
          <a:p>
            <a:r>
              <a:rPr lang="en-US" dirty="0"/>
              <a:t>The PETF will review all team submissions and vote for the one the class will use</a:t>
            </a:r>
          </a:p>
          <a:p>
            <a:r>
              <a:rPr lang="en-US" dirty="0"/>
              <a:t>In creating the protocol, you need to define your packet structure.</a:t>
            </a:r>
          </a:p>
        </p:txBody>
      </p:sp>
    </p:spTree>
    <p:extLst>
      <p:ext uri="{BB962C8B-B14F-4D97-AF65-F5344CB8AC3E}">
        <p14:creationId xmlns:p14="http://schemas.microsoft.com/office/powerpoint/2010/main" val="111092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23" y="1264308"/>
            <a:ext cx="6473191" cy="5327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E3757E-A261-4683-8BE9-2CACAAAC7466}"/>
              </a:ext>
            </a:extLst>
          </p:cNvPr>
          <p:cNvSpPr txBox="1"/>
          <p:nvPr/>
        </p:nvSpPr>
        <p:spPr>
          <a:xfrm>
            <a:off x="2835848" y="688821"/>
            <a:ext cx="2839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REMEMBER THIS</a:t>
            </a:r>
            <a:r>
              <a:rPr lang="en-US" b="1" dirty="0"/>
              <a:t>?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A5B3678C-9A09-4861-8984-A5F32254D198}"/>
              </a:ext>
            </a:extLst>
          </p:cNvPr>
          <p:cNvSpPr/>
          <p:nvPr/>
        </p:nvSpPr>
        <p:spPr>
          <a:xfrm rot="3402333">
            <a:off x="5635443" y="78472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63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WE ARE NOT GOING TO DEFINE PACKETS AT THE BIT/BYTE LEVEL</a:t>
            </a:r>
          </a:p>
          <a:p>
            <a:r>
              <a:rPr lang="en-US" dirty="0"/>
              <a:t>To make this easier, Playground provides a simple method for defining, creating, and processing packets</a:t>
            </a:r>
          </a:p>
          <a:p>
            <a:r>
              <a:rPr lang="en-US" dirty="0"/>
              <a:t>You start by defining a packet structure using the </a:t>
            </a:r>
            <a:r>
              <a:rPr lang="en-US" dirty="0" err="1"/>
              <a:t>PacketType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playground.network.packet.fieldtypes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UINT32, STRING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playground.network.packet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DEFINITION_IDENTIFIER = “netsec.20191.MyPacket”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DEFINITION_VERSION = “1.0”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BODY = [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STRING),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(“port”, UINT32) ]</a:t>
            </a:r>
          </a:p>
        </p:txBody>
      </p:sp>
    </p:spTree>
    <p:extLst>
      <p:ext uri="{BB962C8B-B14F-4D97-AF65-F5344CB8AC3E}">
        <p14:creationId xmlns:p14="http://schemas.microsoft.com/office/powerpoint/2010/main" val="820264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3098-C9AB-461E-B560-8F0E5B86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PacketType</a:t>
            </a:r>
            <a:r>
              <a:rPr lang="en-US" dirty="0"/>
              <a:t> And PRFC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AC9D-1382-4E76-B285-02205BFC02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b="1" i="1" u="sng" dirty="0"/>
              <a:t>NOT</a:t>
            </a:r>
            <a:r>
              <a:rPr lang="en-US" dirty="0"/>
              <a:t> put byte descriptions in your PRFC for your packet definitions</a:t>
            </a:r>
          </a:p>
          <a:p>
            <a:r>
              <a:rPr lang="en-US" dirty="0"/>
              <a:t>Instead, put in the playground packet type class definition!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E2C7E-58F2-49C6-AF3E-F5954BB9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80" y="2797081"/>
            <a:ext cx="3862637" cy="3178760"/>
          </a:xfrm>
          <a:prstGeom prst="rect">
            <a:avLst/>
          </a:prstGeom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16768C43-CE3B-48EF-B295-B004EC085309}"/>
              </a:ext>
            </a:extLst>
          </p:cNvPr>
          <p:cNvSpPr/>
          <p:nvPr/>
        </p:nvSpPr>
        <p:spPr>
          <a:xfrm>
            <a:off x="1159435" y="3152309"/>
            <a:ext cx="3715526" cy="2562691"/>
          </a:xfrm>
          <a:prstGeom prst="noSmoking">
            <a:avLst>
              <a:gd name="adj" fmla="val 598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8092F-BD14-4DDD-B8CE-3D080B9D96CA}"/>
              </a:ext>
            </a:extLst>
          </p:cNvPr>
          <p:cNvSpPr txBox="1"/>
          <p:nvPr/>
        </p:nvSpPr>
        <p:spPr>
          <a:xfrm>
            <a:off x="5022072" y="2797081"/>
            <a:ext cx="695094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playground.network.packet.fieldtypes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UINT32, STRING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playground.network.packet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DEFINITION_IDENTIFIER = “netsec.20191.MyPacket”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DEFINITION_VERSION = “1.0”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BODY = [ (“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STRING),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(“port”, UINT32) ]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E5188-94CC-4A12-8284-E3167E0BE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58217" y="3063972"/>
            <a:ext cx="2438095" cy="243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B09DA-8B32-433F-9FAB-65931810CB73}"/>
              </a:ext>
            </a:extLst>
          </p:cNvPr>
          <p:cNvSpPr txBox="1"/>
          <p:nvPr/>
        </p:nvSpPr>
        <p:spPr>
          <a:xfrm>
            <a:off x="9058217" y="5502067"/>
            <a:ext cx="243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math.stackexchange.com/questions/2189832/diagonalization-and-eigenvalues-of-a-matrix/218985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5371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Packet Definitions Define a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But they are also practical and useful: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packet.src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“20164.1.2.3”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packet.port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packet.__serialize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__())</a:t>
            </a:r>
          </a:p>
        </p:txBody>
      </p:sp>
    </p:spTree>
    <p:extLst>
      <p:ext uri="{BB962C8B-B14F-4D97-AF65-F5344CB8AC3E}">
        <p14:creationId xmlns:p14="http://schemas.microsoft.com/office/powerpoint/2010/main" val="375252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Deserializing</a:t>
            </a:r>
            <a:r>
              <a:rPr lang="en-US" dirty="0"/>
              <a:t> 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MyPacket.Deserializer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data):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pkt in 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buffer.nextPackets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pkt.src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pkt.port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70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Actually, a protocol often refers to two separate things</a:t>
            </a:r>
          </a:p>
          <a:p>
            <a:r>
              <a:rPr lang="en-US" b="1" dirty="0"/>
              <a:t>FIRST</a:t>
            </a:r>
            <a:r>
              <a:rPr lang="en-US" dirty="0"/>
              <a:t>, the rules/specification referred to on the previous slide</a:t>
            </a:r>
          </a:p>
          <a:p>
            <a:r>
              <a:rPr lang="en-US" b="1" dirty="0"/>
              <a:t>SECOND</a:t>
            </a:r>
            <a:r>
              <a:rPr lang="en-US" dirty="0"/>
              <a:t>, the computer module that </a:t>
            </a:r>
            <a:r>
              <a:rPr lang="en-US" i="1" dirty="0"/>
              <a:t>implements</a:t>
            </a:r>
            <a:r>
              <a:rPr lang="en-US" dirty="0"/>
              <a:t> the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54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Contemporary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 –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r>
              <a:rPr lang="en-US" dirty="0"/>
              <a:t>IP – Internet Protocol</a:t>
            </a:r>
          </a:p>
          <a:p>
            <a:r>
              <a:rPr lang="en-US" dirty="0"/>
              <a:t>SMTP – Simple Mail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131783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Protocol is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are too many rules for any one protocol to handle</a:t>
            </a:r>
          </a:p>
          <a:p>
            <a:r>
              <a:rPr lang="en-US" dirty="0"/>
              <a:t>Also, behavior/rules need to change for different hardware/goals</a:t>
            </a:r>
          </a:p>
          <a:p>
            <a:r>
              <a:rPr lang="en-US" dirty="0"/>
              <a:t>For example, consider HTTP</a:t>
            </a:r>
          </a:p>
          <a:p>
            <a:pPr lvl="1"/>
            <a:r>
              <a:rPr lang="en-US" dirty="0"/>
              <a:t>HTTP protocol shouldn’t need to worry about the IP protocol rules</a:t>
            </a:r>
          </a:p>
          <a:p>
            <a:pPr lvl="1"/>
            <a:r>
              <a:rPr lang="en-US" dirty="0"/>
              <a:t>HTTP definitely shouldn’t need to worry about Ethernet rules</a:t>
            </a:r>
          </a:p>
          <a:p>
            <a:pPr lvl="1"/>
            <a:r>
              <a:rPr lang="en-US" dirty="0"/>
              <a:t>And HTTP should work even after a switch from Ethernet to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</a:t>
            </a:r>
            <a:r>
              <a:rPr lang="en-US" i="1" dirty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Object-oriented design has been around long before object-oriented programming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Protocols are designed in an object-oriented fashion</a:t>
            </a:r>
          </a:p>
          <a:p>
            <a:pPr lvl="1"/>
            <a:r>
              <a:rPr lang="en-US" dirty="0"/>
              <a:t>Protocols are combined to solve more complex problems</a:t>
            </a:r>
          </a:p>
          <a:p>
            <a:pPr lvl="1"/>
            <a:r>
              <a:rPr lang="en-US" dirty="0"/>
              <a:t>Each protocol should focus on one purpose/goal (High Cohesion)</a:t>
            </a:r>
          </a:p>
          <a:p>
            <a:pPr lvl="1"/>
            <a:r>
              <a:rPr lang="en-US" dirty="0"/>
              <a:t>Different component protocols can be swapped (Low coupling)</a:t>
            </a:r>
          </a:p>
          <a:p>
            <a:r>
              <a:rPr lang="en-US" dirty="0"/>
              <a:t>We call a group of protocols that work together a </a:t>
            </a:r>
            <a:r>
              <a:rPr lang="en-US" i="1" dirty="0"/>
              <a:t>protocol stack</a:t>
            </a:r>
          </a:p>
          <a:p>
            <a:r>
              <a:rPr lang="en-US" dirty="0"/>
              <a:t>In computer networking, a </a:t>
            </a:r>
            <a:r>
              <a:rPr lang="en-US" i="1" dirty="0"/>
              <a:t>network protocol stack </a:t>
            </a:r>
            <a:r>
              <a:rPr lang="en-US" dirty="0"/>
              <a:t>or a </a:t>
            </a:r>
            <a:r>
              <a:rPr lang="en-US" i="1" dirty="0"/>
              <a:t>network stack</a:t>
            </a:r>
          </a:p>
        </p:txBody>
      </p:sp>
    </p:spTree>
    <p:extLst>
      <p:ext uri="{BB962C8B-B14F-4D97-AF65-F5344CB8AC3E}">
        <p14:creationId xmlns:p14="http://schemas.microsoft.com/office/powerpoint/2010/main" val="43005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6DD7-6C91-4F23-A0A8-9E54DB2F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Modular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CB45D-61CB-4000-B4A9-69095291E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029" y="4970793"/>
            <a:ext cx="4699000" cy="96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E6004-B2F2-4444-B9B0-4E732A46F1E3}"/>
              </a:ext>
            </a:extLst>
          </p:cNvPr>
          <p:cNvSpPr txBox="1"/>
          <p:nvPr/>
        </p:nvSpPr>
        <p:spPr>
          <a:xfrm>
            <a:off x="812800" y="5935993"/>
            <a:ext cx="4699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Network_switch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19F51-B77D-4C62-95FD-9D218FA4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16603" y="4462716"/>
            <a:ext cx="2089943" cy="1792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72883D-483F-4DE4-9990-B2DD070B880F}"/>
              </a:ext>
            </a:extLst>
          </p:cNvPr>
          <p:cNvSpPr txBox="1"/>
          <p:nvPr/>
        </p:nvSpPr>
        <p:spPr>
          <a:xfrm>
            <a:off x="9051093" y="6425352"/>
            <a:ext cx="185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en.wikipedia.org/wiki/Linksy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A25A2-B865-4DDA-800B-A8029D17AE1F}"/>
              </a:ext>
            </a:extLst>
          </p:cNvPr>
          <p:cNvSpPr/>
          <p:nvPr/>
        </p:nvSpPr>
        <p:spPr>
          <a:xfrm>
            <a:off x="1154002" y="1858139"/>
            <a:ext cx="1501181" cy="221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Monolith Ethernet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5905A-A91A-46FA-B458-AD51846D8C8D}"/>
              </a:ext>
            </a:extLst>
          </p:cNvPr>
          <p:cNvSpPr/>
          <p:nvPr/>
        </p:nvSpPr>
        <p:spPr>
          <a:xfrm>
            <a:off x="2964058" y="1858139"/>
            <a:ext cx="1501181" cy="2210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Monolith </a:t>
            </a:r>
          </a:p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CE96B-653C-453C-A876-70B0C9E85435}"/>
              </a:ext>
            </a:extLst>
          </p:cNvPr>
          <p:cNvSpPr/>
          <p:nvPr/>
        </p:nvSpPr>
        <p:spPr>
          <a:xfrm>
            <a:off x="8816603" y="1858139"/>
            <a:ext cx="2089943" cy="488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E1129-52CF-427F-9B1E-2E6EBB419E07}"/>
              </a:ext>
            </a:extLst>
          </p:cNvPr>
          <p:cNvSpPr/>
          <p:nvPr/>
        </p:nvSpPr>
        <p:spPr>
          <a:xfrm>
            <a:off x="8562331" y="2474259"/>
            <a:ext cx="1051093" cy="4889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FCD22-E6F0-4C3E-A062-2390CFB22B4D}"/>
              </a:ext>
            </a:extLst>
          </p:cNvPr>
          <p:cNvSpPr/>
          <p:nvPr/>
        </p:nvSpPr>
        <p:spPr>
          <a:xfrm>
            <a:off x="10120736" y="2474259"/>
            <a:ext cx="1051093" cy="4889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C1B4C3-3089-4E1F-BBA3-D85DBD981C40}"/>
              </a:ext>
            </a:extLst>
          </p:cNvPr>
          <p:cNvSpPr/>
          <p:nvPr/>
        </p:nvSpPr>
        <p:spPr>
          <a:xfrm>
            <a:off x="8816603" y="3090379"/>
            <a:ext cx="2089943" cy="488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0EF0CF-F909-48DB-8183-183E0F09993B}"/>
              </a:ext>
            </a:extLst>
          </p:cNvPr>
          <p:cNvSpPr/>
          <p:nvPr/>
        </p:nvSpPr>
        <p:spPr>
          <a:xfrm>
            <a:off x="8567443" y="3706499"/>
            <a:ext cx="1051093" cy="48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3C0D0-AF68-4D77-9E6A-C70B7B0C18B4}"/>
              </a:ext>
            </a:extLst>
          </p:cNvPr>
          <p:cNvSpPr/>
          <p:nvPr/>
        </p:nvSpPr>
        <p:spPr>
          <a:xfrm>
            <a:off x="10120735" y="3716279"/>
            <a:ext cx="1051093" cy="488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4DCFD0-4865-431F-9471-613882D17901}"/>
              </a:ext>
            </a:extLst>
          </p:cNvPr>
          <p:cNvSpPr/>
          <p:nvPr/>
        </p:nvSpPr>
        <p:spPr>
          <a:xfrm rot="19367858">
            <a:off x="1670012" y="3739697"/>
            <a:ext cx="484632" cy="18055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C8784F3-F543-451B-B275-F919A8D6E35E}"/>
              </a:ext>
            </a:extLst>
          </p:cNvPr>
          <p:cNvSpPr/>
          <p:nvPr/>
        </p:nvSpPr>
        <p:spPr>
          <a:xfrm rot="17114473">
            <a:off x="6088323" y="1531647"/>
            <a:ext cx="484632" cy="656185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3FDDF7C-90EC-45E0-A5B4-173B1D43E437}"/>
              </a:ext>
            </a:extLst>
          </p:cNvPr>
          <p:cNvSpPr/>
          <p:nvPr/>
        </p:nvSpPr>
        <p:spPr>
          <a:xfrm rot="4270290">
            <a:off x="6703357" y="2744339"/>
            <a:ext cx="484632" cy="3547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999E091-1634-446F-8A77-B145E49A1066}"/>
              </a:ext>
            </a:extLst>
          </p:cNvPr>
          <p:cNvSpPr/>
          <p:nvPr/>
        </p:nvSpPr>
        <p:spPr>
          <a:xfrm rot="2012154">
            <a:off x="10214752" y="4039553"/>
            <a:ext cx="484632" cy="13718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B4C4-A61A-4924-AE53-12B5F6E0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Problems with Monolithic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0E3-6F84-4637-B9E0-CBF565B002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 separation of user/kernel space components</a:t>
            </a:r>
          </a:p>
          <a:p>
            <a:r>
              <a:rPr lang="en-US" dirty="0"/>
              <a:t>Code cannot be reused; code bloat</a:t>
            </a:r>
          </a:p>
          <a:p>
            <a:r>
              <a:rPr lang="en-US" dirty="0" err="1"/>
              <a:t>NxM</a:t>
            </a:r>
            <a:r>
              <a:rPr lang="en-US" dirty="0"/>
              <a:t> combinations</a:t>
            </a:r>
          </a:p>
          <a:p>
            <a:r>
              <a:rPr lang="en-US" dirty="0"/>
              <a:t>Patching nightmare</a:t>
            </a:r>
          </a:p>
          <a:p>
            <a:r>
              <a:rPr lang="en-US" dirty="0"/>
              <a:t>Testing limitations</a:t>
            </a:r>
          </a:p>
          <a:p>
            <a:r>
              <a:rPr lang="en-US" dirty="0"/>
              <a:t>List goes on and on</a:t>
            </a:r>
          </a:p>
        </p:txBody>
      </p:sp>
    </p:spTree>
    <p:extLst>
      <p:ext uri="{BB962C8B-B14F-4D97-AF65-F5344CB8AC3E}">
        <p14:creationId xmlns:p14="http://schemas.microsoft.com/office/powerpoint/2010/main" val="86740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Good object-oriented design is implementation independent</a:t>
            </a:r>
          </a:p>
          <a:p>
            <a:r>
              <a:rPr lang="en-US" dirty="0"/>
              <a:t>ISO defined a guide for any given network stack called the OSI Model</a:t>
            </a:r>
          </a:p>
          <a:p>
            <a:r>
              <a:rPr lang="en-US" dirty="0"/>
              <a:t>It has seven layers:</a:t>
            </a:r>
          </a:p>
          <a:p>
            <a:pPr lvl="1"/>
            <a:r>
              <a:rPr lang="en-US" dirty="0"/>
              <a:t>7: Application</a:t>
            </a:r>
          </a:p>
          <a:p>
            <a:pPr lvl="1"/>
            <a:r>
              <a:rPr lang="en-US" dirty="0"/>
              <a:t>6: Presentation</a:t>
            </a:r>
          </a:p>
          <a:p>
            <a:pPr lvl="1"/>
            <a:r>
              <a:rPr lang="en-US" dirty="0"/>
              <a:t>5: Session</a:t>
            </a:r>
          </a:p>
          <a:p>
            <a:pPr lvl="1"/>
            <a:r>
              <a:rPr lang="en-US" dirty="0"/>
              <a:t>4: Transport</a:t>
            </a:r>
          </a:p>
          <a:p>
            <a:pPr lvl="1"/>
            <a:r>
              <a:rPr lang="en-US" dirty="0"/>
              <a:t>3: Network</a:t>
            </a:r>
          </a:p>
          <a:p>
            <a:pPr lvl="1"/>
            <a:r>
              <a:rPr lang="en-US" dirty="0"/>
              <a:t>2: Data Link</a:t>
            </a:r>
          </a:p>
          <a:p>
            <a:pPr lvl="1"/>
            <a:r>
              <a:rPr lang="en-US" dirty="0"/>
              <a:t>1: Physical</a:t>
            </a:r>
          </a:p>
        </p:txBody>
      </p:sp>
    </p:spTree>
    <p:extLst>
      <p:ext uri="{BB962C8B-B14F-4D97-AF65-F5344CB8AC3E}">
        <p14:creationId xmlns:p14="http://schemas.microsoft.com/office/powerpoint/2010/main" val="4346537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3028</TotalTime>
  <Words>1496</Words>
  <Application>Microsoft Office PowerPoint</Application>
  <PresentationFormat>Widescreen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Gill Sans MT</vt:lpstr>
      <vt:lpstr>Parcel</vt:lpstr>
      <vt:lpstr>Network Stacks</vt:lpstr>
      <vt:lpstr>What is a Protocol?</vt:lpstr>
      <vt:lpstr>Overloaded Term</vt:lpstr>
      <vt:lpstr>Common Contemporary Protocols</vt:lpstr>
      <vt:lpstr>One Protocol is not Enough</vt:lpstr>
      <vt:lpstr>Protocol Stacks</vt:lpstr>
      <vt:lpstr>Monolithic vs Modular</vt:lpstr>
      <vt:lpstr>Other Problems with Monolithic</vt:lpstr>
      <vt:lpstr>OSI Model</vt:lpstr>
      <vt:lpstr>PowerPoint Presentation</vt:lpstr>
      <vt:lpstr>The OSI Model in Practice</vt:lpstr>
      <vt:lpstr>TCP/IP Stack</vt:lpstr>
      <vt:lpstr>How does Data Move in a Stack?</vt:lpstr>
      <vt:lpstr>TCP/IP Stack Example</vt:lpstr>
      <vt:lpstr>Division of Labor in TCP/IP</vt:lpstr>
      <vt:lpstr>Interoperability</vt:lpstr>
      <vt:lpstr>RFC 793 Overview</vt:lpstr>
      <vt:lpstr>PowerPoint Presentation</vt:lpstr>
      <vt:lpstr>Protocols and State Machines</vt:lpstr>
      <vt:lpstr>Playground Networking</vt:lpstr>
      <vt:lpstr>PowerPoint Presentation</vt:lpstr>
      <vt:lpstr>Playground Networking Pt 2</vt:lpstr>
      <vt:lpstr>PowerPoint Presentation</vt:lpstr>
      <vt:lpstr>PRFC</vt:lpstr>
      <vt:lpstr>PowerPoint Presentation</vt:lpstr>
      <vt:lpstr>Packet Definition</vt:lpstr>
      <vt:lpstr>PacketType And PRFC</vt:lpstr>
      <vt:lpstr>The Packet Definitions Define a Standard</vt:lpstr>
      <vt:lpstr>Deserializing Packets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30</cp:revision>
  <dcterms:created xsi:type="dcterms:W3CDTF">2019-01-26T18:10:59Z</dcterms:created>
  <dcterms:modified xsi:type="dcterms:W3CDTF">2019-02-27T18:58:47Z</dcterms:modified>
</cp:coreProperties>
</file>