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76" r:id="rId21"/>
    <p:sldId id="274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103"/>
  </p:normalViewPr>
  <p:slideViewPr>
    <p:cSldViewPr snapToGrid="0">
      <p:cViewPr varScale="1">
        <p:scale>
          <a:sx n="121" d="100"/>
          <a:sy n="121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2562-6C05-4685-B88A-6306BE55961C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EF8F-2364-4B28-BC8F-FC4F0320E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EF8F-2364-4B28-BC8F-FC4F0320E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Host:  for virtual hosting (if hosting</a:t>
            </a:r>
            <a:r>
              <a:rPr lang="en-US" baseline="0" dirty="0"/>
              <a:t> multiple domain names on the same server)</a:t>
            </a:r>
          </a:p>
          <a:p>
            <a:r>
              <a:rPr lang="en-US" baseline="0" dirty="0"/>
              <a:t>User-Agent:  if different browser requirements (e.g. browser vs. mobile)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EF8F-2364-4B28-BC8F-FC4F0320E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Server:  dealing with versioning or</a:t>
            </a:r>
            <a:r>
              <a:rPr lang="en-US" baseline="0" dirty="0"/>
              <a:t> compatibility </a:t>
            </a:r>
            <a:r>
              <a:rPr lang="en-US" dirty="0"/>
              <a:t>issues</a:t>
            </a:r>
          </a:p>
          <a:p>
            <a:r>
              <a:rPr lang="en-US" baseline="0" dirty="0"/>
              <a:t>Content-Length:  to know how many more bytes to read across network</a:t>
            </a:r>
          </a:p>
          <a:p>
            <a:r>
              <a:rPr lang="en-US" baseline="0" dirty="0"/>
              <a:t>Last-Modified:  check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EF8F-2364-4B28-BC8F-FC4F0320E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Q1:  vocabulary AND</a:t>
            </a:r>
            <a:r>
              <a:rPr lang="en-US" baseline="0" dirty="0"/>
              <a:t> grammar</a:t>
            </a:r>
          </a:p>
          <a:p>
            <a:r>
              <a:rPr lang="en-US" baseline="0" dirty="0"/>
              <a:t>Q2: 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EF8F-2364-4B28-BC8F-FC4F0320E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504  Gateway Time-out</a:t>
            </a:r>
          </a:p>
          <a:p>
            <a:r>
              <a:rPr lang="en-US" dirty="0"/>
              <a:t>204  No</a:t>
            </a:r>
            <a:r>
              <a:rPr lang="en-US" baseline="0" dirty="0"/>
              <a:t>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EF8F-2364-4B28-BC8F-FC4F0320E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6EB7E64-7FCD-4221-96B9-665BBB880F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7519" y="27429"/>
            <a:ext cx="78899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L24:  HTTP</a:t>
            </a:r>
          </a:p>
        </p:txBody>
      </p:sp>
    </p:spTree>
    <p:extLst>
      <p:ext uri="{BB962C8B-B14F-4D97-AF65-F5344CB8AC3E}">
        <p14:creationId xmlns:p14="http://schemas.microsoft.com/office/powerpoint/2010/main" val="22609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108000"/>
        </a:lnSpc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lnSpc>
          <a:spcPct val="108000"/>
        </a:lnSpc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lnSpc>
          <a:spcPct val="108000"/>
        </a:lnSpc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lnSpc>
          <a:spcPct val="108000"/>
        </a:lnSpc>
        <a:spcBef>
          <a:spcPct val="20000"/>
        </a:spcBef>
        <a:spcAft>
          <a:spcPct val="0"/>
        </a:spcAft>
        <a:buClr>
          <a:srgbClr val="4B2A85"/>
        </a:buClr>
        <a:buChar char="–"/>
        <a:defRPr sz="18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lnSpc>
          <a:spcPct val="108000"/>
        </a:lnSpc>
        <a:spcBef>
          <a:spcPct val="20000"/>
        </a:spcBef>
        <a:spcAft>
          <a:spcPct val="0"/>
        </a:spcAft>
        <a:buClr>
          <a:srgbClr val="4B2A85"/>
        </a:buClr>
        <a:buChar char="»"/>
        <a:defRPr sz="18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rfc2616/rfc2616-sec6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ollev.com/justin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ollev.com/justin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rfc2616/rfc2616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rfc2616/rfc2616-sec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/>
              <a:t>Hypertext Transport Protocol</a:t>
            </a:r>
            <a:br>
              <a:rPr lang="en-US" sz="4000" dirty="0"/>
            </a:br>
            <a:r>
              <a:rPr lang="en-US" sz="2800" b="0" dirty="0">
                <a:ea typeface="CMU Bright" panose="02000603000000000000" pitchFamily="2" charset="0"/>
              </a:rPr>
              <a:t>CSE 333 Summer 2018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2860040"/>
          </a:xfrm>
        </p:spPr>
        <p:txBody>
          <a:bodyPr/>
          <a:lstStyle/>
          <a:p>
            <a:pPr algn="l"/>
            <a:r>
              <a:rPr lang="en-US" sz="2400" b="1" dirty="0">
                <a:ea typeface="CMU Bright" panose="02000603000000000000" pitchFamily="2" charset="0"/>
              </a:rPr>
              <a:t>Instructor:</a:t>
            </a:r>
            <a:r>
              <a:rPr lang="en-US" sz="2400" dirty="0">
                <a:ea typeface="CMU Bright" panose="02000603000000000000" pitchFamily="2" charset="0"/>
              </a:rPr>
              <a:t>	Hal Perkins</a:t>
            </a:r>
          </a:p>
          <a:p>
            <a:pPr algn="l"/>
            <a:endParaRPr lang="en-US" sz="2400" dirty="0">
              <a:ea typeface="CMU Bright" panose="02000603000000000000" pitchFamily="2" charset="0"/>
            </a:endParaRPr>
          </a:p>
          <a:p>
            <a:pPr algn="l"/>
            <a:r>
              <a:rPr lang="en-US" sz="2000" b="1" dirty="0">
                <a:ea typeface="CMU Bright" panose="02000603000000000000" pitchFamily="2" charset="0"/>
              </a:rPr>
              <a:t>Teaching Assistants:</a:t>
            </a:r>
          </a:p>
          <a:p>
            <a:pPr algn="l"/>
            <a:r>
              <a:rPr lang="en-US" sz="2000" dirty="0" err="1"/>
              <a:t>Renshu</a:t>
            </a:r>
            <a:r>
              <a:rPr lang="en-US" sz="2000" dirty="0"/>
              <a:t> Gu	William Kim	Soumya </a:t>
            </a:r>
            <a:r>
              <a:rPr lang="en-US" sz="2000" dirty="0" err="1"/>
              <a:t>Vasisht</a:t>
            </a:r>
            <a:endParaRPr lang="en-US" sz="2000" dirty="0"/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>
              <a:ea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0991"/>
            <a:ext cx="83661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1371600"/>
            <a:ext cx="8229600" cy="4389120"/>
          </a:xfrm>
          <a:prstGeom prst="roundRect">
            <a:avLst>
              <a:gd name="adj" fmla="val 215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 HTTP/1.1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attu.cs.washington.edu:3333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keep-alive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Upgrade-Insecure-Requests: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Mozilla/5.0 (Windows NT 10.0; Win64; x64)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AppleWebKit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/537.36 (KHTML, like Gecko) Chrome/66.0.3359.181 Safari/537.36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html,application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xhtml+xml,application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xml;q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=0.9,image/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image/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apng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,*/*;q=0.8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DNT: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deflate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en-US,en;q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SESS0c8e598bbe17200b27e1d0a18f9a42bb=5c18d7ed6d369d56b69a1c0aa441d7 8f; SESSd47cbe79be51e625cab059451de75072=d137dbe7bbe1e90149797dcd89c639b1; 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sdsat_DMC_or_CCODE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 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sdsat_utm_source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=; 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sdsat_utm_medium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=; 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sdsat_ut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m_term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=; 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sdsat_utm_content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adblock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=blocked;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s_fid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=50771A3AC73B3FFF-3F18A ABD559FFB5D;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prev_page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=science.%3A%2Fcontent%2F347%2F6219%2F262% 2Ftab-pdf;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ist_usr_page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sat_ppv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=79;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ajs_anonymous_id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=%229225b8cf-6637-49 c8-8568-ecb53cfc760c%22;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ajs_user_id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ajs_group_id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 __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utma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=598078 07.316184303.1491952757.1496310296.1496310296.1; __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utmc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=59807807; __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utmc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984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[version] [status code] [reason]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[headerfield1]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[fieldvalue1]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[headerfield2]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[fieldvalue2]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headerfieldN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fieldvalueN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[response body, if any]</a:t>
            </a:r>
          </a:p>
          <a:p>
            <a:endParaRPr lang="en-US" dirty="0"/>
          </a:p>
          <a:p>
            <a:r>
              <a:rPr lang="en-US" dirty="0"/>
              <a:t>Demo: use telnet to see a real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 and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Code</a:t>
            </a:r>
            <a:r>
              <a:rPr lang="en-US" dirty="0"/>
              <a:t>: numeric outcome of the request – easy for computers to interpret</a:t>
            </a:r>
          </a:p>
          <a:p>
            <a:pPr lvl="1"/>
            <a:r>
              <a:rPr lang="en-US" dirty="0"/>
              <a:t>A 3-digit integer with the 1</a:t>
            </a:r>
            <a:r>
              <a:rPr lang="en-US" baseline="30000" dirty="0"/>
              <a:t>st</a:t>
            </a:r>
            <a:r>
              <a:rPr lang="en-US" dirty="0"/>
              <a:t> digit indicating a response category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1xx</a:t>
            </a:r>
            <a:r>
              <a:rPr lang="en-US" dirty="0"/>
              <a:t>:  Informational message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2xx</a:t>
            </a:r>
            <a:r>
              <a:rPr lang="en-US" dirty="0"/>
              <a:t>:  Success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3xx</a:t>
            </a:r>
            <a:r>
              <a:rPr lang="en-US" dirty="0"/>
              <a:t>:  Redirect to a different URL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4xx</a:t>
            </a:r>
            <a:r>
              <a:rPr lang="en-US" dirty="0"/>
              <a:t>:  Error in the client’s request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5xx</a:t>
            </a:r>
            <a:r>
              <a:rPr lang="en-US" dirty="0"/>
              <a:t>:  Error experienced by the server</a:t>
            </a:r>
          </a:p>
          <a:p>
            <a:pPr lvl="3"/>
            <a:endParaRPr lang="en-US" dirty="0"/>
          </a:p>
          <a:p>
            <a:r>
              <a:rPr lang="en-US" i="1" dirty="0"/>
              <a:t>Reason</a:t>
            </a:r>
            <a:r>
              <a:rPr lang="en-US" dirty="0"/>
              <a:t>: human-readable explanation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“OK” or “Moved Temporarily”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Statuses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lvl="1"/>
            <a:r>
              <a:rPr lang="en-US" dirty="0"/>
              <a:t>The request succeeded and the requested object is sent</a:t>
            </a:r>
          </a:p>
          <a:p>
            <a:pPr lvl="3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HTTP/1.1 404 Not Found</a:t>
            </a:r>
          </a:p>
          <a:p>
            <a:pPr lvl="1"/>
            <a:r>
              <a:rPr lang="en-US" dirty="0"/>
              <a:t>The requested object was not found</a:t>
            </a:r>
          </a:p>
          <a:p>
            <a:pPr lvl="3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HTTP/1.1 301 Moved Permanently</a:t>
            </a:r>
          </a:p>
          <a:p>
            <a:pPr lvl="1"/>
            <a:r>
              <a:rPr lang="en-US" dirty="0"/>
              <a:t>The object exists, but its name has changed</a:t>
            </a:r>
          </a:p>
          <a:p>
            <a:pPr lvl="2"/>
            <a:r>
              <a:rPr lang="en-US" dirty="0"/>
              <a:t>The new URL is given as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Location:</a:t>
            </a:r>
            <a:r>
              <a:rPr lang="en-US" dirty="0"/>
              <a:t>” header value</a:t>
            </a:r>
          </a:p>
          <a:p>
            <a:pPr lvl="3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HTTP/1.1 500 Server Error</a:t>
            </a:r>
          </a:p>
          <a:p>
            <a:pPr lvl="1"/>
            <a:r>
              <a:rPr lang="en-US" dirty="0"/>
              <a:t>The server had some kind of unexpected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can provide zero or more response “headers”</a:t>
            </a:r>
          </a:p>
          <a:p>
            <a:pPr lvl="1"/>
            <a:r>
              <a:rPr lang="en-US" dirty="0"/>
              <a:t>These provide information to the client or modify how the client should process the response</a:t>
            </a:r>
          </a:p>
          <a:p>
            <a:pPr lvl="3"/>
            <a:endParaRPr lang="en-US" dirty="0"/>
          </a:p>
          <a:p>
            <a:r>
              <a:rPr lang="en-US" dirty="0"/>
              <a:t>You’ll encounter many in practice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Server:</a:t>
            </a:r>
            <a:r>
              <a:rPr lang="en-US" dirty="0"/>
              <a:t> a string identifying the server software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</a:t>
            </a:r>
            <a:r>
              <a:rPr lang="en-US" dirty="0"/>
              <a:t> the type of the requested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</a:t>
            </a:r>
            <a:r>
              <a:rPr lang="en-US" dirty="0"/>
              <a:t> size of requested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Last-Modified:</a:t>
            </a:r>
            <a:r>
              <a:rPr lang="en-US" dirty="0"/>
              <a:t> a date indicating the last time the request object was modified</a:t>
            </a:r>
          </a:p>
          <a:p>
            <a:pPr lvl="1"/>
            <a:r>
              <a:rPr lang="en-US" dirty="0">
                <a:hlinkClick r:id="rId3"/>
              </a:rPr>
              <a:t>https://www.w3.org/Protocols/rfc2616/rfc2616-sec6.html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371600"/>
            <a:ext cx="8229600" cy="4389120"/>
          </a:xfrm>
          <a:prstGeom prst="roundRect">
            <a:avLst>
              <a:gd name="adj" fmla="val 215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Mon, 21 May 2018 07:58:46 GMT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Apache/2.2.32 (Unix)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mod_ssl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/2.2.32 OpenSSL/1.0.1e-fips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mod_pubcookie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/3.3.4a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mod_uwa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/3.2.1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Phusion_Passenger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/3.0.11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Mon, 21 May 2018 07:58:05 GMT</a:t>
            </a:r>
          </a:p>
          <a:p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"2299e1ef-52-56cb2a9615625"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Encoding,User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-Agent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Set-Cookie: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bbbbbbbbbbbbbbb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=DBMLFDMJCGAOILMBPIIAAIFLGBAKOJNNMCJIKKBKCDMDEJHMPONHCILPIBLADEAKCIABMEEPAOPMMKAOLHOKJMIGMIDKIHNCANAPHMFMBLBABPFENPDANJAPIBOIOOOD;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 color="chartreuse" size="18pt"&gt;Awesome!!&lt;/font&gt;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139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HTTP/1.1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“Chunked Transfer-Encoding”</a:t>
            </a:r>
          </a:p>
          <a:p>
            <a:pPr lvl="1"/>
            <a:r>
              <a:rPr lang="en-US" dirty="0"/>
              <a:t>A server might not know how big a response object is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dynamically-generated content in response to a query or other user input</a:t>
            </a:r>
          </a:p>
          <a:p>
            <a:pPr lvl="1"/>
            <a:r>
              <a:rPr lang="en-US" dirty="0"/>
              <a:t>How do you sent Content-Length?</a:t>
            </a:r>
          </a:p>
          <a:p>
            <a:pPr lvl="2"/>
            <a:r>
              <a:rPr lang="en-US" dirty="0"/>
              <a:t>Could wait until you’ve finished generating the response, but that’s not great in terms of </a:t>
            </a:r>
            <a:r>
              <a:rPr lang="en-US" i="1" dirty="0"/>
              <a:t>latency</a:t>
            </a:r>
            <a:r>
              <a:rPr lang="en-US" dirty="0"/>
              <a:t> – we want to start sending the response right away</a:t>
            </a:r>
          </a:p>
          <a:p>
            <a:pPr lvl="3"/>
            <a:endParaRPr lang="en-US" i="1" dirty="0"/>
          </a:p>
          <a:p>
            <a:pPr lvl="1"/>
            <a:r>
              <a:rPr lang="en-US" dirty="0"/>
              <a:t>Chunked message body:  response is a series of chunks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HTTP/1.1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connections</a:t>
            </a:r>
          </a:p>
          <a:p>
            <a:pPr lvl="1"/>
            <a:r>
              <a:rPr lang="en-US" dirty="0"/>
              <a:t>Establishing a TCP connection is costly</a:t>
            </a:r>
          </a:p>
          <a:p>
            <a:pPr lvl="2"/>
            <a:r>
              <a:rPr lang="en-US" dirty="0"/>
              <a:t>Multiple network round trips to set up the TCP connection</a:t>
            </a:r>
          </a:p>
          <a:p>
            <a:pPr lvl="2"/>
            <a:r>
              <a:rPr lang="en-US" dirty="0"/>
              <a:t>TCP has a feature called “slow start”; slowly grows the rate at which a TCP connection transmits to avoid overwhelming networks</a:t>
            </a:r>
          </a:p>
          <a:p>
            <a:pPr lvl="1"/>
            <a:r>
              <a:rPr lang="en-US" dirty="0"/>
              <a:t>A web page consists of multiple objects and a client probably visits several pages on the same server</a:t>
            </a:r>
          </a:p>
          <a:p>
            <a:pPr lvl="2"/>
            <a:r>
              <a:rPr lang="en-US" u="sng" dirty="0"/>
              <a:t>Bad idea</a:t>
            </a:r>
            <a:r>
              <a:rPr lang="en-US" dirty="0"/>
              <a:t>:  separate TCP connection for each object</a:t>
            </a:r>
          </a:p>
          <a:p>
            <a:pPr lvl="2"/>
            <a:r>
              <a:rPr lang="en-US" u="sng" dirty="0"/>
              <a:t>Better idea</a:t>
            </a:r>
            <a:r>
              <a:rPr lang="en-US" dirty="0"/>
              <a:t>:  single TCP connection, multiple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4DB8-CAA9-3949-A5F5-85BBD9E2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years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3113-590C-C147-B819-AAEC211A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has changed since HTTP/1.1 adopted</a:t>
            </a:r>
          </a:p>
          <a:p>
            <a:pPr lvl="1"/>
            <a:r>
              <a:rPr lang="en-US" dirty="0"/>
              <a:t>Web pages were a few hundred KB with a few dozen objects on each page, now several MB each with hundreds of objects (JS, graphics, …) &amp; multiple domains per page</a:t>
            </a:r>
          </a:p>
          <a:p>
            <a:pPr lvl="1"/>
            <a:r>
              <a:rPr lang="en-US" dirty="0"/>
              <a:t>Much larger ecosystem of devices (phones especially)</a:t>
            </a:r>
          </a:p>
          <a:p>
            <a:pPr lvl="1"/>
            <a:r>
              <a:rPr lang="en-US" dirty="0"/>
              <a:t>Many hacks used to make HTTP/1.1 performance tolerable</a:t>
            </a:r>
          </a:p>
          <a:p>
            <a:pPr lvl="2"/>
            <a:r>
              <a:rPr lang="en-US" dirty="0"/>
              <a:t>Multiple TCP sockets from browser to server</a:t>
            </a:r>
          </a:p>
          <a:p>
            <a:pPr lvl="2"/>
            <a:r>
              <a:rPr lang="en-US" dirty="0"/>
              <a:t>Caching tricks; JS/CSS ordering and loading tricks; cookie hacks</a:t>
            </a:r>
          </a:p>
          <a:p>
            <a:pPr lvl="2"/>
            <a:r>
              <a:rPr lang="en-US" dirty="0"/>
              <a:t>Compression/image optimizations; splitting/</a:t>
            </a:r>
            <a:r>
              <a:rPr lang="en-US" dirty="0" err="1"/>
              <a:t>sharding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etc., etc.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B303C-9151-054B-8665-FE979A1B3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307-543B-B645-ACDF-866DB35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6634-171E-7F40-B805-4ACFD0A5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Google SPDY; standardized in 2015</a:t>
            </a:r>
          </a:p>
          <a:p>
            <a:pPr lvl="1"/>
            <a:r>
              <a:rPr lang="en-US" dirty="0"/>
              <a:t>Binary protocol - easier parsing by machines (harder for humans); sizes in headers, not discovered as requests are processed, …</a:t>
            </a:r>
          </a:p>
          <a:p>
            <a:pPr lvl="2"/>
            <a:r>
              <a:rPr lang="en-US" dirty="0"/>
              <a:t>But same core request/response model (GET, POST, OK, …)</a:t>
            </a:r>
          </a:p>
          <a:p>
            <a:pPr lvl="1"/>
            <a:r>
              <a:rPr lang="en-US" dirty="0"/>
              <a:t>Multiple data steams multiplexed on single TCP connections</a:t>
            </a:r>
          </a:p>
          <a:p>
            <a:pPr lvl="1"/>
            <a:r>
              <a:rPr lang="en-US" dirty="0"/>
              <a:t>Header compression, server push, object priorities, more…</a:t>
            </a:r>
          </a:p>
          <a:p>
            <a:r>
              <a:rPr lang="en-US" dirty="0"/>
              <a:t>All existing implementations incorporate TLS encryption (https)</a:t>
            </a:r>
          </a:p>
          <a:p>
            <a:r>
              <a:rPr lang="en-US" dirty="0"/>
              <a:t>Supported by all major browsers and servers since ~2015</a:t>
            </a:r>
          </a:p>
          <a:p>
            <a:r>
              <a:rPr lang="en-US" dirty="0"/>
              <a:t>Widely used now by all major web sites</a:t>
            </a:r>
          </a:p>
          <a:p>
            <a:pPr lvl="1"/>
            <a:r>
              <a:rPr lang="en-US" dirty="0"/>
              <a:t>Coexists with HTTP/1.1</a:t>
            </a:r>
          </a:p>
          <a:p>
            <a:pPr lvl="1"/>
            <a:r>
              <a:rPr lang="en-US" dirty="0"/>
              <a:t>HTTP/2 used automatically when browser and server both support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06A19-9506-044D-803A-C2C0735E1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tomorrow: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dirty="0"/>
              <a:t> tutorial/demo</a:t>
            </a:r>
          </a:p>
          <a:p>
            <a:pPr lvl="1"/>
            <a:r>
              <a:rPr lang="en-US" dirty="0" err="1"/>
              <a:t>Followup</a:t>
            </a:r>
            <a:r>
              <a:rPr lang="en-US" dirty="0"/>
              <a:t> exercise posted after section, due beginning of next week</a:t>
            </a:r>
          </a:p>
          <a:p>
            <a:pPr lvl="1"/>
            <a:r>
              <a:rPr lang="en-US" dirty="0"/>
              <a:t>Much more about concurrency in remaining summer lectures</a:t>
            </a:r>
          </a:p>
          <a:p>
            <a:pPr lvl="2"/>
            <a:r>
              <a:rPr lang="en-US" dirty="0"/>
              <a:t>But will not repeat section material</a:t>
            </a:r>
          </a:p>
          <a:p>
            <a:endParaRPr lang="en-US" dirty="0"/>
          </a:p>
          <a:p>
            <a:r>
              <a:rPr lang="en-US" dirty="0"/>
              <a:t>hw4 due next Wednesday night</a:t>
            </a:r>
          </a:p>
          <a:p>
            <a:endParaRPr lang="en-US" dirty="0"/>
          </a:p>
          <a:p>
            <a:r>
              <a:rPr lang="en-US" dirty="0"/>
              <a:t>CSE 331 guest lecture Friday, 1:10, GUG 220: Kendra </a:t>
            </a:r>
            <a:r>
              <a:rPr lang="en-US" dirty="0" err="1"/>
              <a:t>Yourtee</a:t>
            </a:r>
            <a:r>
              <a:rPr lang="en-US" dirty="0"/>
              <a:t>, Amazon sr. exec, on Tech Interviews</a:t>
            </a:r>
            <a:r>
              <a:rPr lang="en-US"/>
              <a:t>, more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Instruction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following statements True or False?</a:t>
            </a:r>
          </a:p>
          <a:p>
            <a:pPr lvl="1"/>
            <a:r>
              <a:rPr lang="en-US" dirty="0"/>
              <a:t>Vote at </a:t>
            </a:r>
            <a:r>
              <a:rPr lang="en-US" dirty="0">
                <a:hlinkClick r:id="rId3"/>
              </a:rPr>
              <a:t>http://PollEv.com/justinh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lvl="1" indent="0">
              <a:buNone/>
              <a:tabLst>
                <a:tab pos="460375" algn="l"/>
                <a:tab pos="1374775" algn="l"/>
              </a:tabLst>
            </a:pPr>
            <a:r>
              <a:rPr lang="en-US" sz="2600" dirty="0"/>
              <a:t>	</a:t>
            </a:r>
            <a:r>
              <a:rPr lang="en-US" sz="2600" b="1" dirty="0"/>
              <a:t>Q1	Q2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False	False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False	True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True	False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True	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4720" y="3108960"/>
            <a:ext cx="512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Q1:  </a:t>
            </a:r>
            <a:r>
              <a:rPr lang="en-US" sz="28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 protocol only defines the “vocabulary” that clients and servers can communicate with.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4720" y="4754880"/>
            <a:ext cx="512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Q2:  </a:t>
            </a:r>
            <a:r>
              <a:rPr lang="en-US" sz="28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Clients and servers use the same header fields.</a:t>
            </a:r>
          </a:p>
        </p:txBody>
      </p:sp>
    </p:spTree>
    <p:extLst>
      <p:ext uri="{BB962C8B-B14F-4D97-AF65-F5344CB8AC3E}">
        <p14:creationId xmlns:p14="http://schemas.microsoft.com/office/powerpoint/2010/main" val="37788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Instruction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HTTP status code family do you think the following Reasons belong to?</a:t>
            </a:r>
          </a:p>
          <a:p>
            <a:pPr lvl="1"/>
            <a:r>
              <a:rPr lang="en-US" dirty="0"/>
              <a:t>Vote at </a:t>
            </a:r>
            <a:r>
              <a:rPr lang="en-US" dirty="0">
                <a:hlinkClick r:id="rId3"/>
              </a:rPr>
              <a:t>http://PollEv.com/justinh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lvl="1" indent="0">
              <a:buNone/>
              <a:tabLst>
                <a:tab pos="460375" algn="l"/>
                <a:tab pos="1374775" algn="l"/>
              </a:tabLst>
            </a:pPr>
            <a:r>
              <a:rPr lang="en-US" sz="2600" dirty="0"/>
              <a:t>	</a:t>
            </a:r>
            <a:r>
              <a:rPr lang="en-US" sz="2600" b="1" dirty="0"/>
              <a:t>Q1	Q2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4xx	2xx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4xx	3xx</a:t>
            </a:r>
            <a:endParaRPr lang="en-US" b="1" dirty="0"/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5xx	2xx</a:t>
            </a:r>
          </a:p>
          <a:p>
            <a:pPr marL="0" indent="0"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5xx	3xx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480" y="3657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Q1:  </a:t>
            </a:r>
            <a:r>
              <a:rPr lang="en-US" sz="28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Gateway Time-out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0480" y="43891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Q2:  </a:t>
            </a:r>
            <a:r>
              <a:rPr lang="en-US" sz="28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 Content</a:t>
            </a:r>
          </a:p>
        </p:txBody>
      </p:sp>
    </p:spTree>
    <p:extLst>
      <p:ext uri="{BB962C8B-B14F-4D97-AF65-F5344CB8AC3E}">
        <p14:creationId xmlns:p14="http://schemas.microsoft.com/office/powerpoint/2010/main" val="280975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Creates a listening socket that accepts connections from clients</a:t>
            </a:r>
          </a:p>
          <a:p>
            <a:pPr lvl="1"/>
            <a:r>
              <a:rPr lang="en-US" dirty="0"/>
              <a:t>Reads a line of text from the client</a:t>
            </a:r>
          </a:p>
          <a:p>
            <a:pPr lvl="1"/>
            <a:r>
              <a:rPr lang="en-US" dirty="0"/>
              <a:t>Parses the line of text as a DNS name</a:t>
            </a:r>
          </a:p>
          <a:p>
            <a:pPr lvl="1"/>
            <a:r>
              <a:rPr lang="en-US" dirty="0"/>
              <a:t>Connects to that DNS name on port 80</a:t>
            </a:r>
          </a:p>
          <a:p>
            <a:pPr lvl="1"/>
            <a:r>
              <a:rPr lang="en-US" dirty="0"/>
              <a:t>Writes a valid HTTP request for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Reads the reply and returns it to the client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71600" y="4060147"/>
            <a:ext cx="3474720" cy="1280160"/>
          </a:xfrm>
          <a:prstGeom prst="roundRect">
            <a:avLst>
              <a:gd name="adj" fmla="val 5592"/>
            </a:avLst>
          </a:prstGeom>
          <a:solidFill>
            <a:srgbClr val="F6F5B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 HTTP/1.1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&lt;DNS name&gt;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client establishes one or more TCP connections to a server</a:t>
            </a:r>
          </a:p>
          <a:p>
            <a:pPr lvl="1"/>
            <a:r>
              <a:rPr lang="en-US" dirty="0"/>
              <a:t>The client sends a request for a web object over a connection and the server replies with the object’s contents</a:t>
            </a:r>
          </a:p>
          <a:p>
            <a:pPr lvl="3"/>
            <a:endParaRPr lang="en-US" dirty="0"/>
          </a:p>
          <a:p>
            <a:r>
              <a:rPr lang="en-US" dirty="0"/>
              <a:t>We have to figure out how to let the client and server communicate their intentions to each other clearly</a:t>
            </a:r>
          </a:p>
          <a:p>
            <a:pPr lvl="1"/>
            <a:r>
              <a:rPr lang="en-US" dirty="0"/>
              <a:t>We have to define a </a:t>
            </a:r>
            <a:r>
              <a:rPr lang="en-US" i="1" dirty="0"/>
              <a:t>protocol</a:t>
            </a:r>
          </a:p>
        </p:txBody>
      </p:sp>
      <p:pic>
        <p:nvPicPr>
          <p:cNvPr id="4" name="Picture 6" descr="Image result for chrome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3669" r="3586" b="3684"/>
          <a:stretch/>
        </p:blipFill>
        <p:spPr bwMode="auto">
          <a:xfrm>
            <a:off x="1005840" y="1554480"/>
            <a:ext cx="91222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32" y="1737360"/>
            <a:ext cx="216275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2011680" y="1828800"/>
            <a:ext cx="384048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011680" y="146304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“I’d like </a:t>
            </a:r>
            <a:r>
              <a:rPr lang="en-US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index.html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011680" y="2194560"/>
            <a:ext cx="384048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11680" y="2194560"/>
            <a:ext cx="384048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“Found it, here it is: 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index.html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protocol</a:t>
            </a:r>
            <a:r>
              <a:rPr lang="en-US" dirty="0"/>
              <a:t> is a set of rules governing the format and exchange of messages in a computing system</a:t>
            </a:r>
          </a:p>
          <a:p>
            <a:pPr lvl="1"/>
            <a:r>
              <a:rPr lang="en-US" dirty="0"/>
              <a:t>What messages can a client exchange with a server?</a:t>
            </a:r>
          </a:p>
          <a:p>
            <a:pPr lvl="2"/>
            <a:r>
              <a:rPr lang="en-US" dirty="0"/>
              <a:t>What is the syntax of a message?</a:t>
            </a:r>
          </a:p>
          <a:p>
            <a:pPr lvl="2"/>
            <a:r>
              <a:rPr lang="en-US" dirty="0"/>
              <a:t>What do the messages mean?</a:t>
            </a:r>
          </a:p>
          <a:p>
            <a:pPr lvl="2"/>
            <a:r>
              <a:rPr lang="en-US" dirty="0"/>
              <a:t>What are legal replies to a message?</a:t>
            </a:r>
          </a:p>
          <a:p>
            <a:pPr lvl="1"/>
            <a:r>
              <a:rPr lang="en-US" dirty="0"/>
              <a:t>What sequence of messages are legal?</a:t>
            </a:r>
          </a:p>
          <a:p>
            <a:pPr lvl="2"/>
            <a:r>
              <a:rPr lang="en-US" dirty="0"/>
              <a:t>How are errors conveyed?</a:t>
            </a:r>
          </a:p>
          <a:p>
            <a:pPr lvl="3"/>
            <a:endParaRPr lang="en-US" dirty="0"/>
          </a:p>
          <a:p>
            <a:r>
              <a:rPr lang="en-US" dirty="0"/>
              <a:t>A protocol is (roughly) the network equivalent of an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yper</a:t>
            </a:r>
            <a:r>
              <a:rPr lang="en-US" u="sng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ext </a:t>
            </a:r>
            <a:r>
              <a:rPr lang="en-US" u="sng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ransport </a:t>
            </a:r>
            <a:r>
              <a:rPr lang="en-US" u="sng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rotocol</a:t>
            </a:r>
          </a:p>
          <a:p>
            <a:pPr lvl="1"/>
            <a:r>
              <a:rPr lang="en-US" dirty="0"/>
              <a:t>A request / response protocol</a:t>
            </a:r>
          </a:p>
          <a:p>
            <a:pPr lvl="2"/>
            <a:r>
              <a:rPr lang="en-US" dirty="0"/>
              <a:t>A client (web browser) sends a request to a web server</a:t>
            </a:r>
          </a:p>
          <a:p>
            <a:pPr lvl="2"/>
            <a:r>
              <a:rPr lang="en-US" dirty="0"/>
              <a:t>The server processes the request and sends a response</a:t>
            </a:r>
          </a:p>
          <a:p>
            <a:pPr lvl="1"/>
            <a:r>
              <a:rPr lang="en-US" dirty="0"/>
              <a:t>Typically, a </a:t>
            </a:r>
            <a:r>
              <a:rPr lang="en-US" b="1" dirty="0"/>
              <a:t>request</a:t>
            </a:r>
            <a:r>
              <a:rPr lang="en-US" dirty="0"/>
              <a:t> asks a server to retrieve a resource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resource</a:t>
            </a:r>
            <a:r>
              <a:rPr lang="en-US" dirty="0"/>
              <a:t> is an object or document, named by a Uniform Resource Identifier (</a:t>
            </a:r>
            <a:r>
              <a:rPr lang="en-US" b="1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response</a:t>
            </a:r>
            <a:r>
              <a:rPr lang="en-US" dirty="0"/>
              <a:t> indicates whether or not the server succeeded</a:t>
            </a:r>
          </a:p>
          <a:p>
            <a:pPr lvl="2"/>
            <a:r>
              <a:rPr lang="en-US" dirty="0"/>
              <a:t>If so, it provides the content of the requested response</a:t>
            </a:r>
          </a:p>
          <a:p>
            <a:pPr lvl="1"/>
            <a:r>
              <a:rPr lang="en-US" dirty="0"/>
              <a:t>Wikipedia: </a:t>
            </a:r>
            <a:r>
              <a:rPr lang="en-US" sz="2400" dirty="0">
                <a:hlinkClick r:id="rId2"/>
              </a:rPr>
              <a:t>https://en.wikipedia.org/wiki/Hypertext_Transfer_Protocol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form:</a:t>
            </a:r>
          </a:p>
          <a:p>
            <a:pPr lvl="1"/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[METHOD] [request-</a:t>
            </a:r>
            <a:r>
              <a:rPr lang="en-US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[version]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[headerfield1]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[fieldvalue1]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[headerfield2]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[fieldvalue2]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headerfieldN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fieldvalueN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[request body, if any]</a:t>
            </a:r>
          </a:p>
          <a:p>
            <a:endParaRPr lang="en-US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Demo: use </a:t>
            </a:r>
            <a:r>
              <a:rPr lang="en-US" dirty="0" err="1"/>
              <a:t>nc</a:t>
            </a:r>
            <a:r>
              <a:rPr lang="en-US" dirty="0"/>
              <a:t> to see a real request</a:t>
            </a:r>
            <a:endParaRPr lang="en-US" dirty="0">
              <a:solidFill>
                <a:srgbClr val="5A5A5A"/>
              </a:solidFill>
              <a:latin typeface="+mn-lt"/>
              <a:cs typeface="Courier New" panose="02070309020205020404" pitchFamily="49" charset="0"/>
            </a:endParaRP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commonly-used HTTP methods: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:  “please send me the named resource”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:  “I’d like to submit data to you” (</a:t>
            </a:r>
            <a:r>
              <a:rPr lang="en-US" i="1" dirty="0"/>
              <a:t>e.g.</a:t>
            </a:r>
            <a:r>
              <a:rPr lang="en-US" dirty="0"/>
              <a:t> file upload)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:  “Send me the headers for the named resource”</a:t>
            </a:r>
          </a:p>
          <a:p>
            <a:pPr lvl="2"/>
            <a:r>
              <a:rPr lang="en-US" dirty="0"/>
              <a:t>Doesn’t send resource; often to check if cached copy is still valid</a:t>
            </a:r>
          </a:p>
          <a:p>
            <a:pPr lvl="3"/>
            <a:endParaRPr lang="en-US" dirty="0"/>
          </a:p>
          <a:p>
            <a:r>
              <a:rPr lang="en-US" dirty="0"/>
              <a:t>Other methods exist, but are much less common: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2"/>
            <a:r>
              <a:rPr lang="en-US" dirty="0"/>
              <a:t>For instance: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US" dirty="0"/>
              <a:t> – “show any proxies or caches in between me and the server”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current browsers and servers “speak” </a:t>
            </a:r>
            <a:r>
              <a:rPr lang="en-US" dirty="0">
                <a:solidFill>
                  <a:srgbClr val="FF0000"/>
                </a:solidFill>
              </a:rPr>
              <a:t>HTTP/1.1</a:t>
            </a:r>
          </a:p>
          <a:p>
            <a:pPr lvl="1"/>
            <a:r>
              <a:rPr lang="en-US" dirty="0"/>
              <a:t>Version 1.1 of the HTTP protocol</a:t>
            </a:r>
          </a:p>
          <a:p>
            <a:pPr lvl="2"/>
            <a:r>
              <a:rPr lang="en-US" dirty="0">
                <a:hlinkClick r:id="rId2"/>
              </a:rPr>
              <a:t>https://www.w3.org/Protocols/rfc2616/rfc2616.html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Standardized in 1997 and meant to fix shortcomings of HTTP/1.0</a:t>
            </a:r>
          </a:p>
          <a:p>
            <a:pPr lvl="2"/>
            <a:r>
              <a:rPr lang="en-US" dirty="0"/>
              <a:t>Better performance, richer caching features, better support for </a:t>
            </a:r>
            <a:r>
              <a:rPr lang="en-US" dirty="0" err="1"/>
              <a:t>multihomed</a:t>
            </a:r>
            <a:r>
              <a:rPr lang="en-US" dirty="0"/>
              <a:t> servers, and much more</a:t>
            </a:r>
          </a:p>
          <a:p>
            <a:pPr lvl="3"/>
            <a:endParaRPr lang="en-US" dirty="0"/>
          </a:p>
          <a:p>
            <a:r>
              <a:rPr lang="en-US" dirty="0"/>
              <a:t>HTTP/2 standardized recently (published in 2015)</a:t>
            </a:r>
          </a:p>
          <a:p>
            <a:pPr lvl="1"/>
            <a:r>
              <a:rPr lang="en-US" dirty="0"/>
              <a:t>Allows for higher performance but doesn’t change the basic web request/response model</a:t>
            </a:r>
          </a:p>
          <a:p>
            <a:pPr lvl="1"/>
            <a:r>
              <a:rPr lang="en-US" dirty="0"/>
              <a:t>Will coexist with HTTP/1.1 for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provide zero or more request “headers”</a:t>
            </a:r>
          </a:p>
          <a:p>
            <a:pPr lvl="1"/>
            <a:r>
              <a:rPr lang="en-US" dirty="0"/>
              <a:t>These provide information to the server or modify how the server should process the request</a:t>
            </a:r>
          </a:p>
          <a:p>
            <a:pPr lvl="3"/>
            <a:endParaRPr lang="en-US" dirty="0"/>
          </a:p>
          <a:p>
            <a:r>
              <a:rPr lang="en-US" dirty="0"/>
              <a:t>You’ll encounter many in practice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r>
              <a:rPr lang="en-US" dirty="0"/>
              <a:t> the DNS name of the server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</a:t>
            </a:r>
            <a:r>
              <a:rPr lang="en-US" dirty="0"/>
              <a:t> an identifying string naming the browser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Accept:</a:t>
            </a:r>
            <a:r>
              <a:rPr lang="en-US" dirty="0"/>
              <a:t> the content types the client prefers or can accept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Cookie:</a:t>
            </a:r>
            <a:r>
              <a:rPr lang="en-US" dirty="0"/>
              <a:t> an HTTP cookie previously set by the server</a:t>
            </a:r>
          </a:p>
          <a:p>
            <a:pPr lvl="1"/>
            <a:r>
              <a:rPr lang="en-US" dirty="0">
                <a:hlinkClick r:id="rId3"/>
              </a:rPr>
              <a:t>https://www.w3.org/Protocols/rfc2616/rfc2616-sec5.html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B7E64-7FCD-4221-96B9-665BBB880F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4B2A85">
            <a:alpha val="40000"/>
          </a:srgb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CMU Bright" panose="02000603000000000000" pitchFamily="2" charset="0"/>
            <a:ea typeface="CMU Bright" panose="02000603000000000000" pitchFamily="2" charset="0"/>
            <a:cs typeface="CMU Bright" panose="02000603000000000000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CMU Bright" panose="02000603000000000000" pitchFamily="2" charset="0"/>
            <a:ea typeface="CMU Bright" panose="02000603000000000000" pitchFamily="2" charset="0"/>
            <a:cs typeface="CMU Bright" panose="02000603000000000000" pitchFamily="2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FC5D4F5-7D4E-40B6-B5AD-809164416F42}" vid="{1CFFABF9-0812-4376-AE68-2F06AFE035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UWTheme-333-Sp18</Template>
  <TotalTime>2579</TotalTime>
  <Words>1857</Words>
  <Application>Microsoft Macintosh PowerPoint</Application>
  <PresentationFormat>On-screen Show (4:3)</PresentationFormat>
  <Paragraphs>274</Paragraphs>
  <Slides>22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Hypertext Transport Protocol CSE 333 Summer 2018</vt:lpstr>
      <vt:lpstr>Administrivia</vt:lpstr>
      <vt:lpstr>HTTP Basics</vt:lpstr>
      <vt:lpstr>Protocols</vt:lpstr>
      <vt:lpstr>HTTP</vt:lpstr>
      <vt:lpstr>HTTP Requests</vt:lpstr>
      <vt:lpstr>HTTP Methods</vt:lpstr>
      <vt:lpstr>HTTP Versions</vt:lpstr>
      <vt:lpstr>Client Headers</vt:lpstr>
      <vt:lpstr>A Real Request</vt:lpstr>
      <vt:lpstr>HTTP Responses</vt:lpstr>
      <vt:lpstr>Status Codes and Reason</vt:lpstr>
      <vt:lpstr>Common Statuses</vt:lpstr>
      <vt:lpstr>Server Headers</vt:lpstr>
      <vt:lpstr>A Real Response</vt:lpstr>
      <vt:lpstr>Cool HTTP/1.1 Features</vt:lpstr>
      <vt:lpstr>Cool HTTP/1.1 Features</vt:lpstr>
      <vt:lpstr>20 years later…</vt:lpstr>
      <vt:lpstr>HTTP/2</vt:lpstr>
      <vt:lpstr>Peer Instruction Question</vt:lpstr>
      <vt:lpstr>Peer Instruction Question</vt:lpstr>
      <vt:lpstr>Extra Exercise #1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Transport Protocol CSE 333 Spring 2018</dc:title>
  <dc:creator>Justin Hsia</dc:creator>
  <cp:lastModifiedBy>Hal Perkins</cp:lastModifiedBy>
  <cp:revision>43</cp:revision>
  <cp:lastPrinted>2018-08-08T02:12:21Z</cp:lastPrinted>
  <dcterms:created xsi:type="dcterms:W3CDTF">2018-05-18T03:54:32Z</dcterms:created>
  <dcterms:modified xsi:type="dcterms:W3CDTF">2018-08-08T17:28:18Z</dcterms:modified>
</cp:coreProperties>
</file>