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lengualia.wordpress.com/tag/ortografia/" TargetMode="External"/><Relationship Id="rId3" Type="http://schemas.openxmlformats.org/officeDocument/2006/relationships/hyperlink" Target="http://vishal--mishra.blogspot.com/2012/12/ufw-uncomplicated-firewall.html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92936/server-remix-1-by-merlin2525-192936" TargetMode="External"/><Relationship Id="rId11" Type="http://schemas.openxmlformats.org/officeDocument/2006/relationships/hyperlink" Target="https://openclipart.org/detail/140539/magnifying-glass-by-gsagri04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489149/should-i-dual-home-our-webservers-dmz-internal-network-or-just-do-1-to-1-na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DMZ_network_diagram_2.p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Spring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only get into a LAN via router</a:t>
            </a:r>
          </a:p>
          <a:p>
            <a:r>
              <a:rPr lang="en-US" dirty="0"/>
              <a:t>We call the routers at the “edges” of a LAN </a:t>
            </a:r>
            <a:r>
              <a:rPr lang="en-US" b="1" i="1" dirty="0"/>
              <a:t>gateways</a:t>
            </a:r>
            <a:endParaRPr lang="en-US" dirty="0"/>
          </a:p>
          <a:p>
            <a:r>
              <a:rPr lang="en-US" dirty="0"/>
              <a:t>Gateways are, therefore, </a:t>
            </a:r>
            <a:r>
              <a:rPr lang="en-US" b="1" i="1" dirty="0"/>
              <a:t>natural chokepoints for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all about </a:t>
            </a:r>
            <a:r>
              <a:rPr lang="en-US" b="1" i="1" u="sng" dirty="0"/>
              <a:t>context</a:t>
            </a:r>
            <a:r>
              <a:rPr lang="en-US" dirty="0"/>
              <a:t> (REPEAT AFTER ME!)</a:t>
            </a:r>
          </a:p>
          <a:p>
            <a:r>
              <a:rPr lang="en-US" dirty="0"/>
              <a:t>Security has no meaning without context</a:t>
            </a:r>
          </a:p>
          <a:p>
            <a:r>
              <a:rPr lang="en-US" dirty="0"/>
              <a:t>What is secure within one context may not be within another</a:t>
            </a:r>
          </a:p>
          <a:p>
            <a:r>
              <a:rPr lang="en-US" dirty="0"/>
              <a:t>Data on different networks is </a:t>
            </a:r>
            <a:r>
              <a:rPr lang="en-US" i="1" dirty="0"/>
              <a:t>assumed</a:t>
            </a:r>
            <a:r>
              <a:rPr lang="en-US" dirty="0"/>
              <a:t> to have a different contexts</a:t>
            </a:r>
          </a:p>
          <a:p>
            <a:r>
              <a:rPr lang="en-US" dirty="0"/>
              <a:t>It is reasonable and natural to examine data transitioning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“firewall”?</a:t>
            </a:r>
          </a:p>
          <a:p>
            <a:r>
              <a:rPr lang="en-US" dirty="0"/>
              <a:t>Informally, it’s security within a network connector, such as a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read marketing, it’s Super Man.</a:t>
            </a:r>
          </a:p>
          <a:p>
            <a:pPr lvl="1"/>
            <a:r>
              <a:rPr lang="en-US" dirty="0"/>
              <a:t>Juniper: “control over applications, users, and content to stop advanced cyber-threats”</a:t>
            </a:r>
          </a:p>
          <a:p>
            <a:pPr lvl="1"/>
            <a:r>
              <a:rPr lang="en-US" dirty="0"/>
              <a:t>PAN: “Instantly find and stop attacks with a fully automated platform”</a:t>
            </a:r>
          </a:p>
          <a:p>
            <a:pPr lvl="1"/>
            <a:r>
              <a:rPr lang="en-US" dirty="0"/>
              <a:t>Cisco: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Ross Anderson proposed a framework for </a:t>
            </a:r>
            <a:r>
              <a:rPr lang="en-US" b="1" i="1" u="sng" dirty="0"/>
              <a:t>Security Engineering</a:t>
            </a:r>
            <a:endParaRPr lang="en-US" dirty="0"/>
          </a:p>
          <a:p>
            <a:pPr lvl="1"/>
            <a:r>
              <a:rPr lang="en-US" dirty="0"/>
              <a:t>Policy: 	</a:t>
            </a:r>
            <a:r>
              <a:rPr lang="en-US" b="1" i="1" u="sng" dirty="0"/>
              <a:t>WHAT</a:t>
            </a:r>
            <a:r>
              <a:rPr lang="en-US" dirty="0"/>
              <a:t> you’re supposed to achieve</a:t>
            </a:r>
          </a:p>
          <a:p>
            <a:pPr lvl="1"/>
            <a:r>
              <a:rPr lang="en-US" dirty="0"/>
              <a:t>Mechanism: 	</a:t>
            </a:r>
            <a:r>
              <a:rPr lang="en-US" b="1" i="1" u="sng" dirty="0"/>
              <a:t>HOW</a:t>
            </a:r>
            <a:r>
              <a:rPr lang="en-US" dirty="0"/>
              <a:t> you’re supposed to achieve it</a:t>
            </a:r>
          </a:p>
          <a:p>
            <a:pPr lvl="1"/>
            <a:r>
              <a:rPr lang="en-US" dirty="0"/>
              <a:t>Assurance: 	</a:t>
            </a:r>
            <a:r>
              <a:rPr lang="en-US" b="1" i="1" u="sng" dirty="0"/>
              <a:t>RELIABILITY</a:t>
            </a:r>
            <a:r>
              <a:rPr lang="en-US" dirty="0"/>
              <a:t> of the mechanism</a:t>
            </a:r>
          </a:p>
          <a:p>
            <a:pPr lvl="1"/>
            <a:r>
              <a:rPr lang="en-US" dirty="0"/>
              <a:t>Incentives:</a:t>
            </a:r>
            <a:r>
              <a:rPr lang="en-US" b="1" dirty="0"/>
              <a:t> 	</a:t>
            </a:r>
            <a:r>
              <a:rPr lang="en-US" b="1" i="1" u="sng" dirty="0"/>
              <a:t>MOTIVES</a:t>
            </a:r>
            <a:r>
              <a:rPr lang="en-US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security engineering class</a:t>
            </a:r>
          </a:p>
          <a:p>
            <a:r>
              <a:rPr lang="en-US" dirty="0"/>
              <a:t>But we will use it to help us frame how we look at security</a:t>
            </a:r>
          </a:p>
          <a:p>
            <a:r>
              <a:rPr lang="en-US" dirty="0"/>
              <a:t>PAY SPECIAL ATTENTION TO </a:t>
            </a:r>
            <a:r>
              <a:rPr lang="en-US" b="1" i="1" dirty="0"/>
              <a:t>POLICY</a:t>
            </a:r>
            <a:r>
              <a:rPr lang="en-US" dirty="0"/>
              <a:t> vs. </a:t>
            </a:r>
            <a:r>
              <a:rPr lang="en-US" b="1" i="1" dirty="0"/>
              <a:t>MECHANISM</a:t>
            </a:r>
            <a:endParaRPr lang="en-US" dirty="0"/>
          </a:p>
          <a:p>
            <a:pPr lvl="1"/>
            <a:r>
              <a:rPr lang="en-US" dirty="0"/>
              <a:t>Policy is WHAT you want</a:t>
            </a:r>
          </a:p>
          <a:p>
            <a:pPr lvl="1"/>
            <a:r>
              <a:rPr lang="en-US" dirty="0"/>
              <a:t>Mechanism is HOW you do it</a:t>
            </a:r>
          </a:p>
          <a:p>
            <a:r>
              <a:rPr lang="en-US" dirty="0"/>
              <a:t>Most “Policy” you see elsewhere, including CISSP, certifications, is different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615A-CF14-4A5F-A496-B04A73C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8A3B-013B-4B73-9A3F-BBFE766D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POLICY?</a:t>
            </a:r>
            <a:endParaRPr lang="en-US" dirty="0"/>
          </a:p>
          <a:p>
            <a:pPr lvl="1"/>
            <a:r>
              <a:rPr lang="en-US" dirty="0"/>
              <a:t>Authentication: a party can claim an identity ONLY if they’re authorized to do so</a:t>
            </a:r>
          </a:p>
          <a:p>
            <a:pPr lvl="1"/>
            <a:r>
              <a:rPr lang="en-US" dirty="0"/>
              <a:t>Confidentiality: only authorized parties can READ the communications</a:t>
            </a:r>
          </a:p>
          <a:p>
            <a:r>
              <a:rPr lang="en-US" dirty="0"/>
              <a:t>What is the </a:t>
            </a:r>
            <a:r>
              <a:rPr lang="en-US" b="1" i="1" u="sng" dirty="0"/>
              <a:t>MECHANISM?</a:t>
            </a:r>
            <a:endParaRPr lang="en-US" dirty="0"/>
          </a:p>
          <a:p>
            <a:pPr lvl="1"/>
            <a:r>
              <a:rPr lang="en-US" dirty="0"/>
              <a:t>Authentication is enforced by certificates, signatures, and trusted authorities</a:t>
            </a:r>
          </a:p>
          <a:p>
            <a:pPr lvl="1"/>
            <a:r>
              <a:rPr lang="en-US" dirty="0"/>
              <a:t>Confidentiality is enforced by encryption</a:t>
            </a:r>
          </a:p>
          <a:p>
            <a:r>
              <a:rPr lang="en-US" dirty="0"/>
              <a:t>ENCRYPTION IS MECHANISM NOT POLICY</a:t>
            </a:r>
          </a:p>
        </p:txBody>
      </p:sp>
    </p:spTree>
    <p:extLst>
      <p:ext uri="{BB962C8B-B14F-4D97-AF65-F5344CB8AC3E}">
        <p14:creationId xmlns:p14="http://schemas.microsoft.com/office/powerpoint/2010/main" val="367155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 are MECHANISMS for enforcing certain network security POLICIES</a:t>
            </a:r>
          </a:p>
          <a:p>
            <a:pPr lvl="1"/>
            <a:r>
              <a:rPr lang="en-US" dirty="0"/>
              <a:t>Borders are natural places to want a policy</a:t>
            </a:r>
          </a:p>
          <a:p>
            <a:pPr lvl="1"/>
            <a:r>
              <a:rPr lang="en-US" dirty="0"/>
              <a:t>Borders are also, conveniently, an easy place to enforce some policies</a:t>
            </a:r>
          </a:p>
          <a:p>
            <a:pPr lvl="1"/>
            <a:r>
              <a:rPr lang="en-US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Firewalls, like every other mechanism, don’t “create security”</a:t>
            </a:r>
          </a:p>
          <a:p>
            <a:r>
              <a:rPr lang="en-US" dirty="0"/>
              <a:t>Consider the marketing descriptions</a:t>
            </a:r>
          </a:p>
          <a:p>
            <a:pPr lvl="1"/>
            <a:r>
              <a:rPr lang="en-US" dirty="0"/>
              <a:t>What is a “threat”?</a:t>
            </a:r>
          </a:p>
          <a:p>
            <a:pPr lvl="1"/>
            <a:r>
              <a:rPr lang="en-US" dirty="0"/>
              <a:t>What does it mean to “block”?</a:t>
            </a:r>
          </a:p>
          <a:p>
            <a:pPr lvl="1"/>
            <a:r>
              <a:rPr lang="en-US" dirty="0"/>
              <a:t>What is an “attack”?</a:t>
            </a:r>
          </a:p>
          <a:p>
            <a:r>
              <a:rPr lang="en-US" dirty="0"/>
              <a:t>As a security professional, 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Firewalls are ONLY useful to the extent they can enforce a policy</a:t>
            </a:r>
          </a:p>
          <a:p>
            <a:r>
              <a:rPr lang="en-US" dirty="0"/>
              <a:t>Corollary: Policies come BEFORE firewalls</a:t>
            </a:r>
          </a:p>
          <a:p>
            <a:r>
              <a:rPr lang="en-US" dirty="0"/>
              <a:t>What security policies might you like to have?</a:t>
            </a:r>
          </a:p>
          <a:p>
            <a:pPr lvl="1"/>
            <a:r>
              <a:rPr lang="en-US" dirty="0"/>
              <a:t>Example 1: No malware can enter the network</a:t>
            </a:r>
          </a:p>
          <a:p>
            <a:pPr lvl="1"/>
            <a:r>
              <a:rPr lang="en-US" dirty="0"/>
              <a:t>Example 2: No unauthorized external network services</a:t>
            </a:r>
          </a:p>
          <a:p>
            <a:pPr lvl="1"/>
            <a:r>
              <a:rPr lang="en-US" dirty="0"/>
              <a:t>Example 3: External network services accessible only by authorized users</a:t>
            </a:r>
          </a:p>
          <a:p>
            <a:r>
              <a:rPr lang="en-US" dirty="0"/>
              <a:t>Once you have a policy, you can start looking for enforcement mechanisms.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Policies: 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#1: Only authorized LAN services are accessible outside the LAN</a:t>
            </a:r>
          </a:p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firewalls were LAYER 3 (IP level)</a:t>
            </a:r>
          </a:p>
          <a:p>
            <a:r>
              <a:rPr lang="en-US" dirty="0"/>
              <a:t>Layer-3 filtering can </a:t>
            </a:r>
            <a:r>
              <a:rPr lang="en-US" i="1" dirty="0"/>
              <a:t>partially</a:t>
            </a:r>
            <a:r>
              <a:rPr lang="en-US" dirty="0"/>
              <a:t> enforce all three policies:</a:t>
            </a:r>
          </a:p>
          <a:p>
            <a:pPr lvl="1"/>
            <a:r>
              <a:rPr lang="en-US" dirty="0"/>
              <a:t>Policy #1 by blocking access to computers without authorized services</a:t>
            </a:r>
          </a:p>
          <a:p>
            <a:pPr lvl="1"/>
            <a:r>
              <a:rPr lang="en-US" dirty="0"/>
              <a:t>Policy #2 by blocking access from computers without authorized IP’s</a:t>
            </a:r>
          </a:p>
          <a:p>
            <a:pPr lvl="1"/>
            <a:r>
              <a:rPr lang="en-US" dirty="0"/>
              <a:t>Policy #3 by blocking outbound requests to unauthorized IP’s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 developers quickly realized that IP-layer info was insufficient</a:t>
            </a:r>
          </a:p>
          <a:p>
            <a:r>
              <a:rPr lang="en-US" dirty="0"/>
              <a:t>Examining TCP packets made it policy enforcement better</a:t>
            </a:r>
          </a:p>
          <a:p>
            <a:pPr lvl="1"/>
            <a:r>
              <a:rPr lang="en-US" dirty="0"/>
              <a:t>TCP ports typically represented a specific service</a:t>
            </a:r>
          </a:p>
          <a:p>
            <a:r>
              <a:rPr lang="en-US" dirty="0"/>
              <a:t>Policy enforcement mechanism improvements:</a:t>
            </a:r>
          </a:p>
          <a:p>
            <a:pPr lvl="1"/>
            <a:r>
              <a:rPr lang="en-US" dirty="0"/>
              <a:t>Policy #1 by blocking access to </a:t>
            </a:r>
            <a:r>
              <a:rPr lang="en-US" i="1" dirty="0"/>
              <a:t>ports</a:t>
            </a:r>
            <a:r>
              <a:rPr lang="en-US" dirty="0"/>
              <a:t> not related to required services</a:t>
            </a:r>
          </a:p>
          <a:p>
            <a:pPr lvl="1"/>
            <a:r>
              <a:rPr lang="en-US" dirty="0"/>
              <a:t>Policy #3 by blocking outbound requests to unauthorized IP’s </a:t>
            </a:r>
            <a:r>
              <a:rPr lang="en-US" i="1" dirty="0"/>
              <a:t>or ports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examining ports, layer-4 packets also reveal </a:t>
            </a:r>
            <a:r>
              <a:rPr lang="en-US" i="1" dirty="0"/>
              <a:t>connection state</a:t>
            </a:r>
            <a:endParaRPr lang="en-US" dirty="0"/>
          </a:p>
          <a:p>
            <a:r>
              <a:rPr lang="en-US" dirty="0"/>
              <a:t>Some malicious packets violate TCP session rules, for example</a:t>
            </a:r>
          </a:p>
          <a:p>
            <a:r>
              <a:rPr lang="en-US" dirty="0"/>
              <a:t>Layer-4 firewalls could also keep track of TCP sessions</a:t>
            </a:r>
          </a:p>
          <a:p>
            <a:r>
              <a:rPr lang="en-US" dirty="0"/>
              <a:t>Better enforcement mechanism improvements:</a:t>
            </a:r>
          </a:p>
          <a:p>
            <a:pPr lvl="1"/>
            <a:r>
              <a:rPr lang="en-US" dirty="0"/>
              <a:t>Out-of-session packets almost certainly represent a violation of all three policies</a:t>
            </a:r>
          </a:p>
          <a:p>
            <a:pPr lvl="1"/>
            <a:r>
              <a:rPr lang="en-US" dirty="0"/>
              <a:t>Servers should not START an out-bound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better for enforcing different policies</a:t>
            </a:r>
          </a:p>
          <a:p>
            <a:pPr lvl="1"/>
            <a:r>
              <a:rPr lang="en-US" dirty="0"/>
              <a:t>Insider threat policies</a:t>
            </a:r>
          </a:p>
          <a:p>
            <a:pPr lvl="1"/>
            <a:r>
              <a:rPr lang="en-US" dirty="0"/>
              <a:t>Different types of devices on the same LAN (e.g., wireless, wired)</a:t>
            </a:r>
          </a:p>
          <a:p>
            <a:r>
              <a:rPr lang="en-US" dirty="0"/>
              <a:t>Have some neat defensive properties</a:t>
            </a:r>
          </a:p>
          <a:p>
            <a:pPr lvl="1"/>
            <a:r>
              <a:rPr lang="en-US" dirty="0"/>
              <a:t>If only a switch, </a:t>
            </a:r>
            <a:r>
              <a:rPr lang="en-US" b="1" i="1" dirty="0"/>
              <a:t>HAS NO IP ADDRESS!!! HARDER TO ATTACK!!!</a:t>
            </a:r>
            <a:endParaRPr lang="en-US" u="sng" dirty="0"/>
          </a:p>
          <a:p>
            <a:pPr lvl="1"/>
            <a:r>
              <a:rPr lang="en-US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to confuse you personally, L7 refers to the inspection, not the routing</a:t>
            </a:r>
          </a:p>
          <a:p>
            <a:r>
              <a:rPr lang="en-US" dirty="0"/>
              <a:t>L7 firewalls examine application data</a:t>
            </a:r>
          </a:p>
          <a:p>
            <a:r>
              <a:rPr lang="en-US" dirty="0"/>
              <a:t>Even more </a:t>
            </a:r>
            <a:r>
              <a:rPr lang="en-US"/>
              <a:t>“stateful”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D17-6773-4A97-8E43-EB93B8D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Motivations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1B-9CAF-43D2-9462-97156787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firewalls go back to 1991!!</a:t>
            </a:r>
          </a:p>
          <a:p>
            <a:r>
              <a:rPr lang="en-US" dirty="0"/>
              <a:t>The idea was simple: Firewalls should understand application traffic.</a:t>
            </a:r>
          </a:p>
          <a:p>
            <a:r>
              <a:rPr lang="en-US" dirty="0"/>
              <a:t>Example: FTP</a:t>
            </a:r>
          </a:p>
          <a:p>
            <a:pPr lvl="1"/>
            <a:r>
              <a:rPr lang="en-US" dirty="0"/>
              <a:t>FTP has a control channel and a bulk data channel</a:t>
            </a:r>
          </a:p>
          <a:p>
            <a:pPr lvl="1"/>
            <a:r>
              <a:rPr lang="en-US" dirty="0"/>
              <a:t>To transfer a file, a new port is opened dynamically, and communicated over control</a:t>
            </a:r>
          </a:p>
          <a:p>
            <a:pPr lvl="1"/>
            <a:r>
              <a:rPr lang="en-US" dirty="0"/>
              <a:t>Even if FTP’s control channel port is open, how do you open the dynamic port?</a:t>
            </a:r>
          </a:p>
        </p:txBody>
      </p:sp>
    </p:spTree>
    <p:extLst>
      <p:ext uri="{BB962C8B-B14F-4D97-AF65-F5344CB8AC3E}">
        <p14:creationId xmlns:p14="http://schemas.microsoft.com/office/powerpoint/2010/main" val="1419622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FTP Aware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7209228" y="4064929"/>
            <a:ext cx="2521206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0EEBBB8-35E5-4412-9CCF-01823966EAFB}"/>
              </a:ext>
            </a:extLst>
          </p:cNvPr>
          <p:cNvSpPr/>
          <p:nvPr/>
        </p:nvSpPr>
        <p:spPr>
          <a:xfrm>
            <a:off x="6443096" y="3844877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0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E86A7-19E6-479A-8C32-A5371BA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42593" y="3346385"/>
            <a:ext cx="2217311" cy="1771015"/>
          </a:xfrm>
          <a:prstGeom prst="rect">
            <a:avLst/>
          </a:prstGeom>
        </p:spPr>
      </p:pic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D5CFD16C-364C-44D3-8FC4-2BAECD54A31D}"/>
              </a:ext>
            </a:extLst>
          </p:cNvPr>
          <p:cNvSpPr/>
          <p:nvPr/>
        </p:nvSpPr>
        <p:spPr>
          <a:xfrm flipH="1">
            <a:off x="6884546" y="3949461"/>
            <a:ext cx="2134580" cy="612648"/>
          </a:xfrm>
          <a:prstGeom prst="flowChartMagnetic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2DE1-DE3C-416D-841E-F806EFB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Aware Firewall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18CCC-322E-4B6D-803E-442FEB5BA682}"/>
              </a:ext>
            </a:extLst>
          </p:cNvPr>
          <p:cNvSpPr txBox="1"/>
          <p:nvPr/>
        </p:nvSpPr>
        <p:spPr>
          <a:xfrm>
            <a:off x="4942593" y="5287825"/>
            <a:ext cx="221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vishal--mishra.blogspot.com/2012/12/ufw-uncomplicated-firewall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16698-EE8C-43CF-89FB-954EB87F9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21555" y="3497090"/>
            <a:ext cx="1209156" cy="1620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80F2C-2378-4A28-B6D8-243C0DDB91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261" y="3346385"/>
            <a:ext cx="2168180" cy="1983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8C94A-1AFF-44C0-A351-44162DA5203B}"/>
              </a:ext>
            </a:extLst>
          </p:cNvPr>
          <p:cNvSpPr txBox="1"/>
          <p:nvPr/>
        </p:nvSpPr>
        <p:spPr>
          <a:xfrm>
            <a:off x="1224571" y="5494327"/>
            <a:ext cx="146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lengualia.wordpress.com/tag/ortografi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CBF25C-3F55-4572-BB84-32F241D4EA41}"/>
              </a:ext>
            </a:extLst>
          </p:cNvPr>
          <p:cNvSpPr/>
          <p:nvPr/>
        </p:nvSpPr>
        <p:spPr>
          <a:xfrm>
            <a:off x="3166160" y="2727087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FTP Server on port 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ABF107-71AC-4404-B809-14D653C8E688}"/>
              </a:ext>
            </a:extLst>
          </p:cNvPr>
          <p:cNvSpPr/>
          <p:nvPr/>
        </p:nvSpPr>
        <p:spPr>
          <a:xfrm>
            <a:off x="3176562" y="3382144"/>
            <a:ext cx="65538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FTP client is listening on port 9210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22C637C-3663-4F2D-B62C-3BF2782262B3}"/>
              </a:ext>
            </a:extLst>
          </p:cNvPr>
          <p:cNvSpPr/>
          <p:nvPr/>
        </p:nvSpPr>
        <p:spPr>
          <a:xfrm>
            <a:off x="3222555" y="4875084"/>
            <a:ext cx="6507879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9210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86CBF-9C67-4D9E-974A-5C325CA27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97018" y="2969403"/>
            <a:ext cx="1656828" cy="2215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D9B4B-45F7-49A6-A5A3-26456D5C9730}"/>
              </a:ext>
            </a:extLst>
          </p:cNvPr>
          <p:cNvSpPr txBox="1"/>
          <p:nvPr/>
        </p:nvSpPr>
        <p:spPr>
          <a:xfrm>
            <a:off x="7077537" y="407111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9210!</a:t>
            </a:r>
          </a:p>
        </p:txBody>
      </p:sp>
    </p:spTree>
    <p:extLst>
      <p:ext uri="{BB962C8B-B14F-4D97-AF65-F5344CB8AC3E}">
        <p14:creationId xmlns:p14="http://schemas.microsoft.com/office/powerpoint/2010/main" val="304997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655-1F9C-4F5E-B97D-043BB4E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07B-A784-43F3-BA3B-F6D97358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early 90’s, many firewalls also supported their own services</a:t>
            </a:r>
          </a:p>
          <a:p>
            <a:r>
              <a:rPr lang="en-US" dirty="0"/>
              <a:t>Users could connect to the firewall </a:t>
            </a:r>
            <a:r>
              <a:rPr lang="en-US" i="1" dirty="0"/>
              <a:t>as a server</a:t>
            </a:r>
            <a:r>
              <a:rPr lang="en-US" dirty="0"/>
              <a:t> and, for example, log-in</a:t>
            </a:r>
          </a:p>
          <a:p>
            <a:r>
              <a:rPr lang="en-US" dirty="0"/>
              <a:t>The logging-in process could map a </a:t>
            </a:r>
          </a:p>
          <a:p>
            <a:pPr lvl="1"/>
            <a:r>
              <a:rPr lang="en-US" dirty="0"/>
              <a:t>user-name to an IP address</a:t>
            </a:r>
          </a:p>
          <a:p>
            <a:pPr lvl="1"/>
            <a:r>
              <a:rPr lang="en-US" dirty="0"/>
              <a:t>Or even a point-to-point protocol with encryption (or VPN)</a:t>
            </a:r>
          </a:p>
          <a:p>
            <a:r>
              <a:rPr lang="en-US" dirty="0"/>
              <a:t>Combined with application scanning, far more granular policies enforced</a:t>
            </a:r>
          </a:p>
        </p:txBody>
      </p:sp>
    </p:spTree>
    <p:extLst>
      <p:ext uri="{BB962C8B-B14F-4D97-AF65-F5344CB8AC3E}">
        <p14:creationId xmlns:p14="http://schemas.microsoft.com/office/powerpoint/2010/main" val="242292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B6A-31A6-4046-AE68-2945851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L7+User 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EA76-1C5E-4C79-8418-F7D7ADF6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#2: Only authorized users from outside the LAN can access LAN resources</a:t>
            </a:r>
          </a:p>
          <a:p>
            <a:r>
              <a:rPr lang="en-US" dirty="0"/>
              <a:t>Policy #3: Only authorized users on the LAN can access authorized services outside the LAN</a:t>
            </a:r>
          </a:p>
          <a:p>
            <a:endParaRPr lang="en-US" dirty="0"/>
          </a:p>
          <a:p>
            <a:r>
              <a:rPr lang="en-US" dirty="0"/>
              <a:t>LAN resources can now be </a:t>
            </a:r>
            <a:r>
              <a:rPr lang="en-US" i="1" dirty="0"/>
              <a:t>application specific!</a:t>
            </a:r>
            <a:endParaRPr lang="en-US" dirty="0"/>
          </a:p>
          <a:p>
            <a:pPr lvl="1"/>
            <a:r>
              <a:rPr lang="en-US" dirty="0"/>
              <a:t>User X can only download on FTP</a:t>
            </a:r>
          </a:p>
          <a:p>
            <a:pPr lvl="1"/>
            <a:r>
              <a:rPr lang="en-US" dirty="0"/>
              <a:t>User Y can upload or download on FTP</a:t>
            </a:r>
          </a:p>
        </p:txBody>
      </p:sp>
    </p:spTree>
    <p:extLst>
      <p:ext uri="{BB962C8B-B14F-4D97-AF65-F5344CB8AC3E}">
        <p14:creationId xmlns:p14="http://schemas.microsoft.com/office/powerpoint/2010/main" val="20295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5E8-3E53-4E88-8F10-CAF7B549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Motivation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A00-E4AB-4F87-827D-56004E5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 decade, need for L7 scanning has increased</a:t>
            </a:r>
          </a:p>
          <a:p>
            <a:r>
              <a:rPr lang="en-US" dirty="0"/>
              <a:t>Consider policy #1 – controlling which services are available</a:t>
            </a:r>
          </a:p>
          <a:p>
            <a:r>
              <a:rPr lang="en-US" dirty="0"/>
              <a:t>Without L7, this can only be enforced by monitoring ports.</a:t>
            </a:r>
          </a:p>
          <a:p>
            <a:r>
              <a:rPr lang="en-US" dirty="0"/>
              <a:t>What stops a bad person from using an unconventional port number?</a:t>
            </a:r>
          </a:p>
          <a:p>
            <a:r>
              <a:rPr lang="en-US" dirty="0"/>
              <a:t>With L7 scanning, can verify the type of traffic</a:t>
            </a:r>
          </a:p>
        </p:txBody>
      </p:sp>
    </p:spTree>
    <p:extLst>
      <p:ext uri="{BB962C8B-B14F-4D97-AF65-F5344CB8AC3E}">
        <p14:creationId xmlns:p14="http://schemas.microsoft.com/office/powerpoint/2010/main" val="3316019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B86-A3FD-4292-9B5D-D75B0D6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359-41A4-47C0-A1EE-F351218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arms race, bad actors wrap one kind of traffic in another</a:t>
            </a:r>
          </a:p>
          <a:p>
            <a:r>
              <a:rPr lang="en-US" dirty="0"/>
              <a:t>Unsurprisingly, HTTP is popular</a:t>
            </a:r>
          </a:p>
          <a:p>
            <a:r>
              <a:rPr lang="en-US" dirty="0"/>
              <a:t>Modern firewalls can unpack the tunnel to see what’s inside.</a:t>
            </a:r>
          </a:p>
          <a:p>
            <a:r>
              <a:rPr lang="en-US" dirty="0"/>
              <a:t>One exception: encrypted tunnels (TLS/SSH)</a:t>
            </a:r>
          </a:p>
          <a:p>
            <a:r>
              <a:rPr lang="en-US" dirty="0"/>
              <a:t>Can’t see inside without “visibility” (we’ll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2264731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Mitigation and Future </a:t>
            </a:r>
            <a:r>
              <a:rPr lang="en-US" dirty="0" err="1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IDS stands for Intrusion Detection System</a:t>
            </a:r>
          </a:p>
          <a:p>
            <a:r>
              <a:rPr lang="en-US" dirty="0"/>
              <a:t>IPS is Intrusion Prevention System</a:t>
            </a:r>
          </a:p>
          <a:p>
            <a:r>
              <a:rPr lang="en-US" dirty="0"/>
              <a:t>IDS is far more common because IPS is just too hard (false positive and false negatives)</a:t>
            </a:r>
          </a:p>
          <a:p>
            <a:r>
              <a:rPr lang="en-US" dirty="0"/>
              <a:t>IDS assumes the attacker has already won</a:t>
            </a:r>
          </a:p>
          <a:p>
            <a:pPr lvl="1"/>
            <a:r>
              <a:rPr lang="en-US" dirty="0"/>
              <a:t>The attacker has already succeeded in his objective and left (forensics)</a:t>
            </a:r>
          </a:p>
          <a:p>
            <a:pPr lvl="1"/>
            <a:r>
              <a:rPr lang="en-US" dirty="0"/>
              <a:t>The attacker is in the system, but still moving toward a higher target (mitigation)</a:t>
            </a:r>
          </a:p>
        </p:txBody>
      </p:sp>
    </p:spTree>
    <p:extLst>
      <p:ext uri="{BB962C8B-B14F-4D97-AF65-F5344CB8AC3E}">
        <p14:creationId xmlns:p14="http://schemas.microsoft.com/office/powerpoint/2010/main" val="1112725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Anomalies: unusual network traffic</a:t>
            </a:r>
          </a:p>
          <a:p>
            <a:pPr lvl="1"/>
            <a:r>
              <a:rPr lang="en-US" dirty="0"/>
              <a:t>Port scanning (recon)</a:t>
            </a:r>
          </a:p>
          <a:p>
            <a:pPr lvl="1"/>
            <a:r>
              <a:rPr lang="en-US" dirty="0"/>
              <a:t>Unusually large data transmissions (buffer overflow,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Unexpected traffic between machines</a:t>
            </a:r>
          </a:p>
          <a:p>
            <a:r>
              <a:rPr lang="en-US" dirty="0"/>
              <a:t>Surprisingly, this is still very much signature based</a:t>
            </a:r>
          </a:p>
          <a:p>
            <a:r>
              <a:rPr lang="en-US" dirty="0"/>
              <a:t>Various products have attempted to do statistics modeling but usually too noisy</a:t>
            </a:r>
          </a:p>
        </p:txBody>
      </p:sp>
    </p:spTree>
    <p:extLst>
      <p:ext uri="{BB962C8B-B14F-4D97-AF65-F5344CB8AC3E}">
        <p14:creationId xmlns:p14="http://schemas.microsoft.com/office/powerpoint/2010/main" val="428401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96203" y="2350541"/>
            <a:ext cx="2799593" cy="4199391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Network Based IDS (NIDS)</a:t>
            </a:r>
          </a:p>
          <a:p>
            <a:pPr lvl="1"/>
            <a:r>
              <a:rPr lang="en-US" dirty="0"/>
              <a:t>Monitor traffic on the network (often using the gateways/routers)</a:t>
            </a:r>
          </a:p>
          <a:p>
            <a:r>
              <a:rPr lang="en-US" dirty="0"/>
              <a:t>Host Based IDS (HIDS)</a:t>
            </a:r>
          </a:p>
          <a:p>
            <a:pPr lvl="1"/>
            <a:r>
              <a:rPr lang="en-US" dirty="0"/>
              <a:t>Monitor traffic received at a host, and the effect thereof</a:t>
            </a:r>
          </a:p>
          <a:p>
            <a:pPr lvl="1"/>
            <a:r>
              <a:rPr lang="en-US" dirty="0"/>
              <a:t>Sometimes helpful in simply monitoring the encrypted traffic</a:t>
            </a:r>
          </a:p>
          <a:p>
            <a:r>
              <a:rPr lang="en-US" dirty="0"/>
              <a:t>Hybrid systems</a:t>
            </a:r>
          </a:p>
          <a:p>
            <a:pPr lvl="1"/>
            <a:r>
              <a:rPr lang="en-US" dirty="0"/>
              <a:t>Deploy host components and network </a:t>
            </a:r>
            <a:r>
              <a:rPr lang="en-US" dirty="0" err="1"/>
              <a:t>componets</a:t>
            </a:r>
            <a:endParaRPr lang="en-US" dirty="0"/>
          </a:p>
          <a:p>
            <a:pPr lvl="1"/>
            <a:r>
              <a:rPr lang="en-US" dirty="0"/>
              <a:t>Report all data back to a central server/dashboard</a:t>
            </a:r>
          </a:p>
        </p:txBody>
      </p:sp>
    </p:spTree>
    <p:extLst>
      <p:ext uri="{BB962C8B-B14F-4D97-AF65-F5344CB8AC3E}">
        <p14:creationId xmlns:p14="http://schemas.microsoft.com/office/powerpoint/2010/main" val="410164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interesting IDS component</a:t>
            </a:r>
          </a:p>
          <a:p>
            <a:r>
              <a:rPr lang="en-US" dirty="0"/>
              <a:t>Create a fake system to draw attacker attention</a:t>
            </a:r>
          </a:p>
          <a:p>
            <a:r>
              <a:rPr lang="en-US" dirty="0"/>
              <a:t>Introduces components whose entire operation is an anomaly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Low Interaction – port only, record traffic</a:t>
            </a:r>
          </a:p>
          <a:p>
            <a:pPr lvl="1"/>
            <a:r>
              <a:rPr lang="en-US" dirty="0"/>
              <a:t>Purpose: logging</a:t>
            </a:r>
          </a:p>
          <a:p>
            <a:r>
              <a:rPr lang="en-US" dirty="0"/>
              <a:t>Medium Interaction – simulated/emulated service</a:t>
            </a:r>
          </a:p>
          <a:p>
            <a:pPr lvl="1"/>
            <a:r>
              <a:rPr lang="en-US" dirty="0"/>
              <a:t>Purpose: delay/confuse</a:t>
            </a:r>
          </a:p>
          <a:p>
            <a:r>
              <a:rPr lang="en-US" dirty="0"/>
              <a:t>High Interaction – real services on real computers with real operating systems</a:t>
            </a:r>
          </a:p>
          <a:p>
            <a:pPr lvl="1"/>
            <a:r>
              <a:rPr lang="en-US" dirty="0"/>
              <a:t>Purpose: maximum analysis of attacker behavior</a:t>
            </a:r>
          </a:p>
          <a:p>
            <a:r>
              <a:rPr lang="en-US" dirty="0"/>
              <a:t>Honeynet – multiple honeypots working together</a:t>
            </a:r>
          </a:p>
          <a:p>
            <a:r>
              <a:rPr lang="en-US" dirty="0"/>
              <a:t>Specialized variants:</a:t>
            </a:r>
          </a:p>
          <a:p>
            <a:pPr lvl="1"/>
            <a:r>
              <a:rPr lang="en-US" dirty="0"/>
              <a:t>Malware Honeypots</a:t>
            </a:r>
          </a:p>
          <a:p>
            <a:pPr lvl="1"/>
            <a:r>
              <a:rPr lang="en-US" dirty="0"/>
              <a:t>Spam Honeypots</a:t>
            </a:r>
          </a:p>
        </p:txBody>
      </p:sp>
    </p:spTree>
    <p:extLst>
      <p:ext uri="{BB962C8B-B14F-4D97-AF65-F5344CB8AC3E}">
        <p14:creationId xmlns:p14="http://schemas.microsoft.com/office/powerpoint/2010/main" val="220579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Honeypots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 part of larger “Enterprise Deception Operations” initiatives</a:t>
            </a:r>
          </a:p>
          <a:p>
            <a:r>
              <a:rPr lang="en-US" dirty="0"/>
              <a:t>Which type of honeypot makes the most sense?</a:t>
            </a:r>
          </a:p>
          <a:p>
            <a:pPr lvl="1"/>
            <a:r>
              <a:rPr lang="en-US" dirty="0"/>
              <a:t>Perhaps counter-intuitively, “low interaction” for corporate</a:t>
            </a:r>
          </a:p>
          <a:p>
            <a:pPr lvl="1"/>
            <a:r>
              <a:rPr lang="en-US" dirty="0"/>
              <a:t>“high interaction” for research</a:t>
            </a:r>
          </a:p>
          <a:p>
            <a:pPr lvl="1"/>
            <a:r>
              <a:rPr lang="en-US" dirty="0"/>
              <a:t>In the corporate world, may be related to SLA (reaction time, not detail matters)</a:t>
            </a:r>
          </a:p>
          <a:p>
            <a:r>
              <a:rPr lang="en-US" dirty="0"/>
              <a:t>But all of this should come back to the security policy, should it not?</a:t>
            </a:r>
          </a:p>
        </p:txBody>
      </p:sp>
    </p:spTree>
    <p:extLst>
      <p:ext uri="{BB962C8B-B14F-4D97-AF65-F5344CB8AC3E}">
        <p14:creationId xmlns:p14="http://schemas.microsoft.com/office/powerpoint/2010/main" val="281633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policy does IDS (including honeypot) enforce?</a:t>
            </a:r>
          </a:p>
          <a:p>
            <a:r>
              <a:rPr lang="en-US" dirty="0"/>
              <a:t>For many (all?) ideal policies, none. The attacker has already violated a policy.</a:t>
            </a:r>
          </a:p>
          <a:p>
            <a:r>
              <a:rPr lang="en-US" dirty="0"/>
              <a:t>Perhaps you could think of it as a meta-level policy (policies about policies)</a:t>
            </a:r>
          </a:p>
          <a:p>
            <a:r>
              <a:rPr lang="en-US" dirty="0"/>
              <a:t>Or, you could think about it as “enforcement-after-the-fact”</a:t>
            </a:r>
          </a:p>
          <a:p>
            <a:pPr lvl="1"/>
            <a:r>
              <a:rPr lang="en-US" dirty="0"/>
              <a:t>That is, how quickly can we get back to compliance?</a:t>
            </a:r>
          </a:p>
        </p:txBody>
      </p:sp>
    </p:spTree>
    <p:extLst>
      <p:ext uri="{BB962C8B-B14F-4D97-AF65-F5344CB8AC3E}">
        <p14:creationId xmlns:p14="http://schemas.microsoft.com/office/powerpoint/2010/main" val="129201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151-954A-44E2-8991-10D98D7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DMZ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AA6F-1281-4FC0-976E-BF9A6999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2701524"/>
            <a:ext cx="6087479" cy="242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075B-05BE-43E0-83CC-2D610C882DC4}"/>
              </a:ext>
            </a:extLst>
          </p:cNvPr>
          <p:cNvSpPr txBox="1"/>
          <p:nvPr/>
        </p:nvSpPr>
        <p:spPr>
          <a:xfrm>
            <a:off x="812800" y="5257629"/>
            <a:ext cx="608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rverfault.com/questions/489149/should-i-dual-home-our-webservers-dmz-internal-network-or-just-do-1-to-1-na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2F596-C021-4A14-B1F3-F9AC520A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02481" y="2701524"/>
            <a:ext cx="4203194" cy="260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2CDC7-F51E-4514-8B12-8B1958FF11B6}"/>
              </a:ext>
            </a:extLst>
          </p:cNvPr>
          <p:cNvSpPr txBox="1"/>
          <p:nvPr/>
        </p:nvSpPr>
        <p:spPr>
          <a:xfrm>
            <a:off x="7411877" y="5381176"/>
            <a:ext cx="409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DMZ_network_diagram_2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914B-0684-4C04-9C81-79C211BE07D7}"/>
              </a:ext>
            </a:extLst>
          </p:cNvPr>
          <p:cNvSpPr txBox="1"/>
          <p:nvPr/>
        </p:nvSpPr>
        <p:spPr>
          <a:xfrm>
            <a:off x="4946621" y="604062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 ENFORCEMENT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0EF8EBF-27AD-40E9-B918-AAF9C4BFC12E}"/>
              </a:ext>
            </a:extLst>
          </p:cNvPr>
          <p:cNvSpPr/>
          <p:nvPr/>
        </p:nvSpPr>
        <p:spPr>
          <a:xfrm rot="18691555">
            <a:off x="3639336" y="3419544"/>
            <a:ext cx="484632" cy="3060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D5FB472-2A73-4C93-A4F8-ECD5E5FA3B54}"/>
              </a:ext>
            </a:extLst>
          </p:cNvPr>
          <p:cNvSpPr/>
          <p:nvPr/>
        </p:nvSpPr>
        <p:spPr>
          <a:xfrm rot="20953221">
            <a:off x="5164135" y="3601988"/>
            <a:ext cx="484632" cy="2371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AC45D63-AF19-419B-B243-2CE803DDBD03}"/>
              </a:ext>
            </a:extLst>
          </p:cNvPr>
          <p:cNvSpPr/>
          <p:nvPr/>
        </p:nvSpPr>
        <p:spPr>
          <a:xfrm rot="4039760">
            <a:off x="7575148" y="3722530"/>
            <a:ext cx="484632" cy="3236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2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4C5-9921-4E83-A008-2535BC5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67AF-FF6A-4BC7-8347-8B819F77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Later, we’ll talk about </a:t>
            </a:r>
            <a:r>
              <a:rPr lang="en-US" b="1" i="1" dirty="0"/>
              <a:t>ZERO TRUST NETWORKS</a:t>
            </a:r>
            <a:endParaRPr lang="en-US" dirty="0"/>
          </a:p>
          <a:p>
            <a:r>
              <a:rPr lang="en-US" dirty="0"/>
              <a:t>Many believe that the “Firewall is Dead”, “DMZ’s are Dead”,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 doubt that they die, but we’ll talk later about how they’re no </a:t>
            </a:r>
            <a:r>
              <a:rPr lang="en-US"/>
              <a:t>longer enough</a:t>
            </a:r>
          </a:p>
        </p:txBody>
      </p:sp>
    </p:spTree>
    <p:extLst>
      <p:ext uri="{BB962C8B-B14F-4D97-AF65-F5344CB8AC3E}">
        <p14:creationId xmlns:p14="http://schemas.microsoft.com/office/powerpoint/2010/main" val="38305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CONTEXT</a:t>
            </a:r>
            <a:endParaRPr lang="en-US" dirty="0"/>
          </a:p>
          <a:p>
            <a:r>
              <a:rPr lang="en-US" dirty="0"/>
              <a:t>Countries have different</a:t>
            </a:r>
          </a:p>
          <a:p>
            <a:pPr lvl="1"/>
            <a:r>
              <a:rPr lang="en-US" dirty="0"/>
              <a:t>Social Models</a:t>
            </a:r>
          </a:p>
          <a:p>
            <a:pPr lvl="1"/>
            <a:r>
              <a:rPr lang="en-US" dirty="0"/>
              <a:t>Legal Frameworks</a:t>
            </a:r>
          </a:p>
          <a:p>
            <a:pPr lvl="1"/>
            <a:r>
              <a:rPr lang="en-US" dirty="0"/>
              <a:t>Rights and Responsibilities</a:t>
            </a:r>
          </a:p>
          <a:p>
            <a:r>
              <a:rPr lang="en-US" dirty="0"/>
              <a:t>Binders, bins, and office “spaces”</a:t>
            </a:r>
          </a:p>
          <a:p>
            <a:pPr lvl="1"/>
            <a:r>
              <a:rPr lang="en-US" dirty="0"/>
              <a:t>Importance</a:t>
            </a:r>
          </a:p>
          <a:p>
            <a:pPr lvl="1"/>
            <a:r>
              <a:rPr lang="en-US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tied to a physical space and/or organization</a:t>
            </a:r>
          </a:p>
          <a:p>
            <a:pPr lvl="1"/>
            <a:r>
              <a:rPr lang="en-US" dirty="0"/>
              <a:t>All the people, equipment, data, etc. belonging to an entity</a:t>
            </a:r>
          </a:p>
          <a:p>
            <a:pPr lvl="1"/>
            <a:r>
              <a:rPr lang="en-US" dirty="0"/>
              <a:t>For example, a corporate network</a:t>
            </a:r>
          </a:p>
          <a:p>
            <a:r>
              <a:rPr lang="en-US" dirty="0"/>
              <a:t>But there are far more conceptual spaces</a:t>
            </a:r>
          </a:p>
          <a:p>
            <a:pPr lvl="1"/>
            <a:r>
              <a:rPr lang="en-US" dirty="0"/>
              <a:t>Media piracy</a:t>
            </a:r>
          </a:p>
          <a:p>
            <a:pPr lvl="1"/>
            <a:r>
              <a:rPr lang="en-US" dirty="0"/>
              <a:t>Hacking communities</a:t>
            </a:r>
          </a:p>
          <a:p>
            <a:r>
              <a:rPr lang="en-US" dirty="0"/>
              <a:t>Everything </a:t>
            </a:r>
            <a:r>
              <a:rPr lang="en-US" dirty="0" err="1"/>
              <a:t>inbetween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LAN’s have </a:t>
            </a:r>
            <a:r>
              <a:rPr lang="en-US" i="1" dirty="0"/>
              <a:t>historically</a:t>
            </a:r>
            <a:r>
              <a:rPr lang="en-US" dirty="0"/>
              <a:t> creates cyber spaces very naturally</a:t>
            </a:r>
          </a:p>
          <a:p>
            <a:r>
              <a:rPr lang="en-US" dirty="0"/>
              <a:t>Typically tied to an entity, the LAN is </a:t>
            </a:r>
          </a:p>
          <a:p>
            <a:pPr lvl="1"/>
            <a:r>
              <a:rPr lang="en-US" dirty="0"/>
              <a:t>Hosted by the entity in physical space</a:t>
            </a:r>
          </a:p>
          <a:p>
            <a:pPr lvl="1"/>
            <a:r>
              <a:rPr lang="en-US" dirty="0"/>
              <a:t>Provides resources on behalf of the entity in cyber space</a:t>
            </a:r>
          </a:p>
          <a:p>
            <a:r>
              <a:rPr lang="en-US" dirty="0"/>
              <a:t>Access is typically limited to individuals with physical relationships to the entity</a:t>
            </a:r>
          </a:p>
          <a:p>
            <a:pPr lvl="1"/>
            <a:r>
              <a:rPr lang="en-US" dirty="0"/>
              <a:t>Insiders typically have increased access to resources across the LAN</a:t>
            </a:r>
          </a:p>
          <a:p>
            <a:pPr lvl="1"/>
            <a:r>
              <a:rPr lang="en-US" dirty="0"/>
              <a:t>Outsiders typically have limited access to published resources on specific servers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3239</TotalTime>
  <Words>2001</Words>
  <Application>Microsoft Office PowerPoint</Application>
  <PresentationFormat>Widescreen</PresentationFormat>
  <Paragraphs>280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Gill Sans MT</vt:lpstr>
      <vt:lpstr>Parcel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Example: TLS</vt:lpstr>
      <vt:lpstr>Firewalls: Policy and Mechanism</vt:lpstr>
      <vt:lpstr>“Security” is a Meaningless Word</vt:lpstr>
      <vt:lpstr>Enforcing Policy</vt:lpstr>
      <vt:lpstr>Common Policies:  Access Control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You can Also have an L2 Firewall</vt:lpstr>
      <vt:lpstr>Layer 2 Firewalls</vt:lpstr>
      <vt:lpstr>L7 Firewalls</vt:lpstr>
      <vt:lpstr>Early Motivations for L7</vt:lpstr>
      <vt:lpstr>Non FTP Aware Firewall</vt:lpstr>
      <vt:lpstr>FTP Aware Firewall</vt:lpstr>
      <vt:lpstr>Tracking Users</vt:lpstr>
      <vt:lpstr>L7+User Policy Enforcement</vt:lpstr>
      <vt:lpstr>More Motivation for L7</vt:lpstr>
      <vt:lpstr>Tunnels</vt:lpstr>
      <vt:lpstr>IDS: Mitigation and Future PRevention</vt:lpstr>
      <vt:lpstr>Signs of Bad Behavior</vt:lpstr>
      <vt:lpstr>IDS Types</vt:lpstr>
      <vt:lpstr>Honeypots</vt:lpstr>
      <vt:lpstr>Types of Honeypots</vt:lpstr>
      <vt:lpstr>Deploying Honeypots </vt:lpstr>
      <vt:lpstr>IDS and Security Policy</vt:lpstr>
      <vt:lpstr>Network Architecture: DMZ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60</cp:revision>
  <dcterms:created xsi:type="dcterms:W3CDTF">2019-01-26T18:10:59Z</dcterms:created>
  <dcterms:modified xsi:type="dcterms:W3CDTF">2019-03-13T18:40:51Z</dcterms:modified>
</cp:coreProperties>
</file>