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9" r:id="rId25"/>
    <p:sldId id="280" r:id="rId26"/>
    <p:sldId id="278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apnic.net/?p=1033" TargetMode="External"/><Relationship Id="rId2" Type="http://schemas.openxmlformats.org/officeDocument/2006/relationships/hyperlink" Target="https://blog.apnic.net/2016/05/19/fragmenting-ipv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L3 </a:t>
            </a: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13B4-DDE4-43E6-BF76-8CC0BCE6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04EA-8086-438F-AEF3-FBE232EA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packet size &gt; MTU, and DNF is 0</a:t>
            </a:r>
          </a:p>
          <a:p>
            <a:pPr lvl="1"/>
            <a:r>
              <a:rPr lang="en-US" dirty="0"/>
              <a:t>Each fragment gets its own size</a:t>
            </a:r>
          </a:p>
          <a:p>
            <a:pPr lvl="1"/>
            <a:r>
              <a:rPr lang="en-US" dirty="0"/>
              <a:t>Each fragment except the last gets MF set to 1</a:t>
            </a:r>
          </a:p>
          <a:p>
            <a:pPr lvl="1"/>
            <a:r>
              <a:rPr lang="en-US" dirty="0"/>
              <a:t>Fragment offset is location in the original packet</a:t>
            </a:r>
          </a:p>
          <a:p>
            <a:pPr lvl="1"/>
            <a:r>
              <a:rPr lang="en-US" dirty="0"/>
              <a:t>Identification field is unique identifier of original datagram</a:t>
            </a:r>
          </a:p>
          <a:p>
            <a:r>
              <a:rPr lang="en-US" dirty="0"/>
              <a:t>Reassembly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protocol, and identification to identify fragments</a:t>
            </a:r>
          </a:p>
          <a:p>
            <a:pPr lvl="1"/>
            <a:r>
              <a:rPr lang="en-US" dirty="0"/>
              <a:t>Use offset to store data in reassembly buffer</a:t>
            </a:r>
          </a:p>
          <a:p>
            <a:pPr lvl="1"/>
            <a:r>
              <a:rPr lang="en-US" dirty="0"/>
              <a:t>Use MF = 0 to recognize end of reassembly</a:t>
            </a:r>
          </a:p>
        </p:txBody>
      </p:sp>
    </p:spTree>
    <p:extLst>
      <p:ext uri="{BB962C8B-B14F-4D97-AF65-F5344CB8AC3E}">
        <p14:creationId xmlns:p14="http://schemas.microsoft.com/office/powerpoint/2010/main" val="21392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837D-45FB-4B8B-8D55-E1474449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9F46-5DFC-4591-9A4A-CFEDA587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Fragmentation had security issues</a:t>
            </a:r>
          </a:p>
          <a:p>
            <a:pPr lvl="1"/>
            <a:r>
              <a:rPr lang="en-US" dirty="0"/>
              <a:t>IP Fragmentation Overlap (overwrite a fragment)</a:t>
            </a:r>
          </a:p>
          <a:p>
            <a:pPr lvl="1"/>
            <a:r>
              <a:rPr lang="en-US" dirty="0"/>
              <a:t>Buffer full (too many incomplete fragments)</a:t>
            </a:r>
          </a:p>
          <a:p>
            <a:pPr lvl="1"/>
            <a:r>
              <a:rPr lang="en-US" dirty="0"/>
              <a:t>Fragment overrun</a:t>
            </a:r>
          </a:p>
          <a:p>
            <a:pPr lvl="1"/>
            <a:r>
              <a:rPr lang="en-US" dirty="0"/>
              <a:t>(Note that most of these are DoS, but some evasion)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3EF-3D27-49AA-98E7-27CEAE6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30949-1489-4DAF-8957-A15F2A94D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30" y="2372766"/>
            <a:ext cx="6407140" cy="4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7484-2D98-441D-A21A-B09DA110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6366-92FB-42F0-9FE3-D7CFD1BF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339" y="2133600"/>
            <a:ext cx="7765322" cy="3695136"/>
          </a:xfrm>
        </p:spPr>
        <p:txBody>
          <a:bodyPr/>
          <a:lstStyle/>
          <a:p>
            <a:r>
              <a:rPr lang="en-US" dirty="0"/>
              <a:t>Version = 0110 (binary 6)</a:t>
            </a:r>
          </a:p>
          <a:p>
            <a:r>
              <a:rPr lang="en-US" dirty="0"/>
              <a:t>Traffic Class: Differentiated services plus ECN</a:t>
            </a:r>
          </a:p>
          <a:p>
            <a:r>
              <a:rPr lang="en-US" dirty="0"/>
              <a:t>Flow label: Hint for multiple outbound paths</a:t>
            </a:r>
          </a:p>
          <a:p>
            <a:r>
              <a:rPr lang="en-US" dirty="0"/>
              <a:t>Payload length: Includes extension headers, in bytes</a:t>
            </a:r>
          </a:p>
          <a:p>
            <a:r>
              <a:rPr lang="en-US" dirty="0"/>
              <a:t>Next header: Type of next extension or transport header</a:t>
            </a:r>
          </a:p>
          <a:p>
            <a:r>
              <a:rPr lang="en-US" dirty="0"/>
              <a:t>Hop limit: Decrement by 1, discard if 0</a:t>
            </a:r>
          </a:p>
        </p:txBody>
      </p:sp>
    </p:spTree>
    <p:extLst>
      <p:ext uri="{BB962C8B-B14F-4D97-AF65-F5344CB8AC3E}">
        <p14:creationId xmlns:p14="http://schemas.microsoft.com/office/powerpoint/2010/main" val="382103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032F-A14C-41A6-A040-428AB09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1C1-B5F6-4555-A117-00006DE7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is always 40 bytes for main header</a:t>
            </a:r>
          </a:p>
          <a:p>
            <a:r>
              <a:rPr lang="en-US" dirty="0"/>
              <a:t>Can have additional headers: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E7A8E-921A-4770-AE23-3900D406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53" y="3031888"/>
            <a:ext cx="5276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3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DC0C-DF99-4DB3-A621-CDB3A4A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Extension Headers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4C7E4-8A11-4759-B6B5-435CD888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527" y="2615137"/>
            <a:ext cx="572894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10AD-E13D-4EE8-81BC-002C9B30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9E76-9A1C-47C1-8E97-13E2C65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deal with IPv4 Frag issues, ONLY SENDER can frag in IPv6</a:t>
            </a:r>
          </a:p>
          <a:p>
            <a:r>
              <a:rPr lang="en-US" dirty="0"/>
              <a:t>Ergo, </a:t>
            </a:r>
            <a:r>
              <a:rPr lang="en-US" b="1" i="1" dirty="0"/>
              <a:t>sender must know smallest MTU of path!</a:t>
            </a:r>
            <a:endParaRPr lang="en-US" dirty="0"/>
          </a:p>
          <a:p>
            <a:r>
              <a:rPr lang="en-US" dirty="0"/>
              <a:t>Path MTU Discovery (PMTUD) </a:t>
            </a:r>
          </a:p>
          <a:p>
            <a:pPr lvl="1"/>
            <a:r>
              <a:rPr lang="en-US" dirty="0"/>
              <a:t>If too big, send an ICMPv6 “packet too big”  to sender</a:t>
            </a:r>
          </a:p>
          <a:p>
            <a:r>
              <a:rPr lang="en-US" dirty="0">
                <a:effectLst/>
              </a:rPr>
              <a:t>Otherwise, max IPv6 packet size is 1,280 bytes. </a:t>
            </a:r>
          </a:p>
          <a:p>
            <a:r>
              <a:rPr lang="en-US" dirty="0">
                <a:effectLst/>
              </a:rPr>
              <a:t>Uses a fragmentation extension header</a:t>
            </a:r>
          </a:p>
          <a:p>
            <a:pPr lvl="1"/>
            <a:r>
              <a:rPr lang="en-US" dirty="0">
                <a:effectLst/>
              </a:rPr>
              <a:t>Identification</a:t>
            </a:r>
          </a:p>
          <a:p>
            <a:pPr lvl="1"/>
            <a:r>
              <a:rPr lang="en-US" dirty="0">
                <a:effectLst/>
              </a:rPr>
              <a:t>MF, </a:t>
            </a:r>
            <a:r>
              <a:rPr lang="en-US" dirty="0" err="1">
                <a:effectLst/>
              </a:rPr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8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C79-A432-4DC2-B717-96D3BFCD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Frag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FCCE-22B5-4FC3-BCE2-D3697529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Studies from 2014-present indicate IPv6 fragmentation fails</a:t>
            </a:r>
          </a:p>
          <a:p>
            <a:r>
              <a:rPr lang="en-US" dirty="0"/>
              <a:t>About one-third of IPv6 hosts could not receive frags</a:t>
            </a:r>
          </a:p>
          <a:p>
            <a:r>
              <a:rPr lang="en-US" dirty="0"/>
              <a:t>Many are concluding that IPv6 fragmentation is deprecated</a:t>
            </a:r>
          </a:p>
          <a:p>
            <a:r>
              <a:rPr lang="en-US" dirty="0"/>
              <a:t>Maximum IPv6 packet size between 1280 and 1350</a:t>
            </a:r>
          </a:p>
          <a:p>
            <a:r>
              <a:rPr lang="en-US" dirty="0"/>
              <a:t>See, </a:t>
            </a:r>
          </a:p>
          <a:p>
            <a:pPr lvl="1"/>
            <a:r>
              <a:rPr lang="en-US" dirty="0">
                <a:hlinkClick r:id="rId2"/>
              </a:rPr>
              <a:t>https://blog.apnic.net/2016/05/19/fragmenting-ipv6/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https://labs.apnic.net/?p=1033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A3A0-C859-490A-A422-A3C938B9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40DC-6E4D-40A3-8B98-F40BD48E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IPSec provides the following protocols:</a:t>
            </a:r>
          </a:p>
          <a:p>
            <a:pPr lvl="1"/>
            <a:r>
              <a:rPr lang="en-US" dirty="0"/>
              <a:t>Authentication Headers – integrity of immutable fields</a:t>
            </a:r>
          </a:p>
          <a:p>
            <a:pPr lvl="1"/>
            <a:r>
              <a:rPr lang="en-US" dirty="0"/>
              <a:t>Encapsulating Security Payloads – confidentiality</a:t>
            </a:r>
          </a:p>
          <a:p>
            <a:pPr lvl="1"/>
            <a:r>
              <a:rPr lang="en-US" dirty="0"/>
              <a:t>Security Associations – negotiate parameters of AH, ESP</a:t>
            </a:r>
          </a:p>
          <a:p>
            <a:pPr lvl="2"/>
            <a:r>
              <a:rPr lang="en-US" dirty="0"/>
              <a:t>Internet Key Exchange (IKE)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7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1985-12D4-49F6-9194-D1A4BF81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D1D3-6662-4FF2-9217-6965CDD3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Operates </a:t>
            </a:r>
            <a:r>
              <a:rPr lang="en-US" b="1" i="1" dirty="0"/>
              <a:t>ON TOP</a:t>
            </a:r>
            <a:r>
              <a:rPr lang="en-US" i="1" dirty="0"/>
              <a:t> of IP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Protocol Number 51</a:t>
            </a:r>
          </a:p>
          <a:p>
            <a:r>
              <a:rPr lang="en-US" dirty="0"/>
              <a:t>Next Header (e.g., TCP)</a:t>
            </a:r>
          </a:p>
          <a:p>
            <a:r>
              <a:rPr lang="en-US" dirty="0"/>
              <a:t>Payload Length – 4-octet units minus 2</a:t>
            </a:r>
          </a:p>
          <a:p>
            <a:r>
              <a:rPr lang="en-US" dirty="0"/>
              <a:t>Security Parameters Index – With </a:t>
            </a:r>
            <a:r>
              <a:rPr lang="en-US" dirty="0" err="1"/>
              <a:t>dest</a:t>
            </a:r>
            <a:r>
              <a:rPr lang="en-US" dirty="0"/>
              <a:t> address forms SA</a:t>
            </a:r>
          </a:p>
          <a:p>
            <a:r>
              <a:rPr lang="en-US" dirty="0"/>
              <a:t>Sequence Number – increasing number to prevent replay</a:t>
            </a:r>
          </a:p>
          <a:p>
            <a:r>
              <a:rPr lang="en-US" dirty="0"/>
              <a:t>Integrity Check Value – the authenticated hash</a:t>
            </a:r>
          </a:p>
        </p:txBody>
      </p:sp>
    </p:spTree>
    <p:extLst>
      <p:ext uri="{BB962C8B-B14F-4D97-AF65-F5344CB8AC3E}">
        <p14:creationId xmlns:p14="http://schemas.microsoft.com/office/powerpoint/2010/main" val="25724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47E2-11A8-4212-A713-3ACD3E29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3 Protocol</a:t>
            </a:r>
          </a:p>
          <a:p>
            <a:r>
              <a:rPr lang="en-US" dirty="0"/>
              <a:t>Handles fragmentation and reassembly</a:t>
            </a:r>
          </a:p>
          <a:p>
            <a:pPr lvl="1"/>
            <a:r>
              <a:rPr lang="en-US" dirty="0"/>
              <a:t>Assumed that across multiple LANS, multiple MAC protocols</a:t>
            </a:r>
          </a:p>
          <a:p>
            <a:pPr lvl="1"/>
            <a:r>
              <a:rPr lang="en-US" dirty="0"/>
              <a:t>Each MAC protocol might have its own MTU</a:t>
            </a:r>
          </a:p>
          <a:p>
            <a:r>
              <a:rPr lang="en-US" dirty="0"/>
              <a:t>Also, of course, includes the global IP address</a:t>
            </a:r>
          </a:p>
          <a:p>
            <a:pPr lvl="1"/>
            <a:r>
              <a:rPr lang="en-US" dirty="0"/>
              <a:t>Kind of global…</a:t>
            </a:r>
          </a:p>
        </p:txBody>
      </p:sp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A06A-9BB7-4FF0-9DD8-5177A708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visual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B2472-7CCD-4F77-99FB-49E6C571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28" y="2409698"/>
            <a:ext cx="663914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A022-C36A-46F7-BA2C-D68054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928-0D09-4692-BC5F-E29AC159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Operates on top of IP, protocol number 50</a:t>
            </a:r>
          </a:p>
          <a:p>
            <a:r>
              <a:rPr lang="en-US" dirty="0"/>
              <a:t>Security Parameter Index – With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, identifies the SA</a:t>
            </a:r>
          </a:p>
          <a:p>
            <a:r>
              <a:rPr lang="en-US" dirty="0"/>
              <a:t>Sequence Number – Increasing number to prevent replay</a:t>
            </a:r>
          </a:p>
          <a:p>
            <a:r>
              <a:rPr lang="en-US" dirty="0"/>
              <a:t>Protected content of the original IP packet</a:t>
            </a:r>
          </a:p>
          <a:p>
            <a:r>
              <a:rPr lang="en-US" dirty="0"/>
              <a:t>Padding for encryption</a:t>
            </a:r>
          </a:p>
          <a:p>
            <a:r>
              <a:rPr lang="en-US" dirty="0"/>
              <a:t>Pad Length – Size of pad in octets</a:t>
            </a:r>
          </a:p>
          <a:p>
            <a:r>
              <a:rPr lang="en-US" dirty="0"/>
              <a:t>Next Header (e.g., TCP)</a:t>
            </a:r>
          </a:p>
          <a:p>
            <a:r>
              <a:rPr lang="en-US" dirty="0"/>
              <a:t>Integrity Check Value – authenticated hash</a:t>
            </a:r>
          </a:p>
        </p:txBody>
      </p:sp>
    </p:spTree>
    <p:extLst>
      <p:ext uri="{BB962C8B-B14F-4D97-AF65-F5344CB8AC3E}">
        <p14:creationId xmlns:p14="http://schemas.microsoft.com/office/powerpoint/2010/main" val="378685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8526-B51A-4E8C-8524-F752E7E9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Visual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DE636C-2129-43F2-9825-54390643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82643"/>
            <a:ext cx="7010400" cy="4387686"/>
          </a:xfrm>
        </p:spPr>
      </p:pic>
    </p:spTree>
    <p:extLst>
      <p:ext uri="{BB962C8B-B14F-4D97-AF65-F5344CB8AC3E}">
        <p14:creationId xmlns:p14="http://schemas.microsoft.com/office/powerpoint/2010/main" val="80510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352E-43DB-4920-A154-CC80EFA1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FC4E-5ED4-4C55-8C3E-985B4DBC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Key Exchange</a:t>
            </a:r>
          </a:p>
          <a:p>
            <a:r>
              <a:rPr lang="en-US" dirty="0"/>
              <a:t>IKEv1 (RFC 2409 + many updates)</a:t>
            </a:r>
          </a:p>
          <a:p>
            <a:r>
              <a:rPr lang="en-US" dirty="0"/>
              <a:t>IKEv2 (RFC 4306 + many updates)</a:t>
            </a:r>
          </a:p>
          <a:p>
            <a:pPr lvl="1"/>
            <a:r>
              <a:rPr lang="en-US" dirty="0"/>
              <a:t>Most recent version is 7296, updated by 7427, 7670, 8247 </a:t>
            </a:r>
          </a:p>
        </p:txBody>
      </p:sp>
    </p:spTree>
    <p:extLst>
      <p:ext uri="{BB962C8B-B14F-4D97-AF65-F5344CB8AC3E}">
        <p14:creationId xmlns:p14="http://schemas.microsoft.com/office/powerpoint/2010/main" val="377133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79F-A671-41F0-A1B9-EBAF2451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7577-E0B4-447B-8510-72BF40DC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RFC 2409</a:t>
            </a:r>
          </a:p>
          <a:p>
            <a:r>
              <a:rPr lang="en-US" dirty="0"/>
              <a:t>Contains three protocols:</a:t>
            </a:r>
          </a:p>
          <a:p>
            <a:pPr lvl="1"/>
            <a:r>
              <a:rPr lang="en-US" dirty="0"/>
              <a:t>ISAKMP provides a framework for authentication and key exchange but does not define them</a:t>
            </a:r>
          </a:p>
          <a:p>
            <a:pPr lvl="1"/>
            <a:r>
              <a:rPr lang="en-US" dirty="0"/>
              <a:t>Oakley describes a series of key exchanges</a:t>
            </a:r>
          </a:p>
          <a:p>
            <a:pPr lvl="1"/>
            <a:r>
              <a:rPr lang="en-US" dirty="0"/>
              <a:t>SKEME describes a versatile key exchange technique which provides anonymity, </a:t>
            </a:r>
            <a:r>
              <a:rPr lang="en-US" dirty="0" err="1"/>
              <a:t>repudiability</a:t>
            </a:r>
            <a:r>
              <a:rPr lang="en-US" dirty="0"/>
              <a:t>, and quick key refreshment.</a:t>
            </a:r>
          </a:p>
          <a:p>
            <a:r>
              <a:rPr lang="en-US" dirty="0"/>
              <a:t>Uses part of Oakley and part of SKEME in conjunction with ISAKMP to obtain authenticated keying material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F9FD-B5BC-45F8-8D15-318D3955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IKEv1 Protocol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8894-0908-46AF-9834-A87E4D6E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1 - where the two ISAKMP peers establish a secure, authenticated channel with which to communicate.  This is called the ISAKMP Security Association (SA)</a:t>
            </a:r>
          </a:p>
          <a:p>
            <a:r>
              <a:rPr lang="en-US" dirty="0"/>
              <a:t>Phase 2 - Phase 2 is where Security Associations are negotiated on behalf of services such as IPsec or any other service which needs key material and/or parameter negotiation.</a:t>
            </a:r>
          </a:p>
          <a:p>
            <a:r>
              <a:rPr lang="en-US" dirty="0"/>
              <a:t>One phase 1 can permit many phase 2’s</a:t>
            </a:r>
          </a:p>
        </p:txBody>
      </p:sp>
    </p:spTree>
    <p:extLst>
      <p:ext uri="{BB962C8B-B14F-4D97-AF65-F5344CB8AC3E}">
        <p14:creationId xmlns:p14="http://schemas.microsoft.com/office/powerpoint/2010/main" val="422260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7EC9-417B-4A21-9B78-454AB941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ISEKMP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3A0E0A-9DA7-47D0-B44F-4AD99668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401" y="2280946"/>
            <a:ext cx="7764463" cy="35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6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329-28FE-41B7-86A7-D9DB4BBE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ISAKMP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E047-DE2A-47C2-81A8-E99D0705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 Cookie – Cookie of initiating device </a:t>
            </a:r>
          </a:p>
          <a:p>
            <a:r>
              <a:rPr lang="en-US" dirty="0"/>
              <a:t>Responder’s Cookie – Must be 0 on first message!</a:t>
            </a:r>
          </a:p>
          <a:p>
            <a:r>
              <a:rPr lang="en-US" dirty="0"/>
              <a:t>Next Payload – Indicates ISAKMP payload (examples:)</a:t>
            </a:r>
          </a:p>
          <a:p>
            <a:pPr lvl="1"/>
            <a:r>
              <a:rPr lang="en-US" dirty="0"/>
              <a:t>Security Association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Exchange Type (phase 1, phase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3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3E6D-EB3D-4641-9A44-53B9CE0E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ISAKMP Exchange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9BA836-98C1-4E08-9802-07A95156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441253"/>
            <a:ext cx="7067550" cy="3390900"/>
          </a:xfrm>
        </p:spPr>
      </p:pic>
    </p:spTree>
    <p:extLst>
      <p:ext uri="{BB962C8B-B14F-4D97-AF65-F5344CB8AC3E}">
        <p14:creationId xmlns:p14="http://schemas.microsoft.com/office/powerpoint/2010/main" val="203965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275A-A4AA-43BA-8AB1-18286F8C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9F47-E482-4A31-B931-93117D44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Pre-shared keys</a:t>
            </a:r>
          </a:p>
          <a:p>
            <a:r>
              <a:rPr lang="en-US" dirty="0"/>
              <a:t>Digital Signatures</a:t>
            </a:r>
          </a:p>
          <a:p>
            <a:r>
              <a:rPr lang="en-US" dirty="0"/>
              <a:t>Public-key </a:t>
            </a:r>
            <a:r>
              <a:rPr lang="en-US" i="1" dirty="0"/>
              <a:t>Encryption</a:t>
            </a:r>
          </a:p>
          <a:p>
            <a:r>
              <a:rPr lang="en-US" dirty="0"/>
              <a:t>Revised mode,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8727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A6A5-3EF3-46AA-9C74-1EBE5E5A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B8908-2A5C-4834-963D-E8CCB4F0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03758"/>
            <a:ext cx="77846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80A-B546-49DA-9A5C-6407971F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B4EE9-D124-4C08-9201-2E8866AAD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416623"/>
            <a:ext cx="4655452" cy="4171285"/>
          </a:xfrm>
        </p:spPr>
      </p:pic>
    </p:spTree>
    <p:extLst>
      <p:ext uri="{BB962C8B-B14F-4D97-AF65-F5344CB8AC3E}">
        <p14:creationId xmlns:p14="http://schemas.microsoft.com/office/powerpoint/2010/main" val="2961736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4A42-0786-4572-A3A1-3E632363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8DF4-C285-472B-BB04-A3DDFCCF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Significantly less complicated than IKEv1</a:t>
            </a:r>
          </a:p>
          <a:p>
            <a:r>
              <a:rPr lang="en-US" dirty="0"/>
              <a:t>IKEv1 sends at least 6-9 messages for setup</a:t>
            </a:r>
          </a:p>
          <a:p>
            <a:pPr lvl="1"/>
            <a:r>
              <a:rPr lang="en-US" dirty="0"/>
              <a:t>6 if using “aggressive” mode</a:t>
            </a:r>
          </a:p>
          <a:p>
            <a:pPr lvl="1"/>
            <a:r>
              <a:rPr lang="en-US" dirty="0"/>
              <a:t>9 if using “main” mode</a:t>
            </a:r>
          </a:p>
          <a:p>
            <a:r>
              <a:rPr lang="en-US" dirty="0"/>
              <a:t>IKEv2 sends 4 messages total</a:t>
            </a:r>
          </a:p>
          <a:p>
            <a:pPr lvl="1"/>
            <a:r>
              <a:rPr lang="en-US" dirty="0"/>
              <a:t>SA exchange</a:t>
            </a:r>
          </a:p>
          <a:p>
            <a:pPr lvl="1"/>
            <a:r>
              <a:rPr lang="en-US" dirty="0"/>
              <a:t>AUTH exchange</a:t>
            </a:r>
          </a:p>
        </p:txBody>
      </p:sp>
    </p:spTree>
    <p:extLst>
      <p:ext uri="{BB962C8B-B14F-4D97-AF65-F5344CB8AC3E}">
        <p14:creationId xmlns:p14="http://schemas.microsoft.com/office/powerpoint/2010/main" val="3787198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D6AF-AD22-46D1-B970-8D29D30B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2B51A-A4C9-4DE8-929C-ABF20876C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649"/>
            <a:ext cx="8686800" cy="6515100"/>
          </a:xfrm>
        </p:spPr>
      </p:pic>
    </p:spTree>
    <p:extLst>
      <p:ext uri="{BB962C8B-B14F-4D97-AF65-F5344CB8AC3E}">
        <p14:creationId xmlns:p14="http://schemas.microsoft.com/office/powerpoint/2010/main" val="48396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E2B7-AF1D-43F0-B1FE-2588A77E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IKEv2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E6E1-53D4-457B-BA33-BE271BDC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Pre-shared Keys</a:t>
            </a:r>
          </a:p>
          <a:p>
            <a:r>
              <a:rPr lang="en-US" dirty="0"/>
              <a:t>Digital Signatures</a:t>
            </a:r>
          </a:p>
          <a:p>
            <a:r>
              <a:rPr lang="en-US" dirty="0"/>
              <a:t>EAP (Extensible Access Protocol)</a:t>
            </a:r>
          </a:p>
          <a:p>
            <a:pPr lvl="1"/>
            <a:r>
              <a:rPr lang="en-US" dirty="0"/>
              <a:t>ONLY FOR VALIDATING THE INITIATOR</a:t>
            </a:r>
          </a:p>
          <a:p>
            <a:pPr lvl="1"/>
            <a:r>
              <a:rPr lang="en-US" dirty="0"/>
              <a:t>Can</a:t>
            </a:r>
          </a:p>
          <a:p>
            <a:r>
              <a:rPr lang="en-US" dirty="0"/>
              <a:t>Asymmetric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6400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1FFC-63BD-445A-90E7-18DCB35C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740E3-30A2-477F-AB03-ACADA525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"/>
            <a:ext cx="8636000" cy="6477000"/>
          </a:xfrm>
        </p:spPr>
      </p:pic>
    </p:spTree>
    <p:extLst>
      <p:ext uri="{BB962C8B-B14F-4D97-AF65-F5344CB8AC3E}">
        <p14:creationId xmlns:p14="http://schemas.microsoft.com/office/powerpoint/2010/main" val="3868756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60CD-3D55-4A07-889B-743033C4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IKE2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DF73-4A60-45CB-A295-7238B51C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  <a:p>
            <a:r>
              <a:rPr lang="en-US" dirty="0"/>
              <a:t>Identities + Parallel SA’s between peers</a:t>
            </a:r>
          </a:p>
          <a:p>
            <a:r>
              <a:rPr lang="en-US" dirty="0"/>
              <a:t>“Built-in” NAT</a:t>
            </a:r>
          </a:p>
          <a:p>
            <a:r>
              <a:rPr lang="en-US" dirty="0"/>
              <a:t>Mobility and Multi homing</a:t>
            </a:r>
          </a:p>
          <a:p>
            <a:r>
              <a:rPr lang="en-US" dirty="0"/>
              <a:t>Request-response (retry) reliability</a:t>
            </a:r>
          </a:p>
          <a:p>
            <a:r>
              <a:rPr lang="en-US" dirty="0"/>
              <a:t>Combined-mode Ciphers</a:t>
            </a:r>
          </a:p>
        </p:txBody>
      </p:sp>
    </p:spTree>
    <p:extLst>
      <p:ext uri="{BB962C8B-B14F-4D97-AF65-F5344CB8AC3E}">
        <p14:creationId xmlns:p14="http://schemas.microsoft.com/office/powerpoint/2010/main" val="377919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EBAE-F5D8-48F3-B888-8C2CC551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5C7B-4158-485F-B280-E2020372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Mode</a:t>
            </a:r>
          </a:p>
          <a:p>
            <a:pPr lvl="1"/>
            <a:r>
              <a:rPr lang="en-US" dirty="0"/>
              <a:t>AH or ESP on payload of IP Packet</a:t>
            </a:r>
          </a:p>
          <a:p>
            <a:r>
              <a:rPr lang="en-US" dirty="0"/>
              <a:t>Tunnel Mode</a:t>
            </a:r>
          </a:p>
          <a:p>
            <a:pPr lvl="1"/>
            <a:r>
              <a:rPr lang="en-US" dirty="0"/>
              <a:t>Entire IP Packet is encrypted and/or authenticated</a:t>
            </a:r>
          </a:p>
          <a:p>
            <a:pPr lvl="1"/>
            <a:r>
              <a:rPr lang="en-US" dirty="0"/>
              <a:t>Put into a NEW IP packet (i.e., VPN tunnel)</a:t>
            </a:r>
          </a:p>
          <a:p>
            <a:r>
              <a:rPr lang="en-US" dirty="0"/>
              <a:t>Can use AH and ESP, but </a:t>
            </a:r>
            <a:r>
              <a:rPr lang="en-US"/>
              <a:t>typically shouldn’t.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2AD5-465B-4EB8-B0A6-F1C16E5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E35A-72DC-4B5E-B9A6-CFECA6D1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84" y="2133600"/>
            <a:ext cx="7765322" cy="3695136"/>
          </a:xfrm>
        </p:spPr>
        <p:txBody>
          <a:bodyPr/>
          <a:lstStyle/>
          <a:p>
            <a:r>
              <a:rPr lang="en-US" dirty="0"/>
              <a:t>Version – 0100 (binary 4)</a:t>
            </a:r>
          </a:p>
          <a:p>
            <a:r>
              <a:rPr lang="en-US" dirty="0"/>
              <a:t>Header Length – Length of header in 4-byte increments</a:t>
            </a:r>
          </a:p>
          <a:p>
            <a:r>
              <a:rPr lang="en-US" dirty="0"/>
              <a:t>Total Length – Size of header and data in bytes (max 65535)</a:t>
            </a:r>
          </a:p>
          <a:p>
            <a:r>
              <a:rPr lang="en-US" dirty="0"/>
              <a:t> Identification – for recognizing fragments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Reserved. Always 0</a:t>
            </a:r>
          </a:p>
          <a:p>
            <a:pPr lvl="1"/>
            <a:r>
              <a:rPr lang="en-US" dirty="0"/>
              <a:t>Don’t fragment</a:t>
            </a:r>
          </a:p>
          <a:p>
            <a:pPr lvl="1"/>
            <a:r>
              <a:rPr lang="en-US" dirty="0"/>
              <a:t>More fragments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30F6-A754-4432-9DBE-598968C0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IPV4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C362-C719-49DA-8991-0C8BDAE0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346" y="2133600"/>
            <a:ext cx="7765322" cy="3695136"/>
          </a:xfrm>
        </p:spPr>
        <p:txBody>
          <a:bodyPr/>
          <a:lstStyle/>
          <a:p>
            <a:r>
              <a:rPr lang="en-US" dirty="0"/>
              <a:t>Fragment Offset – Offset in original datagram</a:t>
            </a:r>
          </a:p>
          <a:p>
            <a:r>
              <a:rPr lang="en-US" dirty="0"/>
              <a:t>TTL – Counter to prevent infinite routing</a:t>
            </a:r>
          </a:p>
          <a:p>
            <a:r>
              <a:rPr lang="en-US" dirty="0"/>
              <a:t>Protocol – Information about upper layer (17=UDP, 6=TCP)</a:t>
            </a:r>
          </a:p>
          <a:p>
            <a:r>
              <a:rPr lang="en-US" dirty="0"/>
              <a:t>Header Checksum</a:t>
            </a:r>
          </a:p>
          <a:p>
            <a:pPr lvl="1"/>
            <a:r>
              <a:rPr lang="en-US" dirty="0"/>
              <a:t>Recomputed each hop (because of TTL changes)</a:t>
            </a:r>
          </a:p>
          <a:p>
            <a:pPr lvl="1"/>
            <a:r>
              <a:rPr lang="en-US" dirty="0"/>
              <a:t>Checksum field itself always presumed to be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002-2D4B-4AEC-971D-27AECFF8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CB4D4-3EF4-4354-9F59-D477F32C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93" y="2345792"/>
            <a:ext cx="6050214" cy="41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B90-66BE-4CE7-BC0F-C7E8FCD4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371" y="685801"/>
            <a:ext cx="7765321" cy="1326321"/>
          </a:xfrm>
        </p:spPr>
        <p:txBody>
          <a:bodyPr/>
          <a:lstStyle/>
          <a:p>
            <a:r>
              <a:rPr lang="en-US" dirty="0"/>
              <a:t>Differentiated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A3B1F-0B49-47CD-9872-92154AF1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2514600"/>
            <a:ext cx="6474589" cy="1905000"/>
          </a:xfrm>
        </p:spPr>
      </p:pic>
    </p:spTree>
    <p:extLst>
      <p:ext uri="{BB962C8B-B14F-4D97-AF65-F5344CB8AC3E}">
        <p14:creationId xmlns:p14="http://schemas.microsoft.com/office/powerpoint/2010/main" val="310854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FFBE-4315-4491-B793-61A7C7AB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E6C5-DFA1-4C3E-8A3C-D525101F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Congestion Notification</a:t>
            </a:r>
          </a:p>
          <a:p>
            <a:r>
              <a:rPr lang="en-US" dirty="0"/>
              <a:t>When enabled, indicates congestion without dropping</a:t>
            </a:r>
          </a:p>
          <a:p>
            <a:r>
              <a:rPr lang="en-US" dirty="0"/>
              <a:t>Not all hardware/software supports ECN</a:t>
            </a:r>
          </a:p>
        </p:txBody>
      </p:sp>
    </p:spTree>
    <p:extLst>
      <p:ext uri="{BB962C8B-B14F-4D97-AF65-F5344CB8AC3E}">
        <p14:creationId xmlns:p14="http://schemas.microsoft.com/office/powerpoint/2010/main" val="42079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0E26-2D68-48E1-AA50-162CD0B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1E6-D660-4BDC-9A4C-BA5A099C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IPv4 Addresses are </a:t>
            </a:r>
            <a:r>
              <a:rPr lang="en-US" dirty="0" err="1"/>
              <a:t>a.b.c.d</a:t>
            </a:r>
            <a:r>
              <a:rPr lang="en-US" dirty="0"/>
              <a:t> where each is between 0-255</a:t>
            </a:r>
          </a:p>
          <a:p>
            <a:r>
              <a:rPr lang="en-US" dirty="0"/>
              <a:t>In actuality, just a 32-bit number (“four octets”)</a:t>
            </a:r>
          </a:p>
          <a:p>
            <a:pPr lvl="1"/>
            <a:r>
              <a:rPr lang="en-US" dirty="0">
                <a:effectLst/>
              </a:rPr>
              <a:t>192.0.2.235</a:t>
            </a:r>
          </a:p>
          <a:p>
            <a:pPr lvl="1"/>
            <a:r>
              <a:rPr lang="en-US" dirty="0">
                <a:effectLst/>
              </a:rPr>
              <a:t>3221226219</a:t>
            </a:r>
          </a:p>
          <a:p>
            <a:pPr lvl="1"/>
            <a:r>
              <a:rPr lang="en-US" dirty="0">
                <a:effectLst/>
              </a:rPr>
              <a:t>0xC00002EB (0xC0.0x00.0x02.0xEB)</a:t>
            </a:r>
          </a:p>
          <a:p>
            <a:r>
              <a:rPr lang="en-US" dirty="0">
                <a:effectLst/>
              </a:rPr>
              <a:t>Private Networks:</a:t>
            </a:r>
          </a:p>
          <a:p>
            <a:pPr lvl="1"/>
            <a:r>
              <a:rPr lang="en-US" dirty="0">
                <a:effectLst/>
              </a:rPr>
              <a:t>10.0.0.0</a:t>
            </a:r>
          </a:p>
          <a:p>
            <a:pPr lvl="1"/>
            <a:r>
              <a:rPr lang="en-US" dirty="0">
                <a:effectLst/>
              </a:rPr>
              <a:t>172.16.0.0</a:t>
            </a:r>
          </a:p>
          <a:p>
            <a:pPr lvl="1"/>
            <a:r>
              <a:rPr lang="en-US" dirty="0">
                <a:effectLst/>
              </a:rPr>
              <a:t>192.168.0.0</a:t>
            </a:r>
          </a:p>
        </p:txBody>
      </p:sp>
    </p:spTree>
    <p:extLst>
      <p:ext uri="{BB962C8B-B14F-4D97-AF65-F5344CB8AC3E}">
        <p14:creationId xmlns:p14="http://schemas.microsoft.com/office/powerpoint/2010/main" val="35516953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3034</TotalTime>
  <Words>1029</Words>
  <Application>Microsoft Office PowerPoint</Application>
  <PresentationFormat>Widescreen</PresentationFormat>
  <Paragraphs>178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Gill Sans MT</vt:lpstr>
      <vt:lpstr>Parcel</vt:lpstr>
      <vt:lpstr>L3 Security</vt:lpstr>
      <vt:lpstr>IPv4 Protocol</vt:lpstr>
      <vt:lpstr>IPV4 Header</vt:lpstr>
      <vt:lpstr>IPv4 Header FIELDS</vt:lpstr>
      <vt:lpstr>More IPV4 Header Fields</vt:lpstr>
      <vt:lpstr>Original ToS</vt:lpstr>
      <vt:lpstr>Differentiated Services</vt:lpstr>
      <vt:lpstr>ECN</vt:lpstr>
      <vt:lpstr>IPV4 Addresses</vt:lpstr>
      <vt:lpstr>Fragmentation</vt:lpstr>
      <vt:lpstr>Fragmentation Issues</vt:lpstr>
      <vt:lpstr>IPv6</vt:lpstr>
      <vt:lpstr>IPV6 Header Fields</vt:lpstr>
      <vt:lpstr>Extension Headers</vt:lpstr>
      <vt:lpstr>Common Extension Headers</vt:lpstr>
      <vt:lpstr>IPV6 Fragmentation</vt:lpstr>
      <vt:lpstr>IPv6 Frag Problems</vt:lpstr>
      <vt:lpstr>IPSec</vt:lpstr>
      <vt:lpstr>AH Fields</vt:lpstr>
      <vt:lpstr>AH visual</vt:lpstr>
      <vt:lpstr>ESP Fields</vt:lpstr>
      <vt:lpstr>ESP Visual</vt:lpstr>
      <vt:lpstr>IKE</vt:lpstr>
      <vt:lpstr>IKEv1</vt:lpstr>
      <vt:lpstr>IKEv1 Protocol Phases</vt:lpstr>
      <vt:lpstr>ISEKMP</vt:lpstr>
      <vt:lpstr>ISAKMP Header</vt:lpstr>
      <vt:lpstr>ISAKMP Exchange</vt:lpstr>
      <vt:lpstr>Phase 1 Authentication</vt:lpstr>
      <vt:lpstr>Phase 2</vt:lpstr>
      <vt:lpstr>IKEv2</vt:lpstr>
      <vt:lpstr>PowerPoint Presentation</vt:lpstr>
      <vt:lpstr>IKEv2 AUTH</vt:lpstr>
      <vt:lpstr>PowerPoint Presentation</vt:lpstr>
      <vt:lpstr>Additional IKE2 Benefits</vt:lpstr>
      <vt:lpstr>Modes of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34</cp:revision>
  <dcterms:created xsi:type="dcterms:W3CDTF">2019-01-26T18:10:59Z</dcterms:created>
  <dcterms:modified xsi:type="dcterms:W3CDTF">2019-03-04T19:17:57Z</dcterms:modified>
</cp:coreProperties>
</file>