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61" r:id="rId7"/>
    <p:sldId id="259" r:id="rId8"/>
    <p:sldId id="263" r:id="rId9"/>
    <p:sldId id="264" r:id="rId10"/>
    <p:sldId id="265" r:id="rId11"/>
    <p:sldId id="260" r:id="rId12"/>
    <p:sldId id="268" r:id="rId13"/>
    <p:sldId id="262" r:id="rId14"/>
    <p:sldId id="266" r:id="rId15"/>
    <p:sldId id="270" r:id="rId16"/>
    <p:sldId id="267"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970C0-4793-49CA-B2C4-5C447FCA704E}" v="7" dt="2025-05-07T00:56:32.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CA4D-C798-D498-4CB8-C2DD94A2854C}"/>
              </a:ext>
            </a:extLst>
          </p:cNvPr>
          <p:cNvSpPr>
            <a:spLocks noGrp="1"/>
          </p:cNvSpPr>
          <p:nvPr>
            <p:ph type="ctrTitle"/>
          </p:nvPr>
        </p:nvSpPr>
        <p:spPr>
          <a:xfrm>
            <a:off x="0" y="1710268"/>
            <a:ext cx="9808633" cy="1868744"/>
          </a:xfrm>
        </p:spPr>
        <p:txBody>
          <a:bodyPr/>
          <a:lstStyle/>
          <a:p>
            <a:r>
              <a:rPr lang="en-IN" dirty="0">
                <a:solidFill>
                  <a:schemeClr val="tx1"/>
                </a:solidFill>
                <a:latin typeface="Arial" panose="020B0604020202020204" pitchFamily="34" charset="0"/>
                <a:cs typeface="Arial" panose="020B0604020202020204" pitchFamily="34" charset="0"/>
              </a:rPr>
              <a:t>MS Teams Meet Summarizer</a:t>
            </a:r>
          </a:p>
        </p:txBody>
      </p:sp>
      <p:sp>
        <p:nvSpPr>
          <p:cNvPr id="3" name="Subtitle 2">
            <a:extLst>
              <a:ext uri="{FF2B5EF4-FFF2-40B4-BE49-F238E27FC236}">
                <a16:creationId xmlns:a16="http://schemas.microsoft.com/office/drawing/2014/main" id="{A32625D8-472C-065B-B3E3-C0FCC36E01DF}"/>
              </a:ext>
            </a:extLst>
          </p:cNvPr>
          <p:cNvSpPr>
            <a:spLocks noGrp="1"/>
          </p:cNvSpPr>
          <p:nvPr>
            <p:ph type="subTitle" idx="1"/>
          </p:nvPr>
        </p:nvSpPr>
        <p:spPr>
          <a:xfrm>
            <a:off x="1361594" y="3718324"/>
            <a:ext cx="7766936" cy="1096899"/>
          </a:xfrm>
        </p:spPr>
        <p:txBody>
          <a:bodyPr>
            <a:normAutofit lnSpcReduction="10000"/>
          </a:bodyPr>
          <a:lstStyle/>
          <a:p>
            <a:r>
              <a:rPr lang="en-IN" dirty="0">
                <a:solidFill>
                  <a:schemeClr val="tx1"/>
                </a:solidFill>
                <a:latin typeface="Arial" panose="020B0604020202020204" pitchFamily="34" charset="0"/>
                <a:cs typeface="Arial" panose="020B0604020202020204" pitchFamily="34" charset="0"/>
              </a:rPr>
              <a:t>Internship Project Presentation</a:t>
            </a:r>
          </a:p>
          <a:p>
            <a:r>
              <a:rPr lang="en-IN" dirty="0">
                <a:solidFill>
                  <a:schemeClr val="tx1"/>
                </a:solidFill>
                <a:latin typeface="Arial" panose="020B0604020202020204" pitchFamily="34" charset="0"/>
                <a:cs typeface="Arial" panose="020B0604020202020204" pitchFamily="34" charset="0"/>
              </a:rPr>
              <a:t>Presented by: Debi Prasad Jena(121EC0276)</a:t>
            </a:r>
          </a:p>
          <a:p>
            <a:r>
              <a:rPr lang="en-IN" dirty="0">
                <a:solidFill>
                  <a:schemeClr val="tx1"/>
                </a:solidFill>
                <a:latin typeface="Arial" panose="020B0604020202020204" pitchFamily="34" charset="0"/>
                <a:cs typeface="Arial" panose="020B0604020202020204" pitchFamily="34" charset="0"/>
              </a:rPr>
              <a:t>Organization: Genpact</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95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1CD9-F54F-417B-E296-6E6D91F8F6F4}"/>
              </a:ext>
            </a:extLst>
          </p:cNvPr>
          <p:cNvSpPr>
            <a:spLocks noGrp="1"/>
          </p:cNvSpPr>
          <p:nvPr>
            <p:ph type="title"/>
          </p:nvPr>
        </p:nvSpPr>
        <p:spPr/>
        <p:txBody>
          <a:bodyPr/>
          <a:lstStyle/>
          <a:p>
            <a:r>
              <a:rPr lang="en-IN" dirty="0"/>
              <a:t>System Architecture</a:t>
            </a:r>
          </a:p>
        </p:txBody>
      </p:sp>
      <p:pic>
        <p:nvPicPr>
          <p:cNvPr id="5122" name="Picture 2">
            <a:extLst>
              <a:ext uri="{FF2B5EF4-FFF2-40B4-BE49-F238E27FC236}">
                <a16:creationId xmlns:a16="http://schemas.microsoft.com/office/drawing/2014/main" id="{59D0E148-AFF9-E311-7751-E17C6FB862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576" y="2192118"/>
            <a:ext cx="764088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432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7720-2E4A-E19F-176F-6557959481F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Deployment and Scalability</a:t>
            </a:r>
          </a:p>
        </p:txBody>
      </p:sp>
      <p:sp>
        <p:nvSpPr>
          <p:cNvPr id="3" name="Content Placeholder 2">
            <a:extLst>
              <a:ext uri="{FF2B5EF4-FFF2-40B4-BE49-F238E27FC236}">
                <a16:creationId xmlns:a16="http://schemas.microsoft.com/office/drawing/2014/main" id="{DDEB6673-14B4-31FE-BD5A-24F53FA519C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Services to be containerized using Docker</a:t>
            </a:r>
          </a:p>
          <a:p>
            <a:r>
              <a:rPr lang="en-US" dirty="0">
                <a:latin typeface="Arial" panose="020B0604020202020204" pitchFamily="34" charset="0"/>
                <a:cs typeface="Arial" panose="020B0604020202020204" pitchFamily="34" charset="0"/>
              </a:rPr>
              <a:t>To be deployed on a Kubernetes Cluster</a:t>
            </a:r>
          </a:p>
          <a:p>
            <a:r>
              <a:rPr lang="en-US" dirty="0">
                <a:latin typeface="Arial" panose="020B0604020202020204" pitchFamily="34" charset="0"/>
                <a:cs typeface="Arial" panose="020B0604020202020204" pitchFamily="34" charset="0"/>
              </a:rPr>
              <a:t>Supports auto-scaling and load balancing</a:t>
            </a:r>
          </a:p>
          <a:p>
            <a:r>
              <a:rPr lang="en-US" dirty="0">
                <a:latin typeface="Arial" panose="020B0604020202020204" pitchFamily="34" charset="0"/>
                <a:cs typeface="Arial" panose="020B0604020202020204" pitchFamily="34" charset="0"/>
              </a:rPr>
              <a:t>Prepares system for production-level traffic</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81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B6D3-F45E-4123-434A-375795429A2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Results and Discussion </a:t>
            </a:r>
          </a:p>
        </p:txBody>
      </p:sp>
      <p:sp>
        <p:nvSpPr>
          <p:cNvPr id="3" name="Content Placeholder 2">
            <a:extLst>
              <a:ext uri="{FF2B5EF4-FFF2-40B4-BE49-F238E27FC236}">
                <a16:creationId xmlns:a16="http://schemas.microsoft.com/office/drawing/2014/main" id="{1596F887-E39E-FC06-DBC7-B11C0EEFEC91}"/>
              </a:ext>
            </a:extLst>
          </p:cNvPr>
          <p:cNvSpPr>
            <a:spLocks noGrp="1"/>
          </p:cNvSpPr>
          <p:nvPr>
            <p:ph idx="1"/>
          </p:nvPr>
        </p:nvSpPr>
        <p:spPr>
          <a:xfrm>
            <a:off x="677334" y="1618593"/>
            <a:ext cx="9139328" cy="4422769"/>
          </a:xfrm>
        </p:spPr>
        <p:txBody>
          <a:bodyPr>
            <a:normAutofit/>
          </a:bodyPr>
          <a:lstStyle/>
          <a:p>
            <a:r>
              <a:rPr lang="en-US" dirty="0">
                <a:latin typeface="Arial" panose="020B0604020202020204" pitchFamily="34" charset="0"/>
                <a:cs typeface="Arial" panose="020B0604020202020204" pitchFamily="34" charset="0"/>
              </a:rPr>
              <a:t>The MS Teams Meet Summarizer system successfully processes meeting videos and transcripts to produce concise and readable summaries. Users can upload both files seamlessly through the React frontend, and the backend handles the entire pipeline asynchronously without blocking the user interface. </a:t>
            </a:r>
          </a:p>
          <a:p>
            <a:r>
              <a:rPr lang="en-US" dirty="0">
                <a:latin typeface="Arial" panose="020B0604020202020204" pitchFamily="34" charset="0"/>
                <a:cs typeface="Arial" panose="020B0604020202020204" pitchFamily="34" charset="0"/>
              </a:rPr>
              <a:t>Key results observed during testing: </a:t>
            </a:r>
          </a:p>
          <a:p>
            <a:pPr lvl="1"/>
            <a:r>
              <a:rPr lang="en-US" dirty="0">
                <a:latin typeface="Arial" panose="020B0604020202020204" pitchFamily="34" charset="0"/>
                <a:cs typeface="Arial" panose="020B0604020202020204" pitchFamily="34" charset="0"/>
              </a:rPr>
              <a:t>Average processing time for a 1-hour meeting transcript: ~2–3 minutes.</a:t>
            </a:r>
          </a:p>
          <a:p>
            <a:pPr lvl="1"/>
            <a:r>
              <a:rPr lang="en-US" dirty="0">
                <a:latin typeface="Arial" panose="020B0604020202020204" pitchFamily="34" charset="0"/>
                <a:cs typeface="Arial" panose="020B0604020202020204" pitchFamily="34" charset="0"/>
              </a:rPr>
              <a:t>Accuracy and coherence of summaries were high, with well-structured points extracted using Azure OpenAI models.</a:t>
            </a:r>
          </a:p>
          <a:p>
            <a:pPr lvl="1"/>
            <a:r>
              <a:rPr lang="en-US" dirty="0">
                <a:latin typeface="Arial" panose="020B0604020202020204" pitchFamily="34" charset="0"/>
                <a:cs typeface="Arial" panose="020B0604020202020204" pitchFamily="34" charset="0"/>
              </a:rPr>
              <a:t> Real-time progress updates provided a smooth user experience, reducing uncertainty during long-running tasks. </a:t>
            </a:r>
          </a:p>
          <a:p>
            <a:pPr lvl="1"/>
            <a:r>
              <a:rPr lang="en-US" dirty="0">
                <a:latin typeface="Arial" panose="020B0604020202020204" pitchFamily="34" charset="0"/>
                <a:cs typeface="Arial" panose="020B0604020202020204" pitchFamily="34" charset="0"/>
              </a:rPr>
              <a:t>System handled concurrent requests without significant performance degradation, thanks to Celery and Redis-based task distribution.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14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F131-CCF7-5D07-1C5D-1F9E616CEA4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Conclusion &amp; Learnings</a:t>
            </a:r>
            <a:br>
              <a:rPr lang="en-US" b="1"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F9C5F4-F4A9-BBDA-B371-148F69B52AE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Gained experience in microservices architecture</a:t>
            </a:r>
          </a:p>
          <a:p>
            <a:r>
              <a:rPr lang="en-US" dirty="0">
                <a:latin typeface="Arial" panose="020B0604020202020204" pitchFamily="34" charset="0"/>
                <a:cs typeface="Arial" panose="020B0604020202020204" pitchFamily="34" charset="0"/>
              </a:rPr>
              <a:t>Worked with cloud platforms, Redis, Celery, and </a:t>
            </a:r>
            <a:r>
              <a:rPr lang="en-US" dirty="0" err="1">
                <a:latin typeface="Arial" panose="020B0604020202020204" pitchFamily="34" charset="0"/>
                <a:cs typeface="Arial" panose="020B0604020202020204" pitchFamily="34" charset="0"/>
              </a:rPr>
              <a:t>LangChain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Improved backend development and deployment skills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77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78F0D6-C030-C3A1-585C-5689D0489C57}"/>
              </a:ext>
            </a:extLst>
          </p:cNvPr>
          <p:cNvSpPr>
            <a:spLocks noGrp="1"/>
          </p:cNvSpPr>
          <p:nvPr>
            <p:ph type="title"/>
          </p:nvPr>
        </p:nvSpPr>
        <p:spPr>
          <a:xfrm>
            <a:off x="3241860" y="1727200"/>
            <a:ext cx="8596668" cy="3403600"/>
          </a:xfrm>
        </p:spPr>
        <p:txBody>
          <a:bodyPr>
            <a:normAutofit/>
          </a:bodyPr>
          <a:lstStyle/>
          <a:p>
            <a:r>
              <a:rPr lang="en-IN" sz="60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61409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46D7-ABCF-F605-9EDE-69B0C40B7BB6}"/>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B9805B10-274B-573F-322B-C3DC8089B27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Lengthy MS Teams meetings are hard to review.</a:t>
            </a:r>
          </a:p>
          <a:p>
            <a:r>
              <a:rPr lang="en-US" dirty="0">
                <a:latin typeface="Arial" panose="020B0604020202020204" pitchFamily="34" charset="0"/>
                <a:cs typeface="Arial" panose="020B0604020202020204" pitchFamily="34" charset="0"/>
              </a:rPr>
              <a:t>Users want quick and accurate summaries.</a:t>
            </a:r>
          </a:p>
          <a:p>
            <a:r>
              <a:rPr lang="en-US" dirty="0">
                <a:latin typeface="Arial" panose="020B0604020202020204" pitchFamily="34" charset="0"/>
                <a:cs typeface="Arial" panose="020B0604020202020204" pitchFamily="34" charset="0"/>
              </a:rPr>
              <a:t>Manual summarization is time-consuming and inefficient.</a:t>
            </a:r>
          </a:p>
          <a:p>
            <a:r>
              <a:rPr lang="en-US" dirty="0">
                <a:latin typeface="Arial" panose="020B0604020202020204" pitchFamily="34" charset="0"/>
                <a:cs typeface="Arial" panose="020B0604020202020204" pitchFamily="34" charset="0"/>
              </a:rPr>
              <a:t>Need for an automated, user-friendly summarization tool.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97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9E32-E5A1-6A43-26DE-CA4D503E007F}"/>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Project Overview</a:t>
            </a:r>
          </a:p>
        </p:txBody>
      </p:sp>
      <p:sp>
        <p:nvSpPr>
          <p:cNvPr id="3" name="Content Placeholder 2">
            <a:extLst>
              <a:ext uri="{FF2B5EF4-FFF2-40B4-BE49-F238E27FC236}">
                <a16:creationId xmlns:a16="http://schemas.microsoft.com/office/drawing/2014/main" id="{9AF73837-EE8E-1442-9AA1-8C3ED915657D}"/>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Users upload video (.mp4) and transcript (.docx) of the Teams meeting.</a:t>
            </a:r>
          </a:p>
          <a:p>
            <a:r>
              <a:rPr lang="en-US" dirty="0">
                <a:latin typeface="Arial" panose="020B0604020202020204" pitchFamily="34" charset="0"/>
                <a:cs typeface="Arial" panose="020B0604020202020204" pitchFamily="34" charset="0"/>
              </a:rPr>
              <a:t>System processes and summarizes the meeting</a:t>
            </a:r>
          </a:p>
          <a:p>
            <a:r>
              <a:rPr lang="en-US" dirty="0">
                <a:latin typeface="Arial" panose="020B0604020202020204" pitchFamily="34" charset="0"/>
                <a:cs typeface="Arial" panose="020B0604020202020204" pitchFamily="34" charset="0"/>
              </a:rPr>
              <a:t>Outputs a downloadable summary (.docx)</a:t>
            </a:r>
          </a:p>
          <a:p>
            <a:r>
              <a:rPr lang="en-US" dirty="0">
                <a:latin typeface="Arial" panose="020B0604020202020204" pitchFamily="34" charset="0"/>
                <a:cs typeface="Arial" panose="020B0604020202020204" pitchFamily="34" charset="0"/>
              </a:rPr>
              <a:t>Real-time task progress during the processing of the file</a:t>
            </a:r>
          </a:p>
          <a:p>
            <a:r>
              <a:rPr lang="en-US" dirty="0">
                <a:latin typeface="Arial" panose="020B0604020202020204" pitchFamily="34" charset="0"/>
                <a:cs typeface="Arial" panose="020B0604020202020204" pitchFamily="34" charset="0"/>
              </a:rPr>
              <a:t>Develop and deploy the application in a Distributed System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085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3F87-9F40-7766-EBD2-654A9079BE7C}"/>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Technology Stack</a:t>
            </a:r>
          </a:p>
        </p:txBody>
      </p:sp>
      <p:sp>
        <p:nvSpPr>
          <p:cNvPr id="3" name="Content Placeholder 2">
            <a:extLst>
              <a:ext uri="{FF2B5EF4-FFF2-40B4-BE49-F238E27FC236}">
                <a16:creationId xmlns:a16="http://schemas.microsoft.com/office/drawing/2014/main" id="{84D9EC32-D163-B8B8-0C56-EED806CFC28A}"/>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Frontend: React</a:t>
            </a:r>
          </a:p>
          <a:p>
            <a:r>
              <a:rPr lang="en-IN" dirty="0">
                <a:latin typeface="Arial" panose="020B0604020202020204" pitchFamily="34" charset="0"/>
                <a:cs typeface="Arial" panose="020B0604020202020204" pitchFamily="34" charset="0"/>
              </a:rPr>
              <a:t>Backend: </a:t>
            </a:r>
            <a:r>
              <a:rPr lang="en-IN" dirty="0" err="1">
                <a:latin typeface="Arial" panose="020B0604020202020204" pitchFamily="34" charset="0"/>
                <a:cs typeface="Arial" panose="020B0604020202020204" pitchFamily="34" charset="0"/>
              </a:rPr>
              <a:t>FastAPI</a:t>
            </a:r>
            <a:r>
              <a:rPr lang="en-IN" dirty="0">
                <a:latin typeface="Arial" panose="020B0604020202020204" pitchFamily="34" charset="0"/>
                <a:cs typeface="Arial" panose="020B0604020202020204" pitchFamily="34" charset="0"/>
              </a:rPr>
              <a:t> (User Service </a:t>
            </a:r>
            <a:r>
              <a:rPr lang="en-IN">
                <a:latin typeface="Arial" panose="020B0604020202020204" pitchFamily="34" charset="0"/>
                <a:cs typeface="Arial" panose="020B0604020202020204" pitchFamily="34" charset="0"/>
              </a:rPr>
              <a:t>&amp; Video </a:t>
            </a:r>
            <a:r>
              <a:rPr lang="en-IN" dirty="0">
                <a:latin typeface="Arial" panose="020B0604020202020204" pitchFamily="34" charset="0"/>
                <a:cs typeface="Arial" panose="020B0604020202020204" pitchFamily="34" charset="0"/>
              </a:rPr>
              <a:t>Service)</a:t>
            </a:r>
          </a:p>
          <a:p>
            <a:r>
              <a:rPr lang="en-IN" dirty="0">
                <a:latin typeface="Arial" panose="020B0604020202020204" pitchFamily="34" charset="0"/>
                <a:cs typeface="Arial" panose="020B0604020202020204" pitchFamily="34" charset="0"/>
              </a:rPr>
              <a:t>Database: PostgreSQL (User &amp; Meet models)</a:t>
            </a:r>
          </a:p>
          <a:p>
            <a:r>
              <a:rPr lang="en-IN" dirty="0">
                <a:latin typeface="Arial" panose="020B0604020202020204" pitchFamily="34" charset="0"/>
                <a:cs typeface="Arial" panose="020B0604020202020204" pitchFamily="34" charset="0"/>
              </a:rPr>
              <a:t>Queue: Redis + Celery</a:t>
            </a:r>
          </a:p>
          <a:p>
            <a:r>
              <a:rPr lang="en-IN" dirty="0">
                <a:latin typeface="Arial" panose="020B0604020202020204" pitchFamily="34" charset="0"/>
                <a:cs typeface="Arial" panose="020B0604020202020204" pitchFamily="34" charset="0"/>
              </a:rPr>
              <a:t>Storage: Azure Blob Storage</a:t>
            </a:r>
          </a:p>
          <a:p>
            <a:r>
              <a:rPr lang="en-IN" dirty="0">
                <a:latin typeface="Arial" panose="020B0604020202020204" pitchFamily="34" charset="0"/>
                <a:cs typeface="Arial" panose="020B0604020202020204" pitchFamily="34" charset="0"/>
              </a:rPr>
              <a:t>AI Model: Azure OpenAI via </a:t>
            </a:r>
            <a:r>
              <a:rPr lang="en-IN" dirty="0" err="1">
                <a:latin typeface="Arial" panose="020B0604020202020204" pitchFamily="34" charset="0"/>
                <a:cs typeface="Arial" panose="020B0604020202020204" pitchFamily="34" charset="0"/>
              </a:rPr>
              <a:t>LangChain</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Deployment: Kubernetes(Docker Container)</a:t>
            </a:r>
          </a:p>
        </p:txBody>
      </p:sp>
    </p:spTree>
    <p:extLst>
      <p:ext uri="{BB962C8B-B14F-4D97-AF65-F5344CB8AC3E}">
        <p14:creationId xmlns:p14="http://schemas.microsoft.com/office/powerpoint/2010/main" val="98793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04B3-222B-9A56-EDBF-4ECC0F73B2C0}"/>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User Service</a:t>
            </a:r>
          </a:p>
        </p:txBody>
      </p:sp>
      <p:sp>
        <p:nvSpPr>
          <p:cNvPr id="3" name="Content Placeholder 2">
            <a:extLst>
              <a:ext uri="{FF2B5EF4-FFF2-40B4-BE49-F238E27FC236}">
                <a16:creationId xmlns:a16="http://schemas.microsoft.com/office/drawing/2014/main" id="{E9A629FB-F9A8-2B81-8ABD-14A79C05EA0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Developed using </a:t>
            </a:r>
            <a:r>
              <a:rPr lang="en-IN" dirty="0" err="1">
                <a:latin typeface="Arial" panose="020B0604020202020204" pitchFamily="34" charset="0"/>
                <a:cs typeface="Arial" panose="020B0604020202020204" pitchFamily="34" charset="0"/>
              </a:rPr>
              <a:t>FastAPI</a:t>
            </a:r>
            <a:r>
              <a:rPr lang="en-IN" dirty="0">
                <a:latin typeface="Arial" panose="020B0604020202020204" pitchFamily="34" charset="0"/>
                <a:cs typeface="Arial" panose="020B0604020202020204" pitchFamily="34" charset="0"/>
              </a:rPr>
              <a:t> and PostgreSQL as a Database</a:t>
            </a:r>
          </a:p>
          <a:p>
            <a:r>
              <a:rPr lang="en-IN" dirty="0">
                <a:latin typeface="Arial" panose="020B0604020202020204" pitchFamily="34" charset="0"/>
                <a:cs typeface="Arial" panose="020B0604020202020204" pitchFamily="34" charset="0"/>
              </a:rPr>
              <a:t>It has Login, </a:t>
            </a:r>
            <a:r>
              <a:rPr lang="en-IN" dirty="0" err="1">
                <a:latin typeface="Arial" panose="020B0604020202020204" pitchFamily="34" charset="0"/>
                <a:cs typeface="Arial" panose="020B0604020202020204" pitchFamily="34" charset="0"/>
              </a:rPr>
              <a:t>SignUp</a:t>
            </a:r>
            <a:r>
              <a:rPr lang="en-IN" dirty="0">
                <a:latin typeface="Arial" panose="020B0604020202020204" pitchFamily="34" charset="0"/>
                <a:cs typeface="Arial" panose="020B0604020202020204" pitchFamily="34" charset="0"/>
              </a:rPr>
              <a:t>, get all meetings, and upload meeting </a:t>
            </a:r>
            <a:r>
              <a:rPr lang="en-IN" dirty="0" err="1">
                <a:latin typeface="Arial" panose="020B0604020202020204" pitchFamily="34" charset="0"/>
                <a:cs typeface="Arial" panose="020B0604020202020204" pitchFamily="34" charset="0"/>
              </a:rPr>
              <a:t>api</a:t>
            </a:r>
            <a:r>
              <a:rPr lang="en-IN" dirty="0">
                <a:latin typeface="Arial" panose="020B0604020202020204" pitchFamily="34" charset="0"/>
                <a:cs typeface="Arial" panose="020B0604020202020204" pitchFamily="34" charset="0"/>
              </a:rPr>
              <a:t> endpoints</a:t>
            </a:r>
          </a:p>
          <a:p>
            <a:r>
              <a:rPr lang="en-IN" dirty="0">
                <a:latin typeface="Arial" panose="020B0604020202020204" pitchFamily="34" charset="0"/>
                <a:cs typeface="Arial" panose="020B0604020202020204" pitchFamily="34" charset="0"/>
              </a:rPr>
              <a:t>Handles JWT authentication, file upload</a:t>
            </a:r>
          </a:p>
          <a:p>
            <a:r>
              <a:rPr lang="en-IN" dirty="0">
                <a:latin typeface="Arial" panose="020B0604020202020204" pitchFamily="34" charset="0"/>
                <a:cs typeface="Arial" panose="020B0604020202020204" pitchFamily="34" charset="0"/>
              </a:rPr>
              <a:t>Stores user and meeting data in PostgreSQL </a:t>
            </a:r>
          </a:p>
          <a:p>
            <a:r>
              <a:rPr lang="en-IN" dirty="0">
                <a:latin typeface="Arial" panose="020B0604020202020204" pitchFamily="34" charset="0"/>
                <a:cs typeface="Arial" panose="020B0604020202020204" pitchFamily="34" charset="0"/>
              </a:rPr>
              <a:t>Uploads video/transcript to Azure Blob</a:t>
            </a:r>
          </a:p>
          <a:p>
            <a:r>
              <a:rPr lang="en-IN" dirty="0">
                <a:latin typeface="Arial" panose="020B0604020202020204" pitchFamily="34" charset="0"/>
                <a:cs typeface="Arial" panose="020B0604020202020204" pitchFamily="34" charset="0"/>
              </a:rPr>
              <a:t>Sends unique file names to Video Service via Celery + Redis</a:t>
            </a:r>
          </a:p>
          <a:p>
            <a:r>
              <a:rPr lang="en-US" dirty="0">
                <a:latin typeface="Arial" panose="020B0604020202020204" pitchFamily="34" charset="0"/>
                <a:cs typeface="Arial" panose="020B0604020202020204" pitchFamily="34" charset="0"/>
              </a:rPr>
              <a:t>Streams real-time progress updates via Redis Stream to User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88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180A-D782-88CF-FB60-3986B93F9787}"/>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Video Service</a:t>
            </a:r>
          </a:p>
        </p:txBody>
      </p:sp>
      <p:sp>
        <p:nvSpPr>
          <p:cNvPr id="3" name="Content Placeholder 2">
            <a:extLst>
              <a:ext uri="{FF2B5EF4-FFF2-40B4-BE49-F238E27FC236}">
                <a16:creationId xmlns:a16="http://schemas.microsoft.com/office/drawing/2014/main" id="{0551E5BE-DCD6-4866-1CDD-44866ACF2732}"/>
              </a:ext>
            </a:extLst>
          </p:cNvPr>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Downloads files from Azure storage using the file names from the user service.</a:t>
            </a:r>
          </a:p>
          <a:p>
            <a:r>
              <a:rPr lang="en-IN" dirty="0">
                <a:latin typeface="Arial" panose="020B0604020202020204" pitchFamily="34" charset="0"/>
                <a:cs typeface="Arial" panose="020B0604020202020204" pitchFamily="34" charset="0"/>
              </a:rPr>
              <a:t> Chunk transcript files using </a:t>
            </a:r>
            <a:r>
              <a:rPr lang="en-IN" dirty="0" err="1">
                <a:latin typeface="Arial" panose="020B0604020202020204" pitchFamily="34" charset="0"/>
                <a:cs typeface="Arial" panose="020B0604020202020204" pitchFamily="34" charset="0"/>
              </a:rPr>
              <a:t>LangChain</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Summarizes using the Azure OpenAI model </a:t>
            </a:r>
          </a:p>
          <a:p>
            <a:r>
              <a:rPr lang="en-IN" dirty="0">
                <a:latin typeface="Arial" panose="020B0604020202020204" pitchFamily="34" charset="0"/>
                <a:cs typeface="Arial" panose="020B0604020202020204" pitchFamily="34" charset="0"/>
              </a:rPr>
              <a:t>Extract unique video frames and attach them to the respective timestamp duration of the summary.</a:t>
            </a:r>
          </a:p>
          <a:p>
            <a:r>
              <a:rPr lang="en-IN" dirty="0">
                <a:latin typeface="Arial" panose="020B0604020202020204" pitchFamily="34" charset="0"/>
                <a:cs typeface="Arial" panose="020B0604020202020204" pitchFamily="34" charset="0"/>
              </a:rPr>
              <a:t>Converts the result to a Word document</a:t>
            </a:r>
          </a:p>
          <a:p>
            <a:r>
              <a:rPr lang="en-IN" dirty="0">
                <a:latin typeface="Arial" panose="020B0604020202020204" pitchFamily="34" charset="0"/>
                <a:cs typeface="Arial" panose="020B0604020202020204" pitchFamily="34" charset="0"/>
              </a:rPr>
              <a:t>Uploads summary to Azure blob storage</a:t>
            </a:r>
          </a:p>
          <a:p>
            <a:r>
              <a:rPr lang="en-IN" dirty="0">
                <a:latin typeface="Arial" panose="020B0604020202020204" pitchFamily="34" charset="0"/>
                <a:cs typeface="Arial" panose="020B0604020202020204" pitchFamily="34" charset="0"/>
              </a:rPr>
              <a:t>Push task progress message to Redis stream.</a:t>
            </a:r>
          </a:p>
          <a:p>
            <a:r>
              <a:rPr lang="en-IN" dirty="0">
                <a:latin typeface="Arial" panose="020B0604020202020204" pitchFamily="34" charset="0"/>
                <a:cs typeface="Arial" panose="020B0604020202020204" pitchFamily="34" charset="0"/>
              </a:rPr>
              <a:t>User Service picks up the message and streams progress to the client</a:t>
            </a:r>
          </a:p>
          <a:p>
            <a:r>
              <a:rPr lang="en-IN" dirty="0">
                <a:latin typeface="Arial" panose="020B0604020202020204" pitchFamily="34" charset="0"/>
                <a:cs typeface="Arial" panose="020B0604020202020204" pitchFamily="34" charset="0"/>
              </a:rPr>
              <a:t>When the message is 100 percent completed, User service stores the results in the Database</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2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AC1C-C1B8-1100-0992-A80D09B687A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Database Design</a:t>
            </a:r>
            <a:br>
              <a:rPr lang="en-IN" b="1"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38100CE-8770-79DA-7CC9-CD47103D399E}"/>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User Model:  </a:t>
            </a:r>
            <a:r>
              <a:rPr lang="en-IN" dirty="0" err="1">
                <a:latin typeface="Arial" panose="020B0604020202020204" pitchFamily="34" charset="0"/>
                <a:cs typeface="Arial" panose="020B0604020202020204" pitchFamily="34" charset="0"/>
              </a:rPr>
              <a:t>user_id</a:t>
            </a:r>
            <a:r>
              <a:rPr lang="en-IN" dirty="0">
                <a:latin typeface="Arial" panose="020B0604020202020204" pitchFamily="34" charset="0"/>
                <a:cs typeface="Arial" panose="020B0604020202020204" pitchFamily="34" charset="0"/>
              </a:rPr>
              <a:t>(PK),name, </a:t>
            </a:r>
            <a:r>
              <a:rPr lang="en-IN" dirty="0" err="1">
                <a:latin typeface="Arial" panose="020B0604020202020204" pitchFamily="34" charset="0"/>
                <a:cs typeface="Arial" panose="020B0604020202020204" pitchFamily="34" charset="0"/>
              </a:rPr>
              <a:t>email,password</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Meet Model: </a:t>
            </a:r>
            <a:r>
              <a:rPr lang="en-IN" dirty="0" err="1">
                <a:latin typeface="Arial" panose="020B0604020202020204" pitchFamily="34" charset="0"/>
                <a:cs typeface="Arial" panose="020B0604020202020204" pitchFamily="34" charset="0"/>
              </a:rPr>
              <a:t>meet_id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user_id</a:t>
            </a:r>
            <a:r>
              <a:rPr lang="en-IN" dirty="0">
                <a:latin typeface="Arial" panose="020B0604020202020204" pitchFamily="34" charset="0"/>
                <a:cs typeface="Arial" panose="020B0604020202020204" pitchFamily="34" charset="0"/>
              </a:rPr>
              <a:t> (FK), title, date, organizer, duration, transcript_url, summary_url</a:t>
            </a:r>
          </a:p>
          <a:p>
            <a:r>
              <a:rPr lang="en-IN" dirty="0">
                <a:latin typeface="Arial" panose="020B0604020202020204" pitchFamily="34" charset="0"/>
                <a:cs typeface="Arial" panose="020B0604020202020204" pitchFamily="34" charset="0"/>
              </a:rPr>
              <a:t>Efficient tracking and storage of meeting data</a:t>
            </a:r>
          </a:p>
        </p:txBody>
      </p:sp>
    </p:spTree>
    <p:extLst>
      <p:ext uri="{BB962C8B-B14F-4D97-AF65-F5344CB8AC3E}">
        <p14:creationId xmlns:p14="http://schemas.microsoft.com/office/powerpoint/2010/main" val="121466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8A40B-F6A2-5A92-755D-15A464820E79}"/>
              </a:ext>
            </a:extLst>
          </p:cNvPr>
          <p:cNvSpPr>
            <a:spLocks noGrp="1"/>
          </p:cNvSpPr>
          <p:nvPr>
            <p:ph type="title"/>
          </p:nvPr>
        </p:nvSpPr>
        <p:spPr/>
        <p:txBody>
          <a:bodyPr/>
          <a:lstStyle/>
          <a:p>
            <a:r>
              <a:rPr lang="en-IN" dirty="0"/>
              <a:t>System Architecture</a:t>
            </a:r>
          </a:p>
        </p:txBody>
      </p:sp>
      <p:pic>
        <p:nvPicPr>
          <p:cNvPr id="4098" name="Picture 2">
            <a:extLst>
              <a:ext uri="{FF2B5EF4-FFF2-40B4-BE49-F238E27FC236}">
                <a16:creationId xmlns:a16="http://schemas.microsoft.com/office/drawing/2014/main" id="{FD74966C-CD4C-55D3-71CB-D0E7272788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414" y="1196109"/>
            <a:ext cx="7634785" cy="48225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7D177E-3816-B2C3-6A68-58A9466E7761}"/>
              </a:ext>
            </a:extLst>
          </p:cNvPr>
          <p:cNvSpPr txBox="1"/>
          <p:nvPr/>
        </p:nvSpPr>
        <p:spPr>
          <a:xfrm>
            <a:off x="3635070" y="6141027"/>
            <a:ext cx="2460930" cy="369332"/>
          </a:xfrm>
          <a:prstGeom prst="rect">
            <a:avLst/>
          </a:prstGeom>
          <a:noFill/>
        </p:spPr>
        <p:txBody>
          <a:bodyPr wrap="none" rtlCol="0">
            <a:spAutoFit/>
          </a:bodyPr>
          <a:lstStyle/>
          <a:p>
            <a:r>
              <a:rPr lang="en-IN" dirty="0"/>
              <a:t>Overall System Design</a:t>
            </a:r>
          </a:p>
        </p:txBody>
      </p:sp>
    </p:spTree>
    <p:extLst>
      <p:ext uri="{BB962C8B-B14F-4D97-AF65-F5344CB8AC3E}">
        <p14:creationId xmlns:p14="http://schemas.microsoft.com/office/powerpoint/2010/main" val="360199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F7DF-83FA-7254-B13E-72FB9C3BD46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Real-Time Task Progress</a:t>
            </a:r>
          </a:p>
        </p:txBody>
      </p:sp>
      <p:sp>
        <p:nvSpPr>
          <p:cNvPr id="3" name="Content Placeholder 2">
            <a:extLst>
              <a:ext uri="{FF2B5EF4-FFF2-40B4-BE49-F238E27FC236}">
                <a16:creationId xmlns:a16="http://schemas.microsoft.com/office/drawing/2014/main" id="{026C3859-047C-C25C-F691-DD907043507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Redis Stream used for messaging</a:t>
            </a:r>
          </a:p>
          <a:p>
            <a:r>
              <a:rPr lang="en-US" dirty="0">
                <a:latin typeface="Arial" panose="020B0604020202020204" pitchFamily="34" charset="0"/>
                <a:cs typeface="Arial" panose="020B0604020202020204" pitchFamily="34" charset="0"/>
              </a:rPr>
              <a:t>Video Service pushes processing updates</a:t>
            </a:r>
          </a:p>
          <a:p>
            <a:r>
              <a:rPr lang="en-US" dirty="0">
                <a:latin typeface="Arial" panose="020B0604020202020204" pitchFamily="34" charset="0"/>
                <a:cs typeface="Arial" panose="020B0604020202020204" pitchFamily="34" charset="0"/>
              </a:rPr>
              <a:t>User Service listens and forwards to the frontend via </a:t>
            </a:r>
            <a:r>
              <a:rPr lang="en-US" dirty="0" err="1">
                <a:latin typeface="Arial" panose="020B0604020202020204" pitchFamily="34" charset="0"/>
                <a:cs typeface="Arial" panose="020B0604020202020204" pitchFamily="34" charset="0"/>
              </a:rPr>
              <a:t>EventSource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Improves user experience with live status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91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c44cd3e-4323-4d26-8ab9-6eee070ca09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0EBE36D3143D4FBDEFB29143C28729" ma:contentTypeVersion="10" ma:contentTypeDescription="Create a new document." ma:contentTypeScope="" ma:versionID="3195c92d8a41b54fc3a2b1cd0a4a4df3">
  <xsd:schema xmlns:xsd="http://www.w3.org/2001/XMLSchema" xmlns:xs="http://www.w3.org/2001/XMLSchema" xmlns:p="http://schemas.microsoft.com/office/2006/metadata/properties" xmlns:ns3="4c44cd3e-4323-4d26-8ab9-6eee070ca091" targetNamespace="http://schemas.microsoft.com/office/2006/metadata/properties" ma:root="true" ma:fieldsID="eca8214447290960b1233ae8066c7db4" ns3:_="">
    <xsd:import namespace="4c44cd3e-4323-4d26-8ab9-6eee070ca091"/>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44cd3e-4323-4d26-8ab9-6eee070ca0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68AD0-554E-46BD-9A82-594E1E09D80A}">
  <ds:schemaRefs>
    <ds:schemaRef ds:uri="http://schemas.microsoft.com/office/infopath/2007/PartnerControls"/>
    <ds:schemaRef ds:uri="http://purl.org/dc/elements/1.1/"/>
    <ds:schemaRef ds:uri="http://schemas.microsoft.com/office/2006/documentManagement/types"/>
    <ds:schemaRef ds:uri="http://purl.org/dc/dcmitype/"/>
    <ds:schemaRef ds:uri="http://www.w3.org/XML/1998/namespace"/>
    <ds:schemaRef ds:uri="4c44cd3e-4323-4d26-8ab9-6eee070ca091"/>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7853B7F-036F-41F2-A982-649E383DE4D1}">
  <ds:schemaRefs>
    <ds:schemaRef ds:uri="http://schemas.microsoft.com/sharepoint/v3/contenttype/forms"/>
  </ds:schemaRefs>
</ds:datastoreItem>
</file>

<file path=customXml/itemProps3.xml><?xml version="1.0" encoding="utf-8"?>
<ds:datastoreItem xmlns:ds="http://schemas.openxmlformats.org/officeDocument/2006/customXml" ds:itemID="{E6AB7D8A-C313-488C-AA25-29A503AD3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44cd3e-4323-4d26-8ab9-6eee070ca0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146</TotalTime>
  <Words>566</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MS Teams Meet Summarizer</vt:lpstr>
      <vt:lpstr>Problem Statement</vt:lpstr>
      <vt:lpstr>Project Overview</vt:lpstr>
      <vt:lpstr>Technology Stack</vt:lpstr>
      <vt:lpstr>User Service</vt:lpstr>
      <vt:lpstr>Video Service</vt:lpstr>
      <vt:lpstr>Database Design </vt:lpstr>
      <vt:lpstr>System Architecture</vt:lpstr>
      <vt:lpstr>Real-Time Task Progress</vt:lpstr>
      <vt:lpstr>System Architecture</vt:lpstr>
      <vt:lpstr>Deployment and Scalability</vt:lpstr>
      <vt:lpstr>Results and Discussion </vt:lpstr>
      <vt:lpstr>Conclusion &amp; Learnings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121EC0276 (DEBIPRASAD JENA)</dc:creator>
  <cp:lastModifiedBy>121EC0276 (DEBIPRASAD JENA)</cp:lastModifiedBy>
  <cp:revision>2</cp:revision>
  <dcterms:created xsi:type="dcterms:W3CDTF">2025-05-06T10:03:45Z</dcterms:created>
  <dcterms:modified xsi:type="dcterms:W3CDTF">2025-05-07T03:40:10Z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0x0101009A0EBE36D3143D4FBDEFB29143C28729</vt:lpwstr>
  </property>
</Properties>
</file>