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77" d="100"/>
          <a:sy n="77" d="100"/>
        </p:scale>
        <p:origin x="883"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838309" y="365128"/>
            <a:ext cx="10516970" cy="1325563"/>
          </a:xfrm>
        </p:spPr>
        <p:txBody>
          <a:bodyPr vert="horz" lIns="91440" tIns="45720" rIns="91440" bIns="45720" anchor="ctr">
            <a:normAutofit/>
          </a:bodyPr>
          <a:lstStyle/>
          <a:p>
            <a:pPr algn="l">
              <a:lnSpc>
                <a:spcPct val="90000"/>
              </a:lnSpc>
              <a:spcBef>
                <a:spcPct val="0"/>
              </a:spcBef>
            </a:pPr>
            <a:r>
              <a:rPr lang="zh-CN" altLang="en-US" sz="4400" b="0" i="0" u="none" baseline="0">
                <a:solidFill>
                  <a:srgbClr val="000000"/>
                </a:solidFill>
              </a:rPr>
              <a:t>单击此处编辑母版标题样式</a:t>
            </a:r>
          </a:p>
        </p:txBody>
      </p:sp>
      <p:sp>
        <p:nvSpPr>
          <p:cNvPr id="3" name="AutoShape 3"/>
          <p:cNvSpPr>
            <a:spLocks noGrp="1"/>
          </p:cNvSpPr>
          <p:nvPr>
            <p:ph sz="half" idx="1"/>
          </p:nvPr>
        </p:nvSpPr>
        <p:spPr>
          <a:xfrm>
            <a:off x="838309" y="1825625"/>
            <a:ext cx="5182275" cy="4351338"/>
          </a:xfrm>
        </p:spPr>
        <p:txBody>
          <a:bodyPr vert="horz" lIns="91440" tIns="45720" rIns="91440" bIns="45720" anchor="t">
            <a:normAutofit/>
          </a:bodyPr>
          <a:lstStyle/>
          <a:p>
            <a:pPr marL="228600" indent="-228600" algn="l">
              <a:lnSpc>
                <a:spcPct val="90000"/>
              </a:lnSpc>
              <a:spcBef>
                <a:spcPts val="1000"/>
              </a:spcBef>
            </a:pPr>
            <a:r>
              <a:rPr lang="zh-CN" altLang="en-US" sz="2800" b="0" i="0" u="none" baseline="0">
                <a:solidFill>
                  <a:srgbClr val="000000"/>
                </a:solidFill>
              </a:rPr>
              <a:t>单击此处编辑母版文本样式</a:t>
            </a:r>
          </a:p>
          <a:p>
            <a:pPr marL="685800" lvl="1" indent="-228600" algn="l">
              <a:lnSpc>
                <a:spcPct val="90000"/>
              </a:lnSpc>
              <a:spcBef>
                <a:spcPts val="500"/>
              </a:spcBef>
            </a:pPr>
            <a:r>
              <a:rPr lang="zh-CN" altLang="en-US" sz="2400" b="0" i="0" u="none" baseline="0">
                <a:solidFill>
                  <a:srgbClr val="000000"/>
                </a:solidFill>
              </a:rPr>
              <a:t>二级</a:t>
            </a:r>
          </a:p>
          <a:p>
            <a:pPr marL="1143000" lvl="2" indent="-228600" algn="l">
              <a:lnSpc>
                <a:spcPct val="90000"/>
              </a:lnSpc>
              <a:spcBef>
                <a:spcPts val="500"/>
              </a:spcBef>
            </a:pPr>
            <a:r>
              <a:rPr lang="zh-CN" altLang="en-US" sz="2000" b="0" i="0" u="none" baseline="0">
                <a:solidFill>
                  <a:srgbClr val="000000"/>
                </a:solidFill>
              </a:rPr>
              <a:t>三级</a:t>
            </a:r>
          </a:p>
          <a:p>
            <a:pPr marL="1600200" lvl="3" indent="-228600" algn="l">
              <a:lnSpc>
                <a:spcPct val="90000"/>
              </a:lnSpc>
              <a:spcBef>
                <a:spcPts val="500"/>
              </a:spcBef>
            </a:pPr>
            <a:r>
              <a:rPr lang="zh-CN" altLang="en-US" sz="1800" b="0" i="0" u="none" baseline="0">
                <a:solidFill>
                  <a:srgbClr val="000000"/>
                </a:solidFill>
              </a:rPr>
              <a:t>四级</a:t>
            </a:r>
          </a:p>
          <a:p>
            <a:pPr marL="2057400" lvl="4" indent="-228600" algn="l">
              <a:lnSpc>
                <a:spcPct val="90000"/>
              </a:lnSpc>
              <a:spcBef>
                <a:spcPts val="500"/>
              </a:spcBef>
            </a:pPr>
            <a:r>
              <a:rPr lang="zh-CN" altLang="en-US" sz="1800" b="0" i="0" u="none" baseline="0">
                <a:solidFill>
                  <a:srgbClr val="000000"/>
                </a:solidFill>
              </a:rPr>
              <a:t>五级</a:t>
            </a:r>
          </a:p>
        </p:txBody>
      </p:sp>
      <p:sp>
        <p:nvSpPr>
          <p:cNvPr id="4" name="AutoShape 4"/>
          <p:cNvSpPr>
            <a:spLocks noGrp="1"/>
          </p:cNvSpPr>
          <p:nvPr>
            <p:ph sz="half" idx="2"/>
          </p:nvPr>
        </p:nvSpPr>
        <p:spPr>
          <a:xfrm>
            <a:off x="6173005" y="1825625"/>
            <a:ext cx="5182275" cy="4351338"/>
          </a:xfrm>
        </p:spPr>
        <p:txBody>
          <a:bodyPr vert="horz" lIns="91440" tIns="45720" rIns="91440" bIns="45720" anchor="t">
            <a:normAutofit/>
          </a:bodyPr>
          <a:lstStyle/>
          <a:p>
            <a:pPr marL="228600" indent="-228600" algn="l">
              <a:lnSpc>
                <a:spcPct val="90000"/>
              </a:lnSpc>
              <a:spcBef>
                <a:spcPts val="1000"/>
              </a:spcBef>
            </a:pPr>
            <a:r>
              <a:rPr lang="zh-CN" altLang="en-US" sz="2800" b="0" i="0" u="none" baseline="0">
                <a:solidFill>
                  <a:srgbClr val="000000"/>
                </a:solidFill>
              </a:rPr>
              <a:t>单击此处编辑母版文本样式</a:t>
            </a:r>
          </a:p>
          <a:p>
            <a:pPr marL="685800" lvl="1" indent="-228600" algn="l">
              <a:lnSpc>
                <a:spcPct val="90000"/>
              </a:lnSpc>
              <a:spcBef>
                <a:spcPts val="500"/>
              </a:spcBef>
            </a:pPr>
            <a:r>
              <a:rPr lang="zh-CN" altLang="en-US" sz="2400" b="0" i="0" u="none" baseline="0">
                <a:solidFill>
                  <a:srgbClr val="000000"/>
                </a:solidFill>
              </a:rPr>
              <a:t>二级</a:t>
            </a:r>
          </a:p>
          <a:p>
            <a:pPr marL="1143000" lvl="2" indent="-228600" algn="l">
              <a:lnSpc>
                <a:spcPct val="90000"/>
              </a:lnSpc>
              <a:spcBef>
                <a:spcPts val="500"/>
              </a:spcBef>
            </a:pPr>
            <a:r>
              <a:rPr lang="zh-CN" altLang="en-US" sz="2000" b="0" i="0" u="none" baseline="0">
                <a:solidFill>
                  <a:srgbClr val="000000"/>
                </a:solidFill>
              </a:rPr>
              <a:t>三级</a:t>
            </a:r>
          </a:p>
          <a:p>
            <a:pPr marL="1600200" lvl="3" indent="-228600" algn="l">
              <a:lnSpc>
                <a:spcPct val="90000"/>
              </a:lnSpc>
              <a:spcBef>
                <a:spcPts val="500"/>
              </a:spcBef>
            </a:pPr>
            <a:r>
              <a:rPr lang="zh-CN" altLang="en-US" sz="1800" b="0" i="0" u="none" baseline="0">
                <a:solidFill>
                  <a:srgbClr val="000000"/>
                </a:solidFill>
              </a:rPr>
              <a:t>四级</a:t>
            </a:r>
          </a:p>
          <a:p>
            <a:pPr marL="2057400" lvl="4" indent="-228600" algn="l">
              <a:lnSpc>
                <a:spcPct val="90000"/>
              </a:lnSpc>
              <a:spcBef>
                <a:spcPts val="500"/>
              </a:spcBef>
            </a:pPr>
            <a:r>
              <a:rPr lang="zh-CN" altLang="en-US" sz="1800" b="0" i="0" u="none" baseline="0">
                <a:solidFill>
                  <a:srgbClr val="000000"/>
                </a:solidFill>
              </a:rPr>
              <a:t>五级</a:t>
            </a:r>
          </a:p>
        </p:txBody>
      </p:sp>
      <p:sp>
        <p:nvSpPr>
          <p:cNvPr id="5" name="AutoShape 5"/>
          <p:cNvSpPr>
            <a:spLocks noGrp="1"/>
          </p:cNvSpPr>
          <p:nvPr>
            <p:ph type="dt" sz="half" idx="10"/>
          </p:nvPr>
        </p:nvSpPr>
        <p:spPr>
          <a:xfrm>
            <a:off x="838309" y="6356353"/>
            <a:ext cx="2743557" cy="365125"/>
          </a:xfrm>
        </p:spPr>
        <p:txBody>
          <a:bodyPr vert="horz" lIns="91440" tIns="45720" rIns="91440" bIns="45720" anchor="ctr">
            <a:normAutofit/>
          </a:bodyPr>
          <a:lstStyle/>
          <a:p>
            <a:pPr marL="0" algn="l"/>
            <a:r>
              <a:rPr lang="en-US" sz="1200" b="0" i="0" u="none" baseline="0">
                <a:solidFill>
                  <a:srgbClr val="000000">
                    <a:tint val="75000"/>
                  </a:srgbClr>
                </a:solidFill>
                <a:latin typeface="Calibri"/>
                <a:ea typeface="Calibri"/>
              </a:rPr>
              <a:t>7/25/2024</a:t>
            </a:r>
          </a:p>
        </p:txBody>
      </p:sp>
      <p:sp>
        <p:nvSpPr>
          <p:cNvPr id="6" name="AutoShape 6"/>
          <p:cNvSpPr>
            <a:spLocks noGrp="1"/>
          </p:cNvSpPr>
          <p:nvPr>
            <p:ph type="ftr" sz="quarter" idx="11"/>
          </p:nvPr>
        </p:nvSpPr>
        <p:spPr>
          <a:xfrm>
            <a:off x="4039126" y="6356353"/>
            <a:ext cx="4115336" cy="365125"/>
          </a:xfrm>
        </p:spPr>
        <p:txBody>
          <a:bodyPr vert="horz" lIns="91440" tIns="45720" rIns="91440" bIns="45720" anchor="ctr">
            <a:normAutofit/>
          </a:bodyPr>
          <a:lstStyle/>
          <a:p>
            <a:pPr marL="0" algn="ctr"/>
            <a:endParaRPr/>
          </a:p>
        </p:txBody>
      </p:sp>
      <p:sp>
        <p:nvSpPr>
          <p:cNvPr id="7" name="AutoShape 7"/>
          <p:cNvSpPr>
            <a:spLocks noGrp="1"/>
          </p:cNvSpPr>
          <p:nvPr>
            <p:ph type="sldNum" sz="quarter" idx="12"/>
          </p:nvPr>
        </p:nvSpPr>
        <p:spPr>
          <a:xfrm>
            <a:off x="8611723" y="6356353"/>
            <a:ext cx="2743557" cy="365125"/>
          </a:xfrm>
        </p:spPr>
        <p:txBody>
          <a:bodyPr vert="horz" lIns="91440" tIns="45720" rIns="91440" bIns="45720" anchor="ctr">
            <a:normAutofit/>
          </a:bodyPr>
          <a:lstStyle/>
          <a:p>
            <a:pPr marL="0" algn="r"/>
            <a:fld id="{3386411A-70EE-422D-B97C-F56BEE3FF077}" type="slidenum">
              <a:rPr lang="en-US" sz="1200" b="0" i="0" u="none" baseline="0">
                <a:solidFill>
                  <a:srgbClr val="000000">
                    <a:tint val="75000"/>
                  </a:srgbClr>
                </a:solidFill>
                <a:latin typeface="Calibri"/>
                <a:ea typeface="Calibri"/>
              </a:rPr>
              <a:t>‹#›</a:t>
            </a:fld>
            <a:endParaRPr lang="en-US" sz="1200" b="0" i="0" u="none" baseline="0">
              <a:solidFill>
                <a:srgbClr val="000000">
                  <a:tint val="75000"/>
                </a:srgbClr>
              </a:solidFill>
              <a:latin typeface="Calibri"/>
              <a:ea typeface="Calibri"/>
            </a:endParaRPr>
          </a:p>
        </p:txBody>
      </p:sp>
      <p:pic>
        <p:nvPicPr>
          <p:cNvPr id="8" name="675c1d8245fb4d3499a78df54449c375.png"/>
          <p:cNvPicPr>
            <a:picLocks noChangeAspect="1"/>
          </p:cNvPicPr>
          <p:nvPr/>
        </p:nvPicPr>
        <p:blipFill>
          <a:blip r:embed="rId2"/>
          <a:srcRect/>
          <a:stretch>
            <a:fillRect/>
          </a:stretch>
        </p:blipFill>
        <p:spPr>
          <a:xfrm>
            <a:off x="10160000" y="127000"/>
            <a:ext cx="1905000" cy="6350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标题和内容">
    <p:bg>
      <p:bgPr>
        <a:gradFill>
          <a:gsLst>
            <a:gs pos="0">
              <a:srgbClr val="FFFFFF"/>
            </a:gs>
            <a:gs pos="0">
              <a:srgbClr val="FFFFFF"/>
            </a:gs>
            <a:gs pos="100000">
              <a:srgbClr val="FFFFFF"/>
            </a:gs>
          </a:gsLst>
          <a:lin ang="5400000"/>
        </a:gradFill>
        <a:effectLst/>
      </p:bgPr>
    </p:bg>
    <p:spTree>
      <p:nvGrpSpPr>
        <p:cNvPr id="1" name=""/>
        <p:cNvGrpSpPr/>
        <p:nvPr/>
      </p:nvGrpSpPr>
      <p:grpSpPr>
        <a:xfrm>
          <a:off x="0" y="0"/>
          <a:ext cx="0" cy="0"/>
          <a:chOff x="0" y="0"/>
          <a:chExt cx="0" cy="0"/>
        </a:xfrm>
      </p:grpSpPr>
      <p:pic>
        <p:nvPicPr>
          <p:cNvPr id="2" name="675c1d8245fb4d3499a78df54449c375.png"/>
          <p:cNvPicPr>
            <a:picLocks noChangeAspect="1"/>
          </p:cNvPicPr>
          <p:nvPr/>
        </p:nvPicPr>
        <p:blipFill>
          <a:blip r:embed="rId2"/>
          <a:srcRect/>
          <a:stretch>
            <a:fillRect/>
          </a:stretch>
        </p:blipFill>
        <p:spPr>
          <a:xfrm>
            <a:off x="10160000" y="127000"/>
            <a:ext cx="1905000" cy="635000"/>
          </a:xfrm>
          <a:prstGeom prst="rect">
            <a:avLst/>
          </a:prstGeom>
        </p:spPr>
      </p:pic>
    </p:spTree>
  </p:cSld>
  <p:clrMapOvr>
    <a:masterClrMapping/>
  </p:clrMapOvr>
  <p:transition spd="slow" advTm="0">
    <p:pull/>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838309" y="365128"/>
            <a:ext cx="10516970" cy="1325563"/>
          </a:xfrm>
          <a:prstGeom prst="rect">
            <a:avLst/>
          </a:prstGeom>
        </p:spPr>
        <p:txBody>
          <a:bodyPr vert="horz" lIns="91440" tIns="45720" rIns="91440" bIns="45720" anchor="ctr">
            <a:normAutofit/>
          </a:bodyPr>
          <a:lstStyle/>
          <a:p>
            <a:pPr algn="l">
              <a:lnSpc>
                <a:spcPct val="90000"/>
              </a:lnSpc>
              <a:spcBef>
                <a:spcPct val="0"/>
              </a:spcBef>
            </a:pPr>
            <a:r>
              <a:rPr lang="zh-CN" altLang="en-US" sz="4400" b="0" i="0" u="none" baseline="0">
                <a:solidFill>
                  <a:srgbClr val="000000"/>
                </a:solidFill>
              </a:rPr>
              <a:t>单击此处编辑母版标题样式</a:t>
            </a:r>
          </a:p>
        </p:txBody>
      </p:sp>
      <p:sp>
        <p:nvSpPr>
          <p:cNvPr id="3" name="AutoShape 3"/>
          <p:cNvSpPr>
            <a:spLocks noGrp="1"/>
          </p:cNvSpPr>
          <p:nvPr>
            <p:ph type="body" idx="1"/>
          </p:nvPr>
        </p:nvSpPr>
        <p:spPr>
          <a:xfrm>
            <a:off x="838309" y="1825625"/>
            <a:ext cx="10516970" cy="4351338"/>
          </a:xfrm>
          <a:prstGeom prst="rect">
            <a:avLst/>
          </a:prstGeom>
        </p:spPr>
        <p:txBody>
          <a:bodyPr vert="horz" lIns="91440" tIns="45720" rIns="91440" bIns="45720" anchor="t">
            <a:normAutofit/>
          </a:bodyPr>
          <a:lstStyle/>
          <a:p>
            <a:pPr marL="228600" indent="-228600" algn="l">
              <a:lnSpc>
                <a:spcPct val="90000"/>
              </a:lnSpc>
              <a:spcBef>
                <a:spcPts val="1000"/>
              </a:spcBef>
            </a:pPr>
            <a:r>
              <a:rPr lang="zh-CN" altLang="en-US" sz="2800" b="0" i="0" u="none" baseline="0">
                <a:solidFill>
                  <a:srgbClr val="000000"/>
                </a:solidFill>
              </a:rPr>
              <a:t>单击此处编辑母版文本样式</a:t>
            </a:r>
          </a:p>
          <a:p>
            <a:pPr marL="685800" lvl="1" indent="-228600" algn="l">
              <a:lnSpc>
                <a:spcPct val="90000"/>
              </a:lnSpc>
              <a:spcBef>
                <a:spcPts val="500"/>
              </a:spcBef>
            </a:pPr>
            <a:r>
              <a:rPr lang="zh-CN" altLang="en-US" sz="2400" b="0" i="0" u="none" baseline="0">
                <a:solidFill>
                  <a:srgbClr val="000000"/>
                </a:solidFill>
              </a:rPr>
              <a:t>二级</a:t>
            </a:r>
          </a:p>
          <a:p>
            <a:pPr marL="1143000" lvl="2" indent="-228600" algn="l">
              <a:lnSpc>
                <a:spcPct val="90000"/>
              </a:lnSpc>
              <a:spcBef>
                <a:spcPts val="500"/>
              </a:spcBef>
            </a:pPr>
            <a:r>
              <a:rPr lang="zh-CN" altLang="en-US" sz="2000" b="0" i="0" u="none" baseline="0">
                <a:solidFill>
                  <a:srgbClr val="000000"/>
                </a:solidFill>
              </a:rPr>
              <a:t>三级</a:t>
            </a:r>
          </a:p>
          <a:p>
            <a:pPr marL="1600200" lvl="3" indent="-228600" algn="l">
              <a:lnSpc>
                <a:spcPct val="90000"/>
              </a:lnSpc>
              <a:spcBef>
                <a:spcPts val="500"/>
              </a:spcBef>
            </a:pPr>
            <a:r>
              <a:rPr lang="zh-CN" altLang="en-US" sz="1800" b="0" i="0" u="none" baseline="0">
                <a:solidFill>
                  <a:srgbClr val="000000"/>
                </a:solidFill>
              </a:rPr>
              <a:t>四级</a:t>
            </a:r>
          </a:p>
          <a:p>
            <a:pPr marL="2057400" lvl="4" indent="-228600" algn="l">
              <a:lnSpc>
                <a:spcPct val="90000"/>
              </a:lnSpc>
              <a:spcBef>
                <a:spcPts val="500"/>
              </a:spcBef>
            </a:pPr>
            <a:r>
              <a:rPr lang="zh-CN" altLang="en-US" sz="1800" b="0" i="0" u="none" baseline="0">
                <a:solidFill>
                  <a:srgbClr val="000000"/>
                </a:solidFill>
              </a:rPr>
              <a:t>五级</a:t>
            </a:r>
          </a:p>
        </p:txBody>
      </p:sp>
      <p:sp>
        <p:nvSpPr>
          <p:cNvPr id="4" name="AutoShape 4"/>
          <p:cNvSpPr>
            <a:spLocks noGrp="1"/>
          </p:cNvSpPr>
          <p:nvPr>
            <p:ph type="dt" sz="half" idx="2"/>
          </p:nvPr>
        </p:nvSpPr>
        <p:spPr>
          <a:xfrm>
            <a:off x="838309" y="6356353"/>
            <a:ext cx="2743557" cy="365125"/>
          </a:xfrm>
          <a:prstGeom prst="rect">
            <a:avLst/>
          </a:prstGeom>
        </p:spPr>
        <p:txBody>
          <a:bodyPr vert="horz" lIns="91440" tIns="45720" rIns="91440" bIns="45720" anchor="ctr">
            <a:normAutofit/>
          </a:bodyPr>
          <a:lstStyle/>
          <a:p>
            <a:pPr marL="0" algn="l"/>
            <a:r>
              <a:rPr lang="en-US" sz="1800" b="0" i="0" u="none" baseline="0">
                <a:solidFill>
                  <a:srgbClr val="000000"/>
                </a:solidFill>
                <a:latin typeface="Calibri"/>
                <a:ea typeface="Calibri"/>
              </a:rPr>
              <a:t>7/25/2024</a:t>
            </a:r>
          </a:p>
        </p:txBody>
      </p:sp>
      <p:sp>
        <p:nvSpPr>
          <p:cNvPr id="5" name="AutoShape 5"/>
          <p:cNvSpPr>
            <a:spLocks noGrp="1"/>
          </p:cNvSpPr>
          <p:nvPr>
            <p:ph type="ftr" sz="quarter" idx="3"/>
          </p:nvPr>
        </p:nvSpPr>
        <p:spPr>
          <a:xfrm>
            <a:off x="4039126" y="6356353"/>
            <a:ext cx="4115336" cy="365125"/>
          </a:xfrm>
          <a:prstGeom prst="rect">
            <a:avLst/>
          </a:prstGeom>
        </p:spPr>
        <p:txBody>
          <a:bodyPr vert="horz" lIns="91440" tIns="45720" rIns="91440" bIns="45720" anchor="ctr">
            <a:normAutofit/>
          </a:bodyPr>
          <a:lstStyle/>
          <a:p>
            <a:pPr marL="0" algn="l"/>
            <a:endParaRPr/>
          </a:p>
        </p:txBody>
      </p:sp>
      <p:sp>
        <p:nvSpPr>
          <p:cNvPr id="6" name="AutoShape 6"/>
          <p:cNvSpPr>
            <a:spLocks noGrp="1"/>
          </p:cNvSpPr>
          <p:nvPr>
            <p:ph type="sldNum" sz="quarter" idx="4"/>
          </p:nvPr>
        </p:nvSpPr>
        <p:spPr>
          <a:xfrm>
            <a:off x="8611723" y="6356353"/>
            <a:ext cx="2743557" cy="365125"/>
          </a:xfrm>
          <a:prstGeom prst="rect">
            <a:avLst/>
          </a:prstGeom>
        </p:spPr>
        <p:txBody>
          <a:bodyPr vert="horz" lIns="91440" tIns="45720" rIns="91440" bIns="45720" anchor="ctr">
            <a:normAutofit/>
          </a:bodyPr>
          <a:lstStyle/>
          <a:p>
            <a:pPr marL="0" algn="l"/>
            <a:fld id="{3386411A-70EE-422D-B97C-F56BEE3FF077}" type="slidenum">
              <a:rPr lang="en-US" sz="1800" b="0" i="0" u="none" baseline="0">
                <a:solidFill>
                  <a:srgbClr val="000000"/>
                </a:solidFill>
                <a:latin typeface="Calibri"/>
                <a:ea typeface="Calibri"/>
              </a:rPr>
              <a:t>‹#›</a:t>
            </a:fld>
            <a:endParaRPr lang="en-US" sz="1800" b="0" i="0" u="none" baseline="0">
              <a:solidFill>
                <a:srgbClr val="000000"/>
              </a:solidFill>
              <a:latin typeface="Calibri"/>
              <a:ea typeface="Calibri"/>
            </a:endParaRPr>
          </a:p>
        </p:txBody>
      </p:sp>
      <p:pic>
        <p:nvPicPr>
          <p:cNvPr id="7" name="675c1d8245fb4d3499a78df54449c375.png"/>
          <p:cNvPicPr>
            <a:picLocks noChangeAspect="1"/>
          </p:cNvPicPr>
          <p:nvPr/>
        </p:nvPicPr>
        <p:blipFill>
          <a:blip r:embed="rId5"/>
          <a:srcRect/>
          <a:stretch>
            <a:fillRect/>
          </a:stretch>
        </p:blipFill>
        <p:spPr>
          <a:xfrm>
            <a:off x="10160000" y="127000"/>
            <a:ext cx="1905000" cy="635000"/>
          </a:xfrm>
          <a:prstGeom prst="rect">
            <a:avLst/>
          </a:prstGeom>
        </p:spPr>
      </p:pic>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0">
              <a:srgbClr val="FFFFFF"/>
            </a:gs>
            <a:gs pos="100000">
              <a:srgbClr val="FFFFFF"/>
            </a:gs>
          </a:gsLst>
          <a:lin ang="5400000"/>
        </a:gradFill>
        <a:effectLst/>
      </p:bgPr>
    </p:bg>
    <p:spTree>
      <p:nvGrpSpPr>
        <p:cNvPr id="1" name=""/>
        <p:cNvGrpSpPr/>
        <p:nvPr/>
      </p:nvGrpSpPr>
      <p:grpSpPr>
        <a:xfrm>
          <a:off x="0" y="0"/>
          <a:ext cx="0" cy="0"/>
          <a:chOff x="0" y="0"/>
          <a:chExt cx="0" cy="0"/>
        </a:xfrm>
      </p:grpSpPr>
      <p:pic>
        <p:nvPicPr>
          <p:cNvPr id="2" name="image1.jpeg"/>
          <p:cNvPicPr>
            <a:picLocks noChangeAspect="1"/>
          </p:cNvPicPr>
          <p:nvPr/>
        </p:nvPicPr>
        <p:blipFill>
          <a:blip r:embed="rId2"/>
          <a:stretch>
            <a:fillRect/>
          </a:stretch>
        </p:blipFill>
        <p:spPr>
          <a:xfrm>
            <a:off x="1079835" y="1"/>
            <a:ext cx="11112963" cy="6858000"/>
          </a:xfrm>
          <a:prstGeom prst="rect">
            <a:avLst/>
          </a:prstGeom>
        </p:spPr>
      </p:pic>
      <p:sp>
        <p:nvSpPr>
          <p:cNvPr id="3" name="AutoShape 3"/>
          <p:cNvSpPr/>
          <p:nvPr/>
        </p:nvSpPr>
        <p:spPr>
          <a:xfrm>
            <a:off x="720198" y="1796825"/>
            <a:ext cx="10561173" cy="1818640"/>
          </a:xfrm>
          <a:prstGeom prst="rect">
            <a:avLst/>
          </a:prstGeom>
        </p:spPr>
        <p:txBody>
          <a:bodyPr vert="horz" wrap="square" lIns="91440" tIns="45720" rIns="91440" bIns="45720" anchor="t">
            <a:spAutoFit/>
          </a:bodyPr>
          <a:lstStyle/>
          <a:p>
            <a:pPr marL="0" algn="l"/>
            <a:r>
              <a:rPr lang="en-US" sz="5867" b="1" i="0" u="none" baseline="0">
                <a:solidFill>
                  <a:srgbClr val="5CB3AB"/>
                </a:solidFill>
                <a:latin typeface="+mn-ea"/>
                <a:ea typeface="+mn-ea"/>
              </a:rPr>
              <a:t>The Psychology of Habits – How Habits Shape Our Lives and How to Master Them</a:t>
            </a:r>
          </a:p>
        </p:txBody>
      </p:sp>
      <p:sp>
        <p:nvSpPr>
          <p:cNvPr id="4" name="AutoShape 4"/>
          <p:cNvSpPr/>
          <p:nvPr/>
        </p:nvSpPr>
        <p:spPr>
          <a:xfrm>
            <a:off x="1008229" y="4436137"/>
            <a:ext cx="3744416" cy="366845"/>
          </a:xfrm>
          <a:prstGeom prst="roundRect">
            <a:avLst>
              <a:gd name="adj" fmla="val 0"/>
            </a:avLst>
          </a:prstGeom>
          <a:solidFill>
            <a:schemeClr val="accent1"/>
          </a:solidFill>
          <a:ln cap="flat" cmpd="sng">
            <a:prstDash val="solid"/>
          </a:ln>
          <a:effectLst>
            <a:outerShdw blurRad="63500" algn="ctr" rotWithShape="0">
              <a:srgbClr val="000000">
                <a:alpha val="40000"/>
              </a:srgbClr>
            </a:outerShdw>
          </a:effectLst>
        </p:spPr>
        <p:txBody>
          <a:bodyPr vert="horz" lIns="91440" tIns="45720" rIns="91440" bIns="45720" anchor="ctr">
            <a:normAutofit/>
          </a:bodyPr>
          <a:lstStyle/>
          <a:p>
            <a:pPr marL="0" algn="ctr"/>
            <a:r>
              <a:rPr lang="zh-CN" altLang="en-US" sz="1400" b="0" i="0" u="none" baseline="0">
                <a:solidFill>
                  <a:srgbClr val="FFFFFF"/>
                </a:solidFill>
                <a:latin typeface="汉仪旗黑-55简"/>
                <a:ea typeface="汉仪旗黑-55简"/>
              </a:rPr>
              <a:t>Reporter</a:t>
            </a:r>
            <a:r>
              <a:rPr lang="en-US" sz="1400" b="0" i="0" u="none" baseline="0">
                <a:solidFill>
                  <a:srgbClr val="FFFFFF"/>
                </a:solidFill>
                <a:latin typeface="汉仪旗黑-55简"/>
                <a:ea typeface="汉仪旗黑-55简"/>
              </a:rPr>
              <a:t>:</a:t>
            </a:r>
            <a:r>
              <a:rPr lang="zh-CN" altLang="en-US" sz="1400" b="0" i="0" u="none" baseline="0">
                <a:solidFill>
                  <a:srgbClr val="FFFFFF"/>
                </a:solidFill>
                <a:latin typeface="汉仪旗黑-55简"/>
                <a:ea typeface="汉仪旗黑-55简"/>
              </a:rPr>
              <a:t>  </a:t>
            </a:r>
            <a:r>
              <a:rPr lang="en-US" sz="1400" b="0" i="0" u="none" baseline="0">
                <a:solidFill>
                  <a:srgbClr val="FFFFFF"/>
                </a:solidFill>
                <a:latin typeface="汉仪旗黑-55简"/>
                <a:ea typeface="汉仪旗黑-55简"/>
              </a:rPr>
              <a:t>XXX</a:t>
            </a:r>
          </a:p>
        </p:txBody>
      </p:sp>
    </p:spTree>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0">
              <a:srgbClr val="FFFFFF"/>
            </a:gs>
            <a:gs pos="100000">
              <a:srgbClr val="FFFFFF"/>
            </a:gs>
          </a:gsLst>
          <a:lin ang="5400000"/>
        </a:gradFill>
        <a:effectLst/>
      </p:bgPr>
    </p:bg>
    <p:spTree>
      <p:nvGrpSpPr>
        <p:cNvPr id="1" name=""/>
        <p:cNvGrpSpPr/>
        <p:nvPr/>
      </p:nvGrpSpPr>
      <p:grpSpPr>
        <a:xfrm>
          <a:off x="0" y="0"/>
          <a:ext cx="0" cy="0"/>
          <a:chOff x="0" y="0"/>
          <a:chExt cx="0" cy="0"/>
        </a:xfrm>
      </p:grpSpPr>
      <p:grpSp>
        <p:nvGrpSpPr>
          <p:cNvPr id="2" name="Group 2"/>
          <p:cNvGrpSpPr/>
          <p:nvPr/>
        </p:nvGrpSpPr>
        <p:grpSpPr>
          <a:xfrm>
            <a:off x="7217162" y="2751881"/>
            <a:ext cx="2708275" cy="1973263"/>
            <a:chOff x="7243838" y="1625600"/>
            <a:chExt cx="2708275" cy="1973263"/>
          </a:xfrm>
        </p:grpSpPr>
        <p:sp>
          <p:nvSpPr>
            <p:cNvPr id="3" name="AutoShape 3"/>
            <p:cNvSpPr/>
            <p:nvPr/>
          </p:nvSpPr>
          <p:spPr>
            <a:xfrm>
              <a:off x="7243838" y="1625600"/>
              <a:ext cx="915988" cy="917575"/>
            </a:xfrm>
            <a:prstGeom prst="ellipse">
              <a:avLst/>
            </a:prstGeom>
            <a:solidFill>
              <a:srgbClr val="DCDDDF"/>
            </a:solidFill>
          </p:spPr>
          <p:txBody>
            <a:bodyPr vert="horz" wrap="square" lIns="91440" tIns="45720" rIns="91440" bIns="45720" anchor="t">
              <a:normAutofit/>
            </a:bodyPr>
            <a:lstStyle/>
            <a:p>
              <a:pPr marL="0" algn="l"/>
              <a:endParaRPr/>
            </a:p>
          </p:txBody>
        </p:sp>
        <p:sp>
          <p:nvSpPr>
            <p:cNvPr id="4" name="Freeform 4"/>
            <p:cNvSpPr/>
            <p:nvPr/>
          </p:nvSpPr>
          <p:spPr>
            <a:xfrm>
              <a:off x="7921700" y="1976438"/>
              <a:ext cx="1287463" cy="1285875"/>
            </a:xfrm>
            <a:custGeom>
              <a:avLst/>
              <a:gdLst/>
              <a:ahLst/>
              <a:cxnLst/>
              <a:rect l="l" t="t" r="r" b="b"/>
              <a:pathLst>
                <a:path w="342" h="341">
                  <a:moveTo>
                    <a:pt x="60" y="0"/>
                  </a:moveTo>
                  <a:cubicBezTo>
                    <a:pt x="62" y="10"/>
                    <a:pt x="63" y="19"/>
                    <a:pt x="63" y="29"/>
                  </a:cubicBezTo>
                  <a:cubicBezTo>
                    <a:pt x="63" y="75"/>
                    <a:pt x="38" y="115"/>
                    <a:pt x="0" y="135"/>
                  </a:cubicBezTo>
                  <a:cubicBezTo>
                    <a:pt x="198" y="341"/>
                    <a:pt x="198" y="341"/>
                    <a:pt x="198" y="341"/>
                  </a:cubicBezTo>
                  <a:cubicBezTo>
                    <a:pt x="342" y="10"/>
                    <a:pt x="342" y="10"/>
                    <a:pt x="342" y="10"/>
                  </a:cubicBezTo>
                  <a:cubicBezTo>
                    <a:pt x="60" y="0"/>
                    <a:pt x="60" y="0"/>
                    <a:pt x="60" y="0"/>
                  </a:cubicBezTo>
                </a:path>
              </a:pathLst>
            </a:custGeom>
            <a:solidFill>
              <a:srgbClr val="E6E6E6"/>
            </a:solidFill>
          </p:spPr>
          <p:txBody>
            <a:bodyPr vert="horz" wrap="square" lIns="91440" tIns="45720" rIns="91440" bIns="45720" anchor="t">
              <a:normAutofit/>
            </a:bodyPr>
            <a:lstStyle/>
            <a:p>
              <a:pPr marL="0" algn="l"/>
              <a:endParaRPr/>
            </a:p>
          </p:txBody>
        </p:sp>
        <p:sp>
          <p:nvSpPr>
            <p:cNvPr id="5" name="Freeform 5"/>
            <p:cNvSpPr/>
            <p:nvPr/>
          </p:nvSpPr>
          <p:spPr>
            <a:xfrm>
              <a:off x="7616900" y="1962150"/>
              <a:ext cx="542925" cy="523875"/>
            </a:xfrm>
            <a:custGeom>
              <a:avLst/>
              <a:gdLst/>
              <a:ahLst/>
              <a:cxnLst/>
              <a:rect l="l" t="t" r="r" b="b"/>
              <a:pathLst>
                <a:path w="144" h="139">
                  <a:moveTo>
                    <a:pt x="23" y="0"/>
                  </a:moveTo>
                  <a:cubicBezTo>
                    <a:pt x="0" y="56"/>
                    <a:pt x="0" y="56"/>
                    <a:pt x="0" y="56"/>
                  </a:cubicBezTo>
                  <a:cubicBezTo>
                    <a:pt x="81" y="139"/>
                    <a:pt x="81" y="139"/>
                    <a:pt x="81" y="139"/>
                  </a:cubicBezTo>
                  <a:cubicBezTo>
                    <a:pt x="119" y="119"/>
                    <a:pt x="144" y="79"/>
                    <a:pt x="144" y="33"/>
                  </a:cubicBezTo>
                  <a:cubicBezTo>
                    <a:pt x="144" y="23"/>
                    <a:pt x="143" y="14"/>
                    <a:pt x="141" y="4"/>
                  </a:cubicBezTo>
                  <a:cubicBezTo>
                    <a:pt x="23" y="0"/>
                    <a:pt x="23" y="0"/>
                    <a:pt x="23" y="0"/>
                  </a:cubicBezTo>
                </a:path>
              </a:pathLst>
            </a:custGeom>
            <a:solidFill>
              <a:srgbClr val="C6C7C9"/>
            </a:solidFill>
          </p:spPr>
          <p:txBody>
            <a:bodyPr vert="horz" wrap="square" lIns="91440" tIns="45720" rIns="91440" bIns="45720" anchor="t">
              <a:normAutofit/>
            </a:bodyPr>
            <a:lstStyle/>
            <a:p>
              <a:pPr marL="0" algn="l"/>
              <a:endParaRPr/>
            </a:p>
          </p:txBody>
        </p:sp>
        <p:sp>
          <p:nvSpPr>
            <p:cNvPr id="6" name="AutoShape 6"/>
            <p:cNvSpPr/>
            <p:nvPr/>
          </p:nvSpPr>
          <p:spPr>
            <a:xfrm>
              <a:off x="7583563" y="1962150"/>
              <a:ext cx="241300" cy="244475"/>
            </a:xfrm>
            <a:prstGeom prst="ellipse">
              <a:avLst/>
            </a:prstGeom>
            <a:solidFill>
              <a:srgbClr val="D78D8F"/>
            </a:solidFill>
          </p:spPr>
          <p:txBody>
            <a:bodyPr vert="horz" lIns="91440" tIns="45720" rIns="91440" bIns="45720" anchor="t">
              <a:normAutofit/>
            </a:bodyPr>
            <a:lstStyle/>
            <a:p>
              <a:pPr marL="0" algn="l"/>
              <a:endParaRPr/>
            </a:p>
          </p:txBody>
        </p:sp>
        <p:sp>
          <p:nvSpPr>
            <p:cNvPr id="7" name="Freeform 7"/>
            <p:cNvSpPr/>
            <p:nvPr/>
          </p:nvSpPr>
          <p:spPr>
            <a:xfrm>
              <a:off x="8969450" y="2014538"/>
              <a:ext cx="239713" cy="742950"/>
            </a:xfrm>
            <a:custGeom>
              <a:avLst/>
              <a:gdLst/>
              <a:ahLst/>
              <a:cxnLst/>
              <a:rect l="l" t="t" r="r" b="b"/>
              <a:pathLst>
                <a:path w="64" h="197">
                  <a:moveTo>
                    <a:pt x="64" y="197"/>
                  </a:moveTo>
                  <a:cubicBezTo>
                    <a:pt x="0" y="11"/>
                    <a:pt x="0" y="11"/>
                    <a:pt x="0" y="11"/>
                  </a:cubicBezTo>
                  <a:cubicBezTo>
                    <a:pt x="22" y="3"/>
                    <a:pt x="41" y="0"/>
                    <a:pt x="64" y="0"/>
                  </a:cubicBezTo>
                  <a:lnTo>
                    <a:pt x="64" y="197"/>
                  </a:lnTo>
                  <a:close/>
                </a:path>
              </a:pathLst>
            </a:custGeom>
            <a:solidFill>
              <a:srgbClr val="D78D8F"/>
            </a:solidFill>
          </p:spPr>
          <p:txBody>
            <a:bodyPr vert="horz" lIns="91440" tIns="45720" rIns="91440" bIns="45720" anchor="t">
              <a:normAutofit/>
            </a:bodyPr>
            <a:lstStyle/>
            <a:p>
              <a:pPr marL="0" algn="l"/>
              <a:endParaRPr/>
            </a:p>
          </p:txBody>
        </p:sp>
        <p:sp>
          <p:nvSpPr>
            <p:cNvPr id="8" name="Freeform 8"/>
            <p:cNvSpPr/>
            <p:nvPr/>
          </p:nvSpPr>
          <p:spPr>
            <a:xfrm>
              <a:off x="8588450" y="2055813"/>
              <a:ext cx="620713" cy="701675"/>
            </a:xfrm>
            <a:custGeom>
              <a:avLst/>
              <a:gdLst/>
              <a:ahLst/>
              <a:cxnLst/>
              <a:rect l="l" t="t" r="r" b="b"/>
              <a:pathLst>
                <a:path w="165" h="186">
                  <a:moveTo>
                    <a:pt x="165" y="186"/>
                  </a:moveTo>
                  <a:cubicBezTo>
                    <a:pt x="0" y="79"/>
                    <a:pt x="0" y="79"/>
                    <a:pt x="0" y="79"/>
                  </a:cubicBezTo>
                  <a:cubicBezTo>
                    <a:pt x="25" y="40"/>
                    <a:pt x="58" y="15"/>
                    <a:pt x="101" y="0"/>
                  </a:cubicBezTo>
                  <a:lnTo>
                    <a:pt x="165" y="186"/>
                  </a:lnTo>
                  <a:close/>
                </a:path>
              </a:pathLst>
            </a:custGeom>
            <a:solidFill>
              <a:srgbClr val="B3B3B3"/>
            </a:solidFill>
          </p:spPr>
          <p:txBody>
            <a:bodyPr vert="horz" wrap="square" lIns="91440" tIns="45720" rIns="91440" bIns="45720" anchor="t">
              <a:normAutofit/>
            </a:bodyPr>
            <a:lstStyle/>
            <a:p>
              <a:pPr marL="0" algn="l"/>
              <a:endParaRPr/>
            </a:p>
          </p:txBody>
        </p:sp>
        <p:sp>
          <p:nvSpPr>
            <p:cNvPr id="9" name="Freeform 9"/>
            <p:cNvSpPr/>
            <p:nvPr/>
          </p:nvSpPr>
          <p:spPr>
            <a:xfrm>
              <a:off x="8401125" y="2354263"/>
              <a:ext cx="808038" cy="908050"/>
            </a:xfrm>
            <a:custGeom>
              <a:avLst/>
              <a:gdLst/>
              <a:ahLst/>
              <a:cxnLst/>
              <a:rect l="l" t="t" r="r" b="b"/>
              <a:pathLst>
                <a:path w="215" h="241">
                  <a:moveTo>
                    <a:pt x="215" y="107"/>
                  </a:moveTo>
                  <a:cubicBezTo>
                    <a:pt x="71" y="241"/>
                    <a:pt x="71" y="241"/>
                    <a:pt x="71" y="241"/>
                  </a:cubicBezTo>
                  <a:cubicBezTo>
                    <a:pt x="9" y="174"/>
                    <a:pt x="0" y="76"/>
                    <a:pt x="50" y="0"/>
                  </a:cubicBezTo>
                  <a:lnTo>
                    <a:pt x="215" y="107"/>
                  </a:lnTo>
                  <a:close/>
                </a:path>
              </a:pathLst>
            </a:custGeom>
            <a:solidFill>
              <a:srgbClr val="D78D8F"/>
            </a:solidFill>
          </p:spPr>
          <p:txBody>
            <a:bodyPr vert="horz" lIns="91440" tIns="45720" rIns="91440" bIns="45720" anchor="t">
              <a:normAutofit/>
            </a:bodyPr>
            <a:lstStyle/>
            <a:p>
              <a:pPr marL="0" algn="l"/>
              <a:endParaRPr/>
            </a:p>
          </p:txBody>
        </p:sp>
        <p:sp>
          <p:nvSpPr>
            <p:cNvPr id="10" name="Freeform 10"/>
            <p:cNvSpPr/>
            <p:nvPr/>
          </p:nvSpPr>
          <p:spPr>
            <a:xfrm>
              <a:off x="8667825" y="2757488"/>
              <a:ext cx="1223963" cy="841375"/>
            </a:xfrm>
            <a:custGeom>
              <a:avLst/>
              <a:gdLst/>
              <a:ahLst/>
              <a:cxnLst/>
              <a:rect l="l" t="t" r="r" b="b"/>
              <a:pathLst>
                <a:path w="325" h="223">
                  <a:moveTo>
                    <a:pt x="144" y="0"/>
                  </a:moveTo>
                  <a:cubicBezTo>
                    <a:pt x="325" y="77"/>
                    <a:pt x="325" y="77"/>
                    <a:pt x="325" y="77"/>
                  </a:cubicBezTo>
                  <a:cubicBezTo>
                    <a:pt x="283" y="177"/>
                    <a:pt x="167" y="223"/>
                    <a:pt x="67" y="181"/>
                  </a:cubicBezTo>
                  <a:cubicBezTo>
                    <a:pt x="41" y="170"/>
                    <a:pt x="20" y="155"/>
                    <a:pt x="0" y="134"/>
                  </a:cubicBezTo>
                  <a:lnTo>
                    <a:pt x="144" y="0"/>
                  </a:lnTo>
                  <a:close/>
                </a:path>
              </a:pathLst>
            </a:custGeom>
            <a:solidFill>
              <a:srgbClr val="D78D8F"/>
            </a:solidFill>
          </p:spPr>
          <p:txBody>
            <a:bodyPr vert="horz" lIns="91440" tIns="45720" rIns="91440" bIns="45720" anchor="t">
              <a:normAutofit/>
            </a:bodyPr>
            <a:lstStyle/>
            <a:p>
              <a:pPr marL="0" algn="l"/>
              <a:endParaRPr/>
            </a:p>
          </p:txBody>
        </p:sp>
        <p:sp>
          <p:nvSpPr>
            <p:cNvPr id="11" name="Freeform 11"/>
            <p:cNvSpPr/>
            <p:nvPr/>
          </p:nvSpPr>
          <p:spPr>
            <a:xfrm>
              <a:off x="9209163" y="2014538"/>
              <a:ext cx="742950" cy="1033463"/>
            </a:xfrm>
            <a:custGeom>
              <a:avLst/>
              <a:gdLst/>
              <a:ahLst/>
              <a:cxnLst/>
              <a:rect l="l" t="t" r="r" b="b"/>
              <a:pathLst>
                <a:path w="197" h="274">
                  <a:moveTo>
                    <a:pt x="0" y="197"/>
                  </a:moveTo>
                  <a:cubicBezTo>
                    <a:pt x="0" y="0"/>
                    <a:pt x="0" y="0"/>
                    <a:pt x="0" y="0"/>
                  </a:cubicBezTo>
                  <a:cubicBezTo>
                    <a:pt x="109" y="0"/>
                    <a:pt x="197" y="88"/>
                    <a:pt x="197" y="197"/>
                  </a:cubicBezTo>
                  <a:cubicBezTo>
                    <a:pt x="197" y="225"/>
                    <a:pt x="192" y="247"/>
                    <a:pt x="181" y="274"/>
                  </a:cubicBezTo>
                  <a:lnTo>
                    <a:pt x="0" y="197"/>
                  </a:lnTo>
                  <a:close/>
                </a:path>
              </a:pathLst>
            </a:custGeom>
            <a:solidFill>
              <a:srgbClr val="D78D8F"/>
            </a:solidFill>
          </p:spPr>
          <p:txBody>
            <a:bodyPr vert="horz" lIns="91440" tIns="45720" rIns="91440" bIns="45720" anchor="t">
              <a:normAutofit/>
            </a:bodyPr>
            <a:lstStyle/>
            <a:p>
              <a:pPr marL="0" algn="l"/>
              <a:endParaRPr/>
            </a:p>
          </p:txBody>
        </p:sp>
        <p:sp>
          <p:nvSpPr>
            <p:cNvPr id="12" name="AutoShape 12"/>
            <p:cNvSpPr/>
            <p:nvPr/>
          </p:nvSpPr>
          <p:spPr>
            <a:xfrm>
              <a:off x="8920238" y="2466975"/>
              <a:ext cx="579438" cy="581025"/>
            </a:xfrm>
            <a:prstGeom prst="ellipse">
              <a:avLst/>
            </a:prstGeom>
            <a:solidFill>
              <a:srgbClr val="FFFFFF"/>
            </a:solidFill>
          </p:spPr>
          <p:txBody>
            <a:bodyPr vert="horz" wrap="square" lIns="91440" tIns="45720" rIns="91440" bIns="45720" anchor="t">
              <a:normAutofit/>
            </a:bodyPr>
            <a:lstStyle/>
            <a:p>
              <a:pPr marL="0" algn="l"/>
              <a:endParaRPr/>
            </a:p>
          </p:txBody>
        </p:sp>
        <p:sp>
          <p:nvSpPr>
            <p:cNvPr id="13" name="AutoShape 13"/>
            <p:cNvSpPr/>
            <p:nvPr/>
          </p:nvSpPr>
          <p:spPr>
            <a:xfrm>
              <a:off x="7669288" y="2052638"/>
              <a:ext cx="68263" cy="68263"/>
            </a:xfrm>
            <a:prstGeom prst="ellipse">
              <a:avLst/>
            </a:prstGeom>
            <a:solidFill>
              <a:srgbClr val="B3B3B3"/>
            </a:solidFill>
          </p:spPr>
          <p:txBody>
            <a:bodyPr vert="horz" wrap="square" lIns="91440" tIns="45720" rIns="91440" bIns="45720" anchor="t">
              <a:normAutofit/>
            </a:bodyPr>
            <a:lstStyle/>
            <a:p>
              <a:pPr marL="0" algn="l"/>
              <a:endParaRPr/>
            </a:p>
          </p:txBody>
        </p:sp>
        <p:sp>
          <p:nvSpPr>
            <p:cNvPr id="14" name="Freeform 14"/>
            <p:cNvSpPr/>
            <p:nvPr/>
          </p:nvSpPr>
          <p:spPr>
            <a:xfrm>
              <a:off x="9031288" y="2568575"/>
              <a:ext cx="338138" cy="339725"/>
            </a:xfrm>
            <a:custGeom>
              <a:avLst/>
              <a:gdLst/>
              <a:ahLst/>
              <a:cxnLst/>
              <a:rect l="l" t="t" r="r" b="b"/>
              <a:pathLst>
                <a:path w="90" h="90">
                  <a:moveTo>
                    <a:pt x="85" y="14"/>
                  </a:moveTo>
                  <a:cubicBezTo>
                    <a:pt x="76" y="5"/>
                    <a:pt x="76" y="5"/>
                    <a:pt x="76" y="5"/>
                  </a:cubicBezTo>
                  <a:cubicBezTo>
                    <a:pt x="70" y="0"/>
                    <a:pt x="62" y="0"/>
                    <a:pt x="56" y="5"/>
                  </a:cubicBezTo>
                  <a:cubicBezTo>
                    <a:pt x="6" y="56"/>
                    <a:pt x="6" y="56"/>
                    <a:pt x="6" y="56"/>
                  </a:cubicBezTo>
                  <a:cubicBezTo>
                    <a:pt x="0" y="61"/>
                    <a:pt x="0" y="70"/>
                    <a:pt x="6" y="75"/>
                  </a:cubicBezTo>
                  <a:cubicBezTo>
                    <a:pt x="15" y="84"/>
                    <a:pt x="15" y="84"/>
                    <a:pt x="15" y="84"/>
                  </a:cubicBezTo>
                  <a:cubicBezTo>
                    <a:pt x="20" y="90"/>
                    <a:pt x="29" y="90"/>
                    <a:pt x="34" y="84"/>
                  </a:cubicBezTo>
                  <a:cubicBezTo>
                    <a:pt x="85" y="34"/>
                    <a:pt x="85" y="34"/>
                    <a:pt x="85" y="34"/>
                  </a:cubicBezTo>
                  <a:cubicBezTo>
                    <a:pt x="90" y="28"/>
                    <a:pt x="90" y="20"/>
                    <a:pt x="85" y="14"/>
                  </a:cubicBezTo>
                  <a:close/>
                  <a:moveTo>
                    <a:pt x="82" y="31"/>
                  </a:moveTo>
                  <a:cubicBezTo>
                    <a:pt x="56" y="56"/>
                    <a:pt x="56" y="56"/>
                    <a:pt x="56" y="56"/>
                  </a:cubicBezTo>
                  <a:cubicBezTo>
                    <a:pt x="37" y="37"/>
                    <a:pt x="37" y="37"/>
                    <a:pt x="37" y="37"/>
                  </a:cubicBezTo>
                  <a:cubicBezTo>
                    <a:pt x="12" y="62"/>
                    <a:pt x="12" y="62"/>
                    <a:pt x="12" y="62"/>
                  </a:cubicBezTo>
                  <a:cubicBezTo>
                    <a:pt x="11" y="63"/>
                    <a:pt x="11" y="64"/>
                    <a:pt x="11" y="66"/>
                  </a:cubicBezTo>
                  <a:cubicBezTo>
                    <a:pt x="11" y="67"/>
                    <a:pt x="11" y="68"/>
                    <a:pt x="12" y="69"/>
                  </a:cubicBezTo>
                  <a:cubicBezTo>
                    <a:pt x="13" y="70"/>
                    <a:pt x="13" y="71"/>
                    <a:pt x="12" y="72"/>
                  </a:cubicBezTo>
                  <a:cubicBezTo>
                    <a:pt x="12" y="73"/>
                    <a:pt x="11" y="73"/>
                    <a:pt x="10" y="73"/>
                  </a:cubicBezTo>
                  <a:cubicBezTo>
                    <a:pt x="10" y="73"/>
                    <a:pt x="9" y="73"/>
                    <a:pt x="9" y="72"/>
                  </a:cubicBezTo>
                  <a:cubicBezTo>
                    <a:pt x="7" y="70"/>
                    <a:pt x="6" y="68"/>
                    <a:pt x="6" y="66"/>
                  </a:cubicBezTo>
                  <a:cubicBezTo>
                    <a:pt x="6" y="63"/>
                    <a:pt x="7" y="61"/>
                    <a:pt x="9" y="59"/>
                  </a:cubicBezTo>
                  <a:cubicBezTo>
                    <a:pt x="59" y="8"/>
                    <a:pt x="59" y="8"/>
                    <a:pt x="59" y="8"/>
                  </a:cubicBezTo>
                  <a:cubicBezTo>
                    <a:pt x="61" y="7"/>
                    <a:pt x="64" y="6"/>
                    <a:pt x="66" y="6"/>
                  </a:cubicBezTo>
                  <a:cubicBezTo>
                    <a:pt x="68" y="6"/>
                    <a:pt x="71" y="7"/>
                    <a:pt x="72" y="8"/>
                  </a:cubicBezTo>
                  <a:cubicBezTo>
                    <a:pt x="82" y="18"/>
                    <a:pt x="82" y="18"/>
                    <a:pt x="82" y="18"/>
                  </a:cubicBezTo>
                  <a:cubicBezTo>
                    <a:pt x="85" y="21"/>
                    <a:pt x="85" y="27"/>
                    <a:pt x="82" y="31"/>
                  </a:cubicBezTo>
                  <a:close/>
                </a:path>
              </a:pathLst>
            </a:custGeom>
            <a:solidFill>
              <a:srgbClr val="D78D8F"/>
            </a:solidFill>
          </p:spPr>
          <p:txBody>
            <a:bodyPr vert="horz" wrap="square" lIns="91440" tIns="45720" rIns="91440" bIns="45720" anchor="t">
              <a:normAutofit/>
            </a:bodyPr>
            <a:lstStyle/>
            <a:p>
              <a:pPr marL="0" algn="l"/>
              <a:endParaRPr/>
            </a:p>
          </p:txBody>
        </p:sp>
      </p:grpSp>
      <p:grpSp>
        <p:nvGrpSpPr>
          <p:cNvPr id="15" name="Group 15"/>
          <p:cNvGrpSpPr/>
          <p:nvPr/>
        </p:nvGrpSpPr>
        <p:grpSpPr>
          <a:xfrm>
            <a:off x="1228885" y="1386364"/>
            <a:ext cx="2637204" cy="2265435"/>
            <a:chOff x="3613" y="1965"/>
            <a:chExt cx="454" cy="390"/>
          </a:xfrm>
        </p:grpSpPr>
        <p:sp>
          <p:nvSpPr>
            <p:cNvPr id="16" name="AutoShape 16"/>
            <p:cNvSpPr/>
            <p:nvPr/>
          </p:nvSpPr>
          <p:spPr>
            <a:xfrm>
              <a:off x="3613" y="1965"/>
              <a:ext cx="454" cy="390"/>
            </a:xfrm>
            <a:prstGeom prst="rect">
              <a:avLst/>
            </a:prstGeom>
            <a:noFill/>
          </p:spPr>
          <p:txBody>
            <a:bodyPr vert="horz" wrap="square" lIns="91440" tIns="45720" rIns="91440" bIns="45720" anchor="t">
              <a:normAutofit/>
            </a:bodyPr>
            <a:lstStyle/>
            <a:p>
              <a:pPr marL="0" algn="l"/>
              <a:endParaRPr/>
            </a:p>
          </p:txBody>
        </p:sp>
        <p:sp>
          <p:nvSpPr>
            <p:cNvPr id="17" name="Freeform 17"/>
            <p:cNvSpPr/>
            <p:nvPr/>
          </p:nvSpPr>
          <p:spPr>
            <a:xfrm>
              <a:off x="3613" y="2016"/>
              <a:ext cx="454" cy="337"/>
            </a:xfrm>
            <a:custGeom>
              <a:avLst/>
              <a:gdLst/>
              <a:ahLst/>
              <a:cxnLst/>
              <a:rect l="l" t="t" r="r" b="b"/>
              <a:pathLst>
                <a:path w="189" h="140">
                  <a:moveTo>
                    <a:pt x="175" y="0"/>
                  </a:moveTo>
                  <a:cubicBezTo>
                    <a:pt x="14" y="0"/>
                    <a:pt x="14" y="0"/>
                    <a:pt x="14" y="0"/>
                  </a:cubicBezTo>
                  <a:cubicBezTo>
                    <a:pt x="6" y="0"/>
                    <a:pt x="0" y="7"/>
                    <a:pt x="0" y="14"/>
                  </a:cubicBezTo>
                  <a:cubicBezTo>
                    <a:pt x="0" y="126"/>
                    <a:pt x="0" y="126"/>
                    <a:pt x="0" y="126"/>
                  </a:cubicBezTo>
                  <a:cubicBezTo>
                    <a:pt x="0" y="134"/>
                    <a:pt x="6" y="140"/>
                    <a:pt x="14" y="140"/>
                  </a:cubicBezTo>
                  <a:cubicBezTo>
                    <a:pt x="175" y="140"/>
                    <a:pt x="175" y="140"/>
                    <a:pt x="175" y="140"/>
                  </a:cubicBezTo>
                  <a:cubicBezTo>
                    <a:pt x="182" y="140"/>
                    <a:pt x="189" y="134"/>
                    <a:pt x="189" y="126"/>
                  </a:cubicBezTo>
                  <a:cubicBezTo>
                    <a:pt x="189" y="14"/>
                    <a:pt x="189" y="14"/>
                    <a:pt x="189" y="14"/>
                  </a:cubicBezTo>
                  <a:cubicBezTo>
                    <a:pt x="189" y="7"/>
                    <a:pt x="182" y="0"/>
                    <a:pt x="175" y="0"/>
                  </a:cubicBezTo>
                  <a:close/>
                  <a:moveTo>
                    <a:pt x="94" y="118"/>
                  </a:moveTo>
                  <a:cubicBezTo>
                    <a:pt x="68" y="118"/>
                    <a:pt x="46" y="97"/>
                    <a:pt x="46" y="70"/>
                  </a:cubicBezTo>
                  <a:cubicBezTo>
                    <a:pt x="46" y="43"/>
                    <a:pt x="68" y="22"/>
                    <a:pt x="94" y="22"/>
                  </a:cubicBezTo>
                  <a:cubicBezTo>
                    <a:pt x="121" y="22"/>
                    <a:pt x="143" y="43"/>
                    <a:pt x="143" y="70"/>
                  </a:cubicBezTo>
                  <a:cubicBezTo>
                    <a:pt x="143" y="97"/>
                    <a:pt x="121" y="118"/>
                    <a:pt x="94" y="118"/>
                  </a:cubicBezTo>
                  <a:close/>
                </a:path>
              </a:pathLst>
            </a:custGeom>
            <a:solidFill>
              <a:schemeClr val="accent1"/>
            </a:solidFill>
          </p:spPr>
          <p:txBody>
            <a:bodyPr vert="horz" wrap="square" lIns="91440" tIns="45720" rIns="91440" bIns="45720" anchor="t">
              <a:normAutofit/>
            </a:bodyPr>
            <a:lstStyle/>
            <a:p>
              <a:pPr marL="0" algn="l"/>
              <a:endParaRPr/>
            </a:p>
          </p:txBody>
        </p:sp>
        <p:sp>
          <p:nvSpPr>
            <p:cNvPr id="18" name="Freeform 18"/>
            <p:cNvSpPr/>
            <p:nvPr/>
          </p:nvSpPr>
          <p:spPr>
            <a:xfrm>
              <a:off x="3771" y="2117"/>
              <a:ext cx="135" cy="135"/>
            </a:xfrm>
            <a:custGeom>
              <a:avLst/>
              <a:gdLst/>
              <a:ahLst/>
              <a:cxnLst/>
              <a:rect l="l" t="t" r="r" b="b"/>
              <a:pathLst>
                <a:path w="56" h="56">
                  <a:moveTo>
                    <a:pt x="54" y="20"/>
                  </a:moveTo>
                  <a:cubicBezTo>
                    <a:pt x="37" y="20"/>
                    <a:pt x="37" y="20"/>
                    <a:pt x="37" y="20"/>
                  </a:cubicBezTo>
                  <a:cubicBezTo>
                    <a:pt x="37" y="3"/>
                    <a:pt x="37" y="3"/>
                    <a:pt x="37" y="3"/>
                  </a:cubicBezTo>
                  <a:cubicBezTo>
                    <a:pt x="37" y="1"/>
                    <a:pt x="35" y="0"/>
                    <a:pt x="34" y="0"/>
                  </a:cubicBezTo>
                  <a:cubicBezTo>
                    <a:pt x="23" y="0"/>
                    <a:pt x="23" y="0"/>
                    <a:pt x="23" y="0"/>
                  </a:cubicBezTo>
                  <a:cubicBezTo>
                    <a:pt x="21" y="0"/>
                    <a:pt x="20" y="1"/>
                    <a:pt x="20" y="3"/>
                  </a:cubicBezTo>
                  <a:cubicBezTo>
                    <a:pt x="20" y="20"/>
                    <a:pt x="20" y="20"/>
                    <a:pt x="20" y="20"/>
                  </a:cubicBezTo>
                  <a:cubicBezTo>
                    <a:pt x="3" y="20"/>
                    <a:pt x="3" y="20"/>
                    <a:pt x="3" y="20"/>
                  </a:cubicBezTo>
                  <a:cubicBezTo>
                    <a:pt x="2" y="20"/>
                    <a:pt x="0" y="21"/>
                    <a:pt x="0" y="23"/>
                  </a:cubicBezTo>
                  <a:cubicBezTo>
                    <a:pt x="0" y="33"/>
                    <a:pt x="0" y="33"/>
                    <a:pt x="0" y="33"/>
                  </a:cubicBezTo>
                  <a:cubicBezTo>
                    <a:pt x="0" y="35"/>
                    <a:pt x="2" y="36"/>
                    <a:pt x="3" y="36"/>
                  </a:cubicBezTo>
                  <a:cubicBezTo>
                    <a:pt x="20" y="36"/>
                    <a:pt x="20" y="36"/>
                    <a:pt x="20" y="36"/>
                  </a:cubicBezTo>
                  <a:cubicBezTo>
                    <a:pt x="20" y="53"/>
                    <a:pt x="20" y="53"/>
                    <a:pt x="20" y="53"/>
                  </a:cubicBezTo>
                  <a:cubicBezTo>
                    <a:pt x="20" y="55"/>
                    <a:pt x="21" y="56"/>
                    <a:pt x="23" y="56"/>
                  </a:cubicBezTo>
                  <a:cubicBezTo>
                    <a:pt x="34" y="56"/>
                    <a:pt x="34" y="56"/>
                    <a:pt x="34" y="56"/>
                  </a:cubicBezTo>
                  <a:cubicBezTo>
                    <a:pt x="35" y="56"/>
                    <a:pt x="37" y="55"/>
                    <a:pt x="37" y="53"/>
                  </a:cubicBezTo>
                  <a:cubicBezTo>
                    <a:pt x="37" y="36"/>
                    <a:pt x="37" y="36"/>
                    <a:pt x="37" y="36"/>
                  </a:cubicBezTo>
                  <a:cubicBezTo>
                    <a:pt x="54" y="36"/>
                    <a:pt x="54" y="36"/>
                    <a:pt x="54" y="36"/>
                  </a:cubicBezTo>
                  <a:cubicBezTo>
                    <a:pt x="55" y="36"/>
                    <a:pt x="56" y="35"/>
                    <a:pt x="56" y="33"/>
                  </a:cubicBezTo>
                  <a:cubicBezTo>
                    <a:pt x="56" y="23"/>
                    <a:pt x="56" y="23"/>
                    <a:pt x="56" y="23"/>
                  </a:cubicBezTo>
                  <a:cubicBezTo>
                    <a:pt x="56" y="21"/>
                    <a:pt x="55" y="20"/>
                    <a:pt x="54" y="20"/>
                  </a:cubicBezTo>
                  <a:close/>
                </a:path>
              </a:pathLst>
            </a:custGeom>
            <a:solidFill>
              <a:schemeClr val="accent1"/>
            </a:solidFill>
          </p:spPr>
          <p:txBody>
            <a:bodyPr vert="horz" wrap="square" lIns="91440" tIns="45720" rIns="91440" bIns="45720" anchor="t">
              <a:normAutofit/>
            </a:bodyPr>
            <a:lstStyle/>
            <a:p>
              <a:pPr marL="0" algn="l"/>
              <a:endParaRPr/>
            </a:p>
          </p:txBody>
        </p:sp>
        <p:sp>
          <p:nvSpPr>
            <p:cNvPr id="19" name="Freeform 19"/>
            <p:cNvSpPr/>
            <p:nvPr/>
          </p:nvSpPr>
          <p:spPr>
            <a:xfrm>
              <a:off x="3764" y="1965"/>
              <a:ext cx="149" cy="36"/>
            </a:xfrm>
            <a:custGeom>
              <a:avLst/>
              <a:gdLst/>
              <a:ahLst/>
              <a:cxnLst/>
              <a:rect l="l" t="t" r="r" b="b"/>
              <a:pathLst>
                <a:path w="62" h="15">
                  <a:moveTo>
                    <a:pt x="10" y="9"/>
                  </a:moveTo>
                  <a:cubicBezTo>
                    <a:pt x="53" y="9"/>
                    <a:pt x="53" y="9"/>
                    <a:pt x="53" y="9"/>
                  </a:cubicBezTo>
                  <a:cubicBezTo>
                    <a:pt x="53" y="15"/>
                    <a:pt x="53" y="15"/>
                    <a:pt x="53" y="15"/>
                  </a:cubicBezTo>
                  <a:cubicBezTo>
                    <a:pt x="62" y="15"/>
                    <a:pt x="62" y="15"/>
                    <a:pt x="62" y="15"/>
                  </a:cubicBezTo>
                  <a:cubicBezTo>
                    <a:pt x="62" y="5"/>
                    <a:pt x="62" y="5"/>
                    <a:pt x="62" y="5"/>
                  </a:cubicBezTo>
                  <a:cubicBezTo>
                    <a:pt x="62" y="2"/>
                    <a:pt x="60" y="0"/>
                    <a:pt x="58" y="0"/>
                  </a:cubicBezTo>
                  <a:cubicBezTo>
                    <a:pt x="5" y="0"/>
                    <a:pt x="5" y="0"/>
                    <a:pt x="5" y="0"/>
                  </a:cubicBezTo>
                  <a:cubicBezTo>
                    <a:pt x="2" y="0"/>
                    <a:pt x="0" y="2"/>
                    <a:pt x="0" y="5"/>
                  </a:cubicBezTo>
                  <a:cubicBezTo>
                    <a:pt x="0" y="15"/>
                    <a:pt x="0" y="15"/>
                    <a:pt x="0" y="15"/>
                  </a:cubicBezTo>
                  <a:cubicBezTo>
                    <a:pt x="10" y="15"/>
                    <a:pt x="10" y="15"/>
                    <a:pt x="10" y="15"/>
                  </a:cubicBezTo>
                  <a:lnTo>
                    <a:pt x="10" y="9"/>
                  </a:lnTo>
                  <a:close/>
                </a:path>
              </a:pathLst>
            </a:custGeom>
            <a:solidFill>
              <a:schemeClr val="accent1"/>
            </a:solidFill>
          </p:spPr>
          <p:txBody>
            <a:bodyPr vert="horz" wrap="square" lIns="91440" tIns="45720" rIns="91440" bIns="45720" anchor="t">
              <a:normAutofit/>
            </a:bodyPr>
            <a:lstStyle/>
            <a:p>
              <a:pPr marL="0" algn="l"/>
              <a:endParaRPr/>
            </a:p>
          </p:txBody>
        </p:sp>
      </p:grpSp>
      <p:grpSp>
        <p:nvGrpSpPr>
          <p:cNvPr id="20" name="Group 20"/>
          <p:cNvGrpSpPr/>
          <p:nvPr/>
        </p:nvGrpSpPr>
        <p:grpSpPr>
          <a:xfrm>
            <a:off x="675708" y="3634455"/>
            <a:ext cx="1329816" cy="1302385"/>
            <a:chOff x="1191134" y="3791135"/>
            <a:chExt cx="1329816" cy="1302385"/>
          </a:xfrm>
        </p:grpSpPr>
        <p:grpSp>
          <p:nvGrpSpPr>
            <p:cNvPr id="21" name="Group 21"/>
            <p:cNvGrpSpPr/>
            <p:nvPr/>
          </p:nvGrpSpPr>
          <p:grpSpPr>
            <a:xfrm>
              <a:off x="1237582" y="3791135"/>
              <a:ext cx="1283368" cy="1209490"/>
              <a:chOff x="1237582" y="3791135"/>
              <a:chExt cx="1283368" cy="1209490"/>
            </a:xfrm>
          </p:grpSpPr>
          <p:cxnSp>
            <p:nvCxnSpPr>
              <p:cNvPr id="22" name="Connector 22"/>
              <p:cNvCxnSpPr/>
              <p:nvPr/>
            </p:nvCxnSpPr>
            <p:spPr>
              <a:xfrm flipH="1">
                <a:off x="1237582" y="4362365"/>
                <a:ext cx="1283368" cy="0"/>
              </a:xfrm>
              <a:prstGeom prst="line">
                <a:avLst/>
              </a:prstGeom>
              <a:ln w="19050" cap="flat" cmpd="sng">
                <a:solidFill>
                  <a:schemeClr val="accent1"/>
                </a:solidFill>
                <a:prstDash val="solid"/>
              </a:ln>
            </p:spPr>
          </p:cxnSp>
          <p:cxnSp>
            <p:nvCxnSpPr>
              <p:cNvPr id="23" name="Connector 23"/>
              <p:cNvCxnSpPr/>
              <p:nvPr/>
            </p:nvCxnSpPr>
            <p:spPr>
              <a:xfrm flipV="1">
                <a:off x="2518569" y="3791135"/>
                <a:ext cx="0" cy="579686"/>
              </a:xfrm>
              <a:prstGeom prst="line">
                <a:avLst/>
              </a:prstGeom>
              <a:ln w="19050" cap="flat" cmpd="sng">
                <a:solidFill>
                  <a:schemeClr val="accent1"/>
                </a:solidFill>
                <a:prstDash val="solid"/>
              </a:ln>
            </p:spPr>
          </p:cxnSp>
          <p:cxnSp>
            <p:nvCxnSpPr>
              <p:cNvPr id="24" name="Connector 24"/>
              <p:cNvCxnSpPr/>
              <p:nvPr/>
            </p:nvCxnSpPr>
            <p:spPr>
              <a:xfrm flipV="1">
                <a:off x="1240883" y="4360314"/>
                <a:ext cx="0" cy="640311"/>
              </a:xfrm>
              <a:prstGeom prst="line">
                <a:avLst/>
              </a:prstGeom>
              <a:ln w="19050" cap="flat" cmpd="sng">
                <a:solidFill>
                  <a:schemeClr val="accent1"/>
                </a:solidFill>
                <a:prstDash val="solid"/>
              </a:ln>
            </p:spPr>
          </p:cxnSp>
        </p:grpSp>
        <p:sp>
          <p:nvSpPr>
            <p:cNvPr id="25" name="AutoShape 25"/>
            <p:cNvSpPr/>
            <p:nvPr/>
          </p:nvSpPr>
          <p:spPr>
            <a:xfrm>
              <a:off x="1191134" y="5000625"/>
              <a:ext cx="92895" cy="92895"/>
            </a:xfrm>
            <a:prstGeom prst="ellipse">
              <a:avLst/>
            </a:prstGeom>
            <a:solidFill>
              <a:schemeClr val="accent1"/>
            </a:solidFill>
            <a:ln w="12700" cap="flat" cmpd="sng">
              <a:solidFill>
                <a:schemeClr val="accent1"/>
              </a:solidFill>
              <a:prstDash val="solid"/>
            </a:ln>
          </p:spPr>
          <p:txBody>
            <a:bodyPr vert="horz" lIns="91440" tIns="45720" rIns="91440" bIns="45720" anchor="ctr">
              <a:normAutofit/>
            </a:bodyPr>
            <a:lstStyle/>
            <a:p>
              <a:pPr marL="0" algn="ctr"/>
              <a:endParaRPr/>
            </a:p>
          </p:txBody>
        </p:sp>
      </p:grpSp>
      <p:grpSp>
        <p:nvGrpSpPr>
          <p:cNvPr id="26" name="Group 26"/>
          <p:cNvGrpSpPr/>
          <p:nvPr/>
        </p:nvGrpSpPr>
        <p:grpSpPr>
          <a:xfrm>
            <a:off x="1803393" y="3634465"/>
            <a:ext cx="525999" cy="1302385"/>
            <a:chOff x="1429089" y="3791135"/>
            <a:chExt cx="525999" cy="1302385"/>
          </a:xfrm>
        </p:grpSpPr>
        <p:grpSp>
          <p:nvGrpSpPr>
            <p:cNvPr id="27" name="Group 27"/>
            <p:cNvGrpSpPr/>
            <p:nvPr/>
          </p:nvGrpSpPr>
          <p:grpSpPr>
            <a:xfrm>
              <a:off x="1475536" y="3791135"/>
              <a:ext cx="479552" cy="1209491"/>
              <a:chOff x="1475536" y="3791135"/>
              <a:chExt cx="479552" cy="1209491"/>
            </a:xfrm>
          </p:grpSpPr>
          <p:cxnSp>
            <p:nvCxnSpPr>
              <p:cNvPr id="28" name="Connector 28"/>
              <p:cNvCxnSpPr/>
              <p:nvPr/>
            </p:nvCxnSpPr>
            <p:spPr>
              <a:xfrm flipH="1">
                <a:off x="1475536" y="4634891"/>
                <a:ext cx="479552" cy="0"/>
              </a:xfrm>
              <a:prstGeom prst="line">
                <a:avLst/>
              </a:prstGeom>
              <a:ln w="19050" cap="flat" cmpd="sng">
                <a:solidFill>
                  <a:schemeClr val="accent1"/>
                </a:solidFill>
                <a:prstDash val="solid"/>
              </a:ln>
            </p:spPr>
          </p:cxnSp>
          <p:cxnSp>
            <p:nvCxnSpPr>
              <p:cNvPr id="29" name="Connector 29"/>
              <p:cNvCxnSpPr/>
              <p:nvPr/>
            </p:nvCxnSpPr>
            <p:spPr>
              <a:xfrm flipV="1">
                <a:off x="1955088" y="3791135"/>
                <a:ext cx="0" cy="843756"/>
              </a:xfrm>
              <a:prstGeom prst="line">
                <a:avLst/>
              </a:prstGeom>
              <a:ln w="19050" cap="flat" cmpd="sng">
                <a:solidFill>
                  <a:schemeClr val="accent1"/>
                </a:solidFill>
                <a:prstDash val="solid"/>
              </a:ln>
            </p:spPr>
          </p:cxnSp>
          <p:cxnSp>
            <p:nvCxnSpPr>
              <p:cNvPr id="30" name="Connector 30"/>
              <p:cNvCxnSpPr/>
              <p:nvPr/>
            </p:nvCxnSpPr>
            <p:spPr>
              <a:xfrm flipV="1">
                <a:off x="1478838" y="4634891"/>
                <a:ext cx="0" cy="365735"/>
              </a:xfrm>
              <a:prstGeom prst="line">
                <a:avLst/>
              </a:prstGeom>
              <a:ln w="19050" cap="flat" cmpd="sng">
                <a:solidFill>
                  <a:schemeClr val="accent1"/>
                </a:solidFill>
                <a:prstDash val="solid"/>
              </a:ln>
            </p:spPr>
          </p:cxnSp>
        </p:grpSp>
        <p:sp>
          <p:nvSpPr>
            <p:cNvPr id="31" name="AutoShape 31"/>
            <p:cNvSpPr/>
            <p:nvPr/>
          </p:nvSpPr>
          <p:spPr>
            <a:xfrm>
              <a:off x="1429089" y="5000625"/>
              <a:ext cx="92895" cy="92895"/>
            </a:xfrm>
            <a:prstGeom prst="ellipse">
              <a:avLst/>
            </a:prstGeom>
            <a:solidFill>
              <a:schemeClr val="accent6"/>
            </a:solidFill>
            <a:ln w="12700" cap="flat" cmpd="sng">
              <a:solidFill>
                <a:schemeClr val="accent1"/>
              </a:solidFill>
              <a:prstDash val="solid"/>
            </a:ln>
          </p:spPr>
          <p:txBody>
            <a:bodyPr vert="horz" lIns="91440" tIns="45720" rIns="91440" bIns="45720" anchor="ctr">
              <a:normAutofit/>
            </a:bodyPr>
            <a:lstStyle/>
            <a:p>
              <a:pPr marL="0" algn="ctr"/>
              <a:endParaRPr/>
            </a:p>
          </p:txBody>
        </p:sp>
      </p:grpSp>
      <p:grpSp>
        <p:nvGrpSpPr>
          <p:cNvPr id="32" name="Group 32"/>
          <p:cNvGrpSpPr/>
          <p:nvPr/>
        </p:nvGrpSpPr>
        <p:grpSpPr>
          <a:xfrm flipH="1">
            <a:off x="2995583" y="3634465"/>
            <a:ext cx="1329816" cy="1302385"/>
            <a:chOff x="1191134" y="3791135"/>
            <a:chExt cx="1329816" cy="1302385"/>
          </a:xfrm>
        </p:grpSpPr>
        <p:grpSp>
          <p:nvGrpSpPr>
            <p:cNvPr id="33" name="Group 33"/>
            <p:cNvGrpSpPr/>
            <p:nvPr/>
          </p:nvGrpSpPr>
          <p:grpSpPr>
            <a:xfrm>
              <a:off x="1237582" y="3791135"/>
              <a:ext cx="1283368" cy="1209490"/>
              <a:chOff x="1237582" y="3791135"/>
              <a:chExt cx="1283368" cy="1209490"/>
            </a:xfrm>
          </p:grpSpPr>
          <p:cxnSp>
            <p:nvCxnSpPr>
              <p:cNvPr id="34" name="Connector 34"/>
              <p:cNvCxnSpPr/>
              <p:nvPr/>
            </p:nvCxnSpPr>
            <p:spPr>
              <a:xfrm flipH="1">
                <a:off x="1237582" y="4362365"/>
                <a:ext cx="1283368" cy="0"/>
              </a:xfrm>
              <a:prstGeom prst="line">
                <a:avLst/>
              </a:prstGeom>
              <a:ln w="19050" cap="flat" cmpd="sng">
                <a:solidFill>
                  <a:schemeClr val="accent1"/>
                </a:solidFill>
                <a:prstDash val="solid"/>
              </a:ln>
            </p:spPr>
          </p:cxnSp>
          <p:cxnSp>
            <p:nvCxnSpPr>
              <p:cNvPr id="35" name="Connector 35"/>
              <p:cNvCxnSpPr/>
              <p:nvPr/>
            </p:nvCxnSpPr>
            <p:spPr>
              <a:xfrm flipV="1">
                <a:off x="2518569" y="3791135"/>
                <a:ext cx="0" cy="579686"/>
              </a:xfrm>
              <a:prstGeom prst="line">
                <a:avLst/>
              </a:prstGeom>
              <a:ln w="19050" cap="flat" cmpd="sng">
                <a:solidFill>
                  <a:schemeClr val="accent1"/>
                </a:solidFill>
                <a:prstDash val="solid"/>
              </a:ln>
            </p:spPr>
          </p:cxnSp>
          <p:cxnSp>
            <p:nvCxnSpPr>
              <p:cNvPr id="36" name="Connector 36"/>
              <p:cNvCxnSpPr/>
              <p:nvPr/>
            </p:nvCxnSpPr>
            <p:spPr>
              <a:xfrm flipV="1">
                <a:off x="1240883" y="4360314"/>
                <a:ext cx="0" cy="640311"/>
              </a:xfrm>
              <a:prstGeom prst="line">
                <a:avLst/>
              </a:prstGeom>
              <a:ln w="19050" cap="flat" cmpd="sng">
                <a:solidFill>
                  <a:schemeClr val="accent1"/>
                </a:solidFill>
                <a:prstDash val="solid"/>
              </a:ln>
            </p:spPr>
          </p:cxnSp>
        </p:grpSp>
        <p:sp>
          <p:nvSpPr>
            <p:cNvPr id="37" name="AutoShape 37"/>
            <p:cNvSpPr/>
            <p:nvPr/>
          </p:nvSpPr>
          <p:spPr>
            <a:xfrm>
              <a:off x="1191134" y="5000625"/>
              <a:ext cx="92895" cy="92895"/>
            </a:xfrm>
            <a:prstGeom prst="ellipse">
              <a:avLst/>
            </a:prstGeom>
            <a:solidFill>
              <a:schemeClr val="accent1"/>
            </a:solidFill>
            <a:ln w="12700" cap="flat" cmpd="sng">
              <a:solidFill>
                <a:schemeClr val="accent1"/>
              </a:solidFill>
              <a:prstDash val="solid"/>
            </a:ln>
          </p:spPr>
          <p:txBody>
            <a:bodyPr vert="horz" lIns="91440" tIns="45720" rIns="91440" bIns="45720" anchor="ctr">
              <a:normAutofit/>
            </a:bodyPr>
            <a:lstStyle/>
            <a:p>
              <a:pPr marL="0" algn="ctr"/>
              <a:endParaRPr/>
            </a:p>
          </p:txBody>
        </p:sp>
      </p:grpSp>
      <p:grpSp>
        <p:nvGrpSpPr>
          <p:cNvPr id="38" name="Group 38"/>
          <p:cNvGrpSpPr/>
          <p:nvPr/>
        </p:nvGrpSpPr>
        <p:grpSpPr>
          <a:xfrm flipH="1">
            <a:off x="2668787" y="3634465"/>
            <a:ext cx="525999" cy="1302385"/>
            <a:chOff x="1429089" y="3791135"/>
            <a:chExt cx="525999" cy="1302385"/>
          </a:xfrm>
        </p:grpSpPr>
        <p:grpSp>
          <p:nvGrpSpPr>
            <p:cNvPr id="39" name="Group 39"/>
            <p:cNvGrpSpPr/>
            <p:nvPr/>
          </p:nvGrpSpPr>
          <p:grpSpPr>
            <a:xfrm>
              <a:off x="1475536" y="3791135"/>
              <a:ext cx="479552" cy="1209491"/>
              <a:chOff x="1475536" y="3791135"/>
              <a:chExt cx="479552" cy="1209491"/>
            </a:xfrm>
          </p:grpSpPr>
          <p:cxnSp>
            <p:nvCxnSpPr>
              <p:cNvPr id="40" name="Connector 40"/>
              <p:cNvCxnSpPr/>
              <p:nvPr/>
            </p:nvCxnSpPr>
            <p:spPr>
              <a:xfrm flipH="1">
                <a:off x="1475536" y="4634891"/>
                <a:ext cx="479552" cy="0"/>
              </a:xfrm>
              <a:prstGeom prst="line">
                <a:avLst/>
              </a:prstGeom>
              <a:ln w="19050" cap="flat" cmpd="sng">
                <a:solidFill>
                  <a:schemeClr val="accent1"/>
                </a:solidFill>
                <a:prstDash val="solid"/>
              </a:ln>
            </p:spPr>
          </p:cxnSp>
          <p:cxnSp>
            <p:nvCxnSpPr>
              <p:cNvPr id="41" name="Connector 41"/>
              <p:cNvCxnSpPr/>
              <p:nvPr/>
            </p:nvCxnSpPr>
            <p:spPr>
              <a:xfrm flipV="1">
                <a:off x="1955088" y="3791135"/>
                <a:ext cx="0" cy="843756"/>
              </a:xfrm>
              <a:prstGeom prst="line">
                <a:avLst/>
              </a:prstGeom>
              <a:ln w="19050" cap="flat" cmpd="sng">
                <a:solidFill>
                  <a:schemeClr val="accent1"/>
                </a:solidFill>
                <a:prstDash val="solid"/>
              </a:ln>
            </p:spPr>
          </p:cxnSp>
          <p:cxnSp>
            <p:nvCxnSpPr>
              <p:cNvPr id="42" name="Connector 42"/>
              <p:cNvCxnSpPr/>
              <p:nvPr/>
            </p:nvCxnSpPr>
            <p:spPr>
              <a:xfrm flipV="1">
                <a:off x="1478838" y="4634891"/>
                <a:ext cx="0" cy="365735"/>
              </a:xfrm>
              <a:prstGeom prst="line">
                <a:avLst/>
              </a:prstGeom>
              <a:ln w="19050" cap="flat" cmpd="sng">
                <a:solidFill>
                  <a:schemeClr val="accent1"/>
                </a:solidFill>
                <a:prstDash val="solid"/>
              </a:ln>
            </p:spPr>
          </p:cxnSp>
        </p:grpSp>
        <p:sp>
          <p:nvSpPr>
            <p:cNvPr id="43" name="AutoShape 43"/>
            <p:cNvSpPr/>
            <p:nvPr/>
          </p:nvSpPr>
          <p:spPr>
            <a:xfrm>
              <a:off x="1429089" y="5000625"/>
              <a:ext cx="92895" cy="92895"/>
            </a:xfrm>
            <a:prstGeom prst="ellipse">
              <a:avLst/>
            </a:prstGeom>
            <a:solidFill>
              <a:schemeClr val="accent1"/>
            </a:solidFill>
            <a:ln w="12700" cap="flat" cmpd="sng">
              <a:solidFill>
                <a:schemeClr val="accent1"/>
              </a:solidFill>
              <a:prstDash val="solid"/>
            </a:ln>
          </p:spPr>
          <p:txBody>
            <a:bodyPr vert="horz" lIns="91440" tIns="45720" rIns="91440" bIns="45720" anchor="ctr">
              <a:normAutofit/>
            </a:bodyPr>
            <a:lstStyle/>
            <a:p>
              <a:pPr marL="0" algn="ctr"/>
              <a:endParaRPr/>
            </a:p>
          </p:txBody>
        </p:sp>
      </p:grpSp>
      <p:sp>
        <p:nvSpPr>
          <p:cNvPr id="44" name="Freeform 44"/>
          <p:cNvSpPr/>
          <p:nvPr/>
        </p:nvSpPr>
        <p:spPr>
          <a:xfrm>
            <a:off x="2816996" y="5203575"/>
            <a:ext cx="665347" cy="668469"/>
          </a:xfrm>
          <a:custGeom>
            <a:avLst/>
            <a:gdLst/>
            <a:ahLst/>
            <a:cxnLst/>
            <a:rect l="l" t="t" r="r" b="b"/>
            <a:pathLst>
              <a:path w="90" h="90">
                <a:moveTo>
                  <a:pt x="85" y="14"/>
                </a:moveTo>
                <a:cubicBezTo>
                  <a:pt x="76" y="5"/>
                  <a:pt x="76" y="5"/>
                  <a:pt x="76" y="5"/>
                </a:cubicBezTo>
                <a:cubicBezTo>
                  <a:pt x="70" y="0"/>
                  <a:pt x="62" y="0"/>
                  <a:pt x="56" y="5"/>
                </a:cubicBezTo>
                <a:cubicBezTo>
                  <a:pt x="6" y="56"/>
                  <a:pt x="6" y="56"/>
                  <a:pt x="6" y="56"/>
                </a:cubicBezTo>
                <a:cubicBezTo>
                  <a:pt x="0" y="61"/>
                  <a:pt x="0" y="70"/>
                  <a:pt x="6" y="75"/>
                </a:cubicBezTo>
                <a:cubicBezTo>
                  <a:pt x="15" y="84"/>
                  <a:pt x="15" y="84"/>
                  <a:pt x="15" y="84"/>
                </a:cubicBezTo>
                <a:cubicBezTo>
                  <a:pt x="20" y="90"/>
                  <a:pt x="29" y="90"/>
                  <a:pt x="34" y="84"/>
                </a:cubicBezTo>
                <a:cubicBezTo>
                  <a:pt x="85" y="34"/>
                  <a:pt x="85" y="34"/>
                  <a:pt x="85" y="34"/>
                </a:cubicBezTo>
                <a:cubicBezTo>
                  <a:pt x="90" y="28"/>
                  <a:pt x="90" y="20"/>
                  <a:pt x="85" y="14"/>
                </a:cubicBezTo>
                <a:close/>
                <a:moveTo>
                  <a:pt x="82" y="31"/>
                </a:moveTo>
                <a:cubicBezTo>
                  <a:pt x="56" y="56"/>
                  <a:pt x="56" y="56"/>
                  <a:pt x="56" y="56"/>
                </a:cubicBezTo>
                <a:cubicBezTo>
                  <a:pt x="37" y="37"/>
                  <a:pt x="37" y="37"/>
                  <a:pt x="37" y="37"/>
                </a:cubicBezTo>
                <a:cubicBezTo>
                  <a:pt x="12" y="62"/>
                  <a:pt x="12" y="62"/>
                  <a:pt x="12" y="62"/>
                </a:cubicBezTo>
                <a:cubicBezTo>
                  <a:pt x="11" y="63"/>
                  <a:pt x="11" y="64"/>
                  <a:pt x="11" y="66"/>
                </a:cubicBezTo>
                <a:cubicBezTo>
                  <a:pt x="11" y="67"/>
                  <a:pt x="11" y="68"/>
                  <a:pt x="12" y="69"/>
                </a:cubicBezTo>
                <a:cubicBezTo>
                  <a:pt x="13" y="70"/>
                  <a:pt x="13" y="71"/>
                  <a:pt x="12" y="72"/>
                </a:cubicBezTo>
                <a:cubicBezTo>
                  <a:pt x="12" y="73"/>
                  <a:pt x="11" y="73"/>
                  <a:pt x="10" y="73"/>
                </a:cubicBezTo>
                <a:cubicBezTo>
                  <a:pt x="10" y="73"/>
                  <a:pt x="9" y="73"/>
                  <a:pt x="9" y="72"/>
                </a:cubicBezTo>
                <a:cubicBezTo>
                  <a:pt x="7" y="70"/>
                  <a:pt x="6" y="68"/>
                  <a:pt x="6" y="66"/>
                </a:cubicBezTo>
                <a:cubicBezTo>
                  <a:pt x="6" y="63"/>
                  <a:pt x="7" y="61"/>
                  <a:pt x="9" y="59"/>
                </a:cubicBezTo>
                <a:cubicBezTo>
                  <a:pt x="59" y="8"/>
                  <a:pt x="59" y="8"/>
                  <a:pt x="59" y="8"/>
                </a:cubicBezTo>
                <a:cubicBezTo>
                  <a:pt x="61" y="7"/>
                  <a:pt x="64" y="6"/>
                  <a:pt x="66" y="6"/>
                </a:cubicBezTo>
                <a:cubicBezTo>
                  <a:pt x="68" y="6"/>
                  <a:pt x="71" y="7"/>
                  <a:pt x="72" y="8"/>
                </a:cubicBezTo>
                <a:cubicBezTo>
                  <a:pt x="82" y="18"/>
                  <a:pt x="82" y="18"/>
                  <a:pt x="82" y="18"/>
                </a:cubicBezTo>
                <a:cubicBezTo>
                  <a:pt x="85" y="21"/>
                  <a:pt x="85" y="27"/>
                  <a:pt x="82" y="31"/>
                </a:cubicBezTo>
                <a:close/>
              </a:path>
            </a:pathLst>
          </a:custGeom>
          <a:solidFill>
            <a:schemeClr val="accent1"/>
          </a:solidFill>
        </p:spPr>
        <p:txBody>
          <a:bodyPr vert="horz" wrap="square" lIns="91440" tIns="45720" rIns="91440" bIns="45720" anchor="t">
            <a:normAutofit/>
          </a:bodyPr>
          <a:lstStyle/>
          <a:p>
            <a:pPr marL="0" algn="l"/>
            <a:endParaRPr/>
          </a:p>
        </p:txBody>
      </p:sp>
      <p:grpSp>
        <p:nvGrpSpPr>
          <p:cNvPr id="45" name="Group 45"/>
          <p:cNvGrpSpPr/>
          <p:nvPr/>
        </p:nvGrpSpPr>
        <p:grpSpPr>
          <a:xfrm>
            <a:off x="1541258" y="5243347"/>
            <a:ext cx="612343" cy="697341"/>
            <a:chOff x="3686" y="2410"/>
            <a:chExt cx="353" cy="402"/>
          </a:xfrm>
          <a:solidFill>
            <a:srgbClr val="1CADE4"/>
          </a:solidFill>
        </p:grpSpPr>
        <p:sp>
          <p:nvSpPr>
            <p:cNvPr id="46" name="Freeform 46"/>
            <p:cNvSpPr/>
            <p:nvPr/>
          </p:nvSpPr>
          <p:spPr>
            <a:xfrm>
              <a:off x="3840" y="2525"/>
              <a:ext cx="113" cy="183"/>
            </a:xfrm>
            <a:custGeom>
              <a:avLst/>
              <a:gdLst/>
              <a:ahLst/>
              <a:cxnLst/>
              <a:rect l="l" t="t" r="r" b="b"/>
              <a:pathLst>
                <a:path w="47" h="76">
                  <a:moveTo>
                    <a:pt x="36" y="0"/>
                  </a:moveTo>
                  <a:cubicBezTo>
                    <a:pt x="36" y="3"/>
                    <a:pt x="36" y="5"/>
                    <a:pt x="36" y="8"/>
                  </a:cubicBezTo>
                  <a:cubicBezTo>
                    <a:pt x="30" y="3"/>
                    <a:pt x="30" y="3"/>
                    <a:pt x="30" y="3"/>
                  </a:cubicBezTo>
                  <a:cubicBezTo>
                    <a:pt x="28" y="1"/>
                    <a:pt x="26" y="1"/>
                    <a:pt x="24" y="3"/>
                  </a:cubicBezTo>
                  <a:cubicBezTo>
                    <a:pt x="23" y="4"/>
                    <a:pt x="23" y="7"/>
                    <a:pt x="24" y="8"/>
                  </a:cubicBezTo>
                  <a:cubicBezTo>
                    <a:pt x="35" y="18"/>
                    <a:pt x="35" y="18"/>
                    <a:pt x="35" y="18"/>
                  </a:cubicBezTo>
                  <a:cubicBezTo>
                    <a:pt x="34" y="23"/>
                    <a:pt x="33" y="28"/>
                    <a:pt x="32" y="33"/>
                  </a:cubicBezTo>
                  <a:cubicBezTo>
                    <a:pt x="32" y="33"/>
                    <a:pt x="32" y="34"/>
                    <a:pt x="32" y="34"/>
                  </a:cubicBezTo>
                  <a:cubicBezTo>
                    <a:pt x="13" y="15"/>
                    <a:pt x="13" y="15"/>
                    <a:pt x="13" y="15"/>
                  </a:cubicBezTo>
                  <a:cubicBezTo>
                    <a:pt x="12" y="14"/>
                    <a:pt x="9" y="14"/>
                    <a:pt x="8" y="15"/>
                  </a:cubicBezTo>
                  <a:cubicBezTo>
                    <a:pt x="6" y="17"/>
                    <a:pt x="6" y="19"/>
                    <a:pt x="8" y="21"/>
                  </a:cubicBezTo>
                  <a:cubicBezTo>
                    <a:pt x="29" y="42"/>
                    <a:pt x="29" y="42"/>
                    <a:pt x="29" y="42"/>
                  </a:cubicBezTo>
                  <a:cubicBezTo>
                    <a:pt x="28" y="44"/>
                    <a:pt x="27" y="47"/>
                    <a:pt x="26" y="48"/>
                  </a:cubicBezTo>
                  <a:cubicBezTo>
                    <a:pt x="26" y="49"/>
                    <a:pt x="25" y="50"/>
                    <a:pt x="24" y="51"/>
                  </a:cubicBezTo>
                  <a:cubicBezTo>
                    <a:pt x="24" y="52"/>
                    <a:pt x="24" y="52"/>
                    <a:pt x="24" y="52"/>
                  </a:cubicBezTo>
                  <a:cubicBezTo>
                    <a:pt x="23" y="52"/>
                    <a:pt x="23" y="52"/>
                    <a:pt x="23" y="52"/>
                  </a:cubicBezTo>
                  <a:cubicBezTo>
                    <a:pt x="23" y="52"/>
                    <a:pt x="23" y="52"/>
                    <a:pt x="23" y="52"/>
                  </a:cubicBezTo>
                  <a:cubicBezTo>
                    <a:pt x="9" y="38"/>
                    <a:pt x="9" y="38"/>
                    <a:pt x="9" y="38"/>
                  </a:cubicBezTo>
                  <a:cubicBezTo>
                    <a:pt x="7" y="36"/>
                    <a:pt x="5" y="36"/>
                    <a:pt x="3" y="38"/>
                  </a:cubicBezTo>
                  <a:cubicBezTo>
                    <a:pt x="2" y="39"/>
                    <a:pt x="2" y="42"/>
                    <a:pt x="3" y="43"/>
                  </a:cubicBezTo>
                  <a:cubicBezTo>
                    <a:pt x="17" y="57"/>
                    <a:pt x="17" y="57"/>
                    <a:pt x="17" y="57"/>
                  </a:cubicBezTo>
                  <a:cubicBezTo>
                    <a:pt x="16" y="57"/>
                    <a:pt x="16" y="58"/>
                    <a:pt x="15" y="58"/>
                  </a:cubicBezTo>
                  <a:cubicBezTo>
                    <a:pt x="10" y="61"/>
                    <a:pt x="5" y="63"/>
                    <a:pt x="0" y="64"/>
                  </a:cubicBezTo>
                  <a:cubicBezTo>
                    <a:pt x="0" y="68"/>
                    <a:pt x="0" y="72"/>
                    <a:pt x="0" y="76"/>
                  </a:cubicBezTo>
                  <a:cubicBezTo>
                    <a:pt x="1" y="76"/>
                    <a:pt x="2" y="76"/>
                    <a:pt x="3" y="75"/>
                  </a:cubicBezTo>
                  <a:cubicBezTo>
                    <a:pt x="9" y="74"/>
                    <a:pt x="15" y="72"/>
                    <a:pt x="21" y="69"/>
                  </a:cubicBezTo>
                  <a:cubicBezTo>
                    <a:pt x="22" y="68"/>
                    <a:pt x="23" y="67"/>
                    <a:pt x="25" y="66"/>
                  </a:cubicBezTo>
                  <a:cubicBezTo>
                    <a:pt x="26" y="65"/>
                    <a:pt x="28" y="64"/>
                    <a:pt x="29" y="63"/>
                  </a:cubicBezTo>
                  <a:cubicBezTo>
                    <a:pt x="31" y="61"/>
                    <a:pt x="31" y="61"/>
                    <a:pt x="31" y="61"/>
                  </a:cubicBezTo>
                  <a:cubicBezTo>
                    <a:pt x="32" y="60"/>
                    <a:pt x="32" y="60"/>
                    <a:pt x="32" y="60"/>
                  </a:cubicBezTo>
                  <a:cubicBezTo>
                    <a:pt x="32" y="60"/>
                    <a:pt x="32" y="60"/>
                    <a:pt x="32" y="60"/>
                  </a:cubicBezTo>
                  <a:cubicBezTo>
                    <a:pt x="32" y="60"/>
                    <a:pt x="32" y="60"/>
                    <a:pt x="32" y="60"/>
                  </a:cubicBezTo>
                  <a:cubicBezTo>
                    <a:pt x="33" y="60"/>
                    <a:pt x="33" y="60"/>
                    <a:pt x="33" y="60"/>
                  </a:cubicBezTo>
                  <a:cubicBezTo>
                    <a:pt x="33" y="59"/>
                    <a:pt x="33" y="59"/>
                    <a:pt x="33" y="59"/>
                  </a:cubicBezTo>
                  <a:cubicBezTo>
                    <a:pt x="34" y="58"/>
                    <a:pt x="35" y="56"/>
                    <a:pt x="36" y="55"/>
                  </a:cubicBezTo>
                  <a:cubicBezTo>
                    <a:pt x="40" y="49"/>
                    <a:pt x="42" y="42"/>
                    <a:pt x="43" y="36"/>
                  </a:cubicBezTo>
                  <a:cubicBezTo>
                    <a:pt x="45" y="30"/>
                    <a:pt x="46" y="24"/>
                    <a:pt x="46" y="18"/>
                  </a:cubicBezTo>
                  <a:cubicBezTo>
                    <a:pt x="47" y="12"/>
                    <a:pt x="47" y="6"/>
                    <a:pt x="47" y="1"/>
                  </a:cubicBezTo>
                  <a:cubicBezTo>
                    <a:pt x="47" y="0"/>
                    <a:pt x="47" y="0"/>
                    <a:pt x="47" y="0"/>
                  </a:cubicBezTo>
                  <a:cubicBezTo>
                    <a:pt x="46" y="0"/>
                    <a:pt x="44" y="0"/>
                    <a:pt x="42" y="0"/>
                  </a:cubicBezTo>
                  <a:cubicBezTo>
                    <a:pt x="41" y="0"/>
                    <a:pt x="39" y="0"/>
                    <a:pt x="36" y="0"/>
                  </a:cubicBezTo>
                  <a:close/>
                </a:path>
              </a:pathLst>
            </a:custGeom>
            <a:solidFill>
              <a:schemeClr val="accent1"/>
            </a:solidFill>
          </p:spPr>
          <p:txBody>
            <a:bodyPr vert="horz" wrap="square" lIns="91440" tIns="45720" rIns="91440" bIns="45720" anchor="t">
              <a:normAutofit/>
            </a:bodyPr>
            <a:lstStyle/>
            <a:p>
              <a:pPr marL="0" algn="l"/>
              <a:endParaRPr/>
            </a:p>
          </p:txBody>
        </p:sp>
        <p:sp>
          <p:nvSpPr>
            <p:cNvPr id="47" name="Freeform 47"/>
            <p:cNvSpPr/>
            <p:nvPr/>
          </p:nvSpPr>
          <p:spPr>
            <a:xfrm>
              <a:off x="3787" y="2482"/>
              <a:ext cx="252" cy="330"/>
            </a:xfrm>
            <a:custGeom>
              <a:avLst/>
              <a:gdLst/>
              <a:ahLst/>
              <a:cxnLst/>
              <a:rect l="l" t="t" r="r" b="b"/>
              <a:pathLst>
                <a:path w="105" h="137">
                  <a:moveTo>
                    <a:pt x="101" y="6"/>
                  </a:moveTo>
                  <a:cubicBezTo>
                    <a:pt x="101" y="6"/>
                    <a:pt x="101" y="6"/>
                    <a:pt x="101" y="6"/>
                  </a:cubicBezTo>
                  <a:cubicBezTo>
                    <a:pt x="101" y="6"/>
                    <a:pt x="98" y="5"/>
                    <a:pt x="93" y="5"/>
                  </a:cubicBezTo>
                  <a:cubicBezTo>
                    <a:pt x="88" y="4"/>
                    <a:pt x="80" y="3"/>
                    <a:pt x="71" y="1"/>
                  </a:cubicBezTo>
                  <a:cubicBezTo>
                    <a:pt x="66" y="1"/>
                    <a:pt x="61" y="0"/>
                    <a:pt x="55" y="0"/>
                  </a:cubicBezTo>
                  <a:cubicBezTo>
                    <a:pt x="49" y="1"/>
                    <a:pt x="42" y="1"/>
                    <a:pt x="36" y="4"/>
                  </a:cubicBezTo>
                  <a:cubicBezTo>
                    <a:pt x="35" y="4"/>
                    <a:pt x="33" y="5"/>
                    <a:pt x="31" y="6"/>
                  </a:cubicBezTo>
                  <a:cubicBezTo>
                    <a:pt x="30" y="7"/>
                    <a:pt x="28" y="7"/>
                    <a:pt x="27" y="8"/>
                  </a:cubicBezTo>
                  <a:cubicBezTo>
                    <a:pt x="24" y="10"/>
                    <a:pt x="21" y="13"/>
                    <a:pt x="19" y="15"/>
                  </a:cubicBezTo>
                  <a:cubicBezTo>
                    <a:pt x="17" y="16"/>
                    <a:pt x="17" y="16"/>
                    <a:pt x="17" y="16"/>
                  </a:cubicBezTo>
                  <a:cubicBezTo>
                    <a:pt x="17" y="17"/>
                    <a:pt x="17" y="17"/>
                    <a:pt x="17" y="17"/>
                  </a:cubicBezTo>
                  <a:cubicBezTo>
                    <a:pt x="16" y="17"/>
                    <a:pt x="16" y="17"/>
                    <a:pt x="16" y="17"/>
                  </a:cubicBezTo>
                  <a:cubicBezTo>
                    <a:pt x="16" y="17"/>
                    <a:pt x="16" y="17"/>
                    <a:pt x="16" y="17"/>
                  </a:cubicBezTo>
                  <a:cubicBezTo>
                    <a:pt x="16" y="17"/>
                    <a:pt x="16" y="17"/>
                    <a:pt x="16" y="17"/>
                  </a:cubicBezTo>
                  <a:cubicBezTo>
                    <a:pt x="16" y="17"/>
                    <a:pt x="16" y="17"/>
                    <a:pt x="16" y="17"/>
                  </a:cubicBezTo>
                  <a:cubicBezTo>
                    <a:pt x="15" y="18"/>
                    <a:pt x="15" y="18"/>
                    <a:pt x="15" y="18"/>
                  </a:cubicBezTo>
                  <a:cubicBezTo>
                    <a:pt x="13" y="20"/>
                    <a:pt x="12" y="22"/>
                    <a:pt x="11" y="23"/>
                  </a:cubicBezTo>
                  <a:cubicBezTo>
                    <a:pt x="9" y="27"/>
                    <a:pt x="8" y="30"/>
                    <a:pt x="7" y="33"/>
                  </a:cubicBezTo>
                  <a:cubicBezTo>
                    <a:pt x="5" y="40"/>
                    <a:pt x="4" y="47"/>
                    <a:pt x="4" y="54"/>
                  </a:cubicBezTo>
                  <a:cubicBezTo>
                    <a:pt x="4" y="60"/>
                    <a:pt x="4" y="66"/>
                    <a:pt x="4" y="72"/>
                  </a:cubicBezTo>
                  <a:cubicBezTo>
                    <a:pt x="5" y="84"/>
                    <a:pt x="6" y="95"/>
                    <a:pt x="6" y="104"/>
                  </a:cubicBezTo>
                  <a:cubicBezTo>
                    <a:pt x="7" y="113"/>
                    <a:pt x="6" y="120"/>
                    <a:pt x="4" y="124"/>
                  </a:cubicBezTo>
                  <a:cubicBezTo>
                    <a:pt x="4" y="125"/>
                    <a:pt x="4" y="126"/>
                    <a:pt x="3" y="127"/>
                  </a:cubicBezTo>
                  <a:cubicBezTo>
                    <a:pt x="3" y="128"/>
                    <a:pt x="3" y="128"/>
                    <a:pt x="2" y="129"/>
                  </a:cubicBezTo>
                  <a:cubicBezTo>
                    <a:pt x="2" y="130"/>
                    <a:pt x="1" y="130"/>
                    <a:pt x="1" y="130"/>
                  </a:cubicBezTo>
                  <a:cubicBezTo>
                    <a:pt x="0" y="132"/>
                    <a:pt x="0" y="134"/>
                    <a:pt x="1" y="136"/>
                  </a:cubicBezTo>
                  <a:cubicBezTo>
                    <a:pt x="3" y="137"/>
                    <a:pt x="5" y="137"/>
                    <a:pt x="7" y="136"/>
                  </a:cubicBezTo>
                  <a:cubicBezTo>
                    <a:pt x="7" y="136"/>
                    <a:pt x="8" y="135"/>
                    <a:pt x="9" y="134"/>
                  </a:cubicBezTo>
                  <a:cubicBezTo>
                    <a:pt x="9" y="134"/>
                    <a:pt x="10" y="132"/>
                    <a:pt x="11" y="131"/>
                  </a:cubicBezTo>
                  <a:cubicBezTo>
                    <a:pt x="11" y="130"/>
                    <a:pt x="12" y="129"/>
                    <a:pt x="13" y="128"/>
                  </a:cubicBezTo>
                  <a:cubicBezTo>
                    <a:pt x="16" y="122"/>
                    <a:pt x="17" y="113"/>
                    <a:pt x="18" y="104"/>
                  </a:cubicBezTo>
                  <a:cubicBezTo>
                    <a:pt x="18" y="94"/>
                    <a:pt x="18" y="83"/>
                    <a:pt x="18" y="72"/>
                  </a:cubicBezTo>
                  <a:cubicBezTo>
                    <a:pt x="18" y="66"/>
                    <a:pt x="18" y="60"/>
                    <a:pt x="18" y="54"/>
                  </a:cubicBezTo>
                  <a:cubicBezTo>
                    <a:pt x="19" y="48"/>
                    <a:pt x="19" y="43"/>
                    <a:pt x="21" y="38"/>
                  </a:cubicBezTo>
                  <a:cubicBezTo>
                    <a:pt x="22" y="35"/>
                    <a:pt x="23" y="33"/>
                    <a:pt x="24" y="31"/>
                  </a:cubicBezTo>
                  <a:cubicBezTo>
                    <a:pt x="25" y="30"/>
                    <a:pt x="25" y="29"/>
                    <a:pt x="26" y="28"/>
                  </a:cubicBezTo>
                  <a:cubicBezTo>
                    <a:pt x="27" y="28"/>
                    <a:pt x="27" y="28"/>
                    <a:pt x="27" y="28"/>
                  </a:cubicBezTo>
                  <a:cubicBezTo>
                    <a:pt x="27" y="27"/>
                    <a:pt x="27" y="27"/>
                    <a:pt x="27" y="27"/>
                  </a:cubicBezTo>
                  <a:cubicBezTo>
                    <a:pt x="27" y="27"/>
                    <a:pt x="27" y="27"/>
                    <a:pt x="27" y="27"/>
                  </a:cubicBezTo>
                  <a:cubicBezTo>
                    <a:pt x="27" y="27"/>
                    <a:pt x="27" y="27"/>
                    <a:pt x="27" y="27"/>
                  </a:cubicBezTo>
                  <a:cubicBezTo>
                    <a:pt x="27" y="27"/>
                    <a:pt x="27" y="27"/>
                    <a:pt x="27" y="27"/>
                  </a:cubicBezTo>
                  <a:cubicBezTo>
                    <a:pt x="29" y="26"/>
                    <a:pt x="29" y="26"/>
                    <a:pt x="29" y="26"/>
                  </a:cubicBezTo>
                  <a:cubicBezTo>
                    <a:pt x="31" y="23"/>
                    <a:pt x="33" y="22"/>
                    <a:pt x="35" y="21"/>
                  </a:cubicBezTo>
                  <a:cubicBezTo>
                    <a:pt x="36" y="20"/>
                    <a:pt x="37" y="19"/>
                    <a:pt x="38" y="19"/>
                  </a:cubicBezTo>
                  <a:cubicBezTo>
                    <a:pt x="39" y="18"/>
                    <a:pt x="40" y="18"/>
                    <a:pt x="41" y="17"/>
                  </a:cubicBezTo>
                  <a:cubicBezTo>
                    <a:pt x="50" y="14"/>
                    <a:pt x="61" y="13"/>
                    <a:pt x="70" y="14"/>
                  </a:cubicBezTo>
                  <a:cubicBezTo>
                    <a:pt x="74" y="14"/>
                    <a:pt x="79" y="14"/>
                    <a:pt x="82" y="14"/>
                  </a:cubicBezTo>
                  <a:cubicBezTo>
                    <a:pt x="86" y="14"/>
                    <a:pt x="90" y="14"/>
                    <a:pt x="92" y="14"/>
                  </a:cubicBezTo>
                  <a:cubicBezTo>
                    <a:pt x="95" y="14"/>
                    <a:pt x="97" y="14"/>
                    <a:pt x="99" y="14"/>
                  </a:cubicBezTo>
                  <a:cubicBezTo>
                    <a:pt x="100" y="14"/>
                    <a:pt x="101" y="14"/>
                    <a:pt x="101" y="14"/>
                  </a:cubicBezTo>
                  <a:cubicBezTo>
                    <a:pt x="103" y="13"/>
                    <a:pt x="105" y="12"/>
                    <a:pt x="105" y="10"/>
                  </a:cubicBezTo>
                  <a:cubicBezTo>
                    <a:pt x="105" y="8"/>
                    <a:pt x="104" y="6"/>
                    <a:pt x="101" y="6"/>
                  </a:cubicBezTo>
                  <a:close/>
                </a:path>
              </a:pathLst>
            </a:custGeom>
            <a:solidFill>
              <a:schemeClr val="accent1"/>
            </a:solidFill>
          </p:spPr>
          <p:txBody>
            <a:bodyPr vert="horz" wrap="square" lIns="91440" tIns="45720" rIns="91440" bIns="45720" anchor="t">
              <a:normAutofit/>
            </a:bodyPr>
            <a:lstStyle/>
            <a:p>
              <a:pPr marL="0" algn="l"/>
              <a:endParaRPr/>
            </a:p>
          </p:txBody>
        </p:sp>
        <p:sp>
          <p:nvSpPr>
            <p:cNvPr id="48" name="Freeform 48"/>
            <p:cNvSpPr/>
            <p:nvPr/>
          </p:nvSpPr>
          <p:spPr>
            <a:xfrm>
              <a:off x="3686" y="2689"/>
              <a:ext cx="106" cy="74"/>
            </a:xfrm>
            <a:custGeom>
              <a:avLst/>
              <a:gdLst/>
              <a:ahLst/>
              <a:cxnLst/>
              <a:rect l="l" t="t" r="r" b="b"/>
              <a:pathLst>
                <a:path w="44" h="31">
                  <a:moveTo>
                    <a:pt x="43" y="25"/>
                  </a:moveTo>
                  <a:cubicBezTo>
                    <a:pt x="29" y="11"/>
                    <a:pt x="29" y="11"/>
                    <a:pt x="29" y="11"/>
                  </a:cubicBezTo>
                  <a:cubicBezTo>
                    <a:pt x="31" y="11"/>
                    <a:pt x="33" y="11"/>
                    <a:pt x="34" y="11"/>
                  </a:cubicBezTo>
                  <a:cubicBezTo>
                    <a:pt x="37" y="11"/>
                    <a:pt x="41" y="11"/>
                    <a:pt x="44" y="10"/>
                  </a:cubicBezTo>
                  <a:cubicBezTo>
                    <a:pt x="44" y="7"/>
                    <a:pt x="44" y="3"/>
                    <a:pt x="43" y="0"/>
                  </a:cubicBezTo>
                  <a:cubicBezTo>
                    <a:pt x="40" y="0"/>
                    <a:pt x="37" y="0"/>
                    <a:pt x="34" y="1"/>
                  </a:cubicBezTo>
                  <a:cubicBezTo>
                    <a:pt x="29" y="1"/>
                    <a:pt x="25" y="1"/>
                    <a:pt x="22" y="1"/>
                  </a:cubicBezTo>
                  <a:cubicBezTo>
                    <a:pt x="18" y="1"/>
                    <a:pt x="15" y="1"/>
                    <a:pt x="12" y="2"/>
                  </a:cubicBezTo>
                  <a:cubicBezTo>
                    <a:pt x="7" y="2"/>
                    <a:pt x="4" y="2"/>
                    <a:pt x="4" y="2"/>
                  </a:cubicBezTo>
                  <a:cubicBezTo>
                    <a:pt x="2" y="2"/>
                    <a:pt x="0" y="4"/>
                    <a:pt x="0" y="6"/>
                  </a:cubicBezTo>
                  <a:cubicBezTo>
                    <a:pt x="0" y="8"/>
                    <a:pt x="1" y="10"/>
                    <a:pt x="4" y="10"/>
                  </a:cubicBezTo>
                  <a:cubicBezTo>
                    <a:pt x="4" y="10"/>
                    <a:pt x="7" y="10"/>
                    <a:pt x="12" y="10"/>
                  </a:cubicBezTo>
                  <a:cubicBezTo>
                    <a:pt x="14" y="10"/>
                    <a:pt x="16" y="10"/>
                    <a:pt x="18" y="11"/>
                  </a:cubicBezTo>
                  <a:cubicBezTo>
                    <a:pt x="18" y="11"/>
                    <a:pt x="19" y="12"/>
                    <a:pt x="19" y="12"/>
                  </a:cubicBezTo>
                  <a:cubicBezTo>
                    <a:pt x="37" y="30"/>
                    <a:pt x="37" y="30"/>
                    <a:pt x="37" y="30"/>
                  </a:cubicBezTo>
                  <a:cubicBezTo>
                    <a:pt x="38" y="31"/>
                    <a:pt x="39" y="31"/>
                    <a:pt x="40" y="31"/>
                  </a:cubicBezTo>
                  <a:cubicBezTo>
                    <a:pt x="41" y="31"/>
                    <a:pt x="42" y="31"/>
                    <a:pt x="43" y="30"/>
                  </a:cubicBezTo>
                  <a:cubicBezTo>
                    <a:pt x="44" y="29"/>
                    <a:pt x="44" y="26"/>
                    <a:pt x="43" y="25"/>
                  </a:cubicBezTo>
                  <a:close/>
                </a:path>
              </a:pathLst>
            </a:custGeom>
            <a:solidFill>
              <a:schemeClr val="accent1"/>
            </a:solidFill>
          </p:spPr>
          <p:txBody>
            <a:bodyPr vert="horz" wrap="square" lIns="91440" tIns="45720" rIns="91440" bIns="45720" anchor="t">
              <a:normAutofit/>
            </a:bodyPr>
            <a:lstStyle/>
            <a:p>
              <a:pPr marL="0" algn="l"/>
              <a:endParaRPr/>
            </a:p>
          </p:txBody>
        </p:sp>
        <p:sp>
          <p:nvSpPr>
            <p:cNvPr id="49" name="Freeform 49"/>
            <p:cNvSpPr/>
            <p:nvPr/>
          </p:nvSpPr>
          <p:spPr>
            <a:xfrm>
              <a:off x="3929" y="2410"/>
              <a:ext cx="50" cy="67"/>
            </a:xfrm>
            <a:custGeom>
              <a:avLst/>
              <a:gdLst/>
              <a:ahLst/>
              <a:cxnLst/>
              <a:rect l="l" t="t" r="r" b="b"/>
              <a:pathLst>
                <a:path w="21" h="28">
                  <a:moveTo>
                    <a:pt x="0" y="12"/>
                  </a:moveTo>
                  <a:cubicBezTo>
                    <a:pt x="0" y="16"/>
                    <a:pt x="0" y="21"/>
                    <a:pt x="0" y="26"/>
                  </a:cubicBezTo>
                  <a:cubicBezTo>
                    <a:pt x="4" y="27"/>
                    <a:pt x="7" y="27"/>
                    <a:pt x="10" y="27"/>
                  </a:cubicBezTo>
                  <a:cubicBezTo>
                    <a:pt x="10" y="26"/>
                    <a:pt x="10" y="24"/>
                    <a:pt x="10" y="23"/>
                  </a:cubicBezTo>
                  <a:cubicBezTo>
                    <a:pt x="14" y="27"/>
                    <a:pt x="14" y="27"/>
                    <a:pt x="14" y="27"/>
                  </a:cubicBezTo>
                  <a:cubicBezTo>
                    <a:pt x="15" y="28"/>
                    <a:pt x="16" y="28"/>
                    <a:pt x="17" y="28"/>
                  </a:cubicBezTo>
                  <a:cubicBezTo>
                    <a:pt x="18" y="28"/>
                    <a:pt x="19" y="28"/>
                    <a:pt x="20" y="27"/>
                  </a:cubicBezTo>
                  <a:cubicBezTo>
                    <a:pt x="21" y="26"/>
                    <a:pt x="21" y="23"/>
                    <a:pt x="20" y="22"/>
                  </a:cubicBezTo>
                  <a:cubicBezTo>
                    <a:pt x="9" y="10"/>
                    <a:pt x="9" y="10"/>
                    <a:pt x="9" y="10"/>
                  </a:cubicBezTo>
                  <a:cubicBezTo>
                    <a:pt x="8" y="6"/>
                    <a:pt x="8" y="3"/>
                    <a:pt x="8" y="3"/>
                  </a:cubicBezTo>
                  <a:cubicBezTo>
                    <a:pt x="8" y="1"/>
                    <a:pt x="6" y="0"/>
                    <a:pt x="4" y="0"/>
                  </a:cubicBezTo>
                  <a:cubicBezTo>
                    <a:pt x="2" y="0"/>
                    <a:pt x="0" y="1"/>
                    <a:pt x="0" y="4"/>
                  </a:cubicBezTo>
                  <a:cubicBezTo>
                    <a:pt x="0" y="4"/>
                    <a:pt x="0" y="4"/>
                    <a:pt x="0" y="4"/>
                  </a:cubicBezTo>
                  <a:cubicBezTo>
                    <a:pt x="0" y="4"/>
                    <a:pt x="0" y="6"/>
                    <a:pt x="0" y="11"/>
                  </a:cubicBezTo>
                  <a:cubicBezTo>
                    <a:pt x="0" y="11"/>
                    <a:pt x="0" y="12"/>
                    <a:pt x="0" y="12"/>
                  </a:cubicBezTo>
                  <a:close/>
                </a:path>
              </a:pathLst>
            </a:custGeom>
            <a:solidFill>
              <a:schemeClr val="accent1"/>
            </a:solidFill>
          </p:spPr>
          <p:txBody>
            <a:bodyPr vert="horz" wrap="square" lIns="91440" tIns="45720" rIns="91440" bIns="45720" anchor="t">
              <a:normAutofit/>
            </a:bodyPr>
            <a:lstStyle/>
            <a:p>
              <a:pPr marL="0" algn="l"/>
              <a:endParaRPr/>
            </a:p>
          </p:txBody>
        </p:sp>
      </p:grpSp>
      <p:grpSp>
        <p:nvGrpSpPr>
          <p:cNvPr id="50" name="Group 50"/>
          <p:cNvGrpSpPr/>
          <p:nvPr/>
        </p:nvGrpSpPr>
        <p:grpSpPr>
          <a:xfrm flipH="1">
            <a:off x="396083" y="5189356"/>
            <a:ext cx="650744" cy="642677"/>
            <a:chOff x="3597" y="1921"/>
            <a:chExt cx="484" cy="478"/>
          </a:xfrm>
          <a:solidFill>
            <a:srgbClr val="1CADE4"/>
          </a:solidFill>
        </p:grpSpPr>
        <p:sp>
          <p:nvSpPr>
            <p:cNvPr id="51" name="Freeform 51"/>
            <p:cNvSpPr/>
            <p:nvPr/>
          </p:nvSpPr>
          <p:spPr>
            <a:xfrm>
              <a:off x="3923" y="1921"/>
              <a:ext cx="158" cy="153"/>
            </a:xfrm>
            <a:custGeom>
              <a:avLst/>
              <a:gdLst/>
              <a:ahLst/>
              <a:cxnLst/>
              <a:rect l="l" t="t" r="r" b="b"/>
              <a:pathLst>
                <a:path w="66" h="64">
                  <a:moveTo>
                    <a:pt x="63" y="42"/>
                  </a:moveTo>
                  <a:cubicBezTo>
                    <a:pt x="23" y="3"/>
                    <a:pt x="23" y="3"/>
                    <a:pt x="23" y="3"/>
                  </a:cubicBezTo>
                  <a:cubicBezTo>
                    <a:pt x="20" y="0"/>
                    <a:pt x="16" y="0"/>
                    <a:pt x="13" y="3"/>
                  </a:cubicBezTo>
                  <a:cubicBezTo>
                    <a:pt x="10" y="5"/>
                    <a:pt x="10" y="10"/>
                    <a:pt x="13" y="13"/>
                  </a:cubicBezTo>
                  <a:cubicBezTo>
                    <a:pt x="19" y="19"/>
                    <a:pt x="19" y="19"/>
                    <a:pt x="19" y="19"/>
                  </a:cubicBezTo>
                  <a:cubicBezTo>
                    <a:pt x="0" y="38"/>
                    <a:pt x="0" y="38"/>
                    <a:pt x="0" y="38"/>
                  </a:cubicBezTo>
                  <a:cubicBezTo>
                    <a:pt x="26" y="64"/>
                    <a:pt x="26" y="64"/>
                    <a:pt x="26" y="64"/>
                  </a:cubicBezTo>
                  <a:cubicBezTo>
                    <a:pt x="45" y="45"/>
                    <a:pt x="45" y="45"/>
                    <a:pt x="45" y="45"/>
                  </a:cubicBezTo>
                  <a:cubicBezTo>
                    <a:pt x="52" y="53"/>
                    <a:pt x="52" y="53"/>
                    <a:pt x="52" y="53"/>
                  </a:cubicBezTo>
                  <a:cubicBezTo>
                    <a:pt x="55" y="55"/>
                    <a:pt x="60" y="55"/>
                    <a:pt x="63" y="53"/>
                  </a:cubicBezTo>
                  <a:cubicBezTo>
                    <a:pt x="66" y="50"/>
                    <a:pt x="66" y="45"/>
                    <a:pt x="63" y="42"/>
                  </a:cubicBezTo>
                  <a:close/>
                </a:path>
              </a:pathLst>
            </a:custGeom>
            <a:solidFill>
              <a:schemeClr val="accent1"/>
            </a:solidFill>
          </p:spPr>
          <p:txBody>
            <a:bodyPr vert="horz" wrap="square" lIns="91440" tIns="45720" rIns="91440" bIns="45720" anchor="t">
              <a:normAutofit/>
            </a:bodyPr>
            <a:lstStyle/>
            <a:p>
              <a:pPr marL="0" algn="l"/>
              <a:endParaRPr/>
            </a:p>
          </p:txBody>
        </p:sp>
        <p:sp>
          <p:nvSpPr>
            <p:cNvPr id="52" name="Freeform 52"/>
            <p:cNvSpPr/>
            <p:nvPr/>
          </p:nvSpPr>
          <p:spPr>
            <a:xfrm>
              <a:off x="3597" y="1966"/>
              <a:ext cx="431" cy="433"/>
            </a:xfrm>
            <a:custGeom>
              <a:avLst/>
              <a:gdLst/>
              <a:ahLst/>
              <a:cxnLst/>
              <a:rect l="l" t="t" r="r" b="b"/>
              <a:pathLst>
                <a:path w="180" h="181">
                  <a:moveTo>
                    <a:pt x="178" y="70"/>
                  </a:moveTo>
                  <a:cubicBezTo>
                    <a:pt x="110" y="2"/>
                    <a:pt x="110" y="2"/>
                    <a:pt x="110" y="2"/>
                  </a:cubicBezTo>
                  <a:cubicBezTo>
                    <a:pt x="107" y="0"/>
                    <a:pt x="102" y="0"/>
                    <a:pt x="99" y="2"/>
                  </a:cubicBezTo>
                  <a:cubicBezTo>
                    <a:pt x="96" y="5"/>
                    <a:pt x="96" y="10"/>
                    <a:pt x="99" y="13"/>
                  </a:cubicBezTo>
                  <a:cubicBezTo>
                    <a:pt x="108" y="21"/>
                    <a:pt x="108" y="21"/>
                    <a:pt x="108" y="21"/>
                  </a:cubicBezTo>
                  <a:cubicBezTo>
                    <a:pt x="18" y="111"/>
                    <a:pt x="18" y="111"/>
                    <a:pt x="18" y="111"/>
                  </a:cubicBezTo>
                  <a:cubicBezTo>
                    <a:pt x="18" y="159"/>
                    <a:pt x="18" y="159"/>
                    <a:pt x="18" y="159"/>
                  </a:cubicBezTo>
                  <a:cubicBezTo>
                    <a:pt x="0" y="177"/>
                    <a:pt x="0" y="177"/>
                    <a:pt x="0" y="177"/>
                  </a:cubicBezTo>
                  <a:cubicBezTo>
                    <a:pt x="4" y="181"/>
                    <a:pt x="4" y="181"/>
                    <a:pt x="4" y="181"/>
                  </a:cubicBezTo>
                  <a:cubicBezTo>
                    <a:pt x="22" y="163"/>
                    <a:pt x="22" y="163"/>
                    <a:pt x="22" y="163"/>
                  </a:cubicBezTo>
                  <a:cubicBezTo>
                    <a:pt x="70" y="163"/>
                    <a:pt x="70" y="163"/>
                    <a:pt x="70" y="163"/>
                  </a:cubicBezTo>
                  <a:cubicBezTo>
                    <a:pt x="160" y="73"/>
                    <a:pt x="160" y="73"/>
                    <a:pt x="160" y="73"/>
                  </a:cubicBezTo>
                  <a:cubicBezTo>
                    <a:pt x="167" y="81"/>
                    <a:pt x="167" y="81"/>
                    <a:pt x="167" y="81"/>
                  </a:cubicBezTo>
                  <a:cubicBezTo>
                    <a:pt x="170" y="84"/>
                    <a:pt x="175" y="84"/>
                    <a:pt x="178" y="81"/>
                  </a:cubicBezTo>
                  <a:cubicBezTo>
                    <a:pt x="180" y="78"/>
                    <a:pt x="180" y="73"/>
                    <a:pt x="178" y="70"/>
                  </a:cubicBezTo>
                  <a:close/>
                  <a:moveTo>
                    <a:pt x="54" y="120"/>
                  </a:moveTo>
                  <a:cubicBezTo>
                    <a:pt x="41" y="107"/>
                    <a:pt x="41" y="107"/>
                    <a:pt x="41" y="107"/>
                  </a:cubicBezTo>
                  <a:cubicBezTo>
                    <a:pt x="40" y="106"/>
                    <a:pt x="40" y="104"/>
                    <a:pt x="41" y="103"/>
                  </a:cubicBezTo>
                  <a:cubicBezTo>
                    <a:pt x="42" y="102"/>
                    <a:pt x="43" y="102"/>
                    <a:pt x="44" y="103"/>
                  </a:cubicBezTo>
                  <a:cubicBezTo>
                    <a:pt x="57" y="116"/>
                    <a:pt x="57" y="116"/>
                    <a:pt x="57" y="116"/>
                  </a:cubicBezTo>
                  <a:cubicBezTo>
                    <a:pt x="58" y="117"/>
                    <a:pt x="58" y="119"/>
                    <a:pt x="57" y="120"/>
                  </a:cubicBezTo>
                  <a:cubicBezTo>
                    <a:pt x="56" y="121"/>
                    <a:pt x="55" y="121"/>
                    <a:pt x="54" y="120"/>
                  </a:cubicBezTo>
                  <a:close/>
                  <a:moveTo>
                    <a:pt x="65" y="108"/>
                  </a:moveTo>
                  <a:cubicBezTo>
                    <a:pt x="52" y="95"/>
                    <a:pt x="52" y="95"/>
                    <a:pt x="52" y="95"/>
                  </a:cubicBezTo>
                  <a:cubicBezTo>
                    <a:pt x="51" y="94"/>
                    <a:pt x="51" y="93"/>
                    <a:pt x="52" y="92"/>
                  </a:cubicBezTo>
                  <a:cubicBezTo>
                    <a:pt x="53" y="91"/>
                    <a:pt x="55" y="91"/>
                    <a:pt x="56" y="92"/>
                  </a:cubicBezTo>
                  <a:cubicBezTo>
                    <a:pt x="69" y="105"/>
                    <a:pt x="69" y="105"/>
                    <a:pt x="69" y="105"/>
                  </a:cubicBezTo>
                  <a:cubicBezTo>
                    <a:pt x="70" y="106"/>
                    <a:pt x="70" y="107"/>
                    <a:pt x="69" y="108"/>
                  </a:cubicBezTo>
                  <a:cubicBezTo>
                    <a:pt x="68" y="109"/>
                    <a:pt x="66" y="109"/>
                    <a:pt x="65" y="108"/>
                  </a:cubicBezTo>
                  <a:close/>
                  <a:moveTo>
                    <a:pt x="77" y="97"/>
                  </a:moveTo>
                  <a:cubicBezTo>
                    <a:pt x="64" y="84"/>
                    <a:pt x="64" y="84"/>
                    <a:pt x="64" y="84"/>
                  </a:cubicBezTo>
                  <a:cubicBezTo>
                    <a:pt x="63" y="83"/>
                    <a:pt x="63" y="81"/>
                    <a:pt x="64" y="80"/>
                  </a:cubicBezTo>
                  <a:cubicBezTo>
                    <a:pt x="65" y="79"/>
                    <a:pt x="66" y="79"/>
                    <a:pt x="67" y="80"/>
                  </a:cubicBezTo>
                  <a:cubicBezTo>
                    <a:pt x="80" y="93"/>
                    <a:pt x="80" y="93"/>
                    <a:pt x="80" y="93"/>
                  </a:cubicBezTo>
                  <a:cubicBezTo>
                    <a:pt x="81" y="94"/>
                    <a:pt x="81" y="96"/>
                    <a:pt x="80" y="97"/>
                  </a:cubicBezTo>
                  <a:cubicBezTo>
                    <a:pt x="79" y="98"/>
                    <a:pt x="78" y="98"/>
                    <a:pt x="77" y="97"/>
                  </a:cubicBezTo>
                  <a:close/>
                  <a:moveTo>
                    <a:pt x="113" y="106"/>
                  </a:moveTo>
                  <a:cubicBezTo>
                    <a:pt x="75" y="68"/>
                    <a:pt x="75" y="68"/>
                    <a:pt x="75" y="68"/>
                  </a:cubicBezTo>
                  <a:cubicBezTo>
                    <a:pt x="109" y="33"/>
                    <a:pt x="109" y="33"/>
                    <a:pt x="109" y="33"/>
                  </a:cubicBezTo>
                  <a:cubicBezTo>
                    <a:pt x="148" y="72"/>
                    <a:pt x="148" y="72"/>
                    <a:pt x="148" y="72"/>
                  </a:cubicBezTo>
                  <a:lnTo>
                    <a:pt x="113" y="106"/>
                  </a:lnTo>
                  <a:close/>
                </a:path>
              </a:pathLst>
            </a:custGeom>
            <a:solidFill>
              <a:schemeClr val="accent1"/>
            </a:solidFill>
          </p:spPr>
          <p:txBody>
            <a:bodyPr vert="horz" wrap="square" lIns="91440" tIns="45720" rIns="91440" bIns="45720" anchor="t">
              <a:normAutofit/>
            </a:bodyPr>
            <a:lstStyle/>
            <a:p>
              <a:pPr marL="0" algn="l"/>
              <a:endParaRPr/>
            </a:p>
          </p:txBody>
        </p:sp>
      </p:grpSp>
      <p:grpSp>
        <p:nvGrpSpPr>
          <p:cNvPr id="53" name="Group 53"/>
          <p:cNvGrpSpPr/>
          <p:nvPr/>
        </p:nvGrpSpPr>
        <p:grpSpPr>
          <a:xfrm>
            <a:off x="3982961" y="5118052"/>
            <a:ext cx="621791" cy="839515"/>
            <a:chOff x="3764" y="1231"/>
            <a:chExt cx="317" cy="428"/>
          </a:xfrm>
          <a:solidFill>
            <a:srgbClr val="1CADE4"/>
          </a:solidFill>
        </p:grpSpPr>
        <p:sp>
          <p:nvSpPr>
            <p:cNvPr id="54" name="Freeform 54"/>
            <p:cNvSpPr/>
            <p:nvPr/>
          </p:nvSpPr>
          <p:spPr>
            <a:xfrm>
              <a:off x="3764" y="1287"/>
              <a:ext cx="317" cy="372"/>
            </a:xfrm>
            <a:custGeom>
              <a:avLst/>
              <a:gdLst/>
              <a:ahLst/>
              <a:cxnLst/>
              <a:rect l="l" t="t" r="r" b="b"/>
              <a:pathLst>
                <a:path w="131" h="155">
                  <a:moveTo>
                    <a:pt x="118" y="0"/>
                  </a:moveTo>
                  <a:cubicBezTo>
                    <a:pt x="104" y="0"/>
                    <a:pt x="104" y="0"/>
                    <a:pt x="104" y="0"/>
                  </a:cubicBezTo>
                  <a:cubicBezTo>
                    <a:pt x="104" y="18"/>
                    <a:pt x="104" y="18"/>
                    <a:pt x="104" y="18"/>
                  </a:cubicBezTo>
                  <a:cubicBezTo>
                    <a:pt x="114" y="18"/>
                    <a:pt x="114" y="18"/>
                    <a:pt x="114" y="18"/>
                  </a:cubicBezTo>
                  <a:cubicBezTo>
                    <a:pt x="114" y="138"/>
                    <a:pt x="114" y="138"/>
                    <a:pt x="114" y="138"/>
                  </a:cubicBezTo>
                  <a:cubicBezTo>
                    <a:pt x="17" y="138"/>
                    <a:pt x="17" y="138"/>
                    <a:pt x="17" y="138"/>
                  </a:cubicBezTo>
                  <a:cubicBezTo>
                    <a:pt x="17" y="18"/>
                    <a:pt x="17" y="18"/>
                    <a:pt x="17" y="18"/>
                  </a:cubicBezTo>
                  <a:cubicBezTo>
                    <a:pt x="27" y="18"/>
                    <a:pt x="27" y="18"/>
                    <a:pt x="27" y="18"/>
                  </a:cubicBezTo>
                  <a:cubicBezTo>
                    <a:pt x="27" y="0"/>
                    <a:pt x="27" y="0"/>
                    <a:pt x="27" y="0"/>
                  </a:cubicBezTo>
                  <a:cubicBezTo>
                    <a:pt x="13" y="0"/>
                    <a:pt x="13" y="0"/>
                    <a:pt x="13" y="0"/>
                  </a:cubicBezTo>
                  <a:cubicBezTo>
                    <a:pt x="6" y="0"/>
                    <a:pt x="0" y="6"/>
                    <a:pt x="0" y="13"/>
                  </a:cubicBezTo>
                  <a:cubicBezTo>
                    <a:pt x="0" y="142"/>
                    <a:pt x="0" y="142"/>
                    <a:pt x="0" y="142"/>
                  </a:cubicBezTo>
                  <a:cubicBezTo>
                    <a:pt x="0" y="149"/>
                    <a:pt x="6" y="155"/>
                    <a:pt x="13" y="155"/>
                  </a:cubicBezTo>
                  <a:cubicBezTo>
                    <a:pt x="118" y="155"/>
                    <a:pt x="118" y="155"/>
                    <a:pt x="118" y="155"/>
                  </a:cubicBezTo>
                  <a:cubicBezTo>
                    <a:pt x="125" y="155"/>
                    <a:pt x="131" y="149"/>
                    <a:pt x="131" y="142"/>
                  </a:cubicBezTo>
                  <a:cubicBezTo>
                    <a:pt x="131" y="13"/>
                    <a:pt x="131" y="13"/>
                    <a:pt x="131" y="13"/>
                  </a:cubicBezTo>
                  <a:cubicBezTo>
                    <a:pt x="131" y="6"/>
                    <a:pt x="125" y="0"/>
                    <a:pt x="118" y="0"/>
                  </a:cubicBezTo>
                  <a:close/>
                </a:path>
              </a:pathLst>
            </a:custGeom>
            <a:solidFill>
              <a:schemeClr val="accent1"/>
            </a:solidFill>
          </p:spPr>
          <p:txBody>
            <a:bodyPr vert="horz" wrap="square" lIns="91440" tIns="45720" rIns="91440" bIns="45720" anchor="t">
              <a:normAutofit/>
            </a:bodyPr>
            <a:lstStyle/>
            <a:p>
              <a:pPr marL="0" algn="l"/>
              <a:endParaRPr/>
            </a:p>
          </p:txBody>
        </p:sp>
        <p:sp>
          <p:nvSpPr>
            <p:cNvPr id="55" name="Freeform 55"/>
            <p:cNvSpPr/>
            <p:nvPr/>
          </p:nvSpPr>
          <p:spPr>
            <a:xfrm>
              <a:off x="3847" y="1231"/>
              <a:ext cx="152" cy="130"/>
            </a:xfrm>
            <a:custGeom>
              <a:avLst/>
              <a:gdLst/>
              <a:ahLst/>
              <a:cxnLst/>
              <a:rect l="l" t="t" r="r" b="b"/>
              <a:pathLst>
                <a:path w="63" h="54">
                  <a:moveTo>
                    <a:pt x="52" y="23"/>
                  </a:moveTo>
                  <a:cubicBezTo>
                    <a:pt x="53" y="22"/>
                    <a:pt x="53" y="22"/>
                    <a:pt x="53" y="21"/>
                  </a:cubicBezTo>
                  <a:cubicBezTo>
                    <a:pt x="53" y="9"/>
                    <a:pt x="43" y="0"/>
                    <a:pt x="32" y="0"/>
                  </a:cubicBezTo>
                  <a:cubicBezTo>
                    <a:pt x="20" y="0"/>
                    <a:pt x="11" y="9"/>
                    <a:pt x="11" y="21"/>
                  </a:cubicBezTo>
                  <a:cubicBezTo>
                    <a:pt x="11" y="22"/>
                    <a:pt x="11" y="22"/>
                    <a:pt x="11" y="23"/>
                  </a:cubicBezTo>
                  <a:cubicBezTo>
                    <a:pt x="0" y="23"/>
                    <a:pt x="0" y="23"/>
                    <a:pt x="0" y="23"/>
                  </a:cubicBezTo>
                  <a:cubicBezTo>
                    <a:pt x="0" y="54"/>
                    <a:pt x="0" y="54"/>
                    <a:pt x="0" y="54"/>
                  </a:cubicBezTo>
                  <a:cubicBezTo>
                    <a:pt x="63" y="54"/>
                    <a:pt x="63" y="54"/>
                    <a:pt x="63" y="54"/>
                  </a:cubicBezTo>
                  <a:cubicBezTo>
                    <a:pt x="63" y="23"/>
                    <a:pt x="63" y="23"/>
                    <a:pt x="63" y="23"/>
                  </a:cubicBezTo>
                  <a:lnTo>
                    <a:pt x="52" y="23"/>
                  </a:lnTo>
                  <a:close/>
                  <a:moveTo>
                    <a:pt x="32" y="32"/>
                  </a:moveTo>
                  <a:cubicBezTo>
                    <a:pt x="26" y="32"/>
                    <a:pt x="21" y="27"/>
                    <a:pt x="21" y="21"/>
                  </a:cubicBezTo>
                  <a:cubicBezTo>
                    <a:pt x="21" y="15"/>
                    <a:pt x="26" y="10"/>
                    <a:pt x="32" y="10"/>
                  </a:cubicBezTo>
                  <a:cubicBezTo>
                    <a:pt x="38" y="10"/>
                    <a:pt x="43" y="15"/>
                    <a:pt x="43" y="21"/>
                  </a:cubicBezTo>
                  <a:cubicBezTo>
                    <a:pt x="43" y="27"/>
                    <a:pt x="38" y="32"/>
                    <a:pt x="32" y="32"/>
                  </a:cubicBezTo>
                  <a:close/>
                </a:path>
              </a:pathLst>
            </a:custGeom>
            <a:solidFill>
              <a:schemeClr val="accent1"/>
            </a:solidFill>
          </p:spPr>
          <p:txBody>
            <a:bodyPr vert="horz" wrap="square" lIns="91440" tIns="45720" rIns="91440" bIns="45720" anchor="t">
              <a:normAutofit/>
            </a:bodyPr>
            <a:lstStyle/>
            <a:p>
              <a:pPr marL="0" algn="l"/>
              <a:endParaRPr/>
            </a:p>
          </p:txBody>
        </p:sp>
        <p:sp>
          <p:nvSpPr>
            <p:cNvPr id="56" name="Freeform 56"/>
            <p:cNvSpPr/>
            <p:nvPr/>
          </p:nvSpPr>
          <p:spPr>
            <a:xfrm>
              <a:off x="3820" y="1530"/>
              <a:ext cx="63" cy="48"/>
            </a:xfrm>
            <a:custGeom>
              <a:avLst/>
              <a:gdLst/>
              <a:ahLst/>
              <a:cxnLst/>
              <a:rect l="l" t="t" r="r" b="b"/>
              <a:pathLst>
                <a:path w="26" h="20">
                  <a:moveTo>
                    <a:pt x="11" y="20"/>
                  </a:moveTo>
                  <a:cubicBezTo>
                    <a:pt x="10" y="20"/>
                    <a:pt x="10" y="19"/>
                    <a:pt x="9" y="19"/>
                  </a:cubicBezTo>
                  <a:cubicBezTo>
                    <a:pt x="0" y="10"/>
                    <a:pt x="0" y="10"/>
                    <a:pt x="0" y="10"/>
                  </a:cubicBezTo>
                  <a:cubicBezTo>
                    <a:pt x="3" y="7"/>
                    <a:pt x="3" y="7"/>
                    <a:pt x="3" y="7"/>
                  </a:cubicBezTo>
                  <a:cubicBezTo>
                    <a:pt x="11" y="14"/>
                    <a:pt x="11" y="14"/>
                    <a:pt x="11" y="14"/>
                  </a:cubicBezTo>
                  <a:cubicBezTo>
                    <a:pt x="23" y="0"/>
                    <a:pt x="23" y="0"/>
                    <a:pt x="23" y="0"/>
                  </a:cubicBezTo>
                  <a:cubicBezTo>
                    <a:pt x="26" y="3"/>
                    <a:pt x="26" y="3"/>
                    <a:pt x="26" y="3"/>
                  </a:cubicBezTo>
                  <a:cubicBezTo>
                    <a:pt x="12" y="19"/>
                    <a:pt x="12" y="19"/>
                    <a:pt x="12" y="19"/>
                  </a:cubicBezTo>
                  <a:cubicBezTo>
                    <a:pt x="12" y="19"/>
                    <a:pt x="11" y="20"/>
                    <a:pt x="11" y="20"/>
                  </a:cubicBezTo>
                  <a:cubicBezTo>
                    <a:pt x="11" y="20"/>
                    <a:pt x="11" y="20"/>
                    <a:pt x="11" y="20"/>
                  </a:cubicBezTo>
                  <a:close/>
                </a:path>
              </a:pathLst>
            </a:custGeom>
            <a:solidFill>
              <a:schemeClr val="accent1"/>
            </a:solidFill>
          </p:spPr>
          <p:txBody>
            <a:bodyPr vert="horz" wrap="square" lIns="91440" tIns="45720" rIns="91440" bIns="45720" anchor="t">
              <a:normAutofit/>
            </a:bodyPr>
            <a:lstStyle/>
            <a:p>
              <a:pPr marL="0" algn="l"/>
              <a:endParaRPr/>
            </a:p>
          </p:txBody>
        </p:sp>
        <p:sp>
          <p:nvSpPr>
            <p:cNvPr id="57" name="Freeform 57"/>
            <p:cNvSpPr/>
            <p:nvPr/>
          </p:nvSpPr>
          <p:spPr>
            <a:xfrm>
              <a:off x="3820" y="1453"/>
              <a:ext cx="63" cy="45"/>
            </a:xfrm>
            <a:custGeom>
              <a:avLst/>
              <a:gdLst/>
              <a:ahLst/>
              <a:cxnLst/>
              <a:rect l="l" t="t" r="r" b="b"/>
              <a:pathLst>
                <a:path w="26" h="19">
                  <a:moveTo>
                    <a:pt x="11" y="19"/>
                  </a:moveTo>
                  <a:cubicBezTo>
                    <a:pt x="10" y="19"/>
                    <a:pt x="10" y="19"/>
                    <a:pt x="9" y="19"/>
                  </a:cubicBezTo>
                  <a:cubicBezTo>
                    <a:pt x="0" y="10"/>
                    <a:pt x="0" y="10"/>
                    <a:pt x="0" y="10"/>
                  </a:cubicBezTo>
                  <a:cubicBezTo>
                    <a:pt x="3" y="7"/>
                    <a:pt x="3" y="7"/>
                    <a:pt x="3" y="7"/>
                  </a:cubicBezTo>
                  <a:cubicBezTo>
                    <a:pt x="11" y="14"/>
                    <a:pt x="11" y="14"/>
                    <a:pt x="11" y="14"/>
                  </a:cubicBezTo>
                  <a:cubicBezTo>
                    <a:pt x="23" y="0"/>
                    <a:pt x="23" y="0"/>
                    <a:pt x="23" y="0"/>
                  </a:cubicBezTo>
                  <a:cubicBezTo>
                    <a:pt x="26" y="3"/>
                    <a:pt x="26" y="3"/>
                    <a:pt x="26" y="3"/>
                  </a:cubicBezTo>
                  <a:cubicBezTo>
                    <a:pt x="12" y="19"/>
                    <a:pt x="12" y="19"/>
                    <a:pt x="12" y="19"/>
                  </a:cubicBezTo>
                  <a:cubicBezTo>
                    <a:pt x="12" y="19"/>
                    <a:pt x="11" y="19"/>
                    <a:pt x="11" y="19"/>
                  </a:cubicBezTo>
                  <a:cubicBezTo>
                    <a:pt x="11" y="19"/>
                    <a:pt x="11" y="19"/>
                    <a:pt x="11" y="19"/>
                  </a:cubicBezTo>
                  <a:close/>
                </a:path>
              </a:pathLst>
            </a:custGeom>
            <a:solidFill>
              <a:schemeClr val="accent1"/>
            </a:solidFill>
          </p:spPr>
          <p:txBody>
            <a:bodyPr vert="horz" wrap="square" lIns="91440" tIns="45720" rIns="91440" bIns="45720" anchor="t">
              <a:normAutofit/>
            </a:bodyPr>
            <a:lstStyle/>
            <a:p>
              <a:pPr marL="0" algn="l"/>
              <a:endParaRPr/>
            </a:p>
          </p:txBody>
        </p:sp>
        <p:sp>
          <p:nvSpPr>
            <p:cNvPr id="58" name="Freeform 58"/>
            <p:cNvSpPr/>
            <p:nvPr/>
          </p:nvSpPr>
          <p:spPr>
            <a:xfrm>
              <a:off x="3820" y="1376"/>
              <a:ext cx="63" cy="45"/>
            </a:xfrm>
            <a:custGeom>
              <a:avLst/>
              <a:gdLst/>
              <a:ahLst/>
              <a:cxnLst/>
              <a:rect l="l" t="t" r="r" b="b"/>
              <a:pathLst>
                <a:path w="26" h="19">
                  <a:moveTo>
                    <a:pt x="11" y="19"/>
                  </a:moveTo>
                  <a:cubicBezTo>
                    <a:pt x="10" y="19"/>
                    <a:pt x="10" y="19"/>
                    <a:pt x="9" y="19"/>
                  </a:cubicBezTo>
                  <a:cubicBezTo>
                    <a:pt x="0" y="10"/>
                    <a:pt x="0" y="10"/>
                    <a:pt x="0" y="10"/>
                  </a:cubicBezTo>
                  <a:cubicBezTo>
                    <a:pt x="3" y="6"/>
                    <a:pt x="3" y="6"/>
                    <a:pt x="3" y="6"/>
                  </a:cubicBezTo>
                  <a:cubicBezTo>
                    <a:pt x="11" y="14"/>
                    <a:pt x="11" y="14"/>
                    <a:pt x="11" y="14"/>
                  </a:cubicBezTo>
                  <a:cubicBezTo>
                    <a:pt x="23" y="0"/>
                    <a:pt x="23" y="0"/>
                    <a:pt x="23" y="0"/>
                  </a:cubicBezTo>
                  <a:cubicBezTo>
                    <a:pt x="26" y="3"/>
                    <a:pt x="26" y="3"/>
                    <a:pt x="26" y="3"/>
                  </a:cubicBezTo>
                  <a:cubicBezTo>
                    <a:pt x="12" y="19"/>
                    <a:pt x="12" y="19"/>
                    <a:pt x="12" y="19"/>
                  </a:cubicBezTo>
                  <a:cubicBezTo>
                    <a:pt x="12" y="19"/>
                    <a:pt x="11" y="19"/>
                    <a:pt x="11" y="19"/>
                  </a:cubicBezTo>
                  <a:cubicBezTo>
                    <a:pt x="11" y="19"/>
                    <a:pt x="11" y="19"/>
                    <a:pt x="11" y="19"/>
                  </a:cubicBezTo>
                  <a:close/>
                </a:path>
              </a:pathLst>
            </a:custGeom>
            <a:solidFill>
              <a:schemeClr val="accent1"/>
            </a:solidFill>
          </p:spPr>
          <p:txBody>
            <a:bodyPr vert="horz" wrap="square" lIns="91440" tIns="45720" rIns="91440" bIns="45720" anchor="t">
              <a:normAutofit/>
            </a:bodyPr>
            <a:lstStyle/>
            <a:p>
              <a:pPr marL="0" algn="l"/>
              <a:endParaRPr/>
            </a:p>
          </p:txBody>
        </p:sp>
        <p:sp>
          <p:nvSpPr>
            <p:cNvPr id="59" name="AutoShape 59"/>
            <p:cNvSpPr/>
            <p:nvPr/>
          </p:nvSpPr>
          <p:spPr>
            <a:xfrm>
              <a:off x="3822" y="1585"/>
              <a:ext cx="201" cy="10"/>
            </a:xfrm>
            <a:prstGeom prst="rect">
              <a:avLst/>
            </a:prstGeom>
            <a:solidFill>
              <a:schemeClr val="accent1"/>
            </a:solidFill>
          </p:spPr>
          <p:txBody>
            <a:bodyPr vert="horz" wrap="square" lIns="91440" tIns="45720" rIns="91440" bIns="45720" anchor="t">
              <a:normAutofit/>
            </a:bodyPr>
            <a:lstStyle/>
            <a:p>
              <a:pPr marL="0" algn="l"/>
              <a:endParaRPr/>
            </a:p>
          </p:txBody>
        </p:sp>
        <p:sp>
          <p:nvSpPr>
            <p:cNvPr id="60" name="AutoShape 60"/>
            <p:cNvSpPr/>
            <p:nvPr/>
          </p:nvSpPr>
          <p:spPr>
            <a:xfrm>
              <a:off x="3822" y="1506"/>
              <a:ext cx="201" cy="12"/>
            </a:xfrm>
            <a:prstGeom prst="rect">
              <a:avLst/>
            </a:prstGeom>
            <a:solidFill>
              <a:schemeClr val="accent1"/>
            </a:solidFill>
          </p:spPr>
          <p:txBody>
            <a:bodyPr vert="horz" wrap="square" lIns="91440" tIns="45720" rIns="91440" bIns="45720" anchor="t">
              <a:normAutofit/>
            </a:bodyPr>
            <a:lstStyle/>
            <a:p>
              <a:pPr marL="0" algn="l"/>
              <a:endParaRPr/>
            </a:p>
          </p:txBody>
        </p:sp>
        <p:sp>
          <p:nvSpPr>
            <p:cNvPr id="61" name="AutoShape 61"/>
            <p:cNvSpPr/>
            <p:nvPr/>
          </p:nvSpPr>
          <p:spPr>
            <a:xfrm>
              <a:off x="3822" y="1429"/>
              <a:ext cx="201" cy="12"/>
            </a:xfrm>
            <a:prstGeom prst="rect">
              <a:avLst/>
            </a:prstGeom>
            <a:solidFill>
              <a:schemeClr val="accent1"/>
            </a:solidFill>
          </p:spPr>
          <p:txBody>
            <a:bodyPr vert="horz" wrap="square" lIns="91440" tIns="45720" rIns="91440" bIns="45720" anchor="t">
              <a:normAutofit/>
            </a:bodyPr>
            <a:lstStyle/>
            <a:p>
              <a:pPr marL="0" algn="l"/>
              <a:endParaRPr/>
            </a:p>
          </p:txBody>
        </p:sp>
      </p:grpSp>
      <p:grpSp>
        <p:nvGrpSpPr>
          <p:cNvPr id="62" name="Group 62"/>
          <p:cNvGrpSpPr/>
          <p:nvPr/>
        </p:nvGrpSpPr>
        <p:grpSpPr>
          <a:xfrm>
            <a:off x="4916738" y="5647840"/>
            <a:ext cx="430179" cy="430179"/>
            <a:chOff x="5688681" y="6307906"/>
            <a:chExt cx="430179" cy="430179"/>
          </a:xfrm>
        </p:grpSpPr>
        <p:sp>
          <p:nvSpPr>
            <p:cNvPr id="63" name="AutoShape 63"/>
            <p:cNvSpPr/>
            <p:nvPr/>
          </p:nvSpPr>
          <p:spPr>
            <a:xfrm>
              <a:off x="5688681" y="6307906"/>
              <a:ext cx="430179" cy="430179"/>
            </a:xfrm>
            <a:prstGeom prst="ellipse">
              <a:avLst/>
            </a:prstGeom>
            <a:solidFill>
              <a:schemeClr val="accent1"/>
            </a:solidFill>
            <a:ln cap="flat" cmpd="sng">
              <a:prstDash val="solid"/>
            </a:ln>
          </p:spPr>
          <p:txBody>
            <a:bodyPr vert="horz" lIns="91440" tIns="45720" rIns="91440" bIns="45720" anchor="ctr">
              <a:normAutofit/>
            </a:bodyPr>
            <a:lstStyle/>
            <a:p>
              <a:pPr marL="0" algn="ctr"/>
              <a:endParaRPr/>
            </a:p>
          </p:txBody>
        </p:sp>
        <p:sp>
          <p:nvSpPr>
            <p:cNvPr id="64" name="AutoShape 64"/>
            <p:cNvSpPr/>
            <p:nvPr/>
          </p:nvSpPr>
          <p:spPr>
            <a:xfrm>
              <a:off x="5736420" y="6355645"/>
              <a:ext cx="334699" cy="334699"/>
            </a:xfrm>
            <a:prstGeom prst="mathPlus">
              <a:avLst>
                <a:gd name="adj1" fmla="val 16405"/>
              </a:avLst>
            </a:prstGeom>
            <a:solidFill>
              <a:srgbClr val="FFFFFF"/>
            </a:solidFill>
            <a:ln cap="flat" cmpd="sng">
              <a:prstDash val="solid"/>
            </a:ln>
          </p:spPr>
          <p:txBody>
            <a:bodyPr vert="horz" lIns="91440" tIns="45720" rIns="91440" bIns="45720" anchor="ctr">
              <a:normAutofit/>
            </a:bodyPr>
            <a:lstStyle/>
            <a:p>
              <a:pPr marL="0" algn="ctr"/>
              <a:endParaRPr/>
            </a:p>
          </p:txBody>
        </p:sp>
      </p:grpSp>
      <p:grpSp>
        <p:nvGrpSpPr>
          <p:cNvPr id="65" name="Group 65"/>
          <p:cNvGrpSpPr/>
          <p:nvPr/>
        </p:nvGrpSpPr>
        <p:grpSpPr>
          <a:xfrm flipH="1">
            <a:off x="5088682" y="1044871"/>
            <a:ext cx="92895" cy="4402643"/>
            <a:chOff x="1191134" y="690877"/>
            <a:chExt cx="92895" cy="4402643"/>
          </a:xfrm>
        </p:grpSpPr>
        <p:cxnSp>
          <p:nvCxnSpPr>
            <p:cNvPr id="66" name="Connector 66"/>
            <p:cNvCxnSpPr/>
            <p:nvPr/>
          </p:nvCxnSpPr>
          <p:spPr>
            <a:xfrm flipH="1" flipV="1">
              <a:off x="1240883" y="783771"/>
              <a:ext cx="0" cy="4216855"/>
            </a:xfrm>
            <a:prstGeom prst="line">
              <a:avLst/>
            </a:prstGeom>
            <a:ln w="19050" cap="flat" cmpd="sng">
              <a:solidFill>
                <a:schemeClr val="accent1"/>
              </a:solidFill>
              <a:prstDash val="dash"/>
            </a:ln>
          </p:spPr>
        </p:cxnSp>
        <p:sp>
          <p:nvSpPr>
            <p:cNvPr id="67" name="AutoShape 67"/>
            <p:cNvSpPr/>
            <p:nvPr/>
          </p:nvSpPr>
          <p:spPr>
            <a:xfrm>
              <a:off x="1191134" y="5000625"/>
              <a:ext cx="92895" cy="92895"/>
            </a:xfrm>
            <a:prstGeom prst="ellipse">
              <a:avLst/>
            </a:prstGeom>
            <a:noFill/>
            <a:ln w="12700" cap="flat" cmpd="sng">
              <a:solidFill>
                <a:schemeClr val="accent1"/>
              </a:solidFill>
              <a:prstDash val="solid"/>
            </a:ln>
          </p:spPr>
          <p:txBody>
            <a:bodyPr vert="horz" lIns="91440" tIns="45720" rIns="91440" bIns="45720" anchor="ctr">
              <a:normAutofit/>
            </a:bodyPr>
            <a:lstStyle/>
            <a:p>
              <a:pPr marL="0" algn="ctr"/>
              <a:endParaRPr/>
            </a:p>
          </p:txBody>
        </p:sp>
        <p:sp>
          <p:nvSpPr>
            <p:cNvPr id="68" name="AutoShape 68"/>
            <p:cNvSpPr/>
            <p:nvPr/>
          </p:nvSpPr>
          <p:spPr>
            <a:xfrm>
              <a:off x="1191134" y="690877"/>
              <a:ext cx="92895" cy="92895"/>
            </a:xfrm>
            <a:prstGeom prst="ellipse">
              <a:avLst/>
            </a:prstGeom>
            <a:noFill/>
            <a:ln w="12700" cap="flat" cmpd="sng">
              <a:solidFill>
                <a:schemeClr val="accent1"/>
              </a:solidFill>
              <a:prstDash val="solid"/>
            </a:ln>
          </p:spPr>
          <p:txBody>
            <a:bodyPr vert="horz" lIns="91440" tIns="45720" rIns="91440" bIns="45720" anchor="ctr">
              <a:normAutofit/>
            </a:bodyPr>
            <a:lstStyle/>
            <a:p>
              <a:pPr marL="0" algn="ctr"/>
              <a:endParaRPr/>
            </a:p>
          </p:txBody>
        </p:sp>
      </p:grpSp>
      <p:sp>
        <p:nvSpPr>
          <p:cNvPr id="69" name="TextBox 69"/>
          <p:cNvSpPr txBox="1"/>
          <p:nvPr/>
        </p:nvSpPr>
        <p:spPr>
          <a:xfrm>
            <a:off x="432165" y="409507"/>
            <a:ext cx="8640960" cy="523220"/>
          </a:xfrm>
          <a:prstGeom prst="rect">
            <a:avLst/>
          </a:prstGeom>
          <a:noFill/>
        </p:spPr>
        <p:txBody>
          <a:bodyPr vert="horz" wrap="square" lIns="91440" tIns="45720" rIns="91440" bIns="45720" rtlCol="0" anchor="t">
            <a:spAutoFit/>
          </a:bodyPr>
          <a:lstStyle/>
          <a:p>
            <a:pPr marL="0" algn="l">
              <a:defRPr/>
            </a:pPr>
            <a:r>
              <a:rPr lang="zh-CN" altLang="en-US" sz="2800" b="1" i="0" u="none" baseline="0">
                <a:solidFill>
                  <a:srgbClr val="000000">
                    <a:lumMod val="65000"/>
                    <a:lumOff val="35000"/>
                  </a:srgbClr>
                </a:solidFill>
                <a:latin typeface="微软雅黑"/>
                <a:ea typeface="微软雅黑"/>
              </a:rPr>
              <a:t>Personal Well-Being</a:t>
            </a:r>
            <a:endParaRPr lang="en-US" sz="1100"/>
          </a:p>
        </p:txBody>
      </p:sp>
      <p:sp>
        <p:nvSpPr>
          <p:cNvPr id="70" name="AutoShape 70"/>
          <p:cNvSpPr/>
          <p:nvPr/>
        </p:nvSpPr>
        <p:spPr>
          <a:xfrm>
            <a:off x="5346918" y="1340768"/>
            <a:ext cx="6510508" cy="754822"/>
          </a:xfrm>
          <a:prstGeom prst="rect">
            <a:avLst/>
          </a:prstGeom>
          <a:noFill/>
        </p:spPr>
        <p:txBody>
          <a:bodyPr vert="horz" wrap="square" lIns="91440" tIns="45720" rIns="91440" bIns="45720" anchor="t">
            <a:spAutoFit/>
          </a:bodyPr>
          <a:lstStyle/>
          <a:p>
            <a:pPr marL="0" algn="l">
              <a:lnSpc>
                <a:spcPct val="150000"/>
              </a:lnSpc>
              <a:spcBef>
                <a:spcPct val="20000"/>
              </a:spcBef>
            </a:pPr>
            <a:r>
              <a:rPr lang="zh-CN" altLang="en-US" sz="1400" b="0" i="0" u="none" baseline="0" dirty="0">
                <a:solidFill>
                  <a:srgbClr val="000000">
                    <a:lumMod val="65000"/>
                    <a:lumOff val="35000"/>
                  </a:srgbClr>
                </a:solidFill>
                <a:latin typeface="Microsoft YaHei"/>
                <a:ea typeface="Microsoft YaHei"/>
              </a:rPr>
              <a:t>Healthy habits like regular exercise and balanced nutrition significantly improve well-being, while unhealthy habits can lead to adverse health outcomes. Recognizing the difference is essential for personal development.</a:t>
            </a:r>
          </a:p>
        </p:txBody>
      </p:sp>
      <p:sp>
        <p:nvSpPr>
          <p:cNvPr id="71" name="TextBox 71"/>
          <p:cNvSpPr txBox="1"/>
          <p:nvPr/>
        </p:nvSpPr>
        <p:spPr>
          <a:xfrm>
            <a:off x="5346917" y="1044871"/>
            <a:ext cx="6510510" cy="368755"/>
          </a:xfrm>
          <a:prstGeom prst="rect">
            <a:avLst/>
          </a:prstGeom>
          <a:noFill/>
        </p:spPr>
        <p:txBody>
          <a:bodyPr vert="horz" wrap="square" lIns="91440" tIns="45720" rIns="91440" bIns="45720" rtlCol="0" anchor="t">
            <a:spAutoFit/>
          </a:bodyPr>
          <a:lstStyle/>
          <a:p>
            <a:pPr marL="0" algn="l">
              <a:lnSpc>
                <a:spcPct val="120000"/>
              </a:lnSpc>
              <a:spcBef>
                <a:spcPct val="20000"/>
              </a:spcBef>
              <a:defRPr/>
            </a:pPr>
            <a:r>
              <a:rPr lang="zh-CN" altLang="en-US" sz="1600" b="1" i="0" u="none" baseline="0">
                <a:solidFill>
                  <a:srgbClr val="000000">
                    <a:lumMod val="65000"/>
                    <a:lumOff val="35000"/>
                  </a:srgbClr>
                </a:solidFill>
                <a:latin typeface="Microsoft YaHei"/>
                <a:ea typeface="Microsoft YaHei"/>
              </a:rPr>
              <a:t>Healthy vs. Unhealthy Habits</a:t>
            </a:r>
            <a:endParaRPr lang="en-US" sz="1100"/>
          </a:p>
        </p:txBody>
      </p:sp>
      <p:sp>
        <p:nvSpPr>
          <p:cNvPr id="72" name="AutoShape 72"/>
          <p:cNvSpPr/>
          <p:nvPr/>
        </p:nvSpPr>
        <p:spPr>
          <a:xfrm>
            <a:off x="5346914" y="5063428"/>
            <a:ext cx="6510515" cy="754822"/>
          </a:xfrm>
          <a:prstGeom prst="rect">
            <a:avLst/>
          </a:prstGeom>
          <a:noFill/>
        </p:spPr>
        <p:txBody>
          <a:bodyPr vert="horz" wrap="square" lIns="91440" tIns="45720" rIns="91440" bIns="45720" anchor="t">
            <a:spAutoFit/>
          </a:bodyPr>
          <a:lstStyle/>
          <a:p>
            <a:pPr marL="0" algn="l">
              <a:lnSpc>
                <a:spcPct val="150000"/>
              </a:lnSpc>
              <a:spcBef>
                <a:spcPct val="20000"/>
              </a:spcBef>
            </a:pPr>
            <a:r>
              <a:rPr lang="zh-CN" altLang="en-US" sz="1400" b="0" i="0" u="none" baseline="0">
                <a:solidFill>
                  <a:srgbClr val="000000">
                    <a:lumMod val="65000"/>
                    <a:lumOff val="35000"/>
                  </a:srgbClr>
                </a:solidFill>
                <a:latin typeface="Microsoft YaHei"/>
                <a:ea typeface="Microsoft YaHei"/>
              </a:rPr>
              <a:t>Psychological research illustrates a strong link between habits and mental health. Positive routines can boost emotional resilience, while negative ones can exacerbate anxiety and depression. Awareness of these connections is vital in mental health strategies.</a:t>
            </a:r>
          </a:p>
        </p:txBody>
      </p:sp>
      <p:sp>
        <p:nvSpPr>
          <p:cNvPr id="73" name="TextBox 73"/>
          <p:cNvSpPr txBox="1"/>
          <p:nvPr/>
        </p:nvSpPr>
        <p:spPr>
          <a:xfrm>
            <a:off x="5346918" y="4767530"/>
            <a:ext cx="6510516" cy="368755"/>
          </a:xfrm>
          <a:prstGeom prst="rect">
            <a:avLst/>
          </a:prstGeom>
          <a:noFill/>
        </p:spPr>
        <p:txBody>
          <a:bodyPr vert="horz" wrap="square" lIns="91440" tIns="45720" rIns="91440" bIns="45720" rtlCol="0" anchor="t">
            <a:spAutoFit/>
          </a:bodyPr>
          <a:lstStyle/>
          <a:p>
            <a:pPr marL="0" algn="l">
              <a:lnSpc>
                <a:spcPct val="120000"/>
              </a:lnSpc>
              <a:spcBef>
                <a:spcPct val="20000"/>
              </a:spcBef>
              <a:defRPr/>
            </a:pPr>
            <a:r>
              <a:rPr lang="zh-CN" altLang="en-US" sz="1600" b="1" i="0" u="none" baseline="0">
                <a:solidFill>
                  <a:srgbClr val="000000">
                    <a:lumMod val="65000"/>
                    <a:lumOff val="35000"/>
                  </a:srgbClr>
                </a:solidFill>
                <a:latin typeface="Microsoft YaHei"/>
                <a:ea typeface="Microsoft YaHei"/>
              </a:rPr>
              <a:t>Habits and Mental Health</a:t>
            </a:r>
            <a:endParaRPr lang="en-US" sz="1100"/>
          </a:p>
        </p:txBody>
      </p:sp>
    </p:spTree>
  </p:cSld>
  <p:clrMapOvr>
    <a:masterClrMapping/>
  </p:clrMapOvr>
  <p:transition advClick="0"/>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0">
              <a:srgbClr val="FFFFFF"/>
            </a:gs>
            <a:gs pos="100000">
              <a:srgbClr val="FFFFFF"/>
            </a:gs>
          </a:gsLst>
          <a:lin ang="5400000"/>
        </a:gradFill>
        <a:effectLst/>
      </p:bgPr>
    </p:bg>
    <p:spTree>
      <p:nvGrpSpPr>
        <p:cNvPr id="1" name=""/>
        <p:cNvGrpSpPr/>
        <p:nvPr/>
      </p:nvGrpSpPr>
      <p:grpSpPr>
        <a:xfrm>
          <a:off x="0" y="0"/>
          <a:ext cx="0" cy="0"/>
          <a:chOff x="0" y="0"/>
          <a:chExt cx="0" cy="0"/>
        </a:xfrm>
      </p:grpSpPr>
      <p:sp>
        <p:nvSpPr>
          <p:cNvPr id="2" name="AutoShape 2"/>
          <p:cNvSpPr/>
          <p:nvPr/>
        </p:nvSpPr>
        <p:spPr>
          <a:xfrm>
            <a:off x="364231" y="1604798"/>
            <a:ext cx="3979824" cy="3484661"/>
          </a:xfrm>
          <a:prstGeom prst="rect">
            <a:avLst/>
          </a:prstGeom>
          <a:blipFill>
            <a:blip r:embed="rId2"/>
            <a:stretch>
              <a:fillRect/>
            </a:stretch>
          </a:blipFill>
          <a:ln cap="flat" cmpd="sng">
            <a:prstDash val="solid"/>
          </a:ln>
        </p:spPr>
        <p:txBody>
          <a:bodyPr vert="horz" lIns="91440" tIns="45720" rIns="91440" bIns="45720" anchor="ctr">
            <a:normAutofit/>
          </a:bodyPr>
          <a:lstStyle/>
          <a:p>
            <a:pPr marL="0" algn="ctr"/>
            <a:endParaRPr/>
          </a:p>
        </p:txBody>
      </p:sp>
      <p:cxnSp>
        <p:nvCxnSpPr>
          <p:cNvPr id="3" name="Connector 3"/>
          <p:cNvCxnSpPr/>
          <p:nvPr/>
        </p:nvCxnSpPr>
        <p:spPr>
          <a:xfrm>
            <a:off x="4310630" y="1650965"/>
            <a:ext cx="0" cy="3505200"/>
          </a:xfrm>
          <a:prstGeom prst="line">
            <a:avLst/>
          </a:prstGeom>
          <a:noFill/>
          <a:ln w="19050">
            <a:solidFill>
              <a:srgbClr val="FFFFFF">
                <a:lumMod val="75000"/>
              </a:srgbClr>
            </a:solidFill>
          </a:ln>
        </p:spPr>
      </p:cxnSp>
      <p:sp>
        <p:nvSpPr>
          <p:cNvPr id="4" name="AutoShape 4"/>
          <p:cNvSpPr/>
          <p:nvPr/>
        </p:nvSpPr>
        <p:spPr>
          <a:xfrm>
            <a:off x="5105400" y="1565221"/>
            <a:ext cx="7010400" cy="2400849"/>
          </a:xfrm>
          <a:prstGeom prst="roundRect">
            <a:avLst>
              <a:gd name="adj" fmla="val 9083"/>
            </a:avLst>
          </a:prstGeom>
          <a:noFill/>
          <a:ln w="12700">
            <a:solidFill>
              <a:srgbClr val="FFFFFF">
                <a:lumMod val="75000"/>
              </a:srgbClr>
            </a:solidFill>
          </a:ln>
        </p:spPr>
        <p:txBody>
          <a:bodyPr vert="horz" lIns="91440" tIns="45720" rIns="91440" bIns="45720" anchor="ctr">
            <a:normAutofit/>
          </a:bodyPr>
          <a:lstStyle/>
          <a:p>
            <a:pPr marL="0" algn="ctr"/>
            <a:endParaRPr/>
          </a:p>
        </p:txBody>
      </p:sp>
      <p:sp>
        <p:nvSpPr>
          <p:cNvPr id="5" name="AutoShape 5"/>
          <p:cNvSpPr/>
          <p:nvPr/>
        </p:nvSpPr>
        <p:spPr>
          <a:xfrm>
            <a:off x="5734103" y="1672266"/>
            <a:ext cx="6289567" cy="2400850"/>
          </a:xfrm>
          <a:prstGeom prst="rect">
            <a:avLst/>
          </a:prstGeom>
          <a:noFill/>
        </p:spPr>
        <p:txBody>
          <a:bodyPr vert="horz" wrap="square" lIns="91440" tIns="45720" rIns="91440" bIns="45720" anchor="t">
            <a:spAutoFit/>
          </a:bodyPr>
          <a:lstStyle/>
          <a:p>
            <a:pPr marL="0" algn="l">
              <a:lnSpc>
                <a:spcPct val="120000"/>
              </a:lnSpc>
              <a:spcBef>
                <a:spcPct val="20000"/>
              </a:spcBef>
            </a:pPr>
            <a:r>
              <a:rPr lang="en-US" sz="1400" dirty="0"/>
              <a:t>Consistent engagement in professional development habits can propel career advancement. Networking, continuous learning, and feedback acceptance shape opportunities and professional growth, highlighting the power of habits in the workplace. Establishing routines like setting career goals, attending industry events, and staying updated with trends reinforces a growth mindset. These habits not only enhance skills but also improve visibility and credibility within a professional community. Over time, such consistent actions can lead to promotions, leadership roles, and expanded networks, proving that small, habitual efforts yield long-term success.</a:t>
            </a:r>
            <a:endParaRPr lang="zh-CN" altLang="en-US" sz="1400" b="0" i="0" u="none" baseline="0" dirty="0">
              <a:solidFill>
                <a:srgbClr val="000000">
                  <a:lumMod val="65000"/>
                  <a:lumOff val="35000"/>
                </a:srgbClr>
              </a:solidFill>
              <a:latin typeface="Microsoft YaHei"/>
              <a:ea typeface="Microsoft YaHei"/>
            </a:endParaRPr>
          </a:p>
        </p:txBody>
      </p:sp>
      <p:sp>
        <p:nvSpPr>
          <p:cNvPr id="6" name="AutoShape 6"/>
          <p:cNvSpPr/>
          <p:nvPr/>
        </p:nvSpPr>
        <p:spPr>
          <a:xfrm>
            <a:off x="6858000" y="1115210"/>
            <a:ext cx="3279775" cy="568953"/>
          </a:xfrm>
          <a:prstGeom prst="roundRect">
            <a:avLst>
              <a:gd name="adj" fmla="val 16667"/>
            </a:avLst>
          </a:prstGeom>
          <a:solidFill>
            <a:schemeClr val="accent1"/>
          </a:solidFill>
        </p:spPr>
        <p:txBody>
          <a:bodyPr vert="horz" lIns="91440" tIns="45720" rIns="91440" bIns="45720" anchor="ctr">
            <a:normAutofit fontScale="92500" lnSpcReduction="20000"/>
          </a:bodyPr>
          <a:lstStyle/>
          <a:p>
            <a:pPr marL="0" algn="ctr"/>
            <a:r>
              <a:rPr lang="zh-CN" altLang="en-US" sz="1800" b="1" i="0" u="none" baseline="0" dirty="0">
                <a:solidFill>
                  <a:srgbClr val="FFFFFF"/>
                </a:solidFill>
                <a:latin typeface="Microsoft YaHei"/>
                <a:ea typeface="Microsoft YaHei"/>
              </a:rPr>
              <a:t>Impact on Career Advancement</a:t>
            </a:r>
          </a:p>
        </p:txBody>
      </p:sp>
      <p:sp>
        <p:nvSpPr>
          <p:cNvPr id="7" name="AutoShape 7"/>
          <p:cNvSpPr/>
          <p:nvPr/>
        </p:nvSpPr>
        <p:spPr>
          <a:xfrm>
            <a:off x="5557040" y="4302779"/>
            <a:ext cx="5671232" cy="1980000"/>
          </a:xfrm>
          <a:prstGeom prst="roundRect">
            <a:avLst>
              <a:gd name="adj" fmla="val 2713"/>
            </a:avLst>
          </a:prstGeom>
          <a:noFill/>
          <a:ln w="12700">
            <a:solidFill>
              <a:srgbClr val="FFFFFF">
                <a:lumMod val="75000"/>
              </a:srgbClr>
            </a:solidFill>
          </a:ln>
        </p:spPr>
        <p:txBody>
          <a:bodyPr vert="horz" lIns="91440" tIns="45720" rIns="91440" bIns="45720" anchor="ctr">
            <a:normAutofit/>
          </a:bodyPr>
          <a:lstStyle/>
          <a:p>
            <a:pPr marL="0" algn="ctr"/>
            <a:endParaRPr/>
          </a:p>
        </p:txBody>
      </p:sp>
      <p:sp>
        <p:nvSpPr>
          <p:cNvPr id="8" name="AutoShape 8"/>
          <p:cNvSpPr/>
          <p:nvPr/>
        </p:nvSpPr>
        <p:spPr>
          <a:xfrm>
            <a:off x="6634961" y="5084918"/>
            <a:ext cx="5158649" cy="657872"/>
          </a:xfrm>
          <a:prstGeom prst="rect">
            <a:avLst/>
          </a:prstGeom>
          <a:noFill/>
        </p:spPr>
        <p:txBody>
          <a:bodyPr vert="horz" wrap="square" lIns="91440" tIns="45720" rIns="91440" bIns="45720" anchor="t">
            <a:spAutoFit/>
          </a:bodyPr>
          <a:lstStyle/>
          <a:p>
            <a:pPr marL="0" algn="l">
              <a:lnSpc>
                <a:spcPct val="120000"/>
              </a:lnSpc>
              <a:spcBef>
                <a:spcPct val="20000"/>
              </a:spcBef>
            </a:pPr>
            <a:r>
              <a:rPr lang="zh-CN" altLang="en-US" sz="1400" b="0" i="0" u="none" baseline="0" dirty="0">
                <a:solidFill>
                  <a:srgbClr val="000000">
                    <a:lumMod val="65000"/>
                    <a:lumOff val="35000"/>
                  </a:srgbClr>
                </a:solidFill>
                <a:latin typeface="Microsoft YaHei"/>
                <a:ea typeface="Microsoft YaHei"/>
              </a:rPr>
              <a:t>Productive work habits, such as prioritization and time management, enhance efficiency and job satisfaction. Understanding and cultivating these habits can lead to improved performance and workplace success.</a:t>
            </a:r>
          </a:p>
        </p:txBody>
      </p:sp>
      <p:sp>
        <p:nvSpPr>
          <p:cNvPr id="9" name="AutoShape 9"/>
          <p:cNvSpPr/>
          <p:nvPr/>
        </p:nvSpPr>
        <p:spPr>
          <a:xfrm>
            <a:off x="6970712" y="4187571"/>
            <a:ext cx="3279775" cy="568800"/>
          </a:xfrm>
          <a:prstGeom prst="roundRect">
            <a:avLst>
              <a:gd name="adj" fmla="val 16667"/>
            </a:avLst>
          </a:prstGeom>
          <a:solidFill>
            <a:schemeClr val="accent1"/>
          </a:solidFill>
        </p:spPr>
        <p:txBody>
          <a:bodyPr vert="horz" lIns="91440" tIns="45720" rIns="91440" bIns="45720" anchor="ctr">
            <a:normAutofit fontScale="92500" lnSpcReduction="20000"/>
          </a:bodyPr>
          <a:lstStyle/>
          <a:p>
            <a:pPr marL="0" algn="ctr"/>
            <a:r>
              <a:rPr lang="zh-CN" altLang="en-US" sz="1800" b="1" i="0" u="none" baseline="0" dirty="0">
                <a:solidFill>
                  <a:srgbClr val="FFFFFF"/>
                </a:solidFill>
                <a:latin typeface="Microsoft YaHei"/>
                <a:ea typeface="Microsoft YaHei"/>
              </a:rPr>
              <a:t>Productivity and Work Habits</a:t>
            </a:r>
          </a:p>
        </p:txBody>
      </p:sp>
      <p:sp>
        <p:nvSpPr>
          <p:cNvPr id="10" name="TextBox 10"/>
          <p:cNvSpPr txBox="1"/>
          <p:nvPr/>
        </p:nvSpPr>
        <p:spPr>
          <a:xfrm>
            <a:off x="432165" y="409507"/>
            <a:ext cx="8640960" cy="523220"/>
          </a:xfrm>
          <a:prstGeom prst="rect">
            <a:avLst/>
          </a:prstGeom>
          <a:noFill/>
        </p:spPr>
        <p:txBody>
          <a:bodyPr vert="horz" wrap="square" lIns="91440" tIns="45720" rIns="91440" bIns="45720" rtlCol="0" anchor="t">
            <a:spAutoFit/>
          </a:bodyPr>
          <a:lstStyle/>
          <a:p>
            <a:pPr marL="0" algn="l">
              <a:defRPr/>
            </a:pPr>
            <a:r>
              <a:rPr lang="zh-CN" altLang="en-US" sz="2800" b="1" i="0" u="none" baseline="0">
                <a:solidFill>
                  <a:srgbClr val="000000">
                    <a:lumMod val="65000"/>
                    <a:lumOff val="35000"/>
                  </a:srgbClr>
                </a:solidFill>
                <a:latin typeface="微软雅黑"/>
                <a:ea typeface="微软雅黑"/>
              </a:rPr>
              <a:t>Professional Life</a:t>
            </a:r>
            <a:endParaRPr lang="en-US" sz="1100"/>
          </a:p>
        </p:txBody>
      </p:sp>
    </p:spTree>
  </p:cSld>
  <p:clrMapOvr>
    <a:masterClrMapping/>
  </p:clrMapOvr>
  <p:transition advClick="0"/>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0">
              <a:srgbClr val="FFFFFF"/>
            </a:gs>
            <a:gs pos="100000">
              <a:srgbClr val="FFFFFF"/>
            </a:gs>
          </a:gsLst>
          <a:lin ang="5400000"/>
        </a:gradFill>
        <a:effectLst/>
      </p:bgPr>
    </p:bg>
    <p:spTree>
      <p:nvGrpSpPr>
        <p:cNvPr id="1" name=""/>
        <p:cNvGrpSpPr/>
        <p:nvPr/>
      </p:nvGrpSpPr>
      <p:grpSpPr>
        <a:xfrm>
          <a:off x="0" y="0"/>
          <a:ext cx="0" cy="0"/>
          <a:chOff x="0" y="0"/>
          <a:chExt cx="0" cy="0"/>
        </a:xfrm>
      </p:grpSpPr>
      <p:pic>
        <p:nvPicPr>
          <p:cNvPr id="2" name="image1.jpeg"/>
          <p:cNvPicPr>
            <a:picLocks noChangeAspect="1"/>
          </p:cNvPicPr>
          <p:nvPr/>
        </p:nvPicPr>
        <p:blipFill>
          <a:blip r:embed="rId2"/>
          <a:stretch>
            <a:fillRect/>
          </a:stretch>
        </p:blipFill>
        <p:spPr>
          <a:xfrm>
            <a:off x="1079835" y="1"/>
            <a:ext cx="11112963" cy="6858000"/>
          </a:xfrm>
          <a:prstGeom prst="rect">
            <a:avLst/>
          </a:prstGeom>
        </p:spPr>
      </p:pic>
      <p:sp>
        <p:nvSpPr>
          <p:cNvPr id="3" name="AutoShape 3"/>
          <p:cNvSpPr/>
          <p:nvPr/>
        </p:nvSpPr>
        <p:spPr>
          <a:xfrm>
            <a:off x="1079834" y="2084857"/>
            <a:ext cx="9721485" cy="995209"/>
          </a:xfrm>
          <a:prstGeom prst="rect">
            <a:avLst/>
          </a:prstGeom>
        </p:spPr>
        <p:txBody>
          <a:bodyPr vert="horz" wrap="square" lIns="91440" tIns="45720" rIns="91440" bIns="45720" anchor="t">
            <a:spAutoFit/>
          </a:bodyPr>
          <a:lstStyle/>
          <a:p>
            <a:pPr marL="0" algn="l"/>
            <a:r>
              <a:rPr lang="en-US" sz="5867" b="1" i="0" u="none" baseline="0">
                <a:solidFill>
                  <a:srgbClr val="5CB3AB"/>
                </a:solidFill>
                <a:latin typeface="+mn-ea"/>
                <a:ea typeface="+mn-ea"/>
              </a:rPr>
              <a:t>Strategies for Mastering Your Habits</a:t>
            </a:r>
          </a:p>
        </p:txBody>
      </p:sp>
      <p:sp>
        <p:nvSpPr>
          <p:cNvPr id="4" name="AutoShape 4"/>
          <p:cNvSpPr/>
          <p:nvPr/>
        </p:nvSpPr>
        <p:spPr>
          <a:xfrm>
            <a:off x="1200252" y="1220757"/>
            <a:ext cx="1751883" cy="654877"/>
          </a:xfrm>
          <a:prstGeom prst="roundRect">
            <a:avLst>
              <a:gd name="adj" fmla="val 0"/>
            </a:avLst>
          </a:prstGeom>
          <a:solidFill>
            <a:schemeClr val="accent1"/>
          </a:solidFill>
          <a:ln cap="flat" cmpd="sng">
            <a:prstDash val="solid"/>
          </a:ln>
          <a:effectLst>
            <a:outerShdw blurRad="63500" algn="ctr" rotWithShape="0">
              <a:srgbClr val="000000">
                <a:alpha val="40000"/>
              </a:srgbClr>
            </a:outerShdw>
          </a:effectLst>
        </p:spPr>
        <p:txBody>
          <a:bodyPr vert="horz" lIns="91440" tIns="45720" rIns="91440" bIns="45720" anchor="ctr">
            <a:normAutofit/>
          </a:bodyPr>
          <a:lstStyle/>
          <a:p>
            <a:pPr marL="0" algn="ctr"/>
            <a:r>
              <a:rPr lang="en-US" sz="2667" b="0" i="0" u="none" baseline="0">
                <a:ln w="6350"/>
                <a:solidFill>
                  <a:srgbClr val="FFFFFF"/>
                </a:solidFill>
                <a:latin typeface="方正清刻本悦宋简体"/>
                <a:ea typeface="方正清刻本悦宋简体"/>
              </a:rPr>
              <a:t>PART 04</a:t>
            </a:r>
          </a:p>
        </p:txBody>
      </p:sp>
    </p:spTree>
  </p:cSld>
  <p:clrMapOvr>
    <a:masterClrMapping/>
  </p:clrMapOvr>
  <p:transition advClick="0"/>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0">
              <a:srgbClr val="FFFFFF"/>
            </a:gs>
            <a:gs pos="100000">
              <a:srgbClr val="FFFFFF"/>
            </a:gs>
          </a:gsLst>
          <a:lin ang="5400000"/>
        </a:gradFill>
        <a:effectLst/>
      </p:bgPr>
    </p:bg>
    <p:spTree>
      <p:nvGrpSpPr>
        <p:cNvPr id="1" name=""/>
        <p:cNvGrpSpPr/>
        <p:nvPr/>
      </p:nvGrpSpPr>
      <p:grpSpPr>
        <a:xfrm>
          <a:off x="0" y="0"/>
          <a:ext cx="0" cy="0"/>
          <a:chOff x="0" y="0"/>
          <a:chExt cx="0" cy="0"/>
        </a:xfrm>
      </p:grpSpPr>
      <p:sp>
        <p:nvSpPr>
          <p:cNvPr id="2" name="TextBox 2"/>
          <p:cNvSpPr txBox="1"/>
          <p:nvPr/>
        </p:nvSpPr>
        <p:spPr>
          <a:xfrm>
            <a:off x="471841" y="383406"/>
            <a:ext cx="8640960" cy="523220"/>
          </a:xfrm>
          <a:prstGeom prst="rect">
            <a:avLst/>
          </a:prstGeom>
          <a:noFill/>
        </p:spPr>
        <p:txBody>
          <a:bodyPr vert="horz" wrap="square" lIns="91440" tIns="45720" rIns="91440" bIns="45720" rtlCol="0" anchor="t">
            <a:spAutoFit/>
          </a:bodyPr>
          <a:lstStyle/>
          <a:p>
            <a:pPr marL="0" algn="l">
              <a:defRPr/>
            </a:pPr>
            <a:r>
              <a:rPr lang="zh-CN" altLang="en-US" sz="2800" b="1" i="0" u="none" baseline="0">
                <a:solidFill>
                  <a:srgbClr val="000000">
                    <a:lumMod val="65000"/>
                    <a:lumOff val="35000"/>
                  </a:srgbClr>
                </a:solidFill>
                <a:latin typeface="微软雅黑"/>
                <a:ea typeface="微软雅黑"/>
              </a:rPr>
              <a:t>Setting Goals</a:t>
            </a:r>
            <a:endParaRPr lang="en-US" sz="1100"/>
          </a:p>
        </p:txBody>
      </p:sp>
      <p:sp>
        <p:nvSpPr>
          <p:cNvPr id="3" name="Freeform 3"/>
          <p:cNvSpPr/>
          <p:nvPr/>
        </p:nvSpPr>
        <p:spPr>
          <a:xfrm>
            <a:off x="4013716" y="1556793"/>
            <a:ext cx="2129187" cy="4039917"/>
          </a:xfrm>
          <a:custGeom>
            <a:avLst/>
            <a:gdLst/>
            <a:ahLst/>
            <a:cxnLst/>
            <a:rect l="l" t="t" r="r" b="b"/>
            <a:pathLst>
              <a:path w="10000" h="10000">
                <a:moveTo>
                  <a:pt x="10000" y="2050"/>
                </a:moveTo>
                <a:lnTo>
                  <a:pt x="5000" y="0"/>
                </a:lnTo>
                <a:lnTo>
                  <a:pt x="0" y="2092"/>
                </a:lnTo>
                <a:lnTo>
                  <a:pt x="0" y="4519"/>
                </a:lnTo>
                <a:lnTo>
                  <a:pt x="2222" y="3640"/>
                </a:lnTo>
                <a:lnTo>
                  <a:pt x="2222" y="10000"/>
                </a:lnTo>
                <a:lnTo>
                  <a:pt x="8095" y="10000"/>
                </a:lnTo>
                <a:lnTo>
                  <a:pt x="8095" y="3682"/>
                </a:lnTo>
                <a:lnTo>
                  <a:pt x="8095" y="3682"/>
                </a:lnTo>
                <a:lnTo>
                  <a:pt x="10000" y="4477"/>
                </a:lnTo>
                <a:lnTo>
                  <a:pt x="10000" y="2050"/>
                </a:lnTo>
                <a:close/>
              </a:path>
            </a:pathLst>
          </a:custGeom>
          <a:solidFill>
            <a:srgbClr val="D78D8F"/>
          </a:solidFill>
          <a:ln cap="flat" cmpd="sng">
            <a:prstDash val="solid"/>
          </a:ln>
        </p:spPr>
        <p:txBody>
          <a:bodyPr vert="horz" lIns="91440" tIns="45720" rIns="91440" bIns="45720" anchor="ctr">
            <a:normAutofit/>
          </a:bodyPr>
          <a:lstStyle/>
          <a:p>
            <a:pPr marL="0" algn="ctr"/>
            <a:endParaRPr/>
          </a:p>
        </p:txBody>
      </p:sp>
      <p:sp>
        <p:nvSpPr>
          <p:cNvPr id="4" name="AutoShape 4"/>
          <p:cNvSpPr/>
          <p:nvPr/>
        </p:nvSpPr>
        <p:spPr>
          <a:xfrm>
            <a:off x="4612396" y="2064174"/>
            <a:ext cx="963420" cy="963419"/>
          </a:xfrm>
          <a:prstGeom prst="ellipse">
            <a:avLst/>
          </a:prstGeom>
          <a:solidFill>
            <a:srgbClr val="FFFFFF"/>
          </a:solidFill>
        </p:spPr>
        <p:txBody>
          <a:bodyPr vert="horz" wrap="square" lIns="45720" tIns="22860" rIns="45720" bIns="22860" anchor="t">
            <a:normAutofit/>
          </a:bodyPr>
          <a:lstStyle/>
          <a:p>
            <a:pPr marL="0" algn="l"/>
            <a:endParaRPr/>
          </a:p>
        </p:txBody>
      </p:sp>
      <p:sp>
        <p:nvSpPr>
          <p:cNvPr id="5" name="Freeform 5"/>
          <p:cNvSpPr/>
          <p:nvPr/>
        </p:nvSpPr>
        <p:spPr>
          <a:xfrm rot="10800000">
            <a:off x="6075529" y="1779275"/>
            <a:ext cx="2129187" cy="4039917"/>
          </a:xfrm>
          <a:custGeom>
            <a:avLst/>
            <a:gdLst/>
            <a:ahLst/>
            <a:cxnLst/>
            <a:rect l="l" t="t" r="r" b="b"/>
            <a:pathLst>
              <a:path w="10000" h="10000">
                <a:moveTo>
                  <a:pt x="10000" y="2050"/>
                </a:moveTo>
                <a:lnTo>
                  <a:pt x="5000" y="0"/>
                </a:lnTo>
                <a:lnTo>
                  <a:pt x="0" y="2092"/>
                </a:lnTo>
                <a:lnTo>
                  <a:pt x="0" y="4519"/>
                </a:lnTo>
                <a:lnTo>
                  <a:pt x="2222" y="3640"/>
                </a:lnTo>
                <a:lnTo>
                  <a:pt x="2222" y="10000"/>
                </a:lnTo>
                <a:lnTo>
                  <a:pt x="8095" y="10000"/>
                </a:lnTo>
                <a:lnTo>
                  <a:pt x="8095" y="3682"/>
                </a:lnTo>
                <a:lnTo>
                  <a:pt x="8095" y="3682"/>
                </a:lnTo>
                <a:lnTo>
                  <a:pt x="10000" y="4477"/>
                </a:lnTo>
                <a:lnTo>
                  <a:pt x="10000" y="2050"/>
                </a:lnTo>
                <a:close/>
              </a:path>
            </a:pathLst>
          </a:custGeom>
          <a:solidFill>
            <a:srgbClr val="5CB3AB"/>
          </a:solidFill>
          <a:ln w="28575" cap="flat" cmpd="sng">
            <a:solidFill>
              <a:srgbClr val="FFFFFF"/>
            </a:solidFill>
            <a:prstDash val="solid"/>
          </a:ln>
        </p:spPr>
        <p:txBody>
          <a:bodyPr vert="horz" lIns="91440" tIns="45720" rIns="91440" bIns="45720" anchor="ctr">
            <a:normAutofit/>
          </a:bodyPr>
          <a:lstStyle/>
          <a:p>
            <a:pPr marL="0" algn="ctr"/>
            <a:endParaRPr/>
          </a:p>
        </p:txBody>
      </p:sp>
      <p:sp>
        <p:nvSpPr>
          <p:cNvPr id="6" name="AutoShape 6"/>
          <p:cNvSpPr/>
          <p:nvPr/>
        </p:nvSpPr>
        <p:spPr>
          <a:xfrm rot="10800000">
            <a:off x="6687608" y="4348392"/>
            <a:ext cx="963420" cy="963419"/>
          </a:xfrm>
          <a:prstGeom prst="ellipse">
            <a:avLst/>
          </a:prstGeom>
          <a:solidFill>
            <a:srgbClr val="FFFFFF"/>
          </a:solidFill>
        </p:spPr>
        <p:txBody>
          <a:bodyPr vert="horz" wrap="square" lIns="45720" tIns="22860" rIns="45720" bIns="22860" anchor="t">
            <a:normAutofit/>
          </a:bodyPr>
          <a:lstStyle/>
          <a:p>
            <a:pPr marL="0" algn="l"/>
            <a:endParaRPr/>
          </a:p>
        </p:txBody>
      </p:sp>
      <p:sp>
        <p:nvSpPr>
          <p:cNvPr id="7" name="Freeform 7"/>
          <p:cNvSpPr/>
          <p:nvPr/>
        </p:nvSpPr>
        <p:spPr>
          <a:xfrm>
            <a:off x="4792321" y="2292824"/>
            <a:ext cx="579443" cy="480110"/>
          </a:xfrm>
          <a:custGeom>
            <a:avLst/>
            <a:gdLst/>
            <a:ahLst/>
            <a:cxnLst/>
            <a:rect l="l" t="t" r="r" b="b"/>
            <a:pathLst>
              <a:path w="99" h="82">
                <a:moveTo>
                  <a:pt x="13" y="67"/>
                </a:moveTo>
                <a:cubicBezTo>
                  <a:pt x="13" y="45"/>
                  <a:pt x="13" y="45"/>
                  <a:pt x="13" y="45"/>
                </a:cubicBezTo>
                <a:cubicBezTo>
                  <a:pt x="13" y="43"/>
                  <a:pt x="14" y="41"/>
                  <a:pt x="16" y="41"/>
                </a:cubicBezTo>
                <a:cubicBezTo>
                  <a:pt x="22" y="41"/>
                  <a:pt x="22" y="41"/>
                  <a:pt x="22" y="41"/>
                </a:cubicBezTo>
                <a:cubicBezTo>
                  <a:pt x="24" y="41"/>
                  <a:pt x="25" y="43"/>
                  <a:pt x="25" y="45"/>
                </a:cubicBezTo>
                <a:cubicBezTo>
                  <a:pt x="25" y="67"/>
                  <a:pt x="25" y="67"/>
                  <a:pt x="25" y="67"/>
                </a:cubicBezTo>
                <a:cubicBezTo>
                  <a:pt x="25" y="69"/>
                  <a:pt x="24" y="70"/>
                  <a:pt x="22" y="70"/>
                </a:cubicBezTo>
                <a:cubicBezTo>
                  <a:pt x="16" y="70"/>
                  <a:pt x="16" y="70"/>
                  <a:pt x="16" y="70"/>
                </a:cubicBezTo>
                <a:cubicBezTo>
                  <a:pt x="14" y="70"/>
                  <a:pt x="13" y="69"/>
                  <a:pt x="13" y="67"/>
                </a:cubicBezTo>
                <a:close/>
                <a:moveTo>
                  <a:pt x="36" y="34"/>
                </a:moveTo>
                <a:cubicBezTo>
                  <a:pt x="34" y="34"/>
                  <a:pt x="33" y="35"/>
                  <a:pt x="33" y="37"/>
                </a:cubicBezTo>
                <a:cubicBezTo>
                  <a:pt x="33" y="67"/>
                  <a:pt x="33" y="67"/>
                  <a:pt x="33" y="67"/>
                </a:cubicBezTo>
                <a:cubicBezTo>
                  <a:pt x="33" y="69"/>
                  <a:pt x="34" y="70"/>
                  <a:pt x="36" y="70"/>
                </a:cubicBezTo>
                <a:cubicBezTo>
                  <a:pt x="42" y="70"/>
                  <a:pt x="42" y="70"/>
                  <a:pt x="42" y="70"/>
                </a:cubicBezTo>
                <a:cubicBezTo>
                  <a:pt x="43" y="70"/>
                  <a:pt x="45" y="69"/>
                  <a:pt x="45" y="67"/>
                </a:cubicBezTo>
                <a:cubicBezTo>
                  <a:pt x="45" y="37"/>
                  <a:pt x="45" y="37"/>
                  <a:pt x="45" y="37"/>
                </a:cubicBezTo>
                <a:cubicBezTo>
                  <a:pt x="45" y="35"/>
                  <a:pt x="43" y="34"/>
                  <a:pt x="42" y="34"/>
                </a:cubicBezTo>
                <a:lnTo>
                  <a:pt x="36" y="34"/>
                </a:lnTo>
                <a:close/>
                <a:moveTo>
                  <a:pt x="56" y="27"/>
                </a:moveTo>
                <a:cubicBezTo>
                  <a:pt x="54" y="27"/>
                  <a:pt x="53" y="28"/>
                  <a:pt x="53" y="30"/>
                </a:cubicBezTo>
                <a:cubicBezTo>
                  <a:pt x="53" y="67"/>
                  <a:pt x="53" y="67"/>
                  <a:pt x="53" y="67"/>
                </a:cubicBezTo>
                <a:cubicBezTo>
                  <a:pt x="53" y="69"/>
                  <a:pt x="54" y="70"/>
                  <a:pt x="56" y="70"/>
                </a:cubicBezTo>
                <a:cubicBezTo>
                  <a:pt x="61" y="70"/>
                  <a:pt x="61" y="70"/>
                  <a:pt x="61" y="70"/>
                </a:cubicBezTo>
                <a:cubicBezTo>
                  <a:pt x="63" y="70"/>
                  <a:pt x="65" y="69"/>
                  <a:pt x="65" y="67"/>
                </a:cubicBezTo>
                <a:cubicBezTo>
                  <a:pt x="65" y="30"/>
                  <a:pt x="65" y="30"/>
                  <a:pt x="65" y="30"/>
                </a:cubicBezTo>
                <a:cubicBezTo>
                  <a:pt x="65" y="28"/>
                  <a:pt x="63" y="27"/>
                  <a:pt x="61" y="27"/>
                </a:cubicBezTo>
                <a:lnTo>
                  <a:pt x="56" y="27"/>
                </a:lnTo>
                <a:close/>
                <a:moveTo>
                  <a:pt x="76" y="20"/>
                </a:moveTo>
                <a:cubicBezTo>
                  <a:pt x="74" y="20"/>
                  <a:pt x="72" y="21"/>
                  <a:pt x="72" y="23"/>
                </a:cubicBezTo>
                <a:cubicBezTo>
                  <a:pt x="72" y="67"/>
                  <a:pt x="72" y="67"/>
                  <a:pt x="72" y="67"/>
                </a:cubicBezTo>
                <a:cubicBezTo>
                  <a:pt x="72" y="69"/>
                  <a:pt x="74" y="70"/>
                  <a:pt x="76" y="70"/>
                </a:cubicBezTo>
                <a:cubicBezTo>
                  <a:pt x="81" y="70"/>
                  <a:pt x="81" y="70"/>
                  <a:pt x="81" y="70"/>
                </a:cubicBezTo>
                <a:cubicBezTo>
                  <a:pt x="83" y="70"/>
                  <a:pt x="84" y="69"/>
                  <a:pt x="84" y="67"/>
                </a:cubicBezTo>
                <a:cubicBezTo>
                  <a:pt x="84" y="23"/>
                  <a:pt x="84" y="23"/>
                  <a:pt x="84" y="23"/>
                </a:cubicBezTo>
                <a:cubicBezTo>
                  <a:pt x="84" y="21"/>
                  <a:pt x="83" y="20"/>
                  <a:pt x="81" y="20"/>
                </a:cubicBezTo>
                <a:lnTo>
                  <a:pt x="76" y="20"/>
                </a:lnTo>
                <a:close/>
                <a:moveTo>
                  <a:pt x="15" y="33"/>
                </a:moveTo>
                <a:cubicBezTo>
                  <a:pt x="36" y="29"/>
                  <a:pt x="55" y="21"/>
                  <a:pt x="73" y="11"/>
                </a:cubicBezTo>
                <a:cubicBezTo>
                  <a:pt x="75" y="14"/>
                  <a:pt x="75" y="14"/>
                  <a:pt x="75" y="14"/>
                </a:cubicBezTo>
                <a:cubicBezTo>
                  <a:pt x="81" y="4"/>
                  <a:pt x="81" y="4"/>
                  <a:pt x="81" y="4"/>
                </a:cubicBezTo>
                <a:cubicBezTo>
                  <a:pt x="70" y="3"/>
                  <a:pt x="70" y="3"/>
                  <a:pt x="70" y="3"/>
                </a:cubicBezTo>
                <a:cubicBezTo>
                  <a:pt x="71" y="7"/>
                  <a:pt x="71" y="7"/>
                  <a:pt x="71" y="7"/>
                </a:cubicBezTo>
                <a:cubicBezTo>
                  <a:pt x="54" y="17"/>
                  <a:pt x="34" y="25"/>
                  <a:pt x="14" y="28"/>
                </a:cubicBezTo>
                <a:lnTo>
                  <a:pt x="15" y="33"/>
                </a:lnTo>
                <a:close/>
                <a:moveTo>
                  <a:pt x="99" y="77"/>
                </a:moveTo>
                <a:cubicBezTo>
                  <a:pt x="89" y="71"/>
                  <a:pt x="89" y="71"/>
                  <a:pt x="89" y="71"/>
                </a:cubicBezTo>
                <a:cubicBezTo>
                  <a:pt x="89" y="74"/>
                  <a:pt x="89" y="74"/>
                  <a:pt x="89" y="74"/>
                </a:cubicBezTo>
                <a:cubicBezTo>
                  <a:pt x="8" y="74"/>
                  <a:pt x="8" y="74"/>
                  <a:pt x="8" y="74"/>
                </a:cubicBezTo>
                <a:cubicBezTo>
                  <a:pt x="8" y="10"/>
                  <a:pt x="8" y="10"/>
                  <a:pt x="8" y="10"/>
                </a:cubicBezTo>
                <a:cubicBezTo>
                  <a:pt x="11" y="10"/>
                  <a:pt x="11" y="10"/>
                  <a:pt x="11" y="10"/>
                </a:cubicBezTo>
                <a:cubicBezTo>
                  <a:pt x="6" y="0"/>
                  <a:pt x="6" y="0"/>
                  <a:pt x="6" y="0"/>
                </a:cubicBezTo>
                <a:cubicBezTo>
                  <a:pt x="0" y="10"/>
                  <a:pt x="0" y="10"/>
                  <a:pt x="0" y="10"/>
                </a:cubicBezTo>
                <a:cubicBezTo>
                  <a:pt x="3" y="10"/>
                  <a:pt x="3" y="10"/>
                  <a:pt x="3" y="10"/>
                </a:cubicBezTo>
                <a:cubicBezTo>
                  <a:pt x="3" y="74"/>
                  <a:pt x="3" y="74"/>
                  <a:pt x="3" y="74"/>
                </a:cubicBezTo>
                <a:cubicBezTo>
                  <a:pt x="3" y="77"/>
                  <a:pt x="3" y="77"/>
                  <a:pt x="3" y="77"/>
                </a:cubicBezTo>
                <a:cubicBezTo>
                  <a:pt x="3" y="79"/>
                  <a:pt x="3" y="79"/>
                  <a:pt x="3" y="79"/>
                </a:cubicBezTo>
                <a:cubicBezTo>
                  <a:pt x="89" y="79"/>
                  <a:pt x="89" y="79"/>
                  <a:pt x="89" y="79"/>
                </a:cubicBezTo>
                <a:cubicBezTo>
                  <a:pt x="89" y="82"/>
                  <a:pt x="89" y="82"/>
                  <a:pt x="89" y="82"/>
                </a:cubicBezTo>
                <a:lnTo>
                  <a:pt x="99" y="77"/>
                </a:lnTo>
                <a:close/>
              </a:path>
            </a:pathLst>
          </a:custGeom>
          <a:solidFill>
            <a:srgbClr val="000000">
              <a:lumMod val="65000"/>
              <a:lumOff val="35000"/>
            </a:srgbClr>
          </a:solidFill>
        </p:spPr>
        <p:txBody>
          <a:bodyPr vert="horz" lIns="91440" tIns="45720" rIns="91440" bIns="45720" anchor="t">
            <a:normAutofit/>
          </a:bodyPr>
          <a:lstStyle/>
          <a:p>
            <a:pPr marL="0" algn="l"/>
            <a:endParaRPr/>
          </a:p>
        </p:txBody>
      </p:sp>
      <p:sp>
        <p:nvSpPr>
          <p:cNvPr id="8" name="Freeform 8"/>
          <p:cNvSpPr/>
          <p:nvPr/>
        </p:nvSpPr>
        <p:spPr>
          <a:xfrm>
            <a:off x="6929771" y="4586431"/>
            <a:ext cx="488076" cy="487341"/>
          </a:xfrm>
          <a:custGeom>
            <a:avLst/>
            <a:gdLst/>
            <a:ahLst/>
            <a:cxnLst/>
            <a:rect l="l" t="t" r="r" b="b"/>
            <a:pathLst>
              <a:path w="608415" h="607498">
                <a:moveTo>
                  <a:pt x="157465" y="128853"/>
                </a:moveTo>
                <a:lnTo>
                  <a:pt x="253810" y="253560"/>
                </a:lnTo>
                <a:lnTo>
                  <a:pt x="383401" y="178319"/>
                </a:lnTo>
                <a:lnTo>
                  <a:pt x="504517" y="351452"/>
                </a:lnTo>
                <a:lnTo>
                  <a:pt x="536327" y="329192"/>
                </a:lnTo>
                <a:lnTo>
                  <a:pt x="547800" y="461710"/>
                </a:lnTo>
                <a:lnTo>
                  <a:pt x="427206" y="405344"/>
                </a:lnTo>
                <a:lnTo>
                  <a:pt x="459017" y="383215"/>
                </a:lnTo>
                <a:lnTo>
                  <a:pt x="367104" y="251998"/>
                </a:lnTo>
                <a:lnTo>
                  <a:pt x="239600" y="326068"/>
                </a:lnTo>
                <a:lnTo>
                  <a:pt x="113399" y="162698"/>
                </a:lnTo>
                <a:close/>
                <a:moveTo>
                  <a:pt x="0" y="0"/>
                </a:moveTo>
                <a:lnTo>
                  <a:pt x="69484" y="0"/>
                </a:lnTo>
                <a:lnTo>
                  <a:pt x="69484" y="537988"/>
                </a:lnTo>
                <a:lnTo>
                  <a:pt x="608415" y="537988"/>
                </a:lnTo>
                <a:lnTo>
                  <a:pt x="608415" y="607498"/>
                </a:lnTo>
                <a:lnTo>
                  <a:pt x="0" y="607498"/>
                </a:lnTo>
                <a:close/>
              </a:path>
            </a:pathLst>
          </a:custGeom>
          <a:solidFill>
            <a:srgbClr val="000000">
              <a:lumMod val="65000"/>
              <a:lumOff val="35000"/>
            </a:srgbClr>
          </a:solidFill>
        </p:spPr>
        <p:txBody>
          <a:bodyPr/>
          <a:lstStyle/>
          <a:p>
            <a:endParaRPr lang="en-IN"/>
          </a:p>
        </p:txBody>
      </p:sp>
      <p:sp>
        <p:nvSpPr>
          <p:cNvPr id="9" name="AutoShape 9"/>
          <p:cNvSpPr/>
          <p:nvPr/>
        </p:nvSpPr>
        <p:spPr>
          <a:xfrm>
            <a:off x="174313" y="2824467"/>
            <a:ext cx="3821578" cy="1401152"/>
          </a:xfrm>
          <a:prstGeom prst="rect">
            <a:avLst/>
          </a:prstGeom>
          <a:noFill/>
        </p:spPr>
        <p:txBody>
          <a:bodyPr vert="horz" wrap="square" lIns="91440" tIns="45720" rIns="91440" bIns="45720" anchor="t">
            <a:spAutoFit/>
          </a:bodyPr>
          <a:lstStyle/>
          <a:p>
            <a:pPr marL="0" algn="l">
              <a:lnSpc>
                <a:spcPct val="150000"/>
              </a:lnSpc>
              <a:spcBef>
                <a:spcPct val="20000"/>
              </a:spcBef>
            </a:pPr>
            <a:r>
              <a:rPr lang="zh-CN" altLang="en-US" sz="1400" b="0" i="0" u="none" baseline="0">
                <a:solidFill>
                  <a:srgbClr val="000000">
                    <a:lumMod val="65000"/>
                    <a:lumOff val="35000"/>
                  </a:srgbClr>
                </a:solidFill>
                <a:latin typeface="Microsoft YaHei"/>
                <a:ea typeface="Microsoft YaHei"/>
              </a:rPr>
              <a:t>The SMART (Specific, Measurable, Achievable, Relevant, Time-bound) goals framework provides a structured method for setting realistic and actionable goals. This clarity significantly increases the likelihood of habit formation and success.</a:t>
            </a:r>
          </a:p>
        </p:txBody>
      </p:sp>
      <p:sp>
        <p:nvSpPr>
          <p:cNvPr id="10" name="TextBox 10"/>
          <p:cNvSpPr txBox="1"/>
          <p:nvPr/>
        </p:nvSpPr>
        <p:spPr>
          <a:xfrm>
            <a:off x="174311" y="2537855"/>
            <a:ext cx="3821579" cy="368755"/>
          </a:xfrm>
          <a:prstGeom prst="rect">
            <a:avLst/>
          </a:prstGeom>
          <a:noFill/>
        </p:spPr>
        <p:txBody>
          <a:bodyPr vert="horz" wrap="square" lIns="91440" tIns="45720" rIns="91440" bIns="45720" rtlCol="0" anchor="b">
            <a:spAutoFit/>
          </a:bodyPr>
          <a:lstStyle/>
          <a:p>
            <a:pPr marL="0" algn="ctr">
              <a:lnSpc>
                <a:spcPct val="120000"/>
              </a:lnSpc>
              <a:spcBef>
                <a:spcPct val="20000"/>
              </a:spcBef>
              <a:defRPr/>
            </a:pPr>
            <a:r>
              <a:rPr lang="zh-CN" altLang="en-US" sz="1600" b="1" i="0" u="none" baseline="0">
                <a:solidFill>
                  <a:srgbClr val="000000">
                    <a:lumMod val="65000"/>
                    <a:lumOff val="35000"/>
                  </a:srgbClr>
                </a:solidFill>
                <a:latin typeface="Microsoft YaHei"/>
                <a:ea typeface="Microsoft YaHei"/>
              </a:rPr>
              <a:t>SMART Goals Framework</a:t>
            </a:r>
            <a:endParaRPr lang="en-US" sz="1100"/>
          </a:p>
        </p:txBody>
      </p:sp>
      <p:sp>
        <p:nvSpPr>
          <p:cNvPr id="11" name="AutoShape 11"/>
          <p:cNvSpPr/>
          <p:nvPr/>
        </p:nvSpPr>
        <p:spPr>
          <a:xfrm>
            <a:off x="8222539" y="2824467"/>
            <a:ext cx="3796735" cy="1401152"/>
          </a:xfrm>
          <a:prstGeom prst="rect">
            <a:avLst/>
          </a:prstGeom>
          <a:noFill/>
        </p:spPr>
        <p:txBody>
          <a:bodyPr vert="horz" wrap="square" lIns="91440" tIns="45720" rIns="91440" bIns="45720" anchor="t">
            <a:spAutoFit/>
          </a:bodyPr>
          <a:lstStyle/>
          <a:p>
            <a:pPr marL="0" algn="l">
              <a:lnSpc>
                <a:spcPct val="150000"/>
              </a:lnSpc>
              <a:spcBef>
                <a:spcPct val="20000"/>
              </a:spcBef>
            </a:pPr>
            <a:r>
              <a:rPr lang="zh-CN" altLang="en-US" sz="1400" b="0" i="0" u="none" baseline="0">
                <a:solidFill>
                  <a:srgbClr val="000000">
                    <a:lumMod val="65000"/>
                    <a:lumOff val="35000"/>
                  </a:srgbClr>
                </a:solidFill>
                <a:latin typeface="Microsoft YaHei"/>
                <a:ea typeface="Microsoft YaHei"/>
              </a:rPr>
              <a:t>Differentiating short-term and long-term goals helps individuals maintain motivation and focus. Short-term goals can offer quick wins that reinforce long-term aspirations, creating a balanced approach to habit development.</a:t>
            </a:r>
          </a:p>
        </p:txBody>
      </p:sp>
      <p:sp>
        <p:nvSpPr>
          <p:cNvPr id="12" name="TextBox 12"/>
          <p:cNvSpPr txBox="1"/>
          <p:nvPr/>
        </p:nvSpPr>
        <p:spPr>
          <a:xfrm>
            <a:off x="8222541" y="2537855"/>
            <a:ext cx="3796735" cy="368755"/>
          </a:xfrm>
          <a:prstGeom prst="rect">
            <a:avLst/>
          </a:prstGeom>
          <a:noFill/>
        </p:spPr>
        <p:txBody>
          <a:bodyPr vert="horz" wrap="square" lIns="91440" tIns="45720" rIns="91440" bIns="45720" rtlCol="0" anchor="b">
            <a:spAutoFit/>
          </a:bodyPr>
          <a:lstStyle/>
          <a:p>
            <a:pPr marL="0" algn="ctr">
              <a:lnSpc>
                <a:spcPct val="120000"/>
              </a:lnSpc>
              <a:spcBef>
                <a:spcPct val="20000"/>
              </a:spcBef>
              <a:defRPr/>
            </a:pPr>
            <a:r>
              <a:rPr lang="zh-CN" altLang="en-US" sz="1600" b="1" i="0" u="none" baseline="0">
                <a:solidFill>
                  <a:srgbClr val="000000">
                    <a:lumMod val="65000"/>
                    <a:lumOff val="35000"/>
                  </a:srgbClr>
                </a:solidFill>
                <a:latin typeface="Microsoft YaHei"/>
                <a:ea typeface="Microsoft YaHei"/>
              </a:rPr>
              <a:t>Short-Term vs. Long-Term Goals</a:t>
            </a:r>
            <a:endParaRPr lang="en-US" sz="1100"/>
          </a:p>
        </p:txBody>
      </p:sp>
    </p:spTree>
  </p:cSld>
  <p:clrMapOvr>
    <a:masterClrMapping/>
  </p:clrMapOvr>
  <p:transition advClick="0"/>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0">
              <a:srgbClr val="FFFFFF"/>
            </a:gs>
            <a:gs pos="100000">
              <a:srgbClr val="FFFFFF"/>
            </a:gs>
          </a:gsLst>
          <a:lin ang="5400000"/>
        </a:gradFill>
        <a:effectLst/>
      </p:bgPr>
    </p:bg>
    <p:spTree>
      <p:nvGrpSpPr>
        <p:cNvPr id="1" name=""/>
        <p:cNvGrpSpPr/>
        <p:nvPr/>
      </p:nvGrpSpPr>
      <p:grpSpPr>
        <a:xfrm>
          <a:off x="0" y="0"/>
          <a:ext cx="0" cy="0"/>
          <a:chOff x="0" y="0"/>
          <a:chExt cx="0" cy="0"/>
        </a:xfrm>
      </p:grpSpPr>
      <p:sp>
        <p:nvSpPr>
          <p:cNvPr id="2" name="TextBox 2"/>
          <p:cNvSpPr txBox="1"/>
          <p:nvPr/>
        </p:nvSpPr>
        <p:spPr>
          <a:xfrm>
            <a:off x="432165" y="409507"/>
            <a:ext cx="8640960" cy="523220"/>
          </a:xfrm>
          <a:prstGeom prst="rect">
            <a:avLst/>
          </a:prstGeom>
          <a:noFill/>
        </p:spPr>
        <p:txBody>
          <a:bodyPr vert="horz" wrap="square" lIns="91440" tIns="45720" rIns="91440" bIns="45720" rtlCol="0" anchor="t">
            <a:spAutoFit/>
          </a:bodyPr>
          <a:lstStyle/>
          <a:p>
            <a:pPr marL="0" algn="l">
              <a:defRPr/>
            </a:pPr>
            <a:r>
              <a:rPr lang="zh-CN" altLang="en-US" sz="2800" b="1" i="0" u="none" baseline="0">
                <a:solidFill>
                  <a:srgbClr val="000000">
                    <a:lumMod val="65000"/>
                    <a:lumOff val="35000"/>
                  </a:srgbClr>
                </a:solidFill>
                <a:latin typeface="微软雅黑"/>
                <a:ea typeface="微软雅黑"/>
              </a:rPr>
              <a:t>Techniques for Habit Change</a:t>
            </a:r>
            <a:endParaRPr lang="en-US" sz="1100"/>
          </a:p>
        </p:txBody>
      </p:sp>
      <p:sp>
        <p:nvSpPr>
          <p:cNvPr id="3" name="AutoShape 3"/>
          <p:cNvSpPr/>
          <p:nvPr/>
        </p:nvSpPr>
        <p:spPr>
          <a:xfrm>
            <a:off x="2966033" y="3068961"/>
            <a:ext cx="2963536" cy="2664750"/>
          </a:xfrm>
          <a:prstGeom prst="arc">
            <a:avLst>
              <a:gd name="adj1" fmla="val 11962451"/>
              <a:gd name="adj2" fmla="val 20673024"/>
            </a:avLst>
          </a:prstGeom>
          <a:solidFill>
            <a:srgbClr val="FFFFFF"/>
          </a:solidFill>
          <a:ln w="19050" cap="rnd" cmpd="sng">
            <a:solidFill>
              <a:srgbClr val="D78D8F"/>
            </a:solidFill>
            <a:prstDash val="dash"/>
          </a:ln>
        </p:spPr>
        <p:txBody>
          <a:bodyPr vert="horz" lIns="91440" tIns="45720" rIns="91440" bIns="45720" anchor="ctr">
            <a:normAutofit/>
          </a:bodyPr>
          <a:lstStyle/>
          <a:p>
            <a:pPr marL="0" algn="ctr"/>
            <a:endParaRPr/>
          </a:p>
        </p:txBody>
      </p:sp>
      <p:grpSp>
        <p:nvGrpSpPr>
          <p:cNvPr id="4" name="Group 4"/>
          <p:cNvGrpSpPr/>
          <p:nvPr/>
        </p:nvGrpSpPr>
        <p:grpSpPr>
          <a:xfrm>
            <a:off x="2743458" y="3993722"/>
            <a:ext cx="538287" cy="538287"/>
            <a:chOff x="1924870" y="3620658"/>
            <a:chExt cx="538287" cy="538287"/>
          </a:xfrm>
          <a:gradFill>
            <a:gsLst>
              <a:gs pos="0">
                <a:srgbClr val="1D9A78">
                  <a:lumMod val="5000"/>
                  <a:lumOff val="95000"/>
                </a:srgbClr>
              </a:gs>
              <a:gs pos="34000">
                <a:srgbClr val="E0C1BB"/>
              </a:gs>
              <a:gs pos="68000">
                <a:srgbClr val="C1786A">
                  <a:alpha val="72000"/>
                </a:srgbClr>
              </a:gs>
              <a:gs pos="99000">
                <a:srgbClr val="C1786A"/>
              </a:gs>
              <a:gs pos="100000">
                <a:srgbClr val="C1786A">
                  <a:alpha val="61000"/>
                </a:srgbClr>
              </a:gs>
            </a:gsLst>
            <a:lin ang="5400000"/>
          </a:gradFill>
        </p:grpSpPr>
        <p:sp>
          <p:nvSpPr>
            <p:cNvPr id="5" name="AutoShape 5"/>
            <p:cNvSpPr/>
            <p:nvPr/>
          </p:nvSpPr>
          <p:spPr>
            <a:xfrm>
              <a:off x="1924870" y="3620658"/>
              <a:ext cx="538287" cy="538287"/>
            </a:xfrm>
            <a:prstGeom prst="ellipse">
              <a:avLst/>
            </a:prstGeom>
            <a:solidFill>
              <a:srgbClr val="D78D8F"/>
            </a:solidFill>
            <a:ln cap="flat" cmpd="sng">
              <a:prstDash val="solid"/>
            </a:ln>
          </p:spPr>
          <p:txBody>
            <a:bodyPr vert="horz" lIns="91440" tIns="45720" rIns="91440" bIns="45720" anchor="ctr">
              <a:normAutofit/>
            </a:bodyPr>
            <a:lstStyle/>
            <a:p>
              <a:pPr marL="0" algn="ctr"/>
              <a:endParaRPr/>
            </a:p>
          </p:txBody>
        </p:sp>
        <p:sp>
          <p:nvSpPr>
            <p:cNvPr id="6" name="TextBox 6"/>
            <p:cNvSpPr txBox="1"/>
            <p:nvPr/>
          </p:nvSpPr>
          <p:spPr>
            <a:xfrm>
              <a:off x="2054843" y="3714881"/>
              <a:ext cx="324297" cy="369332"/>
            </a:xfrm>
            <a:prstGeom prst="rect">
              <a:avLst/>
            </a:prstGeom>
            <a:solidFill>
              <a:srgbClr val="D78D8F"/>
            </a:solidFill>
            <a:ln cap="flat" cmpd="sng">
              <a:prstDash val="solid"/>
            </a:ln>
          </p:spPr>
          <p:txBody>
            <a:bodyPr vert="horz" lIns="91440" tIns="45720" rIns="91440" bIns="45720" rtlCol="0" anchor="ctr">
              <a:normAutofit/>
            </a:bodyPr>
            <a:lstStyle/>
            <a:p>
              <a:pPr marL="0" marR="0" indent="0" algn="ctr" fontAlgn="auto">
                <a:lnSpc>
                  <a:spcPct val="100000"/>
                </a:lnSpc>
                <a:spcBef>
                  <a:spcPct val="0"/>
                </a:spcBef>
                <a:spcAft>
                  <a:spcPct val="0"/>
                </a:spcAft>
                <a:defRPr/>
              </a:pPr>
              <a:r>
                <a:rPr lang="en-US" sz="2000" b="0" i="0" u="none" baseline="0">
                  <a:solidFill>
                    <a:srgbClr val="FFFFFF"/>
                  </a:solidFill>
                  <a:latin typeface="Calibri Light"/>
                  <a:ea typeface="Calibri Light"/>
                </a:rPr>
                <a:t>1</a:t>
              </a:r>
              <a:endParaRPr lang="en-US" sz="1100"/>
            </a:p>
          </p:txBody>
        </p:sp>
      </p:grpSp>
      <p:sp>
        <p:nvSpPr>
          <p:cNvPr id="7" name="TextBox 7"/>
          <p:cNvSpPr txBox="1"/>
          <p:nvPr/>
        </p:nvSpPr>
        <p:spPr>
          <a:xfrm>
            <a:off x="5753950" y="4091673"/>
            <a:ext cx="193422" cy="369332"/>
          </a:xfrm>
          <a:prstGeom prst="rect">
            <a:avLst/>
          </a:prstGeom>
          <a:noFill/>
        </p:spPr>
        <p:txBody>
          <a:bodyPr vert="horz" wrap="square" lIns="91440" tIns="45720" rIns="91440" bIns="45720" rtlCol="0" anchor="t">
            <a:spAutoFit/>
          </a:bodyPr>
          <a:lstStyle/>
          <a:p>
            <a:pPr marL="0" algn="l">
              <a:defRPr/>
            </a:pPr>
            <a:r>
              <a:rPr lang="en-US" sz="1800" b="0" i="0" u="none" baseline="0">
                <a:solidFill>
                  <a:srgbClr val="FFFFFF"/>
                </a:solidFill>
                <a:latin typeface="微软雅黑"/>
                <a:ea typeface="微软雅黑"/>
              </a:rPr>
              <a:t>2</a:t>
            </a:r>
            <a:endParaRPr lang="en-US" sz="1100"/>
          </a:p>
        </p:txBody>
      </p:sp>
      <p:grpSp>
        <p:nvGrpSpPr>
          <p:cNvPr id="8" name="Group 8"/>
          <p:cNvGrpSpPr/>
          <p:nvPr/>
        </p:nvGrpSpPr>
        <p:grpSpPr>
          <a:xfrm>
            <a:off x="5581517" y="3991786"/>
            <a:ext cx="538287" cy="538287"/>
            <a:chOff x="1924870" y="3620658"/>
            <a:chExt cx="538287" cy="538287"/>
          </a:xfrm>
          <a:gradFill>
            <a:gsLst>
              <a:gs pos="0">
                <a:srgbClr val="1D9A78">
                  <a:lumMod val="5000"/>
                  <a:lumOff val="95000"/>
                </a:srgbClr>
              </a:gs>
              <a:gs pos="34000">
                <a:srgbClr val="E0C1BB"/>
              </a:gs>
              <a:gs pos="68000">
                <a:srgbClr val="C1786A">
                  <a:alpha val="72000"/>
                </a:srgbClr>
              </a:gs>
              <a:gs pos="99000">
                <a:srgbClr val="C1786A"/>
              </a:gs>
              <a:gs pos="100000">
                <a:srgbClr val="C1786A">
                  <a:alpha val="61000"/>
                </a:srgbClr>
              </a:gs>
            </a:gsLst>
            <a:lin ang="5400000"/>
          </a:gradFill>
        </p:grpSpPr>
        <p:sp>
          <p:nvSpPr>
            <p:cNvPr id="9" name="AutoShape 9"/>
            <p:cNvSpPr/>
            <p:nvPr/>
          </p:nvSpPr>
          <p:spPr>
            <a:xfrm>
              <a:off x="1924870" y="3620658"/>
              <a:ext cx="538287" cy="538287"/>
            </a:xfrm>
            <a:prstGeom prst="ellipse">
              <a:avLst/>
            </a:prstGeom>
            <a:solidFill>
              <a:srgbClr val="D78D8F"/>
            </a:solidFill>
            <a:ln cap="flat" cmpd="sng">
              <a:prstDash val="solid"/>
            </a:ln>
          </p:spPr>
          <p:txBody>
            <a:bodyPr vert="horz" lIns="91440" tIns="45720" rIns="91440" bIns="45720" anchor="ctr">
              <a:normAutofit/>
            </a:bodyPr>
            <a:lstStyle/>
            <a:p>
              <a:pPr marL="0" algn="ctr"/>
              <a:endParaRPr/>
            </a:p>
          </p:txBody>
        </p:sp>
        <p:sp>
          <p:nvSpPr>
            <p:cNvPr id="10" name="TextBox 10"/>
            <p:cNvSpPr txBox="1"/>
            <p:nvPr/>
          </p:nvSpPr>
          <p:spPr>
            <a:xfrm>
              <a:off x="2043337" y="3707525"/>
              <a:ext cx="333696" cy="369332"/>
            </a:xfrm>
            <a:prstGeom prst="rect">
              <a:avLst/>
            </a:prstGeom>
            <a:solidFill>
              <a:srgbClr val="D78D8F"/>
            </a:solidFill>
            <a:ln cap="flat" cmpd="sng">
              <a:prstDash val="solid"/>
            </a:ln>
          </p:spPr>
          <p:txBody>
            <a:bodyPr vert="horz" lIns="91440" tIns="45720" rIns="91440" bIns="45720" rtlCol="0" anchor="ctr">
              <a:normAutofit/>
            </a:bodyPr>
            <a:lstStyle/>
            <a:p>
              <a:pPr marL="0" marR="0" indent="0" algn="ctr" fontAlgn="auto">
                <a:lnSpc>
                  <a:spcPct val="100000"/>
                </a:lnSpc>
                <a:spcBef>
                  <a:spcPct val="0"/>
                </a:spcBef>
                <a:spcAft>
                  <a:spcPct val="0"/>
                </a:spcAft>
                <a:defRPr/>
              </a:pPr>
              <a:r>
                <a:rPr lang="en-US" sz="1800" b="0" i="0" u="none" baseline="0">
                  <a:solidFill>
                    <a:srgbClr val="FFFFFF"/>
                  </a:solidFill>
                  <a:latin typeface="Calibri Light"/>
                  <a:ea typeface="Calibri Light"/>
                </a:rPr>
                <a:t>2</a:t>
              </a:r>
              <a:endParaRPr lang="en-US" sz="1100"/>
            </a:p>
          </p:txBody>
        </p:sp>
      </p:grpSp>
      <p:grpSp>
        <p:nvGrpSpPr>
          <p:cNvPr id="11" name="Group 11"/>
          <p:cNvGrpSpPr/>
          <p:nvPr/>
        </p:nvGrpSpPr>
        <p:grpSpPr>
          <a:xfrm>
            <a:off x="8728709" y="3991785"/>
            <a:ext cx="538287" cy="538287"/>
            <a:chOff x="1924870" y="3620658"/>
            <a:chExt cx="538287" cy="538287"/>
          </a:xfrm>
          <a:gradFill>
            <a:gsLst>
              <a:gs pos="0">
                <a:srgbClr val="1D9A78">
                  <a:lumMod val="5000"/>
                  <a:lumOff val="95000"/>
                </a:srgbClr>
              </a:gs>
              <a:gs pos="34000">
                <a:srgbClr val="E0C1BB"/>
              </a:gs>
              <a:gs pos="68000">
                <a:srgbClr val="C1786A">
                  <a:alpha val="72000"/>
                </a:srgbClr>
              </a:gs>
              <a:gs pos="99000">
                <a:srgbClr val="C1786A"/>
              </a:gs>
              <a:gs pos="100000">
                <a:srgbClr val="C1786A">
                  <a:alpha val="61000"/>
                </a:srgbClr>
              </a:gs>
            </a:gsLst>
            <a:lin ang="5400000"/>
          </a:gradFill>
        </p:grpSpPr>
        <p:sp>
          <p:nvSpPr>
            <p:cNvPr id="12" name="AutoShape 12"/>
            <p:cNvSpPr/>
            <p:nvPr/>
          </p:nvSpPr>
          <p:spPr>
            <a:xfrm>
              <a:off x="1924870" y="3620658"/>
              <a:ext cx="538287" cy="538287"/>
            </a:xfrm>
            <a:prstGeom prst="ellipse">
              <a:avLst/>
            </a:prstGeom>
            <a:solidFill>
              <a:srgbClr val="D78D8F"/>
            </a:solidFill>
            <a:ln cap="flat" cmpd="sng">
              <a:prstDash val="solid"/>
            </a:ln>
          </p:spPr>
          <p:txBody>
            <a:bodyPr vert="horz" lIns="91440" tIns="45720" rIns="91440" bIns="45720" anchor="ctr">
              <a:normAutofit/>
            </a:bodyPr>
            <a:lstStyle/>
            <a:p>
              <a:pPr marL="0" algn="ctr"/>
              <a:endParaRPr/>
            </a:p>
          </p:txBody>
        </p:sp>
        <p:sp>
          <p:nvSpPr>
            <p:cNvPr id="13" name="TextBox 13"/>
            <p:cNvSpPr txBox="1"/>
            <p:nvPr/>
          </p:nvSpPr>
          <p:spPr>
            <a:xfrm>
              <a:off x="2043337" y="3711981"/>
              <a:ext cx="327216" cy="369332"/>
            </a:xfrm>
            <a:prstGeom prst="rect">
              <a:avLst/>
            </a:prstGeom>
            <a:solidFill>
              <a:srgbClr val="D78D8F"/>
            </a:solidFill>
            <a:ln cap="flat" cmpd="sng">
              <a:prstDash val="solid"/>
            </a:ln>
          </p:spPr>
          <p:txBody>
            <a:bodyPr vert="horz" lIns="91440" tIns="45720" rIns="91440" bIns="45720" rtlCol="0" anchor="ctr">
              <a:normAutofit/>
            </a:bodyPr>
            <a:lstStyle/>
            <a:p>
              <a:pPr marL="0" marR="0" indent="0" algn="ctr" fontAlgn="auto">
                <a:lnSpc>
                  <a:spcPct val="100000"/>
                </a:lnSpc>
                <a:spcBef>
                  <a:spcPct val="0"/>
                </a:spcBef>
                <a:spcAft>
                  <a:spcPct val="0"/>
                </a:spcAft>
                <a:defRPr/>
              </a:pPr>
              <a:r>
                <a:rPr lang="en-US" sz="1800" b="0" i="0" u="none" baseline="0">
                  <a:solidFill>
                    <a:srgbClr val="FFFFFF"/>
                  </a:solidFill>
                  <a:latin typeface="Calibri Light"/>
                  <a:ea typeface="Calibri Light"/>
                </a:rPr>
                <a:t>3</a:t>
              </a:r>
              <a:endParaRPr lang="en-US" sz="1100"/>
            </a:p>
          </p:txBody>
        </p:sp>
      </p:grpSp>
      <p:sp>
        <p:nvSpPr>
          <p:cNvPr id="14" name="AutoShape 14"/>
          <p:cNvSpPr/>
          <p:nvPr/>
        </p:nvSpPr>
        <p:spPr>
          <a:xfrm rot="10800000">
            <a:off x="5955560" y="2764441"/>
            <a:ext cx="2963536" cy="2664750"/>
          </a:xfrm>
          <a:prstGeom prst="arc">
            <a:avLst>
              <a:gd name="adj1" fmla="val 11962451"/>
              <a:gd name="adj2" fmla="val 20673024"/>
            </a:avLst>
          </a:prstGeom>
          <a:solidFill>
            <a:srgbClr val="FFFFFF"/>
          </a:solidFill>
          <a:ln w="19050" cap="rnd" cmpd="sng">
            <a:solidFill>
              <a:srgbClr val="D78D8F"/>
            </a:solidFill>
            <a:prstDash val="dash"/>
          </a:ln>
        </p:spPr>
        <p:txBody>
          <a:bodyPr vert="horz" lIns="91440" tIns="45720" rIns="91440" bIns="45720" anchor="ctr">
            <a:normAutofit/>
          </a:bodyPr>
          <a:lstStyle/>
          <a:p>
            <a:pPr marL="0" algn="ctr"/>
            <a:endParaRPr/>
          </a:p>
        </p:txBody>
      </p:sp>
      <p:sp>
        <p:nvSpPr>
          <p:cNvPr id="15" name="AutoShape 15"/>
          <p:cNvSpPr/>
          <p:nvPr/>
        </p:nvSpPr>
        <p:spPr>
          <a:xfrm>
            <a:off x="264146" y="4999769"/>
            <a:ext cx="5317371" cy="754822"/>
          </a:xfrm>
          <a:prstGeom prst="rect">
            <a:avLst/>
          </a:prstGeom>
          <a:noFill/>
        </p:spPr>
        <p:txBody>
          <a:bodyPr vert="horz" wrap="square" lIns="91440" tIns="45720" rIns="91440" bIns="45720" anchor="t">
            <a:spAutoFit/>
          </a:bodyPr>
          <a:lstStyle/>
          <a:p>
            <a:pPr marL="0" algn="l">
              <a:lnSpc>
                <a:spcPct val="150000"/>
              </a:lnSpc>
              <a:spcBef>
                <a:spcPct val="20000"/>
              </a:spcBef>
            </a:pPr>
            <a:r>
              <a:rPr lang="zh-CN" altLang="en-US" sz="1400" b="0" i="0" u="none" baseline="0">
                <a:solidFill>
                  <a:srgbClr val="000000">
                    <a:lumMod val="65000"/>
                    <a:lumOff val="35000"/>
                  </a:srgbClr>
                </a:solidFill>
                <a:latin typeface="Microsoft YaHei"/>
                <a:ea typeface="Microsoft YaHei"/>
              </a:rPr>
              <a:t>The 21-day rule suggests that it takes approximately three weeks to form a new habit. This concept can motivate individuals to commit to consistent behavior changes, leading to lasting habits over time.</a:t>
            </a:r>
          </a:p>
        </p:txBody>
      </p:sp>
      <p:sp>
        <p:nvSpPr>
          <p:cNvPr id="16" name="TextBox 16"/>
          <p:cNvSpPr txBox="1"/>
          <p:nvPr/>
        </p:nvSpPr>
        <p:spPr>
          <a:xfrm>
            <a:off x="264146" y="4621182"/>
            <a:ext cx="5317371" cy="368755"/>
          </a:xfrm>
          <a:prstGeom prst="rect">
            <a:avLst/>
          </a:prstGeom>
          <a:noFill/>
        </p:spPr>
        <p:txBody>
          <a:bodyPr vert="horz" wrap="square" lIns="91440" tIns="45720" rIns="91440" bIns="45720" rtlCol="0" anchor="t">
            <a:spAutoFit/>
          </a:bodyPr>
          <a:lstStyle/>
          <a:p>
            <a:pPr marL="0" algn="ctr">
              <a:lnSpc>
                <a:spcPct val="120000"/>
              </a:lnSpc>
              <a:spcBef>
                <a:spcPct val="20000"/>
              </a:spcBef>
              <a:defRPr/>
            </a:pPr>
            <a:r>
              <a:rPr lang="zh-CN" altLang="en-US" sz="1600" b="1" i="0" u="none" baseline="0">
                <a:solidFill>
                  <a:srgbClr val="000000">
                    <a:lumMod val="65000"/>
                    <a:lumOff val="35000"/>
                  </a:srgbClr>
                </a:solidFill>
                <a:latin typeface="Microsoft YaHei"/>
                <a:ea typeface="Microsoft YaHei"/>
              </a:rPr>
              <a:t>The 21-Day Rule</a:t>
            </a:r>
            <a:endParaRPr lang="en-US" sz="1100"/>
          </a:p>
        </p:txBody>
      </p:sp>
      <p:sp>
        <p:nvSpPr>
          <p:cNvPr id="17" name="AutoShape 17"/>
          <p:cNvSpPr/>
          <p:nvPr/>
        </p:nvSpPr>
        <p:spPr>
          <a:xfrm>
            <a:off x="7680970" y="2055859"/>
            <a:ext cx="4320480" cy="1401152"/>
          </a:xfrm>
          <a:prstGeom prst="rect">
            <a:avLst/>
          </a:prstGeom>
          <a:noFill/>
        </p:spPr>
        <p:txBody>
          <a:bodyPr vert="horz" wrap="square" lIns="91440" tIns="45720" rIns="91440" bIns="45720" anchor="b">
            <a:spAutoFit/>
          </a:bodyPr>
          <a:lstStyle/>
          <a:p>
            <a:pPr marL="0" algn="l">
              <a:lnSpc>
                <a:spcPct val="150000"/>
              </a:lnSpc>
              <a:spcBef>
                <a:spcPct val="20000"/>
              </a:spcBef>
            </a:pPr>
            <a:r>
              <a:rPr lang="zh-CN" altLang="en-US" sz="1400" b="0" i="0" u="none" baseline="0">
                <a:solidFill>
                  <a:srgbClr val="000000">
                    <a:lumMod val="65000"/>
                    <a:lumOff val="35000"/>
                  </a:srgbClr>
                </a:solidFill>
                <a:latin typeface="Microsoft YaHei"/>
                <a:ea typeface="Microsoft YaHei"/>
              </a:rPr>
              <a:t>Engaging an accountability partner can significantly enhance habit change efforts. This social support system provides encouragement, motivation, and feedback, making it easier to stay committed to intended changes.</a:t>
            </a:r>
          </a:p>
        </p:txBody>
      </p:sp>
      <p:sp>
        <p:nvSpPr>
          <p:cNvPr id="18" name="TextBox 18"/>
          <p:cNvSpPr txBox="1"/>
          <p:nvPr/>
        </p:nvSpPr>
        <p:spPr>
          <a:xfrm>
            <a:off x="7680970" y="3554462"/>
            <a:ext cx="4320480" cy="368755"/>
          </a:xfrm>
          <a:prstGeom prst="rect">
            <a:avLst/>
          </a:prstGeom>
          <a:noFill/>
        </p:spPr>
        <p:txBody>
          <a:bodyPr vert="horz" wrap="square" lIns="91440" tIns="45720" rIns="91440" bIns="45720" rtlCol="0" anchor="t">
            <a:spAutoFit/>
          </a:bodyPr>
          <a:lstStyle/>
          <a:p>
            <a:pPr marL="0" algn="ctr">
              <a:lnSpc>
                <a:spcPct val="120000"/>
              </a:lnSpc>
              <a:spcBef>
                <a:spcPct val="20000"/>
              </a:spcBef>
              <a:defRPr/>
            </a:pPr>
            <a:r>
              <a:rPr lang="zh-CN" altLang="en-US" sz="1600" b="1" i="0" u="none" baseline="0">
                <a:solidFill>
                  <a:srgbClr val="000000">
                    <a:lumMod val="65000"/>
                    <a:lumOff val="35000"/>
                  </a:srgbClr>
                </a:solidFill>
                <a:latin typeface="Microsoft YaHei"/>
                <a:ea typeface="Microsoft YaHei"/>
              </a:rPr>
              <a:t>Accountability Partners</a:t>
            </a:r>
            <a:endParaRPr lang="en-US" sz="1100"/>
          </a:p>
        </p:txBody>
      </p:sp>
      <p:sp>
        <p:nvSpPr>
          <p:cNvPr id="19" name="AutoShape 19"/>
          <p:cNvSpPr/>
          <p:nvPr/>
        </p:nvSpPr>
        <p:spPr>
          <a:xfrm>
            <a:off x="2424386" y="1435495"/>
            <a:ext cx="5256584" cy="754822"/>
          </a:xfrm>
          <a:prstGeom prst="rect">
            <a:avLst/>
          </a:prstGeom>
          <a:noFill/>
        </p:spPr>
        <p:txBody>
          <a:bodyPr vert="horz" wrap="square" lIns="91440" tIns="45720" rIns="91440" bIns="45720" anchor="t">
            <a:spAutoFit/>
          </a:bodyPr>
          <a:lstStyle/>
          <a:p>
            <a:pPr marL="0" algn="l">
              <a:lnSpc>
                <a:spcPct val="150000"/>
              </a:lnSpc>
              <a:spcBef>
                <a:spcPct val="20000"/>
              </a:spcBef>
            </a:pPr>
            <a:r>
              <a:rPr lang="zh-CN" altLang="en-US" sz="1400" b="0" i="0" u="none" baseline="0">
                <a:solidFill>
                  <a:srgbClr val="000000">
                    <a:lumMod val="65000"/>
                    <a:lumOff val="35000"/>
                  </a:srgbClr>
                </a:solidFill>
                <a:latin typeface="Microsoft YaHei"/>
                <a:ea typeface="Microsoft YaHei"/>
              </a:rPr>
              <a:t>Habit stacking involves linking a new habit to an existing one to increase the likelihood of adherence. This technique leverages the established routine to create new, positive behaviors more seamlessly.</a:t>
            </a:r>
          </a:p>
        </p:txBody>
      </p:sp>
      <p:sp>
        <p:nvSpPr>
          <p:cNvPr id="20" name="TextBox 20"/>
          <p:cNvSpPr txBox="1"/>
          <p:nvPr/>
        </p:nvSpPr>
        <p:spPr>
          <a:xfrm>
            <a:off x="2424386" y="1066017"/>
            <a:ext cx="5256584" cy="362792"/>
          </a:xfrm>
          <a:prstGeom prst="rect">
            <a:avLst/>
          </a:prstGeom>
          <a:noFill/>
        </p:spPr>
        <p:txBody>
          <a:bodyPr vert="horz" wrap="square" lIns="91440" tIns="45720" rIns="91440" bIns="45720" rtlCol="0" anchor="b">
            <a:spAutoFit/>
          </a:bodyPr>
          <a:lstStyle/>
          <a:p>
            <a:pPr marL="0" algn="ctr">
              <a:lnSpc>
                <a:spcPct val="120000"/>
              </a:lnSpc>
              <a:spcBef>
                <a:spcPct val="20000"/>
              </a:spcBef>
              <a:defRPr/>
            </a:pPr>
            <a:r>
              <a:rPr lang="zh-CN" altLang="en-US" sz="1600" b="1" i="0" u="none" baseline="0">
                <a:solidFill>
                  <a:srgbClr val="000000">
                    <a:lumMod val="65000"/>
                    <a:lumOff val="35000"/>
                  </a:srgbClr>
                </a:solidFill>
                <a:latin typeface="Microsoft YaHei"/>
                <a:ea typeface="Microsoft YaHei"/>
              </a:rPr>
              <a:t>Habit Stacking</a:t>
            </a:r>
            <a:endParaRPr lang="en-US" sz="1100"/>
          </a:p>
        </p:txBody>
      </p:sp>
    </p:spTree>
  </p:cSld>
  <p:clrMapOvr>
    <a:masterClrMapping/>
  </p:clrMapOvr>
  <p:transition advClick="0"/>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0">
              <a:srgbClr val="FFFFFF"/>
            </a:gs>
            <a:gs pos="100000">
              <a:srgbClr val="FFFFFF"/>
            </a:gs>
          </a:gsLst>
          <a:lin ang="5400000"/>
        </a:gradFill>
        <a:effectLst/>
      </p:bgPr>
    </p:bg>
    <p:spTree>
      <p:nvGrpSpPr>
        <p:cNvPr id="1" name=""/>
        <p:cNvGrpSpPr/>
        <p:nvPr/>
      </p:nvGrpSpPr>
      <p:grpSpPr>
        <a:xfrm>
          <a:off x="0" y="0"/>
          <a:ext cx="0" cy="0"/>
          <a:chOff x="0" y="0"/>
          <a:chExt cx="0" cy="0"/>
        </a:xfrm>
      </p:grpSpPr>
      <p:pic>
        <p:nvPicPr>
          <p:cNvPr id="2" name="image1.jpeg"/>
          <p:cNvPicPr>
            <a:picLocks noChangeAspect="1"/>
          </p:cNvPicPr>
          <p:nvPr/>
        </p:nvPicPr>
        <p:blipFill>
          <a:blip r:embed="rId2"/>
          <a:stretch>
            <a:fillRect/>
          </a:stretch>
        </p:blipFill>
        <p:spPr>
          <a:xfrm>
            <a:off x="1079835" y="1"/>
            <a:ext cx="11112963" cy="6858000"/>
          </a:xfrm>
          <a:prstGeom prst="rect">
            <a:avLst/>
          </a:prstGeom>
        </p:spPr>
      </p:pic>
      <p:sp>
        <p:nvSpPr>
          <p:cNvPr id="3" name="AutoShape 3"/>
          <p:cNvSpPr/>
          <p:nvPr/>
        </p:nvSpPr>
        <p:spPr>
          <a:xfrm>
            <a:off x="1079834" y="2084857"/>
            <a:ext cx="9721485" cy="995209"/>
          </a:xfrm>
          <a:prstGeom prst="rect">
            <a:avLst/>
          </a:prstGeom>
        </p:spPr>
        <p:txBody>
          <a:bodyPr vert="horz" wrap="square" lIns="91440" tIns="45720" rIns="91440" bIns="45720" anchor="t">
            <a:spAutoFit/>
          </a:bodyPr>
          <a:lstStyle/>
          <a:p>
            <a:pPr marL="0" algn="l"/>
            <a:r>
              <a:rPr lang="en-US" sz="5867" b="1" i="0" u="none" baseline="0">
                <a:solidFill>
                  <a:srgbClr val="5CB3AB"/>
                </a:solidFill>
                <a:latin typeface="+mn-ea"/>
                <a:ea typeface="+mn-ea"/>
              </a:rPr>
              <a:t>Overcoming Challenges in Habit Change</a:t>
            </a:r>
          </a:p>
        </p:txBody>
      </p:sp>
      <p:sp>
        <p:nvSpPr>
          <p:cNvPr id="4" name="AutoShape 4"/>
          <p:cNvSpPr/>
          <p:nvPr/>
        </p:nvSpPr>
        <p:spPr>
          <a:xfrm>
            <a:off x="1200252" y="1220757"/>
            <a:ext cx="1751883" cy="654877"/>
          </a:xfrm>
          <a:prstGeom prst="roundRect">
            <a:avLst>
              <a:gd name="adj" fmla="val 0"/>
            </a:avLst>
          </a:prstGeom>
          <a:solidFill>
            <a:schemeClr val="accent1"/>
          </a:solidFill>
          <a:ln cap="flat" cmpd="sng">
            <a:prstDash val="solid"/>
          </a:ln>
          <a:effectLst>
            <a:outerShdw blurRad="63500" algn="ctr" rotWithShape="0">
              <a:srgbClr val="000000">
                <a:alpha val="40000"/>
              </a:srgbClr>
            </a:outerShdw>
          </a:effectLst>
        </p:spPr>
        <p:txBody>
          <a:bodyPr vert="horz" lIns="91440" tIns="45720" rIns="91440" bIns="45720" anchor="ctr">
            <a:normAutofit/>
          </a:bodyPr>
          <a:lstStyle/>
          <a:p>
            <a:pPr marL="0" algn="ctr"/>
            <a:r>
              <a:rPr lang="en-US" sz="2667" b="0" i="0" u="none" baseline="0">
                <a:ln w="6350"/>
                <a:solidFill>
                  <a:srgbClr val="FFFFFF"/>
                </a:solidFill>
                <a:latin typeface="方正清刻本悦宋简体"/>
                <a:ea typeface="方正清刻本悦宋简体"/>
              </a:rPr>
              <a:t>PART 05</a:t>
            </a:r>
          </a:p>
        </p:txBody>
      </p:sp>
    </p:spTree>
  </p:cSld>
  <p:clrMapOvr>
    <a:masterClrMapping/>
  </p:clrMapOvr>
  <p:transition advClick="0"/>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0">
              <a:srgbClr val="FFFFFF"/>
            </a:gs>
            <a:gs pos="100000">
              <a:srgbClr val="FFFFFF"/>
            </a:gs>
          </a:gsLst>
          <a:lin ang="5400000"/>
        </a:gradFill>
        <a:effectLst/>
      </p:bgPr>
    </p:bg>
    <p:spTree>
      <p:nvGrpSpPr>
        <p:cNvPr id="1" name=""/>
        <p:cNvGrpSpPr/>
        <p:nvPr/>
      </p:nvGrpSpPr>
      <p:grpSpPr>
        <a:xfrm>
          <a:off x="0" y="0"/>
          <a:ext cx="0" cy="0"/>
          <a:chOff x="0" y="0"/>
          <a:chExt cx="0" cy="0"/>
        </a:xfrm>
      </p:grpSpPr>
      <p:sp>
        <p:nvSpPr>
          <p:cNvPr id="2" name="AutoShape 2"/>
          <p:cNvSpPr/>
          <p:nvPr/>
        </p:nvSpPr>
        <p:spPr>
          <a:xfrm>
            <a:off x="6724447" y="1114337"/>
            <a:ext cx="4556921" cy="554400"/>
          </a:xfrm>
          <a:prstGeom prst="roundRect">
            <a:avLst>
              <a:gd name="adj" fmla="val 16667"/>
            </a:avLst>
          </a:prstGeom>
          <a:solidFill>
            <a:schemeClr val="accent1"/>
          </a:solidFill>
        </p:spPr>
        <p:txBody>
          <a:bodyPr vert="horz" lIns="91440" tIns="45720" rIns="91440" bIns="45720" anchor="ctr">
            <a:normAutofit/>
          </a:bodyPr>
          <a:lstStyle/>
          <a:p>
            <a:pPr marL="0" algn="ctr"/>
            <a:r>
              <a:rPr lang="zh-CN" altLang="en-US" sz="1800" b="1" i="0" u="none" baseline="0">
                <a:solidFill>
                  <a:srgbClr val="FFFFFF"/>
                </a:solidFill>
                <a:latin typeface="Microsoft YaHei"/>
                <a:ea typeface="Microsoft YaHei"/>
              </a:rPr>
              <a:t>External Influences</a:t>
            </a:r>
          </a:p>
        </p:txBody>
      </p:sp>
      <p:sp>
        <p:nvSpPr>
          <p:cNvPr id="3" name="AutoShape 3"/>
          <p:cNvSpPr/>
          <p:nvPr/>
        </p:nvSpPr>
        <p:spPr>
          <a:xfrm>
            <a:off x="840209" y="1114337"/>
            <a:ext cx="4556921" cy="554400"/>
          </a:xfrm>
          <a:prstGeom prst="roundRect">
            <a:avLst>
              <a:gd name="adj" fmla="val 16667"/>
            </a:avLst>
          </a:prstGeom>
          <a:solidFill>
            <a:schemeClr val="accent1"/>
          </a:solidFill>
        </p:spPr>
        <p:txBody>
          <a:bodyPr vert="horz" lIns="91440" tIns="45720" rIns="91440" bIns="45720" anchor="ctr">
            <a:normAutofit/>
          </a:bodyPr>
          <a:lstStyle/>
          <a:p>
            <a:pPr marL="0" algn="ctr"/>
            <a:r>
              <a:rPr lang="zh-CN" altLang="en-US" sz="1800" b="1" i="0" u="none" baseline="0">
                <a:solidFill>
                  <a:srgbClr val="FFFFFF"/>
                </a:solidFill>
                <a:latin typeface="Microsoft YaHei"/>
                <a:ea typeface="Microsoft YaHei"/>
              </a:rPr>
              <a:t>Internal Barriers</a:t>
            </a:r>
          </a:p>
        </p:txBody>
      </p:sp>
      <p:sp>
        <p:nvSpPr>
          <p:cNvPr id="4" name="AutoShape 4"/>
          <p:cNvSpPr/>
          <p:nvPr/>
        </p:nvSpPr>
        <p:spPr>
          <a:xfrm>
            <a:off x="6724447" y="3930726"/>
            <a:ext cx="4556921" cy="2516848"/>
          </a:xfrm>
          <a:prstGeom prst="rect">
            <a:avLst/>
          </a:prstGeom>
          <a:blipFill>
            <a:blip r:embed="rId2"/>
            <a:stretch>
              <a:fillRect/>
            </a:stretch>
          </a:blipFill>
          <a:ln cap="flat" cmpd="sng">
            <a:prstDash val="solid"/>
          </a:ln>
        </p:spPr>
        <p:txBody>
          <a:bodyPr vert="horz" lIns="91440" tIns="45720" rIns="91440" bIns="45720" anchor="ctr">
            <a:normAutofit/>
          </a:bodyPr>
          <a:lstStyle/>
          <a:p>
            <a:pPr marL="0" algn="ctr"/>
            <a:endParaRPr/>
          </a:p>
        </p:txBody>
      </p:sp>
      <p:sp>
        <p:nvSpPr>
          <p:cNvPr id="5" name="AutoShape 5"/>
          <p:cNvSpPr/>
          <p:nvPr/>
        </p:nvSpPr>
        <p:spPr>
          <a:xfrm>
            <a:off x="840209" y="3930726"/>
            <a:ext cx="4556921" cy="2516848"/>
          </a:xfrm>
          <a:prstGeom prst="rect">
            <a:avLst/>
          </a:prstGeom>
          <a:blipFill>
            <a:blip r:embed="rId3"/>
            <a:stretch>
              <a:fillRect/>
            </a:stretch>
          </a:blipFill>
          <a:ln cap="flat" cmpd="sng">
            <a:prstDash val="solid"/>
          </a:ln>
        </p:spPr>
        <p:txBody>
          <a:bodyPr vert="horz" lIns="91440" tIns="45720" rIns="91440" bIns="45720" anchor="ctr">
            <a:normAutofit/>
          </a:bodyPr>
          <a:lstStyle/>
          <a:p>
            <a:pPr marL="0" algn="ctr"/>
            <a:endParaRPr/>
          </a:p>
        </p:txBody>
      </p:sp>
      <p:sp>
        <p:nvSpPr>
          <p:cNvPr id="6" name="TextBox 6"/>
          <p:cNvSpPr txBox="1"/>
          <p:nvPr/>
        </p:nvSpPr>
        <p:spPr>
          <a:xfrm>
            <a:off x="432165" y="409507"/>
            <a:ext cx="8640960" cy="523220"/>
          </a:xfrm>
          <a:prstGeom prst="rect">
            <a:avLst/>
          </a:prstGeom>
          <a:noFill/>
        </p:spPr>
        <p:txBody>
          <a:bodyPr vert="horz" wrap="square" lIns="91440" tIns="45720" rIns="91440" bIns="45720" rtlCol="0" anchor="t">
            <a:spAutoFit/>
          </a:bodyPr>
          <a:lstStyle/>
          <a:p>
            <a:pPr marL="0" algn="l">
              <a:defRPr/>
            </a:pPr>
            <a:r>
              <a:rPr lang="zh-CN" altLang="en-US" sz="2800" b="1" i="0" u="none" baseline="0">
                <a:solidFill>
                  <a:srgbClr val="000000">
                    <a:lumMod val="65000"/>
                    <a:lumOff val="35000"/>
                  </a:srgbClr>
                </a:solidFill>
                <a:latin typeface="微软雅黑"/>
                <a:ea typeface="微软雅黑"/>
              </a:rPr>
              <a:t>Identifying Barriers</a:t>
            </a:r>
            <a:endParaRPr lang="en-US" sz="1100"/>
          </a:p>
        </p:txBody>
      </p:sp>
      <p:sp>
        <p:nvSpPr>
          <p:cNvPr id="7" name="AutoShape 7"/>
          <p:cNvSpPr/>
          <p:nvPr/>
        </p:nvSpPr>
        <p:spPr>
          <a:xfrm>
            <a:off x="432165" y="1737674"/>
            <a:ext cx="5520613" cy="754822"/>
          </a:xfrm>
          <a:prstGeom prst="rect">
            <a:avLst/>
          </a:prstGeom>
          <a:noFill/>
        </p:spPr>
        <p:txBody>
          <a:bodyPr vert="horz" wrap="square" lIns="91440" tIns="45720" rIns="91440" bIns="45720" anchor="t">
            <a:spAutoFit/>
          </a:bodyPr>
          <a:lstStyle/>
          <a:p>
            <a:pPr marL="0" algn="l">
              <a:lnSpc>
                <a:spcPct val="150000"/>
              </a:lnSpc>
              <a:spcBef>
                <a:spcPct val="20000"/>
              </a:spcBef>
            </a:pPr>
            <a:r>
              <a:rPr lang="zh-CN" altLang="en-US" sz="1400" b="0" i="0" u="none" baseline="0">
                <a:solidFill>
                  <a:srgbClr val="000000">
                    <a:lumMod val="65000"/>
                    <a:lumOff val="35000"/>
                  </a:srgbClr>
                </a:solidFill>
                <a:latin typeface="Microsoft YaHei"/>
                <a:ea typeface="Microsoft YaHei"/>
              </a:rPr>
              <a:t>Internal barriers such as self-doubt and fear of failure can hinder habit formation. Acknowledging these feelings is the first step towards overcoming them and fostering a more positive mindset about change.</a:t>
            </a:r>
          </a:p>
        </p:txBody>
      </p:sp>
      <p:sp>
        <p:nvSpPr>
          <p:cNvPr id="8" name="AutoShape 8"/>
          <p:cNvSpPr/>
          <p:nvPr/>
        </p:nvSpPr>
        <p:spPr>
          <a:xfrm>
            <a:off x="6096794" y="1737673"/>
            <a:ext cx="5664629" cy="754822"/>
          </a:xfrm>
          <a:prstGeom prst="rect">
            <a:avLst/>
          </a:prstGeom>
          <a:noFill/>
        </p:spPr>
        <p:txBody>
          <a:bodyPr vert="horz" wrap="square" lIns="91440" tIns="45720" rIns="91440" bIns="45720" anchor="t">
            <a:spAutoFit/>
          </a:bodyPr>
          <a:lstStyle/>
          <a:p>
            <a:pPr marL="0" algn="l">
              <a:lnSpc>
                <a:spcPct val="150000"/>
              </a:lnSpc>
              <a:spcBef>
                <a:spcPct val="20000"/>
              </a:spcBef>
            </a:pPr>
            <a:r>
              <a:rPr lang="zh-CN" altLang="en-US" sz="1400" b="0" i="0" u="none" baseline="0">
                <a:solidFill>
                  <a:srgbClr val="000000">
                    <a:lumMod val="65000"/>
                    <a:lumOff val="35000"/>
                  </a:srgbClr>
                </a:solidFill>
                <a:latin typeface="Microsoft YaHei"/>
                <a:ea typeface="Microsoft YaHei"/>
              </a:rPr>
              <a:t>External factors, including social pressures and environmental triggers, can also impede habit change. Identifying these influences allows for strategic adjustments in one’s environment to better support positive habits.</a:t>
            </a:r>
          </a:p>
        </p:txBody>
      </p:sp>
    </p:spTree>
  </p:cSld>
  <p:clrMapOvr>
    <a:masterClrMapping/>
  </p:clrMapOvr>
  <p:transition advClick="0"/>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0">
              <a:srgbClr val="FFFFFF"/>
            </a:gs>
            <a:gs pos="100000">
              <a:srgbClr val="FFFFFF"/>
            </a:gs>
          </a:gsLst>
          <a:lin ang="5400000"/>
        </a:gradFill>
        <a:effectLst/>
      </p:bgPr>
    </p:bg>
    <p:spTree>
      <p:nvGrpSpPr>
        <p:cNvPr id="1" name=""/>
        <p:cNvGrpSpPr/>
        <p:nvPr/>
      </p:nvGrpSpPr>
      <p:grpSpPr>
        <a:xfrm>
          <a:off x="0" y="0"/>
          <a:ext cx="0" cy="0"/>
          <a:chOff x="0" y="0"/>
          <a:chExt cx="0" cy="0"/>
        </a:xfrm>
      </p:grpSpPr>
      <p:sp>
        <p:nvSpPr>
          <p:cNvPr id="2" name="AutoShape 2"/>
          <p:cNvSpPr/>
          <p:nvPr/>
        </p:nvSpPr>
        <p:spPr>
          <a:xfrm>
            <a:off x="364230" y="1604798"/>
            <a:ext cx="4955747" cy="3484661"/>
          </a:xfrm>
          <a:prstGeom prst="rect">
            <a:avLst/>
          </a:prstGeom>
          <a:blipFill>
            <a:blip r:embed="rId2"/>
            <a:stretch>
              <a:fillRect/>
            </a:stretch>
          </a:blipFill>
          <a:ln cap="flat" cmpd="sng">
            <a:prstDash val="solid"/>
          </a:ln>
        </p:spPr>
        <p:txBody>
          <a:bodyPr vert="horz" lIns="91440" tIns="45720" rIns="91440" bIns="45720" anchor="ctr">
            <a:normAutofit/>
          </a:bodyPr>
          <a:lstStyle/>
          <a:p>
            <a:pPr marL="0" algn="ctr"/>
            <a:endParaRPr/>
          </a:p>
        </p:txBody>
      </p:sp>
      <p:cxnSp>
        <p:nvCxnSpPr>
          <p:cNvPr id="3" name="Connector 3"/>
          <p:cNvCxnSpPr/>
          <p:nvPr/>
        </p:nvCxnSpPr>
        <p:spPr>
          <a:xfrm>
            <a:off x="5736754" y="1619089"/>
            <a:ext cx="0" cy="3505200"/>
          </a:xfrm>
          <a:prstGeom prst="line">
            <a:avLst/>
          </a:prstGeom>
          <a:noFill/>
          <a:ln w="19050">
            <a:solidFill>
              <a:srgbClr val="FFFFFF">
                <a:lumMod val="75000"/>
              </a:srgbClr>
            </a:solidFill>
          </a:ln>
        </p:spPr>
      </p:cxnSp>
      <p:sp>
        <p:nvSpPr>
          <p:cNvPr id="4" name="AutoShape 4"/>
          <p:cNvSpPr/>
          <p:nvPr/>
        </p:nvSpPr>
        <p:spPr>
          <a:xfrm>
            <a:off x="6174003" y="1289062"/>
            <a:ext cx="5670000" cy="1980000"/>
          </a:xfrm>
          <a:prstGeom prst="roundRect">
            <a:avLst>
              <a:gd name="adj" fmla="val 9083"/>
            </a:avLst>
          </a:prstGeom>
          <a:noFill/>
          <a:ln w="12700">
            <a:solidFill>
              <a:srgbClr val="FFFFFF">
                <a:lumMod val="75000"/>
              </a:srgbClr>
            </a:solidFill>
          </a:ln>
        </p:spPr>
        <p:txBody>
          <a:bodyPr vert="horz" lIns="91440" tIns="45720" rIns="91440" bIns="45720" anchor="ctr">
            <a:normAutofit/>
          </a:bodyPr>
          <a:lstStyle/>
          <a:p>
            <a:pPr marL="0" algn="ctr"/>
            <a:endParaRPr/>
          </a:p>
        </p:txBody>
      </p:sp>
      <p:sp>
        <p:nvSpPr>
          <p:cNvPr id="5" name="AutoShape 5"/>
          <p:cNvSpPr/>
          <p:nvPr/>
        </p:nvSpPr>
        <p:spPr>
          <a:xfrm>
            <a:off x="6482761" y="1448973"/>
            <a:ext cx="5158648" cy="1883785"/>
          </a:xfrm>
          <a:prstGeom prst="rect">
            <a:avLst/>
          </a:prstGeom>
          <a:noFill/>
        </p:spPr>
        <p:txBody>
          <a:bodyPr vert="horz" wrap="square" lIns="91440" tIns="45720" rIns="91440" bIns="45720" anchor="t">
            <a:spAutoFit/>
          </a:bodyPr>
          <a:lstStyle/>
          <a:p>
            <a:pPr marL="0" algn="l">
              <a:lnSpc>
                <a:spcPct val="120000"/>
              </a:lnSpc>
              <a:spcBef>
                <a:spcPct val="20000"/>
              </a:spcBef>
            </a:pPr>
            <a:r>
              <a:rPr lang="en-US" sz="1400" b="1" dirty="0"/>
              <a:t>Celebrating small wins helps acknowledge progress and keeps motivation high. Recognizing incremental successes encourages continued effort and persistence in habit development, fostering a positive cycle of reinforcement. These moments of achievement signal to the brain that the effort is worthwhile, boosting dopamine and reinforcing the behavior. Even minor milestones can build confidence and sustain momentum toward larger goals</a:t>
            </a:r>
            <a:endParaRPr lang="zh-CN" altLang="en-US" sz="1400" b="1" i="0" u="none" baseline="0" dirty="0">
              <a:solidFill>
                <a:srgbClr val="000000">
                  <a:lumMod val="65000"/>
                  <a:lumOff val="35000"/>
                </a:srgbClr>
              </a:solidFill>
              <a:latin typeface="Microsoft YaHei"/>
              <a:ea typeface="Microsoft YaHei"/>
            </a:endParaRPr>
          </a:p>
        </p:txBody>
      </p:sp>
      <p:sp>
        <p:nvSpPr>
          <p:cNvPr id="6" name="AutoShape 6"/>
          <p:cNvSpPr/>
          <p:nvPr/>
        </p:nvSpPr>
        <p:spPr>
          <a:xfrm>
            <a:off x="7369732" y="955687"/>
            <a:ext cx="3279775" cy="568953"/>
          </a:xfrm>
          <a:prstGeom prst="roundRect">
            <a:avLst>
              <a:gd name="adj" fmla="val 16667"/>
            </a:avLst>
          </a:prstGeom>
          <a:solidFill>
            <a:schemeClr val="accent1"/>
          </a:solidFill>
        </p:spPr>
        <p:txBody>
          <a:bodyPr vert="horz" lIns="91440" tIns="45720" rIns="91440" bIns="45720" anchor="ctr">
            <a:normAutofit/>
          </a:bodyPr>
          <a:lstStyle/>
          <a:p>
            <a:pPr marL="0" algn="ctr"/>
            <a:r>
              <a:rPr lang="zh-CN" altLang="en-US" sz="1800" b="1" i="0" u="none" baseline="0">
                <a:solidFill>
                  <a:srgbClr val="FFFFFF"/>
                </a:solidFill>
                <a:latin typeface="Microsoft YaHei"/>
                <a:ea typeface="Microsoft YaHei"/>
              </a:rPr>
              <a:t>Celebrating Small Wins</a:t>
            </a:r>
          </a:p>
        </p:txBody>
      </p:sp>
      <p:sp>
        <p:nvSpPr>
          <p:cNvPr id="7" name="AutoShape 7"/>
          <p:cNvSpPr/>
          <p:nvPr/>
        </p:nvSpPr>
        <p:spPr>
          <a:xfrm>
            <a:off x="6146041" y="4042576"/>
            <a:ext cx="5671232" cy="1980000"/>
          </a:xfrm>
          <a:prstGeom prst="roundRect">
            <a:avLst>
              <a:gd name="adj" fmla="val 9083"/>
            </a:avLst>
          </a:prstGeom>
          <a:noFill/>
          <a:ln w="12700">
            <a:solidFill>
              <a:srgbClr val="FFFFFF">
                <a:lumMod val="75000"/>
              </a:srgbClr>
            </a:solidFill>
          </a:ln>
        </p:spPr>
        <p:txBody>
          <a:bodyPr vert="horz" lIns="91440" tIns="45720" rIns="91440" bIns="45720" anchor="ctr">
            <a:normAutofit/>
          </a:bodyPr>
          <a:lstStyle/>
          <a:p>
            <a:pPr marL="0" algn="ctr"/>
            <a:endParaRPr/>
          </a:p>
        </p:txBody>
      </p:sp>
      <p:sp>
        <p:nvSpPr>
          <p:cNvPr id="8" name="AutoShape 8"/>
          <p:cNvSpPr/>
          <p:nvPr/>
        </p:nvSpPr>
        <p:spPr>
          <a:xfrm>
            <a:off x="6482761" y="3978880"/>
            <a:ext cx="5158649" cy="1883785"/>
          </a:xfrm>
          <a:prstGeom prst="rect">
            <a:avLst/>
          </a:prstGeom>
          <a:noFill/>
        </p:spPr>
        <p:txBody>
          <a:bodyPr vert="horz" wrap="square" lIns="91440" tIns="45720" rIns="91440" bIns="45720" anchor="t">
            <a:spAutoFit/>
          </a:bodyPr>
          <a:lstStyle/>
          <a:p>
            <a:pPr marL="0" algn="l">
              <a:lnSpc>
                <a:spcPct val="120000"/>
              </a:lnSpc>
              <a:spcBef>
                <a:spcPct val="20000"/>
              </a:spcBef>
            </a:pPr>
            <a:r>
              <a:rPr lang="en-US" sz="1400" b="1" dirty="0"/>
              <a:t>Visualization techniques involve imagining the successful completion of goals and habits. This mental practice can boost motivation and reinforce commitment to habits by making the outcomes more tangible. Regular visualization activates similar neural pathways as actual performance, preparing the brain for success. It also helps reduce anxiety, clarify intentions, and strengthen belief in one’s ability to follow through.</a:t>
            </a:r>
            <a:endParaRPr lang="zh-CN" altLang="en-US" sz="1400" b="1" i="0" u="none" baseline="0" dirty="0">
              <a:solidFill>
                <a:srgbClr val="000000">
                  <a:lumMod val="65000"/>
                  <a:lumOff val="35000"/>
                </a:srgbClr>
              </a:solidFill>
              <a:latin typeface="Microsoft YaHei"/>
              <a:ea typeface="Microsoft YaHei"/>
            </a:endParaRPr>
          </a:p>
        </p:txBody>
      </p:sp>
      <p:sp>
        <p:nvSpPr>
          <p:cNvPr id="9" name="AutoShape 9"/>
          <p:cNvSpPr/>
          <p:nvPr/>
        </p:nvSpPr>
        <p:spPr>
          <a:xfrm>
            <a:off x="7353847" y="3410080"/>
            <a:ext cx="3279775" cy="568800"/>
          </a:xfrm>
          <a:prstGeom prst="roundRect">
            <a:avLst>
              <a:gd name="adj" fmla="val 16667"/>
            </a:avLst>
          </a:prstGeom>
          <a:solidFill>
            <a:schemeClr val="accent1"/>
          </a:solidFill>
        </p:spPr>
        <p:txBody>
          <a:bodyPr vert="horz" lIns="91440" tIns="45720" rIns="91440" bIns="45720" anchor="ctr">
            <a:normAutofit/>
          </a:bodyPr>
          <a:lstStyle/>
          <a:p>
            <a:pPr marL="0" algn="ctr"/>
            <a:r>
              <a:rPr lang="zh-CN" altLang="en-US" sz="1800" b="1" i="0" u="none" baseline="0" dirty="0">
                <a:solidFill>
                  <a:srgbClr val="FFFFFF"/>
                </a:solidFill>
                <a:latin typeface="Microsoft YaHei"/>
                <a:ea typeface="Microsoft YaHei"/>
              </a:rPr>
              <a:t>Visualization Techniques</a:t>
            </a:r>
          </a:p>
        </p:txBody>
      </p:sp>
      <p:sp>
        <p:nvSpPr>
          <p:cNvPr id="10" name="TextBox 10"/>
          <p:cNvSpPr txBox="1"/>
          <p:nvPr/>
        </p:nvSpPr>
        <p:spPr>
          <a:xfrm>
            <a:off x="432165" y="409507"/>
            <a:ext cx="8640960" cy="523220"/>
          </a:xfrm>
          <a:prstGeom prst="rect">
            <a:avLst/>
          </a:prstGeom>
          <a:noFill/>
        </p:spPr>
        <p:txBody>
          <a:bodyPr vert="horz" wrap="square" lIns="91440" tIns="45720" rIns="91440" bIns="45720" rtlCol="0" anchor="t">
            <a:spAutoFit/>
          </a:bodyPr>
          <a:lstStyle/>
          <a:p>
            <a:pPr marL="0" algn="l">
              <a:defRPr/>
            </a:pPr>
            <a:r>
              <a:rPr lang="zh-CN" altLang="en-US" sz="2800" b="1" i="0" u="none" baseline="0">
                <a:solidFill>
                  <a:srgbClr val="000000">
                    <a:lumMod val="65000"/>
                    <a:lumOff val="35000"/>
                  </a:srgbClr>
                </a:solidFill>
                <a:latin typeface="微软雅黑"/>
                <a:ea typeface="微软雅黑"/>
              </a:rPr>
              <a:t>Strategies to Maintain Motivation</a:t>
            </a:r>
            <a:endParaRPr lang="en-US" sz="1100"/>
          </a:p>
        </p:txBody>
      </p:sp>
    </p:spTree>
  </p:cSld>
  <p:clrMapOvr>
    <a:masterClrMapping/>
  </p:clrMapOvr>
  <p:transition advClick="0"/>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0">
              <a:srgbClr val="FFFFFF"/>
            </a:gs>
            <a:gs pos="100000">
              <a:srgbClr val="FFFFFF"/>
            </a:gs>
          </a:gsLst>
          <a:lin ang="5400000"/>
        </a:gradFill>
        <a:effectLst/>
      </p:bgPr>
    </p:bg>
    <p:spTree>
      <p:nvGrpSpPr>
        <p:cNvPr id="1" name=""/>
        <p:cNvGrpSpPr/>
        <p:nvPr/>
      </p:nvGrpSpPr>
      <p:grpSpPr>
        <a:xfrm>
          <a:off x="0" y="0"/>
          <a:ext cx="0" cy="0"/>
          <a:chOff x="0" y="0"/>
          <a:chExt cx="0" cy="0"/>
        </a:xfrm>
      </p:grpSpPr>
      <p:pic>
        <p:nvPicPr>
          <p:cNvPr id="2" name="image1.jpeg"/>
          <p:cNvPicPr>
            <a:picLocks noChangeAspect="1"/>
          </p:cNvPicPr>
          <p:nvPr/>
        </p:nvPicPr>
        <p:blipFill>
          <a:blip r:embed="rId2"/>
          <a:stretch>
            <a:fillRect/>
          </a:stretch>
        </p:blipFill>
        <p:spPr>
          <a:xfrm>
            <a:off x="1079835" y="1"/>
            <a:ext cx="11112963" cy="6858000"/>
          </a:xfrm>
          <a:prstGeom prst="rect">
            <a:avLst/>
          </a:prstGeom>
        </p:spPr>
      </p:pic>
      <p:sp>
        <p:nvSpPr>
          <p:cNvPr id="3" name="AutoShape 3"/>
          <p:cNvSpPr/>
          <p:nvPr/>
        </p:nvSpPr>
        <p:spPr>
          <a:xfrm>
            <a:off x="1079834" y="2084857"/>
            <a:ext cx="9721485" cy="995209"/>
          </a:xfrm>
          <a:prstGeom prst="rect">
            <a:avLst/>
          </a:prstGeom>
        </p:spPr>
        <p:txBody>
          <a:bodyPr vert="horz" wrap="square" lIns="91440" tIns="45720" rIns="91440" bIns="45720" anchor="t">
            <a:spAutoFit/>
          </a:bodyPr>
          <a:lstStyle/>
          <a:p>
            <a:pPr marL="0" algn="l"/>
            <a:r>
              <a:rPr lang="en-US" sz="5867" b="1" i="0" u="none" baseline="0">
                <a:solidFill>
                  <a:srgbClr val="5CB3AB"/>
                </a:solidFill>
                <a:latin typeface="+mn-ea"/>
                <a:ea typeface="+mn-ea"/>
              </a:rPr>
              <a:t>Conclusion and Future Directions</a:t>
            </a:r>
          </a:p>
        </p:txBody>
      </p:sp>
      <p:sp>
        <p:nvSpPr>
          <p:cNvPr id="4" name="AutoShape 4"/>
          <p:cNvSpPr/>
          <p:nvPr/>
        </p:nvSpPr>
        <p:spPr>
          <a:xfrm>
            <a:off x="1200252" y="1220757"/>
            <a:ext cx="1751883" cy="654877"/>
          </a:xfrm>
          <a:prstGeom prst="roundRect">
            <a:avLst>
              <a:gd name="adj" fmla="val 0"/>
            </a:avLst>
          </a:prstGeom>
          <a:solidFill>
            <a:schemeClr val="accent1"/>
          </a:solidFill>
          <a:ln cap="flat" cmpd="sng">
            <a:prstDash val="solid"/>
          </a:ln>
          <a:effectLst>
            <a:outerShdw blurRad="63500" algn="ctr" rotWithShape="0">
              <a:srgbClr val="000000">
                <a:alpha val="40000"/>
              </a:srgbClr>
            </a:outerShdw>
          </a:effectLst>
        </p:spPr>
        <p:txBody>
          <a:bodyPr vert="horz" lIns="91440" tIns="45720" rIns="91440" bIns="45720" anchor="ctr">
            <a:normAutofit/>
          </a:bodyPr>
          <a:lstStyle/>
          <a:p>
            <a:pPr marL="0" algn="ctr"/>
            <a:r>
              <a:rPr lang="en-US" sz="2667" b="0" i="0" u="none" baseline="0">
                <a:ln w="6350"/>
                <a:solidFill>
                  <a:srgbClr val="FFFFFF"/>
                </a:solidFill>
                <a:latin typeface="方正清刻本悦宋简体"/>
                <a:ea typeface="方正清刻本悦宋简体"/>
              </a:rPr>
              <a:t>PART 06</a:t>
            </a:r>
          </a:p>
        </p:txBody>
      </p:sp>
    </p:spTree>
  </p:cSld>
  <p:clrMapOvr>
    <a:masterClrMapping/>
  </p:clrMapOvr>
  <p:transition advClick="0"/>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0">
              <a:srgbClr val="FFFFFF"/>
            </a:gs>
            <a:gs pos="100000">
              <a:srgbClr val="FFFFFF"/>
            </a:gs>
          </a:gsLst>
          <a:lin ang="5400000"/>
        </a:gradFill>
        <a:effectLst/>
      </p:bgPr>
    </p:bg>
    <p:spTree>
      <p:nvGrpSpPr>
        <p:cNvPr id="1" name=""/>
        <p:cNvGrpSpPr/>
        <p:nvPr/>
      </p:nvGrpSpPr>
      <p:grpSpPr>
        <a:xfrm>
          <a:off x="0" y="0"/>
          <a:ext cx="0" cy="0"/>
          <a:chOff x="0" y="0"/>
          <a:chExt cx="0" cy="0"/>
        </a:xfrm>
      </p:grpSpPr>
      <p:grpSp>
        <p:nvGrpSpPr>
          <p:cNvPr id="2" name="Group 2"/>
          <p:cNvGrpSpPr/>
          <p:nvPr/>
        </p:nvGrpSpPr>
        <p:grpSpPr>
          <a:xfrm>
            <a:off x="7217162" y="2751881"/>
            <a:ext cx="2708275" cy="1973263"/>
            <a:chOff x="7243838" y="1625600"/>
            <a:chExt cx="2708275" cy="1973263"/>
          </a:xfrm>
        </p:grpSpPr>
        <p:sp>
          <p:nvSpPr>
            <p:cNvPr id="3" name="AutoShape 3"/>
            <p:cNvSpPr/>
            <p:nvPr/>
          </p:nvSpPr>
          <p:spPr>
            <a:xfrm>
              <a:off x="7243838" y="1625600"/>
              <a:ext cx="915988" cy="917575"/>
            </a:xfrm>
            <a:prstGeom prst="ellipse">
              <a:avLst/>
            </a:prstGeom>
            <a:solidFill>
              <a:srgbClr val="DCDDDF"/>
            </a:solidFill>
          </p:spPr>
          <p:txBody>
            <a:bodyPr vert="horz" wrap="square" lIns="91440" tIns="45720" rIns="91440" bIns="45720" anchor="t">
              <a:normAutofit/>
            </a:bodyPr>
            <a:lstStyle/>
            <a:p>
              <a:pPr marL="0" algn="l"/>
              <a:endParaRPr/>
            </a:p>
          </p:txBody>
        </p:sp>
        <p:sp>
          <p:nvSpPr>
            <p:cNvPr id="4" name="Freeform 4"/>
            <p:cNvSpPr/>
            <p:nvPr/>
          </p:nvSpPr>
          <p:spPr>
            <a:xfrm>
              <a:off x="7921700" y="1976438"/>
              <a:ext cx="1287463" cy="1285875"/>
            </a:xfrm>
            <a:custGeom>
              <a:avLst/>
              <a:gdLst/>
              <a:ahLst/>
              <a:cxnLst/>
              <a:rect l="l" t="t" r="r" b="b"/>
              <a:pathLst>
                <a:path w="342" h="341">
                  <a:moveTo>
                    <a:pt x="60" y="0"/>
                  </a:moveTo>
                  <a:cubicBezTo>
                    <a:pt x="62" y="10"/>
                    <a:pt x="63" y="19"/>
                    <a:pt x="63" y="29"/>
                  </a:cubicBezTo>
                  <a:cubicBezTo>
                    <a:pt x="63" y="75"/>
                    <a:pt x="38" y="115"/>
                    <a:pt x="0" y="135"/>
                  </a:cubicBezTo>
                  <a:cubicBezTo>
                    <a:pt x="198" y="341"/>
                    <a:pt x="198" y="341"/>
                    <a:pt x="198" y="341"/>
                  </a:cubicBezTo>
                  <a:cubicBezTo>
                    <a:pt x="342" y="10"/>
                    <a:pt x="342" y="10"/>
                    <a:pt x="342" y="10"/>
                  </a:cubicBezTo>
                  <a:cubicBezTo>
                    <a:pt x="60" y="0"/>
                    <a:pt x="60" y="0"/>
                    <a:pt x="60" y="0"/>
                  </a:cubicBezTo>
                </a:path>
              </a:pathLst>
            </a:custGeom>
            <a:solidFill>
              <a:srgbClr val="E6E6E6"/>
            </a:solidFill>
          </p:spPr>
          <p:txBody>
            <a:bodyPr vert="horz" wrap="square" lIns="91440" tIns="45720" rIns="91440" bIns="45720" anchor="t">
              <a:normAutofit/>
            </a:bodyPr>
            <a:lstStyle/>
            <a:p>
              <a:pPr marL="0" algn="l"/>
              <a:endParaRPr/>
            </a:p>
          </p:txBody>
        </p:sp>
        <p:sp>
          <p:nvSpPr>
            <p:cNvPr id="5" name="Freeform 5"/>
            <p:cNvSpPr/>
            <p:nvPr/>
          </p:nvSpPr>
          <p:spPr>
            <a:xfrm>
              <a:off x="7616900" y="1962150"/>
              <a:ext cx="542925" cy="523875"/>
            </a:xfrm>
            <a:custGeom>
              <a:avLst/>
              <a:gdLst/>
              <a:ahLst/>
              <a:cxnLst/>
              <a:rect l="l" t="t" r="r" b="b"/>
              <a:pathLst>
                <a:path w="144" h="139">
                  <a:moveTo>
                    <a:pt x="23" y="0"/>
                  </a:moveTo>
                  <a:cubicBezTo>
                    <a:pt x="0" y="56"/>
                    <a:pt x="0" y="56"/>
                    <a:pt x="0" y="56"/>
                  </a:cubicBezTo>
                  <a:cubicBezTo>
                    <a:pt x="81" y="139"/>
                    <a:pt x="81" y="139"/>
                    <a:pt x="81" y="139"/>
                  </a:cubicBezTo>
                  <a:cubicBezTo>
                    <a:pt x="119" y="119"/>
                    <a:pt x="144" y="79"/>
                    <a:pt x="144" y="33"/>
                  </a:cubicBezTo>
                  <a:cubicBezTo>
                    <a:pt x="144" y="23"/>
                    <a:pt x="143" y="14"/>
                    <a:pt x="141" y="4"/>
                  </a:cubicBezTo>
                  <a:cubicBezTo>
                    <a:pt x="23" y="0"/>
                    <a:pt x="23" y="0"/>
                    <a:pt x="23" y="0"/>
                  </a:cubicBezTo>
                </a:path>
              </a:pathLst>
            </a:custGeom>
            <a:solidFill>
              <a:srgbClr val="C6C7C9"/>
            </a:solidFill>
          </p:spPr>
          <p:txBody>
            <a:bodyPr vert="horz" wrap="square" lIns="91440" tIns="45720" rIns="91440" bIns="45720" anchor="t">
              <a:normAutofit/>
            </a:bodyPr>
            <a:lstStyle/>
            <a:p>
              <a:pPr marL="0" algn="l"/>
              <a:endParaRPr/>
            </a:p>
          </p:txBody>
        </p:sp>
        <p:sp>
          <p:nvSpPr>
            <p:cNvPr id="6" name="AutoShape 6"/>
            <p:cNvSpPr/>
            <p:nvPr/>
          </p:nvSpPr>
          <p:spPr>
            <a:xfrm>
              <a:off x="7583563" y="1962150"/>
              <a:ext cx="241300" cy="244475"/>
            </a:xfrm>
            <a:prstGeom prst="ellipse">
              <a:avLst/>
            </a:prstGeom>
            <a:solidFill>
              <a:srgbClr val="D78D8F"/>
            </a:solidFill>
          </p:spPr>
          <p:txBody>
            <a:bodyPr vert="horz" lIns="91440" tIns="45720" rIns="91440" bIns="45720" anchor="t">
              <a:normAutofit/>
            </a:bodyPr>
            <a:lstStyle/>
            <a:p>
              <a:pPr marL="0" algn="l"/>
              <a:endParaRPr/>
            </a:p>
          </p:txBody>
        </p:sp>
        <p:sp>
          <p:nvSpPr>
            <p:cNvPr id="7" name="Freeform 7"/>
            <p:cNvSpPr/>
            <p:nvPr/>
          </p:nvSpPr>
          <p:spPr>
            <a:xfrm>
              <a:off x="8969450" y="2014538"/>
              <a:ext cx="239713" cy="742950"/>
            </a:xfrm>
            <a:custGeom>
              <a:avLst/>
              <a:gdLst/>
              <a:ahLst/>
              <a:cxnLst/>
              <a:rect l="l" t="t" r="r" b="b"/>
              <a:pathLst>
                <a:path w="64" h="197">
                  <a:moveTo>
                    <a:pt x="64" y="197"/>
                  </a:moveTo>
                  <a:cubicBezTo>
                    <a:pt x="0" y="11"/>
                    <a:pt x="0" y="11"/>
                    <a:pt x="0" y="11"/>
                  </a:cubicBezTo>
                  <a:cubicBezTo>
                    <a:pt x="22" y="3"/>
                    <a:pt x="41" y="0"/>
                    <a:pt x="64" y="0"/>
                  </a:cubicBezTo>
                  <a:lnTo>
                    <a:pt x="64" y="197"/>
                  </a:lnTo>
                  <a:close/>
                </a:path>
              </a:pathLst>
            </a:custGeom>
            <a:solidFill>
              <a:srgbClr val="D78D8F"/>
            </a:solidFill>
          </p:spPr>
          <p:txBody>
            <a:bodyPr vert="horz" lIns="91440" tIns="45720" rIns="91440" bIns="45720" anchor="t">
              <a:normAutofit/>
            </a:bodyPr>
            <a:lstStyle/>
            <a:p>
              <a:pPr marL="0" algn="l"/>
              <a:endParaRPr/>
            </a:p>
          </p:txBody>
        </p:sp>
        <p:sp>
          <p:nvSpPr>
            <p:cNvPr id="8" name="Freeform 8"/>
            <p:cNvSpPr/>
            <p:nvPr/>
          </p:nvSpPr>
          <p:spPr>
            <a:xfrm>
              <a:off x="8588450" y="2055813"/>
              <a:ext cx="620713" cy="701675"/>
            </a:xfrm>
            <a:custGeom>
              <a:avLst/>
              <a:gdLst/>
              <a:ahLst/>
              <a:cxnLst/>
              <a:rect l="l" t="t" r="r" b="b"/>
              <a:pathLst>
                <a:path w="165" h="186">
                  <a:moveTo>
                    <a:pt x="165" y="186"/>
                  </a:moveTo>
                  <a:cubicBezTo>
                    <a:pt x="0" y="79"/>
                    <a:pt x="0" y="79"/>
                    <a:pt x="0" y="79"/>
                  </a:cubicBezTo>
                  <a:cubicBezTo>
                    <a:pt x="25" y="40"/>
                    <a:pt x="58" y="15"/>
                    <a:pt x="101" y="0"/>
                  </a:cubicBezTo>
                  <a:lnTo>
                    <a:pt x="165" y="186"/>
                  </a:lnTo>
                  <a:close/>
                </a:path>
              </a:pathLst>
            </a:custGeom>
            <a:solidFill>
              <a:srgbClr val="B3B3B3"/>
            </a:solidFill>
          </p:spPr>
          <p:txBody>
            <a:bodyPr vert="horz" wrap="square" lIns="91440" tIns="45720" rIns="91440" bIns="45720" anchor="t">
              <a:normAutofit/>
            </a:bodyPr>
            <a:lstStyle/>
            <a:p>
              <a:pPr marL="0" algn="l"/>
              <a:endParaRPr/>
            </a:p>
          </p:txBody>
        </p:sp>
        <p:sp>
          <p:nvSpPr>
            <p:cNvPr id="9" name="Freeform 9"/>
            <p:cNvSpPr/>
            <p:nvPr/>
          </p:nvSpPr>
          <p:spPr>
            <a:xfrm>
              <a:off x="8401125" y="2354263"/>
              <a:ext cx="808038" cy="908050"/>
            </a:xfrm>
            <a:custGeom>
              <a:avLst/>
              <a:gdLst/>
              <a:ahLst/>
              <a:cxnLst/>
              <a:rect l="l" t="t" r="r" b="b"/>
              <a:pathLst>
                <a:path w="215" h="241">
                  <a:moveTo>
                    <a:pt x="215" y="107"/>
                  </a:moveTo>
                  <a:cubicBezTo>
                    <a:pt x="71" y="241"/>
                    <a:pt x="71" y="241"/>
                    <a:pt x="71" y="241"/>
                  </a:cubicBezTo>
                  <a:cubicBezTo>
                    <a:pt x="9" y="174"/>
                    <a:pt x="0" y="76"/>
                    <a:pt x="50" y="0"/>
                  </a:cubicBezTo>
                  <a:lnTo>
                    <a:pt x="215" y="107"/>
                  </a:lnTo>
                  <a:close/>
                </a:path>
              </a:pathLst>
            </a:custGeom>
            <a:solidFill>
              <a:srgbClr val="D78D8F"/>
            </a:solidFill>
          </p:spPr>
          <p:txBody>
            <a:bodyPr vert="horz" lIns="91440" tIns="45720" rIns="91440" bIns="45720" anchor="t">
              <a:normAutofit/>
            </a:bodyPr>
            <a:lstStyle/>
            <a:p>
              <a:pPr marL="0" algn="l"/>
              <a:endParaRPr/>
            </a:p>
          </p:txBody>
        </p:sp>
        <p:sp>
          <p:nvSpPr>
            <p:cNvPr id="10" name="Freeform 10"/>
            <p:cNvSpPr/>
            <p:nvPr/>
          </p:nvSpPr>
          <p:spPr>
            <a:xfrm>
              <a:off x="8667825" y="2757488"/>
              <a:ext cx="1223963" cy="841375"/>
            </a:xfrm>
            <a:custGeom>
              <a:avLst/>
              <a:gdLst/>
              <a:ahLst/>
              <a:cxnLst/>
              <a:rect l="l" t="t" r="r" b="b"/>
              <a:pathLst>
                <a:path w="325" h="223">
                  <a:moveTo>
                    <a:pt x="144" y="0"/>
                  </a:moveTo>
                  <a:cubicBezTo>
                    <a:pt x="325" y="77"/>
                    <a:pt x="325" y="77"/>
                    <a:pt x="325" y="77"/>
                  </a:cubicBezTo>
                  <a:cubicBezTo>
                    <a:pt x="283" y="177"/>
                    <a:pt x="167" y="223"/>
                    <a:pt x="67" y="181"/>
                  </a:cubicBezTo>
                  <a:cubicBezTo>
                    <a:pt x="41" y="170"/>
                    <a:pt x="20" y="155"/>
                    <a:pt x="0" y="134"/>
                  </a:cubicBezTo>
                  <a:lnTo>
                    <a:pt x="144" y="0"/>
                  </a:lnTo>
                  <a:close/>
                </a:path>
              </a:pathLst>
            </a:custGeom>
            <a:solidFill>
              <a:srgbClr val="D78D8F"/>
            </a:solidFill>
          </p:spPr>
          <p:txBody>
            <a:bodyPr vert="horz" lIns="91440" tIns="45720" rIns="91440" bIns="45720" anchor="t">
              <a:normAutofit/>
            </a:bodyPr>
            <a:lstStyle/>
            <a:p>
              <a:pPr marL="0" algn="l"/>
              <a:endParaRPr/>
            </a:p>
          </p:txBody>
        </p:sp>
        <p:sp>
          <p:nvSpPr>
            <p:cNvPr id="11" name="Freeform 11"/>
            <p:cNvSpPr/>
            <p:nvPr/>
          </p:nvSpPr>
          <p:spPr>
            <a:xfrm>
              <a:off x="9209163" y="2014538"/>
              <a:ext cx="742950" cy="1033463"/>
            </a:xfrm>
            <a:custGeom>
              <a:avLst/>
              <a:gdLst/>
              <a:ahLst/>
              <a:cxnLst/>
              <a:rect l="l" t="t" r="r" b="b"/>
              <a:pathLst>
                <a:path w="197" h="274">
                  <a:moveTo>
                    <a:pt x="0" y="197"/>
                  </a:moveTo>
                  <a:cubicBezTo>
                    <a:pt x="0" y="0"/>
                    <a:pt x="0" y="0"/>
                    <a:pt x="0" y="0"/>
                  </a:cubicBezTo>
                  <a:cubicBezTo>
                    <a:pt x="109" y="0"/>
                    <a:pt x="197" y="88"/>
                    <a:pt x="197" y="197"/>
                  </a:cubicBezTo>
                  <a:cubicBezTo>
                    <a:pt x="197" y="225"/>
                    <a:pt x="192" y="247"/>
                    <a:pt x="181" y="274"/>
                  </a:cubicBezTo>
                  <a:lnTo>
                    <a:pt x="0" y="197"/>
                  </a:lnTo>
                  <a:close/>
                </a:path>
              </a:pathLst>
            </a:custGeom>
            <a:solidFill>
              <a:srgbClr val="D78D8F"/>
            </a:solidFill>
          </p:spPr>
          <p:txBody>
            <a:bodyPr vert="horz" lIns="91440" tIns="45720" rIns="91440" bIns="45720" anchor="t">
              <a:normAutofit/>
            </a:bodyPr>
            <a:lstStyle/>
            <a:p>
              <a:pPr marL="0" algn="l"/>
              <a:endParaRPr/>
            </a:p>
          </p:txBody>
        </p:sp>
        <p:sp>
          <p:nvSpPr>
            <p:cNvPr id="12" name="AutoShape 12"/>
            <p:cNvSpPr/>
            <p:nvPr/>
          </p:nvSpPr>
          <p:spPr>
            <a:xfrm>
              <a:off x="8920238" y="2466975"/>
              <a:ext cx="579438" cy="581025"/>
            </a:xfrm>
            <a:prstGeom prst="ellipse">
              <a:avLst/>
            </a:prstGeom>
            <a:solidFill>
              <a:srgbClr val="FFFFFF"/>
            </a:solidFill>
          </p:spPr>
          <p:txBody>
            <a:bodyPr vert="horz" wrap="square" lIns="91440" tIns="45720" rIns="91440" bIns="45720" anchor="t">
              <a:normAutofit/>
            </a:bodyPr>
            <a:lstStyle/>
            <a:p>
              <a:pPr marL="0" algn="l"/>
              <a:endParaRPr/>
            </a:p>
          </p:txBody>
        </p:sp>
        <p:sp>
          <p:nvSpPr>
            <p:cNvPr id="13" name="AutoShape 13"/>
            <p:cNvSpPr/>
            <p:nvPr/>
          </p:nvSpPr>
          <p:spPr>
            <a:xfrm>
              <a:off x="7669288" y="2052638"/>
              <a:ext cx="68263" cy="68263"/>
            </a:xfrm>
            <a:prstGeom prst="ellipse">
              <a:avLst/>
            </a:prstGeom>
            <a:solidFill>
              <a:srgbClr val="B3B3B3"/>
            </a:solidFill>
          </p:spPr>
          <p:txBody>
            <a:bodyPr vert="horz" wrap="square" lIns="91440" tIns="45720" rIns="91440" bIns="45720" anchor="t">
              <a:normAutofit/>
            </a:bodyPr>
            <a:lstStyle/>
            <a:p>
              <a:pPr marL="0" algn="l"/>
              <a:endParaRPr/>
            </a:p>
          </p:txBody>
        </p:sp>
        <p:sp>
          <p:nvSpPr>
            <p:cNvPr id="14" name="Freeform 14"/>
            <p:cNvSpPr/>
            <p:nvPr/>
          </p:nvSpPr>
          <p:spPr>
            <a:xfrm>
              <a:off x="9031288" y="2568575"/>
              <a:ext cx="338138" cy="339725"/>
            </a:xfrm>
            <a:custGeom>
              <a:avLst/>
              <a:gdLst/>
              <a:ahLst/>
              <a:cxnLst/>
              <a:rect l="l" t="t" r="r" b="b"/>
              <a:pathLst>
                <a:path w="90" h="90">
                  <a:moveTo>
                    <a:pt x="85" y="14"/>
                  </a:moveTo>
                  <a:cubicBezTo>
                    <a:pt x="76" y="5"/>
                    <a:pt x="76" y="5"/>
                    <a:pt x="76" y="5"/>
                  </a:cubicBezTo>
                  <a:cubicBezTo>
                    <a:pt x="70" y="0"/>
                    <a:pt x="62" y="0"/>
                    <a:pt x="56" y="5"/>
                  </a:cubicBezTo>
                  <a:cubicBezTo>
                    <a:pt x="6" y="56"/>
                    <a:pt x="6" y="56"/>
                    <a:pt x="6" y="56"/>
                  </a:cubicBezTo>
                  <a:cubicBezTo>
                    <a:pt x="0" y="61"/>
                    <a:pt x="0" y="70"/>
                    <a:pt x="6" y="75"/>
                  </a:cubicBezTo>
                  <a:cubicBezTo>
                    <a:pt x="15" y="84"/>
                    <a:pt x="15" y="84"/>
                    <a:pt x="15" y="84"/>
                  </a:cubicBezTo>
                  <a:cubicBezTo>
                    <a:pt x="20" y="90"/>
                    <a:pt x="29" y="90"/>
                    <a:pt x="34" y="84"/>
                  </a:cubicBezTo>
                  <a:cubicBezTo>
                    <a:pt x="85" y="34"/>
                    <a:pt x="85" y="34"/>
                    <a:pt x="85" y="34"/>
                  </a:cubicBezTo>
                  <a:cubicBezTo>
                    <a:pt x="90" y="28"/>
                    <a:pt x="90" y="20"/>
                    <a:pt x="85" y="14"/>
                  </a:cubicBezTo>
                  <a:close/>
                  <a:moveTo>
                    <a:pt x="82" y="31"/>
                  </a:moveTo>
                  <a:cubicBezTo>
                    <a:pt x="56" y="56"/>
                    <a:pt x="56" y="56"/>
                    <a:pt x="56" y="56"/>
                  </a:cubicBezTo>
                  <a:cubicBezTo>
                    <a:pt x="37" y="37"/>
                    <a:pt x="37" y="37"/>
                    <a:pt x="37" y="37"/>
                  </a:cubicBezTo>
                  <a:cubicBezTo>
                    <a:pt x="12" y="62"/>
                    <a:pt x="12" y="62"/>
                    <a:pt x="12" y="62"/>
                  </a:cubicBezTo>
                  <a:cubicBezTo>
                    <a:pt x="11" y="63"/>
                    <a:pt x="11" y="64"/>
                    <a:pt x="11" y="66"/>
                  </a:cubicBezTo>
                  <a:cubicBezTo>
                    <a:pt x="11" y="67"/>
                    <a:pt x="11" y="68"/>
                    <a:pt x="12" y="69"/>
                  </a:cubicBezTo>
                  <a:cubicBezTo>
                    <a:pt x="13" y="70"/>
                    <a:pt x="13" y="71"/>
                    <a:pt x="12" y="72"/>
                  </a:cubicBezTo>
                  <a:cubicBezTo>
                    <a:pt x="12" y="73"/>
                    <a:pt x="11" y="73"/>
                    <a:pt x="10" y="73"/>
                  </a:cubicBezTo>
                  <a:cubicBezTo>
                    <a:pt x="10" y="73"/>
                    <a:pt x="9" y="73"/>
                    <a:pt x="9" y="72"/>
                  </a:cubicBezTo>
                  <a:cubicBezTo>
                    <a:pt x="7" y="70"/>
                    <a:pt x="6" y="68"/>
                    <a:pt x="6" y="66"/>
                  </a:cubicBezTo>
                  <a:cubicBezTo>
                    <a:pt x="6" y="63"/>
                    <a:pt x="7" y="61"/>
                    <a:pt x="9" y="59"/>
                  </a:cubicBezTo>
                  <a:cubicBezTo>
                    <a:pt x="59" y="8"/>
                    <a:pt x="59" y="8"/>
                    <a:pt x="59" y="8"/>
                  </a:cubicBezTo>
                  <a:cubicBezTo>
                    <a:pt x="61" y="7"/>
                    <a:pt x="64" y="6"/>
                    <a:pt x="66" y="6"/>
                  </a:cubicBezTo>
                  <a:cubicBezTo>
                    <a:pt x="68" y="6"/>
                    <a:pt x="71" y="7"/>
                    <a:pt x="72" y="8"/>
                  </a:cubicBezTo>
                  <a:cubicBezTo>
                    <a:pt x="82" y="18"/>
                    <a:pt x="82" y="18"/>
                    <a:pt x="82" y="18"/>
                  </a:cubicBezTo>
                  <a:cubicBezTo>
                    <a:pt x="85" y="21"/>
                    <a:pt x="85" y="27"/>
                    <a:pt x="82" y="31"/>
                  </a:cubicBezTo>
                  <a:close/>
                </a:path>
              </a:pathLst>
            </a:custGeom>
            <a:solidFill>
              <a:srgbClr val="D78D8F"/>
            </a:solidFill>
          </p:spPr>
          <p:txBody>
            <a:bodyPr vert="horz" wrap="square" lIns="91440" tIns="45720" rIns="91440" bIns="45720" anchor="t">
              <a:normAutofit/>
            </a:bodyPr>
            <a:lstStyle/>
            <a:p>
              <a:pPr marL="0" algn="l"/>
              <a:endParaRPr/>
            </a:p>
          </p:txBody>
        </p:sp>
      </p:grpSp>
      <p:grpSp>
        <p:nvGrpSpPr>
          <p:cNvPr id="15" name="Group 15"/>
          <p:cNvGrpSpPr/>
          <p:nvPr/>
        </p:nvGrpSpPr>
        <p:grpSpPr>
          <a:xfrm>
            <a:off x="1228885" y="1386364"/>
            <a:ext cx="2637204" cy="2265435"/>
            <a:chOff x="3613" y="1965"/>
            <a:chExt cx="454" cy="390"/>
          </a:xfrm>
        </p:grpSpPr>
        <p:sp>
          <p:nvSpPr>
            <p:cNvPr id="16" name="AutoShape 16"/>
            <p:cNvSpPr/>
            <p:nvPr/>
          </p:nvSpPr>
          <p:spPr>
            <a:xfrm>
              <a:off x="3613" y="1965"/>
              <a:ext cx="454" cy="390"/>
            </a:xfrm>
            <a:prstGeom prst="rect">
              <a:avLst/>
            </a:prstGeom>
            <a:noFill/>
          </p:spPr>
          <p:txBody>
            <a:bodyPr vert="horz" wrap="square" lIns="91440" tIns="45720" rIns="91440" bIns="45720" anchor="t">
              <a:normAutofit/>
            </a:bodyPr>
            <a:lstStyle/>
            <a:p>
              <a:pPr marL="0" algn="l"/>
              <a:endParaRPr/>
            </a:p>
          </p:txBody>
        </p:sp>
        <p:sp>
          <p:nvSpPr>
            <p:cNvPr id="17" name="Freeform 17"/>
            <p:cNvSpPr/>
            <p:nvPr/>
          </p:nvSpPr>
          <p:spPr>
            <a:xfrm>
              <a:off x="3613" y="2016"/>
              <a:ext cx="454" cy="337"/>
            </a:xfrm>
            <a:custGeom>
              <a:avLst/>
              <a:gdLst/>
              <a:ahLst/>
              <a:cxnLst/>
              <a:rect l="l" t="t" r="r" b="b"/>
              <a:pathLst>
                <a:path w="189" h="140">
                  <a:moveTo>
                    <a:pt x="175" y="0"/>
                  </a:moveTo>
                  <a:cubicBezTo>
                    <a:pt x="14" y="0"/>
                    <a:pt x="14" y="0"/>
                    <a:pt x="14" y="0"/>
                  </a:cubicBezTo>
                  <a:cubicBezTo>
                    <a:pt x="6" y="0"/>
                    <a:pt x="0" y="7"/>
                    <a:pt x="0" y="14"/>
                  </a:cubicBezTo>
                  <a:cubicBezTo>
                    <a:pt x="0" y="126"/>
                    <a:pt x="0" y="126"/>
                    <a:pt x="0" y="126"/>
                  </a:cubicBezTo>
                  <a:cubicBezTo>
                    <a:pt x="0" y="134"/>
                    <a:pt x="6" y="140"/>
                    <a:pt x="14" y="140"/>
                  </a:cubicBezTo>
                  <a:cubicBezTo>
                    <a:pt x="175" y="140"/>
                    <a:pt x="175" y="140"/>
                    <a:pt x="175" y="140"/>
                  </a:cubicBezTo>
                  <a:cubicBezTo>
                    <a:pt x="182" y="140"/>
                    <a:pt x="189" y="134"/>
                    <a:pt x="189" y="126"/>
                  </a:cubicBezTo>
                  <a:cubicBezTo>
                    <a:pt x="189" y="14"/>
                    <a:pt x="189" y="14"/>
                    <a:pt x="189" y="14"/>
                  </a:cubicBezTo>
                  <a:cubicBezTo>
                    <a:pt x="189" y="7"/>
                    <a:pt x="182" y="0"/>
                    <a:pt x="175" y="0"/>
                  </a:cubicBezTo>
                  <a:close/>
                  <a:moveTo>
                    <a:pt x="94" y="118"/>
                  </a:moveTo>
                  <a:cubicBezTo>
                    <a:pt x="68" y="118"/>
                    <a:pt x="46" y="97"/>
                    <a:pt x="46" y="70"/>
                  </a:cubicBezTo>
                  <a:cubicBezTo>
                    <a:pt x="46" y="43"/>
                    <a:pt x="68" y="22"/>
                    <a:pt x="94" y="22"/>
                  </a:cubicBezTo>
                  <a:cubicBezTo>
                    <a:pt x="121" y="22"/>
                    <a:pt x="143" y="43"/>
                    <a:pt x="143" y="70"/>
                  </a:cubicBezTo>
                  <a:cubicBezTo>
                    <a:pt x="143" y="97"/>
                    <a:pt x="121" y="118"/>
                    <a:pt x="94" y="118"/>
                  </a:cubicBezTo>
                  <a:close/>
                </a:path>
              </a:pathLst>
            </a:custGeom>
            <a:solidFill>
              <a:schemeClr val="accent1"/>
            </a:solidFill>
          </p:spPr>
          <p:txBody>
            <a:bodyPr vert="horz" wrap="square" lIns="91440" tIns="45720" rIns="91440" bIns="45720" anchor="t">
              <a:normAutofit/>
            </a:bodyPr>
            <a:lstStyle/>
            <a:p>
              <a:pPr marL="0" algn="l"/>
              <a:endParaRPr/>
            </a:p>
          </p:txBody>
        </p:sp>
        <p:sp>
          <p:nvSpPr>
            <p:cNvPr id="18" name="Freeform 18"/>
            <p:cNvSpPr/>
            <p:nvPr/>
          </p:nvSpPr>
          <p:spPr>
            <a:xfrm>
              <a:off x="3771" y="2117"/>
              <a:ext cx="135" cy="135"/>
            </a:xfrm>
            <a:custGeom>
              <a:avLst/>
              <a:gdLst/>
              <a:ahLst/>
              <a:cxnLst/>
              <a:rect l="l" t="t" r="r" b="b"/>
              <a:pathLst>
                <a:path w="56" h="56">
                  <a:moveTo>
                    <a:pt x="54" y="20"/>
                  </a:moveTo>
                  <a:cubicBezTo>
                    <a:pt x="37" y="20"/>
                    <a:pt x="37" y="20"/>
                    <a:pt x="37" y="20"/>
                  </a:cubicBezTo>
                  <a:cubicBezTo>
                    <a:pt x="37" y="3"/>
                    <a:pt x="37" y="3"/>
                    <a:pt x="37" y="3"/>
                  </a:cubicBezTo>
                  <a:cubicBezTo>
                    <a:pt x="37" y="1"/>
                    <a:pt x="35" y="0"/>
                    <a:pt x="34" y="0"/>
                  </a:cubicBezTo>
                  <a:cubicBezTo>
                    <a:pt x="23" y="0"/>
                    <a:pt x="23" y="0"/>
                    <a:pt x="23" y="0"/>
                  </a:cubicBezTo>
                  <a:cubicBezTo>
                    <a:pt x="21" y="0"/>
                    <a:pt x="20" y="1"/>
                    <a:pt x="20" y="3"/>
                  </a:cubicBezTo>
                  <a:cubicBezTo>
                    <a:pt x="20" y="20"/>
                    <a:pt x="20" y="20"/>
                    <a:pt x="20" y="20"/>
                  </a:cubicBezTo>
                  <a:cubicBezTo>
                    <a:pt x="3" y="20"/>
                    <a:pt x="3" y="20"/>
                    <a:pt x="3" y="20"/>
                  </a:cubicBezTo>
                  <a:cubicBezTo>
                    <a:pt x="2" y="20"/>
                    <a:pt x="0" y="21"/>
                    <a:pt x="0" y="23"/>
                  </a:cubicBezTo>
                  <a:cubicBezTo>
                    <a:pt x="0" y="33"/>
                    <a:pt x="0" y="33"/>
                    <a:pt x="0" y="33"/>
                  </a:cubicBezTo>
                  <a:cubicBezTo>
                    <a:pt x="0" y="35"/>
                    <a:pt x="2" y="36"/>
                    <a:pt x="3" y="36"/>
                  </a:cubicBezTo>
                  <a:cubicBezTo>
                    <a:pt x="20" y="36"/>
                    <a:pt x="20" y="36"/>
                    <a:pt x="20" y="36"/>
                  </a:cubicBezTo>
                  <a:cubicBezTo>
                    <a:pt x="20" y="53"/>
                    <a:pt x="20" y="53"/>
                    <a:pt x="20" y="53"/>
                  </a:cubicBezTo>
                  <a:cubicBezTo>
                    <a:pt x="20" y="55"/>
                    <a:pt x="21" y="56"/>
                    <a:pt x="23" y="56"/>
                  </a:cubicBezTo>
                  <a:cubicBezTo>
                    <a:pt x="34" y="56"/>
                    <a:pt x="34" y="56"/>
                    <a:pt x="34" y="56"/>
                  </a:cubicBezTo>
                  <a:cubicBezTo>
                    <a:pt x="35" y="56"/>
                    <a:pt x="37" y="55"/>
                    <a:pt x="37" y="53"/>
                  </a:cubicBezTo>
                  <a:cubicBezTo>
                    <a:pt x="37" y="36"/>
                    <a:pt x="37" y="36"/>
                    <a:pt x="37" y="36"/>
                  </a:cubicBezTo>
                  <a:cubicBezTo>
                    <a:pt x="54" y="36"/>
                    <a:pt x="54" y="36"/>
                    <a:pt x="54" y="36"/>
                  </a:cubicBezTo>
                  <a:cubicBezTo>
                    <a:pt x="55" y="36"/>
                    <a:pt x="56" y="35"/>
                    <a:pt x="56" y="33"/>
                  </a:cubicBezTo>
                  <a:cubicBezTo>
                    <a:pt x="56" y="23"/>
                    <a:pt x="56" y="23"/>
                    <a:pt x="56" y="23"/>
                  </a:cubicBezTo>
                  <a:cubicBezTo>
                    <a:pt x="56" y="21"/>
                    <a:pt x="55" y="20"/>
                    <a:pt x="54" y="20"/>
                  </a:cubicBezTo>
                  <a:close/>
                </a:path>
              </a:pathLst>
            </a:custGeom>
            <a:solidFill>
              <a:schemeClr val="accent1"/>
            </a:solidFill>
          </p:spPr>
          <p:txBody>
            <a:bodyPr vert="horz" wrap="square" lIns="91440" tIns="45720" rIns="91440" bIns="45720" anchor="t">
              <a:normAutofit/>
            </a:bodyPr>
            <a:lstStyle/>
            <a:p>
              <a:pPr marL="0" algn="l"/>
              <a:endParaRPr/>
            </a:p>
          </p:txBody>
        </p:sp>
        <p:sp>
          <p:nvSpPr>
            <p:cNvPr id="19" name="Freeform 19"/>
            <p:cNvSpPr/>
            <p:nvPr/>
          </p:nvSpPr>
          <p:spPr>
            <a:xfrm>
              <a:off x="3764" y="1965"/>
              <a:ext cx="149" cy="36"/>
            </a:xfrm>
            <a:custGeom>
              <a:avLst/>
              <a:gdLst/>
              <a:ahLst/>
              <a:cxnLst/>
              <a:rect l="l" t="t" r="r" b="b"/>
              <a:pathLst>
                <a:path w="62" h="15">
                  <a:moveTo>
                    <a:pt x="10" y="9"/>
                  </a:moveTo>
                  <a:cubicBezTo>
                    <a:pt x="53" y="9"/>
                    <a:pt x="53" y="9"/>
                    <a:pt x="53" y="9"/>
                  </a:cubicBezTo>
                  <a:cubicBezTo>
                    <a:pt x="53" y="15"/>
                    <a:pt x="53" y="15"/>
                    <a:pt x="53" y="15"/>
                  </a:cubicBezTo>
                  <a:cubicBezTo>
                    <a:pt x="62" y="15"/>
                    <a:pt x="62" y="15"/>
                    <a:pt x="62" y="15"/>
                  </a:cubicBezTo>
                  <a:cubicBezTo>
                    <a:pt x="62" y="5"/>
                    <a:pt x="62" y="5"/>
                    <a:pt x="62" y="5"/>
                  </a:cubicBezTo>
                  <a:cubicBezTo>
                    <a:pt x="62" y="2"/>
                    <a:pt x="60" y="0"/>
                    <a:pt x="58" y="0"/>
                  </a:cubicBezTo>
                  <a:cubicBezTo>
                    <a:pt x="5" y="0"/>
                    <a:pt x="5" y="0"/>
                    <a:pt x="5" y="0"/>
                  </a:cubicBezTo>
                  <a:cubicBezTo>
                    <a:pt x="2" y="0"/>
                    <a:pt x="0" y="2"/>
                    <a:pt x="0" y="5"/>
                  </a:cubicBezTo>
                  <a:cubicBezTo>
                    <a:pt x="0" y="15"/>
                    <a:pt x="0" y="15"/>
                    <a:pt x="0" y="15"/>
                  </a:cubicBezTo>
                  <a:cubicBezTo>
                    <a:pt x="10" y="15"/>
                    <a:pt x="10" y="15"/>
                    <a:pt x="10" y="15"/>
                  </a:cubicBezTo>
                  <a:lnTo>
                    <a:pt x="10" y="9"/>
                  </a:lnTo>
                  <a:close/>
                </a:path>
              </a:pathLst>
            </a:custGeom>
            <a:solidFill>
              <a:schemeClr val="accent1"/>
            </a:solidFill>
          </p:spPr>
          <p:txBody>
            <a:bodyPr vert="horz" wrap="square" lIns="91440" tIns="45720" rIns="91440" bIns="45720" anchor="t">
              <a:normAutofit/>
            </a:bodyPr>
            <a:lstStyle/>
            <a:p>
              <a:pPr marL="0" algn="l"/>
              <a:endParaRPr/>
            </a:p>
          </p:txBody>
        </p:sp>
      </p:grpSp>
      <p:grpSp>
        <p:nvGrpSpPr>
          <p:cNvPr id="20" name="Group 20"/>
          <p:cNvGrpSpPr/>
          <p:nvPr/>
        </p:nvGrpSpPr>
        <p:grpSpPr>
          <a:xfrm>
            <a:off x="675708" y="3634455"/>
            <a:ext cx="1329816" cy="1302385"/>
            <a:chOff x="1191134" y="3791135"/>
            <a:chExt cx="1329816" cy="1302385"/>
          </a:xfrm>
        </p:grpSpPr>
        <p:grpSp>
          <p:nvGrpSpPr>
            <p:cNvPr id="21" name="Group 21"/>
            <p:cNvGrpSpPr/>
            <p:nvPr/>
          </p:nvGrpSpPr>
          <p:grpSpPr>
            <a:xfrm>
              <a:off x="1237582" y="3791135"/>
              <a:ext cx="1283368" cy="1209490"/>
              <a:chOff x="1237582" y="3791135"/>
              <a:chExt cx="1283368" cy="1209490"/>
            </a:xfrm>
          </p:grpSpPr>
          <p:cxnSp>
            <p:nvCxnSpPr>
              <p:cNvPr id="22" name="Connector 22"/>
              <p:cNvCxnSpPr/>
              <p:nvPr/>
            </p:nvCxnSpPr>
            <p:spPr>
              <a:xfrm flipH="1">
                <a:off x="1237582" y="4362365"/>
                <a:ext cx="1283368" cy="0"/>
              </a:xfrm>
              <a:prstGeom prst="line">
                <a:avLst/>
              </a:prstGeom>
              <a:ln w="19050" cap="flat" cmpd="sng">
                <a:solidFill>
                  <a:schemeClr val="accent1"/>
                </a:solidFill>
                <a:prstDash val="solid"/>
              </a:ln>
            </p:spPr>
          </p:cxnSp>
          <p:cxnSp>
            <p:nvCxnSpPr>
              <p:cNvPr id="23" name="Connector 23"/>
              <p:cNvCxnSpPr/>
              <p:nvPr/>
            </p:nvCxnSpPr>
            <p:spPr>
              <a:xfrm flipV="1">
                <a:off x="2518569" y="3791135"/>
                <a:ext cx="0" cy="579686"/>
              </a:xfrm>
              <a:prstGeom prst="line">
                <a:avLst/>
              </a:prstGeom>
              <a:ln w="19050" cap="flat" cmpd="sng">
                <a:solidFill>
                  <a:schemeClr val="accent1"/>
                </a:solidFill>
                <a:prstDash val="solid"/>
              </a:ln>
            </p:spPr>
          </p:cxnSp>
          <p:cxnSp>
            <p:nvCxnSpPr>
              <p:cNvPr id="24" name="Connector 24"/>
              <p:cNvCxnSpPr/>
              <p:nvPr/>
            </p:nvCxnSpPr>
            <p:spPr>
              <a:xfrm flipV="1">
                <a:off x="1240883" y="4360314"/>
                <a:ext cx="0" cy="640311"/>
              </a:xfrm>
              <a:prstGeom prst="line">
                <a:avLst/>
              </a:prstGeom>
              <a:ln w="19050" cap="flat" cmpd="sng">
                <a:solidFill>
                  <a:schemeClr val="accent1"/>
                </a:solidFill>
                <a:prstDash val="solid"/>
              </a:ln>
            </p:spPr>
          </p:cxnSp>
        </p:grpSp>
        <p:sp>
          <p:nvSpPr>
            <p:cNvPr id="25" name="AutoShape 25"/>
            <p:cNvSpPr/>
            <p:nvPr/>
          </p:nvSpPr>
          <p:spPr>
            <a:xfrm>
              <a:off x="1191134" y="5000625"/>
              <a:ext cx="92895" cy="92895"/>
            </a:xfrm>
            <a:prstGeom prst="ellipse">
              <a:avLst/>
            </a:prstGeom>
            <a:solidFill>
              <a:schemeClr val="accent1"/>
            </a:solidFill>
            <a:ln w="12700" cap="flat" cmpd="sng">
              <a:solidFill>
                <a:schemeClr val="accent1"/>
              </a:solidFill>
              <a:prstDash val="solid"/>
            </a:ln>
          </p:spPr>
          <p:txBody>
            <a:bodyPr vert="horz" lIns="91440" tIns="45720" rIns="91440" bIns="45720" anchor="ctr">
              <a:normAutofit/>
            </a:bodyPr>
            <a:lstStyle/>
            <a:p>
              <a:pPr marL="0" algn="ctr"/>
              <a:endParaRPr/>
            </a:p>
          </p:txBody>
        </p:sp>
      </p:grpSp>
      <p:grpSp>
        <p:nvGrpSpPr>
          <p:cNvPr id="26" name="Group 26"/>
          <p:cNvGrpSpPr/>
          <p:nvPr/>
        </p:nvGrpSpPr>
        <p:grpSpPr>
          <a:xfrm>
            <a:off x="1803393" y="3634465"/>
            <a:ext cx="525999" cy="1302385"/>
            <a:chOff x="1429089" y="3791135"/>
            <a:chExt cx="525999" cy="1302385"/>
          </a:xfrm>
        </p:grpSpPr>
        <p:grpSp>
          <p:nvGrpSpPr>
            <p:cNvPr id="27" name="Group 27"/>
            <p:cNvGrpSpPr/>
            <p:nvPr/>
          </p:nvGrpSpPr>
          <p:grpSpPr>
            <a:xfrm>
              <a:off x="1475536" y="3791135"/>
              <a:ext cx="479552" cy="1209491"/>
              <a:chOff x="1475536" y="3791135"/>
              <a:chExt cx="479552" cy="1209491"/>
            </a:xfrm>
          </p:grpSpPr>
          <p:cxnSp>
            <p:nvCxnSpPr>
              <p:cNvPr id="28" name="Connector 28"/>
              <p:cNvCxnSpPr/>
              <p:nvPr/>
            </p:nvCxnSpPr>
            <p:spPr>
              <a:xfrm flipH="1">
                <a:off x="1475536" y="4634891"/>
                <a:ext cx="479552" cy="0"/>
              </a:xfrm>
              <a:prstGeom prst="line">
                <a:avLst/>
              </a:prstGeom>
              <a:ln w="19050" cap="flat" cmpd="sng">
                <a:solidFill>
                  <a:schemeClr val="accent1"/>
                </a:solidFill>
                <a:prstDash val="solid"/>
              </a:ln>
            </p:spPr>
          </p:cxnSp>
          <p:cxnSp>
            <p:nvCxnSpPr>
              <p:cNvPr id="29" name="Connector 29"/>
              <p:cNvCxnSpPr/>
              <p:nvPr/>
            </p:nvCxnSpPr>
            <p:spPr>
              <a:xfrm flipV="1">
                <a:off x="1955088" y="3791135"/>
                <a:ext cx="0" cy="843756"/>
              </a:xfrm>
              <a:prstGeom prst="line">
                <a:avLst/>
              </a:prstGeom>
              <a:ln w="19050" cap="flat" cmpd="sng">
                <a:solidFill>
                  <a:schemeClr val="accent1"/>
                </a:solidFill>
                <a:prstDash val="solid"/>
              </a:ln>
            </p:spPr>
          </p:cxnSp>
          <p:cxnSp>
            <p:nvCxnSpPr>
              <p:cNvPr id="30" name="Connector 30"/>
              <p:cNvCxnSpPr/>
              <p:nvPr/>
            </p:nvCxnSpPr>
            <p:spPr>
              <a:xfrm flipV="1">
                <a:off x="1478838" y="4634891"/>
                <a:ext cx="0" cy="365735"/>
              </a:xfrm>
              <a:prstGeom prst="line">
                <a:avLst/>
              </a:prstGeom>
              <a:ln w="19050" cap="flat" cmpd="sng">
                <a:solidFill>
                  <a:schemeClr val="accent1"/>
                </a:solidFill>
                <a:prstDash val="solid"/>
              </a:ln>
            </p:spPr>
          </p:cxnSp>
        </p:grpSp>
        <p:sp>
          <p:nvSpPr>
            <p:cNvPr id="31" name="AutoShape 31"/>
            <p:cNvSpPr/>
            <p:nvPr/>
          </p:nvSpPr>
          <p:spPr>
            <a:xfrm>
              <a:off x="1429089" y="5000625"/>
              <a:ext cx="92895" cy="92895"/>
            </a:xfrm>
            <a:prstGeom prst="ellipse">
              <a:avLst/>
            </a:prstGeom>
            <a:solidFill>
              <a:schemeClr val="accent6"/>
            </a:solidFill>
            <a:ln w="12700" cap="flat" cmpd="sng">
              <a:solidFill>
                <a:schemeClr val="accent1"/>
              </a:solidFill>
              <a:prstDash val="solid"/>
            </a:ln>
          </p:spPr>
          <p:txBody>
            <a:bodyPr vert="horz" lIns="91440" tIns="45720" rIns="91440" bIns="45720" anchor="ctr">
              <a:normAutofit/>
            </a:bodyPr>
            <a:lstStyle/>
            <a:p>
              <a:pPr marL="0" algn="ctr"/>
              <a:endParaRPr/>
            </a:p>
          </p:txBody>
        </p:sp>
      </p:grpSp>
      <p:grpSp>
        <p:nvGrpSpPr>
          <p:cNvPr id="32" name="Group 32"/>
          <p:cNvGrpSpPr/>
          <p:nvPr/>
        </p:nvGrpSpPr>
        <p:grpSpPr>
          <a:xfrm flipH="1">
            <a:off x="2995583" y="3634465"/>
            <a:ext cx="1329816" cy="1302385"/>
            <a:chOff x="1191134" y="3791135"/>
            <a:chExt cx="1329816" cy="1302385"/>
          </a:xfrm>
        </p:grpSpPr>
        <p:grpSp>
          <p:nvGrpSpPr>
            <p:cNvPr id="33" name="Group 33"/>
            <p:cNvGrpSpPr/>
            <p:nvPr/>
          </p:nvGrpSpPr>
          <p:grpSpPr>
            <a:xfrm>
              <a:off x="1237582" y="3791135"/>
              <a:ext cx="1283368" cy="1209490"/>
              <a:chOff x="1237582" y="3791135"/>
              <a:chExt cx="1283368" cy="1209490"/>
            </a:xfrm>
          </p:grpSpPr>
          <p:cxnSp>
            <p:nvCxnSpPr>
              <p:cNvPr id="34" name="Connector 34"/>
              <p:cNvCxnSpPr/>
              <p:nvPr/>
            </p:nvCxnSpPr>
            <p:spPr>
              <a:xfrm flipH="1">
                <a:off x="1237582" y="4362365"/>
                <a:ext cx="1283368" cy="0"/>
              </a:xfrm>
              <a:prstGeom prst="line">
                <a:avLst/>
              </a:prstGeom>
              <a:ln w="19050" cap="flat" cmpd="sng">
                <a:solidFill>
                  <a:schemeClr val="accent1"/>
                </a:solidFill>
                <a:prstDash val="solid"/>
              </a:ln>
            </p:spPr>
          </p:cxnSp>
          <p:cxnSp>
            <p:nvCxnSpPr>
              <p:cNvPr id="35" name="Connector 35"/>
              <p:cNvCxnSpPr/>
              <p:nvPr/>
            </p:nvCxnSpPr>
            <p:spPr>
              <a:xfrm flipV="1">
                <a:off x="2518569" y="3791135"/>
                <a:ext cx="0" cy="579686"/>
              </a:xfrm>
              <a:prstGeom prst="line">
                <a:avLst/>
              </a:prstGeom>
              <a:ln w="19050" cap="flat" cmpd="sng">
                <a:solidFill>
                  <a:schemeClr val="accent1"/>
                </a:solidFill>
                <a:prstDash val="solid"/>
              </a:ln>
            </p:spPr>
          </p:cxnSp>
          <p:cxnSp>
            <p:nvCxnSpPr>
              <p:cNvPr id="36" name="Connector 36"/>
              <p:cNvCxnSpPr/>
              <p:nvPr/>
            </p:nvCxnSpPr>
            <p:spPr>
              <a:xfrm flipV="1">
                <a:off x="1240883" y="4360314"/>
                <a:ext cx="0" cy="640311"/>
              </a:xfrm>
              <a:prstGeom prst="line">
                <a:avLst/>
              </a:prstGeom>
              <a:ln w="19050" cap="flat" cmpd="sng">
                <a:solidFill>
                  <a:schemeClr val="accent1"/>
                </a:solidFill>
                <a:prstDash val="solid"/>
              </a:ln>
            </p:spPr>
          </p:cxnSp>
        </p:grpSp>
        <p:sp>
          <p:nvSpPr>
            <p:cNvPr id="37" name="AutoShape 37"/>
            <p:cNvSpPr/>
            <p:nvPr/>
          </p:nvSpPr>
          <p:spPr>
            <a:xfrm>
              <a:off x="1191134" y="5000625"/>
              <a:ext cx="92895" cy="92895"/>
            </a:xfrm>
            <a:prstGeom prst="ellipse">
              <a:avLst/>
            </a:prstGeom>
            <a:solidFill>
              <a:schemeClr val="accent1"/>
            </a:solidFill>
            <a:ln w="12700" cap="flat" cmpd="sng">
              <a:solidFill>
                <a:schemeClr val="accent1"/>
              </a:solidFill>
              <a:prstDash val="solid"/>
            </a:ln>
          </p:spPr>
          <p:txBody>
            <a:bodyPr vert="horz" lIns="91440" tIns="45720" rIns="91440" bIns="45720" anchor="ctr">
              <a:normAutofit/>
            </a:bodyPr>
            <a:lstStyle/>
            <a:p>
              <a:pPr marL="0" algn="ctr"/>
              <a:endParaRPr/>
            </a:p>
          </p:txBody>
        </p:sp>
      </p:grpSp>
      <p:grpSp>
        <p:nvGrpSpPr>
          <p:cNvPr id="38" name="Group 38"/>
          <p:cNvGrpSpPr/>
          <p:nvPr/>
        </p:nvGrpSpPr>
        <p:grpSpPr>
          <a:xfrm flipH="1">
            <a:off x="2668787" y="3634465"/>
            <a:ext cx="525999" cy="1302385"/>
            <a:chOff x="1429089" y="3791135"/>
            <a:chExt cx="525999" cy="1302385"/>
          </a:xfrm>
        </p:grpSpPr>
        <p:grpSp>
          <p:nvGrpSpPr>
            <p:cNvPr id="39" name="Group 39"/>
            <p:cNvGrpSpPr/>
            <p:nvPr/>
          </p:nvGrpSpPr>
          <p:grpSpPr>
            <a:xfrm>
              <a:off x="1475536" y="3791135"/>
              <a:ext cx="479552" cy="1209491"/>
              <a:chOff x="1475536" y="3791135"/>
              <a:chExt cx="479552" cy="1209491"/>
            </a:xfrm>
          </p:grpSpPr>
          <p:cxnSp>
            <p:nvCxnSpPr>
              <p:cNvPr id="40" name="Connector 40"/>
              <p:cNvCxnSpPr/>
              <p:nvPr/>
            </p:nvCxnSpPr>
            <p:spPr>
              <a:xfrm flipH="1">
                <a:off x="1475536" y="4634891"/>
                <a:ext cx="479552" cy="0"/>
              </a:xfrm>
              <a:prstGeom prst="line">
                <a:avLst/>
              </a:prstGeom>
              <a:ln w="19050" cap="flat" cmpd="sng">
                <a:solidFill>
                  <a:schemeClr val="accent1"/>
                </a:solidFill>
                <a:prstDash val="solid"/>
              </a:ln>
            </p:spPr>
          </p:cxnSp>
          <p:cxnSp>
            <p:nvCxnSpPr>
              <p:cNvPr id="41" name="Connector 41"/>
              <p:cNvCxnSpPr/>
              <p:nvPr/>
            </p:nvCxnSpPr>
            <p:spPr>
              <a:xfrm flipV="1">
                <a:off x="1955088" y="3791135"/>
                <a:ext cx="0" cy="843756"/>
              </a:xfrm>
              <a:prstGeom prst="line">
                <a:avLst/>
              </a:prstGeom>
              <a:ln w="19050" cap="flat" cmpd="sng">
                <a:solidFill>
                  <a:schemeClr val="accent1"/>
                </a:solidFill>
                <a:prstDash val="solid"/>
              </a:ln>
            </p:spPr>
          </p:cxnSp>
          <p:cxnSp>
            <p:nvCxnSpPr>
              <p:cNvPr id="42" name="Connector 42"/>
              <p:cNvCxnSpPr/>
              <p:nvPr/>
            </p:nvCxnSpPr>
            <p:spPr>
              <a:xfrm flipV="1">
                <a:off x="1478838" y="4634891"/>
                <a:ext cx="0" cy="365735"/>
              </a:xfrm>
              <a:prstGeom prst="line">
                <a:avLst/>
              </a:prstGeom>
              <a:ln w="19050" cap="flat" cmpd="sng">
                <a:solidFill>
                  <a:schemeClr val="accent1"/>
                </a:solidFill>
                <a:prstDash val="solid"/>
              </a:ln>
            </p:spPr>
          </p:cxnSp>
        </p:grpSp>
        <p:sp>
          <p:nvSpPr>
            <p:cNvPr id="43" name="AutoShape 43"/>
            <p:cNvSpPr/>
            <p:nvPr/>
          </p:nvSpPr>
          <p:spPr>
            <a:xfrm>
              <a:off x="1429089" y="5000625"/>
              <a:ext cx="92895" cy="92895"/>
            </a:xfrm>
            <a:prstGeom prst="ellipse">
              <a:avLst/>
            </a:prstGeom>
            <a:solidFill>
              <a:schemeClr val="accent1"/>
            </a:solidFill>
            <a:ln w="12700" cap="flat" cmpd="sng">
              <a:solidFill>
                <a:schemeClr val="accent1"/>
              </a:solidFill>
              <a:prstDash val="solid"/>
            </a:ln>
          </p:spPr>
          <p:txBody>
            <a:bodyPr vert="horz" lIns="91440" tIns="45720" rIns="91440" bIns="45720" anchor="ctr">
              <a:normAutofit/>
            </a:bodyPr>
            <a:lstStyle/>
            <a:p>
              <a:pPr marL="0" algn="ctr"/>
              <a:endParaRPr/>
            </a:p>
          </p:txBody>
        </p:sp>
      </p:grpSp>
      <p:sp>
        <p:nvSpPr>
          <p:cNvPr id="44" name="Freeform 44"/>
          <p:cNvSpPr/>
          <p:nvPr/>
        </p:nvSpPr>
        <p:spPr>
          <a:xfrm>
            <a:off x="2816996" y="5203575"/>
            <a:ext cx="665347" cy="668469"/>
          </a:xfrm>
          <a:custGeom>
            <a:avLst/>
            <a:gdLst/>
            <a:ahLst/>
            <a:cxnLst/>
            <a:rect l="l" t="t" r="r" b="b"/>
            <a:pathLst>
              <a:path w="90" h="90">
                <a:moveTo>
                  <a:pt x="85" y="14"/>
                </a:moveTo>
                <a:cubicBezTo>
                  <a:pt x="76" y="5"/>
                  <a:pt x="76" y="5"/>
                  <a:pt x="76" y="5"/>
                </a:cubicBezTo>
                <a:cubicBezTo>
                  <a:pt x="70" y="0"/>
                  <a:pt x="62" y="0"/>
                  <a:pt x="56" y="5"/>
                </a:cubicBezTo>
                <a:cubicBezTo>
                  <a:pt x="6" y="56"/>
                  <a:pt x="6" y="56"/>
                  <a:pt x="6" y="56"/>
                </a:cubicBezTo>
                <a:cubicBezTo>
                  <a:pt x="0" y="61"/>
                  <a:pt x="0" y="70"/>
                  <a:pt x="6" y="75"/>
                </a:cubicBezTo>
                <a:cubicBezTo>
                  <a:pt x="15" y="84"/>
                  <a:pt x="15" y="84"/>
                  <a:pt x="15" y="84"/>
                </a:cubicBezTo>
                <a:cubicBezTo>
                  <a:pt x="20" y="90"/>
                  <a:pt x="29" y="90"/>
                  <a:pt x="34" y="84"/>
                </a:cubicBezTo>
                <a:cubicBezTo>
                  <a:pt x="85" y="34"/>
                  <a:pt x="85" y="34"/>
                  <a:pt x="85" y="34"/>
                </a:cubicBezTo>
                <a:cubicBezTo>
                  <a:pt x="90" y="28"/>
                  <a:pt x="90" y="20"/>
                  <a:pt x="85" y="14"/>
                </a:cubicBezTo>
                <a:close/>
                <a:moveTo>
                  <a:pt x="82" y="31"/>
                </a:moveTo>
                <a:cubicBezTo>
                  <a:pt x="56" y="56"/>
                  <a:pt x="56" y="56"/>
                  <a:pt x="56" y="56"/>
                </a:cubicBezTo>
                <a:cubicBezTo>
                  <a:pt x="37" y="37"/>
                  <a:pt x="37" y="37"/>
                  <a:pt x="37" y="37"/>
                </a:cubicBezTo>
                <a:cubicBezTo>
                  <a:pt x="12" y="62"/>
                  <a:pt x="12" y="62"/>
                  <a:pt x="12" y="62"/>
                </a:cubicBezTo>
                <a:cubicBezTo>
                  <a:pt x="11" y="63"/>
                  <a:pt x="11" y="64"/>
                  <a:pt x="11" y="66"/>
                </a:cubicBezTo>
                <a:cubicBezTo>
                  <a:pt x="11" y="67"/>
                  <a:pt x="11" y="68"/>
                  <a:pt x="12" y="69"/>
                </a:cubicBezTo>
                <a:cubicBezTo>
                  <a:pt x="13" y="70"/>
                  <a:pt x="13" y="71"/>
                  <a:pt x="12" y="72"/>
                </a:cubicBezTo>
                <a:cubicBezTo>
                  <a:pt x="12" y="73"/>
                  <a:pt x="11" y="73"/>
                  <a:pt x="10" y="73"/>
                </a:cubicBezTo>
                <a:cubicBezTo>
                  <a:pt x="10" y="73"/>
                  <a:pt x="9" y="73"/>
                  <a:pt x="9" y="72"/>
                </a:cubicBezTo>
                <a:cubicBezTo>
                  <a:pt x="7" y="70"/>
                  <a:pt x="6" y="68"/>
                  <a:pt x="6" y="66"/>
                </a:cubicBezTo>
                <a:cubicBezTo>
                  <a:pt x="6" y="63"/>
                  <a:pt x="7" y="61"/>
                  <a:pt x="9" y="59"/>
                </a:cubicBezTo>
                <a:cubicBezTo>
                  <a:pt x="59" y="8"/>
                  <a:pt x="59" y="8"/>
                  <a:pt x="59" y="8"/>
                </a:cubicBezTo>
                <a:cubicBezTo>
                  <a:pt x="61" y="7"/>
                  <a:pt x="64" y="6"/>
                  <a:pt x="66" y="6"/>
                </a:cubicBezTo>
                <a:cubicBezTo>
                  <a:pt x="68" y="6"/>
                  <a:pt x="71" y="7"/>
                  <a:pt x="72" y="8"/>
                </a:cubicBezTo>
                <a:cubicBezTo>
                  <a:pt x="82" y="18"/>
                  <a:pt x="82" y="18"/>
                  <a:pt x="82" y="18"/>
                </a:cubicBezTo>
                <a:cubicBezTo>
                  <a:pt x="85" y="21"/>
                  <a:pt x="85" y="27"/>
                  <a:pt x="82" y="31"/>
                </a:cubicBezTo>
                <a:close/>
              </a:path>
            </a:pathLst>
          </a:custGeom>
          <a:solidFill>
            <a:schemeClr val="accent1"/>
          </a:solidFill>
        </p:spPr>
        <p:txBody>
          <a:bodyPr vert="horz" wrap="square" lIns="91440" tIns="45720" rIns="91440" bIns="45720" anchor="t">
            <a:normAutofit/>
          </a:bodyPr>
          <a:lstStyle/>
          <a:p>
            <a:pPr marL="0" algn="l"/>
            <a:endParaRPr/>
          </a:p>
        </p:txBody>
      </p:sp>
      <p:grpSp>
        <p:nvGrpSpPr>
          <p:cNvPr id="45" name="Group 45"/>
          <p:cNvGrpSpPr/>
          <p:nvPr/>
        </p:nvGrpSpPr>
        <p:grpSpPr>
          <a:xfrm>
            <a:off x="1541258" y="5243347"/>
            <a:ext cx="612343" cy="697341"/>
            <a:chOff x="3686" y="2410"/>
            <a:chExt cx="353" cy="402"/>
          </a:xfrm>
          <a:solidFill>
            <a:srgbClr val="1CADE4"/>
          </a:solidFill>
        </p:grpSpPr>
        <p:sp>
          <p:nvSpPr>
            <p:cNvPr id="46" name="Freeform 46"/>
            <p:cNvSpPr/>
            <p:nvPr/>
          </p:nvSpPr>
          <p:spPr>
            <a:xfrm>
              <a:off x="3840" y="2525"/>
              <a:ext cx="113" cy="183"/>
            </a:xfrm>
            <a:custGeom>
              <a:avLst/>
              <a:gdLst/>
              <a:ahLst/>
              <a:cxnLst/>
              <a:rect l="l" t="t" r="r" b="b"/>
              <a:pathLst>
                <a:path w="47" h="76">
                  <a:moveTo>
                    <a:pt x="36" y="0"/>
                  </a:moveTo>
                  <a:cubicBezTo>
                    <a:pt x="36" y="3"/>
                    <a:pt x="36" y="5"/>
                    <a:pt x="36" y="8"/>
                  </a:cubicBezTo>
                  <a:cubicBezTo>
                    <a:pt x="30" y="3"/>
                    <a:pt x="30" y="3"/>
                    <a:pt x="30" y="3"/>
                  </a:cubicBezTo>
                  <a:cubicBezTo>
                    <a:pt x="28" y="1"/>
                    <a:pt x="26" y="1"/>
                    <a:pt x="24" y="3"/>
                  </a:cubicBezTo>
                  <a:cubicBezTo>
                    <a:pt x="23" y="4"/>
                    <a:pt x="23" y="7"/>
                    <a:pt x="24" y="8"/>
                  </a:cubicBezTo>
                  <a:cubicBezTo>
                    <a:pt x="35" y="18"/>
                    <a:pt x="35" y="18"/>
                    <a:pt x="35" y="18"/>
                  </a:cubicBezTo>
                  <a:cubicBezTo>
                    <a:pt x="34" y="23"/>
                    <a:pt x="33" y="28"/>
                    <a:pt x="32" y="33"/>
                  </a:cubicBezTo>
                  <a:cubicBezTo>
                    <a:pt x="32" y="33"/>
                    <a:pt x="32" y="34"/>
                    <a:pt x="32" y="34"/>
                  </a:cubicBezTo>
                  <a:cubicBezTo>
                    <a:pt x="13" y="15"/>
                    <a:pt x="13" y="15"/>
                    <a:pt x="13" y="15"/>
                  </a:cubicBezTo>
                  <a:cubicBezTo>
                    <a:pt x="12" y="14"/>
                    <a:pt x="9" y="14"/>
                    <a:pt x="8" y="15"/>
                  </a:cubicBezTo>
                  <a:cubicBezTo>
                    <a:pt x="6" y="17"/>
                    <a:pt x="6" y="19"/>
                    <a:pt x="8" y="21"/>
                  </a:cubicBezTo>
                  <a:cubicBezTo>
                    <a:pt x="29" y="42"/>
                    <a:pt x="29" y="42"/>
                    <a:pt x="29" y="42"/>
                  </a:cubicBezTo>
                  <a:cubicBezTo>
                    <a:pt x="28" y="44"/>
                    <a:pt x="27" y="47"/>
                    <a:pt x="26" y="48"/>
                  </a:cubicBezTo>
                  <a:cubicBezTo>
                    <a:pt x="26" y="49"/>
                    <a:pt x="25" y="50"/>
                    <a:pt x="24" y="51"/>
                  </a:cubicBezTo>
                  <a:cubicBezTo>
                    <a:pt x="24" y="52"/>
                    <a:pt x="24" y="52"/>
                    <a:pt x="24" y="52"/>
                  </a:cubicBezTo>
                  <a:cubicBezTo>
                    <a:pt x="23" y="52"/>
                    <a:pt x="23" y="52"/>
                    <a:pt x="23" y="52"/>
                  </a:cubicBezTo>
                  <a:cubicBezTo>
                    <a:pt x="23" y="52"/>
                    <a:pt x="23" y="52"/>
                    <a:pt x="23" y="52"/>
                  </a:cubicBezTo>
                  <a:cubicBezTo>
                    <a:pt x="9" y="38"/>
                    <a:pt x="9" y="38"/>
                    <a:pt x="9" y="38"/>
                  </a:cubicBezTo>
                  <a:cubicBezTo>
                    <a:pt x="7" y="36"/>
                    <a:pt x="5" y="36"/>
                    <a:pt x="3" y="38"/>
                  </a:cubicBezTo>
                  <a:cubicBezTo>
                    <a:pt x="2" y="39"/>
                    <a:pt x="2" y="42"/>
                    <a:pt x="3" y="43"/>
                  </a:cubicBezTo>
                  <a:cubicBezTo>
                    <a:pt x="17" y="57"/>
                    <a:pt x="17" y="57"/>
                    <a:pt x="17" y="57"/>
                  </a:cubicBezTo>
                  <a:cubicBezTo>
                    <a:pt x="16" y="57"/>
                    <a:pt x="16" y="58"/>
                    <a:pt x="15" y="58"/>
                  </a:cubicBezTo>
                  <a:cubicBezTo>
                    <a:pt x="10" y="61"/>
                    <a:pt x="5" y="63"/>
                    <a:pt x="0" y="64"/>
                  </a:cubicBezTo>
                  <a:cubicBezTo>
                    <a:pt x="0" y="68"/>
                    <a:pt x="0" y="72"/>
                    <a:pt x="0" y="76"/>
                  </a:cubicBezTo>
                  <a:cubicBezTo>
                    <a:pt x="1" y="76"/>
                    <a:pt x="2" y="76"/>
                    <a:pt x="3" y="75"/>
                  </a:cubicBezTo>
                  <a:cubicBezTo>
                    <a:pt x="9" y="74"/>
                    <a:pt x="15" y="72"/>
                    <a:pt x="21" y="69"/>
                  </a:cubicBezTo>
                  <a:cubicBezTo>
                    <a:pt x="22" y="68"/>
                    <a:pt x="23" y="67"/>
                    <a:pt x="25" y="66"/>
                  </a:cubicBezTo>
                  <a:cubicBezTo>
                    <a:pt x="26" y="65"/>
                    <a:pt x="28" y="64"/>
                    <a:pt x="29" y="63"/>
                  </a:cubicBezTo>
                  <a:cubicBezTo>
                    <a:pt x="31" y="61"/>
                    <a:pt x="31" y="61"/>
                    <a:pt x="31" y="61"/>
                  </a:cubicBezTo>
                  <a:cubicBezTo>
                    <a:pt x="32" y="60"/>
                    <a:pt x="32" y="60"/>
                    <a:pt x="32" y="60"/>
                  </a:cubicBezTo>
                  <a:cubicBezTo>
                    <a:pt x="32" y="60"/>
                    <a:pt x="32" y="60"/>
                    <a:pt x="32" y="60"/>
                  </a:cubicBezTo>
                  <a:cubicBezTo>
                    <a:pt x="32" y="60"/>
                    <a:pt x="32" y="60"/>
                    <a:pt x="32" y="60"/>
                  </a:cubicBezTo>
                  <a:cubicBezTo>
                    <a:pt x="33" y="60"/>
                    <a:pt x="33" y="60"/>
                    <a:pt x="33" y="60"/>
                  </a:cubicBezTo>
                  <a:cubicBezTo>
                    <a:pt x="33" y="59"/>
                    <a:pt x="33" y="59"/>
                    <a:pt x="33" y="59"/>
                  </a:cubicBezTo>
                  <a:cubicBezTo>
                    <a:pt x="34" y="58"/>
                    <a:pt x="35" y="56"/>
                    <a:pt x="36" y="55"/>
                  </a:cubicBezTo>
                  <a:cubicBezTo>
                    <a:pt x="40" y="49"/>
                    <a:pt x="42" y="42"/>
                    <a:pt x="43" y="36"/>
                  </a:cubicBezTo>
                  <a:cubicBezTo>
                    <a:pt x="45" y="30"/>
                    <a:pt x="46" y="24"/>
                    <a:pt x="46" y="18"/>
                  </a:cubicBezTo>
                  <a:cubicBezTo>
                    <a:pt x="47" y="12"/>
                    <a:pt x="47" y="6"/>
                    <a:pt x="47" y="1"/>
                  </a:cubicBezTo>
                  <a:cubicBezTo>
                    <a:pt x="47" y="0"/>
                    <a:pt x="47" y="0"/>
                    <a:pt x="47" y="0"/>
                  </a:cubicBezTo>
                  <a:cubicBezTo>
                    <a:pt x="46" y="0"/>
                    <a:pt x="44" y="0"/>
                    <a:pt x="42" y="0"/>
                  </a:cubicBezTo>
                  <a:cubicBezTo>
                    <a:pt x="41" y="0"/>
                    <a:pt x="39" y="0"/>
                    <a:pt x="36" y="0"/>
                  </a:cubicBezTo>
                  <a:close/>
                </a:path>
              </a:pathLst>
            </a:custGeom>
            <a:solidFill>
              <a:schemeClr val="accent1"/>
            </a:solidFill>
          </p:spPr>
          <p:txBody>
            <a:bodyPr vert="horz" wrap="square" lIns="91440" tIns="45720" rIns="91440" bIns="45720" anchor="t">
              <a:normAutofit/>
            </a:bodyPr>
            <a:lstStyle/>
            <a:p>
              <a:pPr marL="0" algn="l"/>
              <a:endParaRPr/>
            </a:p>
          </p:txBody>
        </p:sp>
        <p:sp>
          <p:nvSpPr>
            <p:cNvPr id="47" name="Freeform 47"/>
            <p:cNvSpPr/>
            <p:nvPr/>
          </p:nvSpPr>
          <p:spPr>
            <a:xfrm>
              <a:off x="3787" y="2482"/>
              <a:ext cx="252" cy="330"/>
            </a:xfrm>
            <a:custGeom>
              <a:avLst/>
              <a:gdLst/>
              <a:ahLst/>
              <a:cxnLst/>
              <a:rect l="l" t="t" r="r" b="b"/>
              <a:pathLst>
                <a:path w="105" h="137">
                  <a:moveTo>
                    <a:pt x="101" y="6"/>
                  </a:moveTo>
                  <a:cubicBezTo>
                    <a:pt x="101" y="6"/>
                    <a:pt x="101" y="6"/>
                    <a:pt x="101" y="6"/>
                  </a:cubicBezTo>
                  <a:cubicBezTo>
                    <a:pt x="101" y="6"/>
                    <a:pt x="98" y="5"/>
                    <a:pt x="93" y="5"/>
                  </a:cubicBezTo>
                  <a:cubicBezTo>
                    <a:pt x="88" y="4"/>
                    <a:pt x="80" y="3"/>
                    <a:pt x="71" y="1"/>
                  </a:cubicBezTo>
                  <a:cubicBezTo>
                    <a:pt x="66" y="1"/>
                    <a:pt x="61" y="0"/>
                    <a:pt x="55" y="0"/>
                  </a:cubicBezTo>
                  <a:cubicBezTo>
                    <a:pt x="49" y="1"/>
                    <a:pt x="42" y="1"/>
                    <a:pt x="36" y="4"/>
                  </a:cubicBezTo>
                  <a:cubicBezTo>
                    <a:pt x="35" y="4"/>
                    <a:pt x="33" y="5"/>
                    <a:pt x="31" y="6"/>
                  </a:cubicBezTo>
                  <a:cubicBezTo>
                    <a:pt x="30" y="7"/>
                    <a:pt x="28" y="7"/>
                    <a:pt x="27" y="8"/>
                  </a:cubicBezTo>
                  <a:cubicBezTo>
                    <a:pt x="24" y="10"/>
                    <a:pt x="21" y="13"/>
                    <a:pt x="19" y="15"/>
                  </a:cubicBezTo>
                  <a:cubicBezTo>
                    <a:pt x="17" y="16"/>
                    <a:pt x="17" y="16"/>
                    <a:pt x="17" y="16"/>
                  </a:cubicBezTo>
                  <a:cubicBezTo>
                    <a:pt x="17" y="17"/>
                    <a:pt x="17" y="17"/>
                    <a:pt x="17" y="17"/>
                  </a:cubicBezTo>
                  <a:cubicBezTo>
                    <a:pt x="16" y="17"/>
                    <a:pt x="16" y="17"/>
                    <a:pt x="16" y="17"/>
                  </a:cubicBezTo>
                  <a:cubicBezTo>
                    <a:pt x="16" y="17"/>
                    <a:pt x="16" y="17"/>
                    <a:pt x="16" y="17"/>
                  </a:cubicBezTo>
                  <a:cubicBezTo>
                    <a:pt x="16" y="17"/>
                    <a:pt x="16" y="17"/>
                    <a:pt x="16" y="17"/>
                  </a:cubicBezTo>
                  <a:cubicBezTo>
                    <a:pt x="16" y="17"/>
                    <a:pt x="16" y="17"/>
                    <a:pt x="16" y="17"/>
                  </a:cubicBezTo>
                  <a:cubicBezTo>
                    <a:pt x="15" y="18"/>
                    <a:pt x="15" y="18"/>
                    <a:pt x="15" y="18"/>
                  </a:cubicBezTo>
                  <a:cubicBezTo>
                    <a:pt x="13" y="20"/>
                    <a:pt x="12" y="22"/>
                    <a:pt x="11" y="23"/>
                  </a:cubicBezTo>
                  <a:cubicBezTo>
                    <a:pt x="9" y="27"/>
                    <a:pt x="8" y="30"/>
                    <a:pt x="7" y="33"/>
                  </a:cubicBezTo>
                  <a:cubicBezTo>
                    <a:pt x="5" y="40"/>
                    <a:pt x="4" y="47"/>
                    <a:pt x="4" y="54"/>
                  </a:cubicBezTo>
                  <a:cubicBezTo>
                    <a:pt x="4" y="60"/>
                    <a:pt x="4" y="66"/>
                    <a:pt x="4" y="72"/>
                  </a:cubicBezTo>
                  <a:cubicBezTo>
                    <a:pt x="5" y="84"/>
                    <a:pt x="6" y="95"/>
                    <a:pt x="6" y="104"/>
                  </a:cubicBezTo>
                  <a:cubicBezTo>
                    <a:pt x="7" y="113"/>
                    <a:pt x="6" y="120"/>
                    <a:pt x="4" y="124"/>
                  </a:cubicBezTo>
                  <a:cubicBezTo>
                    <a:pt x="4" y="125"/>
                    <a:pt x="4" y="126"/>
                    <a:pt x="3" y="127"/>
                  </a:cubicBezTo>
                  <a:cubicBezTo>
                    <a:pt x="3" y="128"/>
                    <a:pt x="3" y="128"/>
                    <a:pt x="2" y="129"/>
                  </a:cubicBezTo>
                  <a:cubicBezTo>
                    <a:pt x="2" y="130"/>
                    <a:pt x="1" y="130"/>
                    <a:pt x="1" y="130"/>
                  </a:cubicBezTo>
                  <a:cubicBezTo>
                    <a:pt x="0" y="132"/>
                    <a:pt x="0" y="134"/>
                    <a:pt x="1" y="136"/>
                  </a:cubicBezTo>
                  <a:cubicBezTo>
                    <a:pt x="3" y="137"/>
                    <a:pt x="5" y="137"/>
                    <a:pt x="7" y="136"/>
                  </a:cubicBezTo>
                  <a:cubicBezTo>
                    <a:pt x="7" y="136"/>
                    <a:pt x="8" y="135"/>
                    <a:pt x="9" y="134"/>
                  </a:cubicBezTo>
                  <a:cubicBezTo>
                    <a:pt x="9" y="134"/>
                    <a:pt x="10" y="132"/>
                    <a:pt x="11" y="131"/>
                  </a:cubicBezTo>
                  <a:cubicBezTo>
                    <a:pt x="11" y="130"/>
                    <a:pt x="12" y="129"/>
                    <a:pt x="13" y="128"/>
                  </a:cubicBezTo>
                  <a:cubicBezTo>
                    <a:pt x="16" y="122"/>
                    <a:pt x="17" y="113"/>
                    <a:pt x="18" y="104"/>
                  </a:cubicBezTo>
                  <a:cubicBezTo>
                    <a:pt x="18" y="94"/>
                    <a:pt x="18" y="83"/>
                    <a:pt x="18" y="72"/>
                  </a:cubicBezTo>
                  <a:cubicBezTo>
                    <a:pt x="18" y="66"/>
                    <a:pt x="18" y="60"/>
                    <a:pt x="18" y="54"/>
                  </a:cubicBezTo>
                  <a:cubicBezTo>
                    <a:pt x="19" y="48"/>
                    <a:pt x="19" y="43"/>
                    <a:pt x="21" y="38"/>
                  </a:cubicBezTo>
                  <a:cubicBezTo>
                    <a:pt x="22" y="35"/>
                    <a:pt x="23" y="33"/>
                    <a:pt x="24" y="31"/>
                  </a:cubicBezTo>
                  <a:cubicBezTo>
                    <a:pt x="25" y="30"/>
                    <a:pt x="25" y="29"/>
                    <a:pt x="26" y="28"/>
                  </a:cubicBezTo>
                  <a:cubicBezTo>
                    <a:pt x="27" y="28"/>
                    <a:pt x="27" y="28"/>
                    <a:pt x="27" y="28"/>
                  </a:cubicBezTo>
                  <a:cubicBezTo>
                    <a:pt x="27" y="27"/>
                    <a:pt x="27" y="27"/>
                    <a:pt x="27" y="27"/>
                  </a:cubicBezTo>
                  <a:cubicBezTo>
                    <a:pt x="27" y="27"/>
                    <a:pt x="27" y="27"/>
                    <a:pt x="27" y="27"/>
                  </a:cubicBezTo>
                  <a:cubicBezTo>
                    <a:pt x="27" y="27"/>
                    <a:pt x="27" y="27"/>
                    <a:pt x="27" y="27"/>
                  </a:cubicBezTo>
                  <a:cubicBezTo>
                    <a:pt x="27" y="27"/>
                    <a:pt x="27" y="27"/>
                    <a:pt x="27" y="27"/>
                  </a:cubicBezTo>
                  <a:cubicBezTo>
                    <a:pt x="29" y="26"/>
                    <a:pt x="29" y="26"/>
                    <a:pt x="29" y="26"/>
                  </a:cubicBezTo>
                  <a:cubicBezTo>
                    <a:pt x="31" y="23"/>
                    <a:pt x="33" y="22"/>
                    <a:pt x="35" y="21"/>
                  </a:cubicBezTo>
                  <a:cubicBezTo>
                    <a:pt x="36" y="20"/>
                    <a:pt x="37" y="19"/>
                    <a:pt x="38" y="19"/>
                  </a:cubicBezTo>
                  <a:cubicBezTo>
                    <a:pt x="39" y="18"/>
                    <a:pt x="40" y="18"/>
                    <a:pt x="41" y="17"/>
                  </a:cubicBezTo>
                  <a:cubicBezTo>
                    <a:pt x="50" y="14"/>
                    <a:pt x="61" y="13"/>
                    <a:pt x="70" y="14"/>
                  </a:cubicBezTo>
                  <a:cubicBezTo>
                    <a:pt x="74" y="14"/>
                    <a:pt x="79" y="14"/>
                    <a:pt x="82" y="14"/>
                  </a:cubicBezTo>
                  <a:cubicBezTo>
                    <a:pt x="86" y="14"/>
                    <a:pt x="90" y="14"/>
                    <a:pt x="92" y="14"/>
                  </a:cubicBezTo>
                  <a:cubicBezTo>
                    <a:pt x="95" y="14"/>
                    <a:pt x="97" y="14"/>
                    <a:pt x="99" y="14"/>
                  </a:cubicBezTo>
                  <a:cubicBezTo>
                    <a:pt x="100" y="14"/>
                    <a:pt x="101" y="14"/>
                    <a:pt x="101" y="14"/>
                  </a:cubicBezTo>
                  <a:cubicBezTo>
                    <a:pt x="103" y="13"/>
                    <a:pt x="105" y="12"/>
                    <a:pt x="105" y="10"/>
                  </a:cubicBezTo>
                  <a:cubicBezTo>
                    <a:pt x="105" y="8"/>
                    <a:pt x="104" y="6"/>
                    <a:pt x="101" y="6"/>
                  </a:cubicBezTo>
                  <a:close/>
                </a:path>
              </a:pathLst>
            </a:custGeom>
            <a:solidFill>
              <a:schemeClr val="accent1"/>
            </a:solidFill>
          </p:spPr>
          <p:txBody>
            <a:bodyPr vert="horz" wrap="square" lIns="91440" tIns="45720" rIns="91440" bIns="45720" anchor="t">
              <a:normAutofit/>
            </a:bodyPr>
            <a:lstStyle/>
            <a:p>
              <a:pPr marL="0" algn="l"/>
              <a:endParaRPr/>
            </a:p>
          </p:txBody>
        </p:sp>
        <p:sp>
          <p:nvSpPr>
            <p:cNvPr id="48" name="Freeform 48"/>
            <p:cNvSpPr/>
            <p:nvPr/>
          </p:nvSpPr>
          <p:spPr>
            <a:xfrm>
              <a:off x="3686" y="2689"/>
              <a:ext cx="106" cy="74"/>
            </a:xfrm>
            <a:custGeom>
              <a:avLst/>
              <a:gdLst/>
              <a:ahLst/>
              <a:cxnLst/>
              <a:rect l="l" t="t" r="r" b="b"/>
              <a:pathLst>
                <a:path w="44" h="31">
                  <a:moveTo>
                    <a:pt x="43" y="25"/>
                  </a:moveTo>
                  <a:cubicBezTo>
                    <a:pt x="29" y="11"/>
                    <a:pt x="29" y="11"/>
                    <a:pt x="29" y="11"/>
                  </a:cubicBezTo>
                  <a:cubicBezTo>
                    <a:pt x="31" y="11"/>
                    <a:pt x="33" y="11"/>
                    <a:pt x="34" y="11"/>
                  </a:cubicBezTo>
                  <a:cubicBezTo>
                    <a:pt x="37" y="11"/>
                    <a:pt x="41" y="11"/>
                    <a:pt x="44" y="10"/>
                  </a:cubicBezTo>
                  <a:cubicBezTo>
                    <a:pt x="44" y="7"/>
                    <a:pt x="44" y="3"/>
                    <a:pt x="43" y="0"/>
                  </a:cubicBezTo>
                  <a:cubicBezTo>
                    <a:pt x="40" y="0"/>
                    <a:pt x="37" y="0"/>
                    <a:pt x="34" y="1"/>
                  </a:cubicBezTo>
                  <a:cubicBezTo>
                    <a:pt x="29" y="1"/>
                    <a:pt x="25" y="1"/>
                    <a:pt x="22" y="1"/>
                  </a:cubicBezTo>
                  <a:cubicBezTo>
                    <a:pt x="18" y="1"/>
                    <a:pt x="15" y="1"/>
                    <a:pt x="12" y="2"/>
                  </a:cubicBezTo>
                  <a:cubicBezTo>
                    <a:pt x="7" y="2"/>
                    <a:pt x="4" y="2"/>
                    <a:pt x="4" y="2"/>
                  </a:cubicBezTo>
                  <a:cubicBezTo>
                    <a:pt x="2" y="2"/>
                    <a:pt x="0" y="4"/>
                    <a:pt x="0" y="6"/>
                  </a:cubicBezTo>
                  <a:cubicBezTo>
                    <a:pt x="0" y="8"/>
                    <a:pt x="1" y="10"/>
                    <a:pt x="4" y="10"/>
                  </a:cubicBezTo>
                  <a:cubicBezTo>
                    <a:pt x="4" y="10"/>
                    <a:pt x="7" y="10"/>
                    <a:pt x="12" y="10"/>
                  </a:cubicBezTo>
                  <a:cubicBezTo>
                    <a:pt x="14" y="10"/>
                    <a:pt x="16" y="10"/>
                    <a:pt x="18" y="11"/>
                  </a:cubicBezTo>
                  <a:cubicBezTo>
                    <a:pt x="18" y="11"/>
                    <a:pt x="19" y="12"/>
                    <a:pt x="19" y="12"/>
                  </a:cubicBezTo>
                  <a:cubicBezTo>
                    <a:pt x="37" y="30"/>
                    <a:pt x="37" y="30"/>
                    <a:pt x="37" y="30"/>
                  </a:cubicBezTo>
                  <a:cubicBezTo>
                    <a:pt x="38" y="31"/>
                    <a:pt x="39" y="31"/>
                    <a:pt x="40" y="31"/>
                  </a:cubicBezTo>
                  <a:cubicBezTo>
                    <a:pt x="41" y="31"/>
                    <a:pt x="42" y="31"/>
                    <a:pt x="43" y="30"/>
                  </a:cubicBezTo>
                  <a:cubicBezTo>
                    <a:pt x="44" y="29"/>
                    <a:pt x="44" y="26"/>
                    <a:pt x="43" y="25"/>
                  </a:cubicBezTo>
                  <a:close/>
                </a:path>
              </a:pathLst>
            </a:custGeom>
            <a:solidFill>
              <a:schemeClr val="accent1"/>
            </a:solidFill>
          </p:spPr>
          <p:txBody>
            <a:bodyPr vert="horz" wrap="square" lIns="91440" tIns="45720" rIns="91440" bIns="45720" anchor="t">
              <a:normAutofit/>
            </a:bodyPr>
            <a:lstStyle/>
            <a:p>
              <a:pPr marL="0" algn="l"/>
              <a:endParaRPr/>
            </a:p>
          </p:txBody>
        </p:sp>
        <p:sp>
          <p:nvSpPr>
            <p:cNvPr id="49" name="Freeform 49"/>
            <p:cNvSpPr/>
            <p:nvPr/>
          </p:nvSpPr>
          <p:spPr>
            <a:xfrm>
              <a:off x="3929" y="2410"/>
              <a:ext cx="50" cy="67"/>
            </a:xfrm>
            <a:custGeom>
              <a:avLst/>
              <a:gdLst/>
              <a:ahLst/>
              <a:cxnLst/>
              <a:rect l="l" t="t" r="r" b="b"/>
              <a:pathLst>
                <a:path w="21" h="28">
                  <a:moveTo>
                    <a:pt x="0" y="12"/>
                  </a:moveTo>
                  <a:cubicBezTo>
                    <a:pt x="0" y="16"/>
                    <a:pt x="0" y="21"/>
                    <a:pt x="0" y="26"/>
                  </a:cubicBezTo>
                  <a:cubicBezTo>
                    <a:pt x="4" y="27"/>
                    <a:pt x="7" y="27"/>
                    <a:pt x="10" y="27"/>
                  </a:cubicBezTo>
                  <a:cubicBezTo>
                    <a:pt x="10" y="26"/>
                    <a:pt x="10" y="24"/>
                    <a:pt x="10" y="23"/>
                  </a:cubicBezTo>
                  <a:cubicBezTo>
                    <a:pt x="14" y="27"/>
                    <a:pt x="14" y="27"/>
                    <a:pt x="14" y="27"/>
                  </a:cubicBezTo>
                  <a:cubicBezTo>
                    <a:pt x="15" y="28"/>
                    <a:pt x="16" y="28"/>
                    <a:pt x="17" y="28"/>
                  </a:cubicBezTo>
                  <a:cubicBezTo>
                    <a:pt x="18" y="28"/>
                    <a:pt x="19" y="28"/>
                    <a:pt x="20" y="27"/>
                  </a:cubicBezTo>
                  <a:cubicBezTo>
                    <a:pt x="21" y="26"/>
                    <a:pt x="21" y="23"/>
                    <a:pt x="20" y="22"/>
                  </a:cubicBezTo>
                  <a:cubicBezTo>
                    <a:pt x="9" y="10"/>
                    <a:pt x="9" y="10"/>
                    <a:pt x="9" y="10"/>
                  </a:cubicBezTo>
                  <a:cubicBezTo>
                    <a:pt x="8" y="6"/>
                    <a:pt x="8" y="3"/>
                    <a:pt x="8" y="3"/>
                  </a:cubicBezTo>
                  <a:cubicBezTo>
                    <a:pt x="8" y="1"/>
                    <a:pt x="6" y="0"/>
                    <a:pt x="4" y="0"/>
                  </a:cubicBezTo>
                  <a:cubicBezTo>
                    <a:pt x="2" y="0"/>
                    <a:pt x="0" y="1"/>
                    <a:pt x="0" y="4"/>
                  </a:cubicBezTo>
                  <a:cubicBezTo>
                    <a:pt x="0" y="4"/>
                    <a:pt x="0" y="4"/>
                    <a:pt x="0" y="4"/>
                  </a:cubicBezTo>
                  <a:cubicBezTo>
                    <a:pt x="0" y="4"/>
                    <a:pt x="0" y="6"/>
                    <a:pt x="0" y="11"/>
                  </a:cubicBezTo>
                  <a:cubicBezTo>
                    <a:pt x="0" y="11"/>
                    <a:pt x="0" y="12"/>
                    <a:pt x="0" y="12"/>
                  </a:cubicBezTo>
                  <a:close/>
                </a:path>
              </a:pathLst>
            </a:custGeom>
            <a:solidFill>
              <a:schemeClr val="accent1"/>
            </a:solidFill>
          </p:spPr>
          <p:txBody>
            <a:bodyPr vert="horz" wrap="square" lIns="91440" tIns="45720" rIns="91440" bIns="45720" anchor="t">
              <a:normAutofit/>
            </a:bodyPr>
            <a:lstStyle/>
            <a:p>
              <a:pPr marL="0" algn="l"/>
              <a:endParaRPr/>
            </a:p>
          </p:txBody>
        </p:sp>
      </p:grpSp>
      <p:grpSp>
        <p:nvGrpSpPr>
          <p:cNvPr id="50" name="Group 50"/>
          <p:cNvGrpSpPr/>
          <p:nvPr/>
        </p:nvGrpSpPr>
        <p:grpSpPr>
          <a:xfrm flipH="1">
            <a:off x="396083" y="5189356"/>
            <a:ext cx="650744" cy="642677"/>
            <a:chOff x="3597" y="1921"/>
            <a:chExt cx="484" cy="478"/>
          </a:xfrm>
          <a:solidFill>
            <a:srgbClr val="1CADE4"/>
          </a:solidFill>
        </p:grpSpPr>
        <p:sp>
          <p:nvSpPr>
            <p:cNvPr id="51" name="Freeform 51"/>
            <p:cNvSpPr/>
            <p:nvPr/>
          </p:nvSpPr>
          <p:spPr>
            <a:xfrm>
              <a:off x="3923" y="1921"/>
              <a:ext cx="158" cy="153"/>
            </a:xfrm>
            <a:custGeom>
              <a:avLst/>
              <a:gdLst/>
              <a:ahLst/>
              <a:cxnLst/>
              <a:rect l="l" t="t" r="r" b="b"/>
              <a:pathLst>
                <a:path w="66" h="64">
                  <a:moveTo>
                    <a:pt x="63" y="42"/>
                  </a:moveTo>
                  <a:cubicBezTo>
                    <a:pt x="23" y="3"/>
                    <a:pt x="23" y="3"/>
                    <a:pt x="23" y="3"/>
                  </a:cubicBezTo>
                  <a:cubicBezTo>
                    <a:pt x="20" y="0"/>
                    <a:pt x="16" y="0"/>
                    <a:pt x="13" y="3"/>
                  </a:cubicBezTo>
                  <a:cubicBezTo>
                    <a:pt x="10" y="5"/>
                    <a:pt x="10" y="10"/>
                    <a:pt x="13" y="13"/>
                  </a:cubicBezTo>
                  <a:cubicBezTo>
                    <a:pt x="19" y="19"/>
                    <a:pt x="19" y="19"/>
                    <a:pt x="19" y="19"/>
                  </a:cubicBezTo>
                  <a:cubicBezTo>
                    <a:pt x="0" y="38"/>
                    <a:pt x="0" y="38"/>
                    <a:pt x="0" y="38"/>
                  </a:cubicBezTo>
                  <a:cubicBezTo>
                    <a:pt x="26" y="64"/>
                    <a:pt x="26" y="64"/>
                    <a:pt x="26" y="64"/>
                  </a:cubicBezTo>
                  <a:cubicBezTo>
                    <a:pt x="45" y="45"/>
                    <a:pt x="45" y="45"/>
                    <a:pt x="45" y="45"/>
                  </a:cubicBezTo>
                  <a:cubicBezTo>
                    <a:pt x="52" y="53"/>
                    <a:pt x="52" y="53"/>
                    <a:pt x="52" y="53"/>
                  </a:cubicBezTo>
                  <a:cubicBezTo>
                    <a:pt x="55" y="55"/>
                    <a:pt x="60" y="55"/>
                    <a:pt x="63" y="53"/>
                  </a:cubicBezTo>
                  <a:cubicBezTo>
                    <a:pt x="66" y="50"/>
                    <a:pt x="66" y="45"/>
                    <a:pt x="63" y="42"/>
                  </a:cubicBezTo>
                  <a:close/>
                </a:path>
              </a:pathLst>
            </a:custGeom>
            <a:solidFill>
              <a:schemeClr val="accent1"/>
            </a:solidFill>
          </p:spPr>
          <p:txBody>
            <a:bodyPr vert="horz" wrap="square" lIns="91440" tIns="45720" rIns="91440" bIns="45720" anchor="t">
              <a:normAutofit/>
            </a:bodyPr>
            <a:lstStyle/>
            <a:p>
              <a:pPr marL="0" algn="l"/>
              <a:endParaRPr/>
            </a:p>
          </p:txBody>
        </p:sp>
        <p:sp>
          <p:nvSpPr>
            <p:cNvPr id="52" name="Freeform 52"/>
            <p:cNvSpPr/>
            <p:nvPr/>
          </p:nvSpPr>
          <p:spPr>
            <a:xfrm>
              <a:off x="3597" y="1966"/>
              <a:ext cx="431" cy="433"/>
            </a:xfrm>
            <a:custGeom>
              <a:avLst/>
              <a:gdLst/>
              <a:ahLst/>
              <a:cxnLst/>
              <a:rect l="l" t="t" r="r" b="b"/>
              <a:pathLst>
                <a:path w="180" h="181">
                  <a:moveTo>
                    <a:pt x="178" y="70"/>
                  </a:moveTo>
                  <a:cubicBezTo>
                    <a:pt x="110" y="2"/>
                    <a:pt x="110" y="2"/>
                    <a:pt x="110" y="2"/>
                  </a:cubicBezTo>
                  <a:cubicBezTo>
                    <a:pt x="107" y="0"/>
                    <a:pt x="102" y="0"/>
                    <a:pt x="99" y="2"/>
                  </a:cubicBezTo>
                  <a:cubicBezTo>
                    <a:pt x="96" y="5"/>
                    <a:pt x="96" y="10"/>
                    <a:pt x="99" y="13"/>
                  </a:cubicBezTo>
                  <a:cubicBezTo>
                    <a:pt x="108" y="21"/>
                    <a:pt x="108" y="21"/>
                    <a:pt x="108" y="21"/>
                  </a:cubicBezTo>
                  <a:cubicBezTo>
                    <a:pt x="18" y="111"/>
                    <a:pt x="18" y="111"/>
                    <a:pt x="18" y="111"/>
                  </a:cubicBezTo>
                  <a:cubicBezTo>
                    <a:pt x="18" y="159"/>
                    <a:pt x="18" y="159"/>
                    <a:pt x="18" y="159"/>
                  </a:cubicBezTo>
                  <a:cubicBezTo>
                    <a:pt x="0" y="177"/>
                    <a:pt x="0" y="177"/>
                    <a:pt x="0" y="177"/>
                  </a:cubicBezTo>
                  <a:cubicBezTo>
                    <a:pt x="4" y="181"/>
                    <a:pt x="4" y="181"/>
                    <a:pt x="4" y="181"/>
                  </a:cubicBezTo>
                  <a:cubicBezTo>
                    <a:pt x="22" y="163"/>
                    <a:pt x="22" y="163"/>
                    <a:pt x="22" y="163"/>
                  </a:cubicBezTo>
                  <a:cubicBezTo>
                    <a:pt x="70" y="163"/>
                    <a:pt x="70" y="163"/>
                    <a:pt x="70" y="163"/>
                  </a:cubicBezTo>
                  <a:cubicBezTo>
                    <a:pt x="160" y="73"/>
                    <a:pt x="160" y="73"/>
                    <a:pt x="160" y="73"/>
                  </a:cubicBezTo>
                  <a:cubicBezTo>
                    <a:pt x="167" y="81"/>
                    <a:pt x="167" y="81"/>
                    <a:pt x="167" y="81"/>
                  </a:cubicBezTo>
                  <a:cubicBezTo>
                    <a:pt x="170" y="84"/>
                    <a:pt x="175" y="84"/>
                    <a:pt x="178" y="81"/>
                  </a:cubicBezTo>
                  <a:cubicBezTo>
                    <a:pt x="180" y="78"/>
                    <a:pt x="180" y="73"/>
                    <a:pt x="178" y="70"/>
                  </a:cubicBezTo>
                  <a:close/>
                  <a:moveTo>
                    <a:pt x="54" y="120"/>
                  </a:moveTo>
                  <a:cubicBezTo>
                    <a:pt x="41" y="107"/>
                    <a:pt x="41" y="107"/>
                    <a:pt x="41" y="107"/>
                  </a:cubicBezTo>
                  <a:cubicBezTo>
                    <a:pt x="40" y="106"/>
                    <a:pt x="40" y="104"/>
                    <a:pt x="41" y="103"/>
                  </a:cubicBezTo>
                  <a:cubicBezTo>
                    <a:pt x="42" y="102"/>
                    <a:pt x="43" y="102"/>
                    <a:pt x="44" y="103"/>
                  </a:cubicBezTo>
                  <a:cubicBezTo>
                    <a:pt x="57" y="116"/>
                    <a:pt x="57" y="116"/>
                    <a:pt x="57" y="116"/>
                  </a:cubicBezTo>
                  <a:cubicBezTo>
                    <a:pt x="58" y="117"/>
                    <a:pt x="58" y="119"/>
                    <a:pt x="57" y="120"/>
                  </a:cubicBezTo>
                  <a:cubicBezTo>
                    <a:pt x="56" y="121"/>
                    <a:pt x="55" y="121"/>
                    <a:pt x="54" y="120"/>
                  </a:cubicBezTo>
                  <a:close/>
                  <a:moveTo>
                    <a:pt x="65" y="108"/>
                  </a:moveTo>
                  <a:cubicBezTo>
                    <a:pt x="52" y="95"/>
                    <a:pt x="52" y="95"/>
                    <a:pt x="52" y="95"/>
                  </a:cubicBezTo>
                  <a:cubicBezTo>
                    <a:pt x="51" y="94"/>
                    <a:pt x="51" y="93"/>
                    <a:pt x="52" y="92"/>
                  </a:cubicBezTo>
                  <a:cubicBezTo>
                    <a:pt x="53" y="91"/>
                    <a:pt x="55" y="91"/>
                    <a:pt x="56" y="92"/>
                  </a:cubicBezTo>
                  <a:cubicBezTo>
                    <a:pt x="69" y="105"/>
                    <a:pt x="69" y="105"/>
                    <a:pt x="69" y="105"/>
                  </a:cubicBezTo>
                  <a:cubicBezTo>
                    <a:pt x="70" y="106"/>
                    <a:pt x="70" y="107"/>
                    <a:pt x="69" y="108"/>
                  </a:cubicBezTo>
                  <a:cubicBezTo>
                    <a:pt x="68" y="109"/>
                    <a:pt x="66" y="109"/>
                    <a:pt x="65" y="108"/>
                  </a:cubicBezTo>
                  <a:close/>
                  <a:moveTo>
                    <a:pt x="77" y="97"/>
                  </a:moveTo>
                  <a:cubicBezTo>
                    <a:pt x="64" y="84"/>
                    <a:pt x="64" y="84"/>
                    <a:pt x="64" y="84"/>
                  </a:cubicBezTo>
                  <a:cubicBezTo>
                    <a:pt x="63" y="83"/>
                    <a:pt x="63" y="81"/>
                    <a:pt x="64" y="80"/>
                  </a:cubicBezTo>
                  <a:cubicBezTo>
                    <a:pt x="65" y="79"/>
                    <a:pt x="66" y="79"/>
                    <a:pt x="67" y="80"/>
                  </a:cubicBezTo>
                  <a:cubicBezTo>
                    <a:pt x="80" y="93"/>
                    <a:pt x="80" y="93"/>
                    <a:pt x="80" y="93"/>
                  </a:cubicBezTo>
                  <a:cubicBezTo>
                    <a:pt x="81" y="94"/>
                    <a:pt x="81" y="96"/>
                    <a:pt x="80" y="97"/>
                  </a:cubicBezTo>
                  <a:cubicBezTo>
                    <a:pt x="79" y="98"/>
                    <a:pt x="78" y="98"/>
                    <a:pt x="77" y="97"/>
                  </a:cubicBezTo>
                  <a:close/>
                  <a:moveTo>
                    <a:pt x="113" y="106"/>
                  </a:moveTo>
                  <a:cubicBezTo>
                    <a:pt x="75" y="68"/>
                    <a:pt x="75" y="68"/>
                    <a:pt x="75" y="68"/>
                  </a:cubicBezTo>
                  <a:cubicBezTo>
                    <a:pt x="109" y="33"/>
                    <a:pt x="109" y="33"/>
                    <a:pt x="109" y="33"/>
                  </a:cubicBezTo>
                  <a:cubicBezTo>
                    <a:pt x="148" y="72"/>
                    <a:pt x="148" y="72"/>
                    <a:pt x="148" y="72"/>
                  </a:cubicBezTo>
                  <a:lnTo>
                    <a:pt x="113" y="106"/>
                  </a:lnTo>
                  <a:close/>
                </a:path>
              </a:pathLst>
            </a:custGeom>
            <a:solidFill>
              <a:schemeClr val="accent1"/>
            </a:solidFill>
          </p:spPr>
          <p:txBody>
            <a:bodyPr vert="horz" wrap="square" lIns="91440" tIns="45720" rIns="91440" bIns="45720" anchor="t">
              <a:normAutofit/>
            </a:bodyPr>
            <a:lstStyle/>
            <a:p>
              <a:pPr marL="0" algn="l"/>
              <a:endParaRPr/>
            </a:p>
          </p:txBody>
        </p:sp>
      </p:grpSp>
      <p:grpSp>
        <p:nvGrpSpPr>
          <p:cNvPr id="53" name="Group 53"/>
          <p:cNvGrpSpPr/>
          <p:nvPr/>
        </p:nvGrpSpPr>
        <p:grpSpPr>
          <a:xfrm>
            <a:off x="3982961" y="5118052"/>
            <a:ext cx="621791" cy="839515"/>
            <a:chOff x="3764" y="1231"/>
            <a:chExt cx="317" cy="428"/>
          </a:xfrm>
          <a:solidFill>
            <a:srgbClr val="1CADE4"/>
          </a:solidFill>
        </p:grpSpPr>
        <p:sp>
          <p:nvSpPr>
            <p:cNvPr id="54" name="Freeform 54"/>
            <p:cNvSpPr/>
            <p:nvPr/>
          </p:nvSpPr>
          <p:spPr>
            <a:xfrm>
              <a:off x="3764" y="1287"/>
              <a:ext cx="317" cy="372"/>
            </a:xfrm>
            <a:custGeom>
              <a:avLst/>
              <a:gdLst/>
              <a:ahLst/>
              <a:cxnLst/>
              <a:rect l="l" t="t" r="r" b="b"/>
              <a:pathLst>
                <a:path w="131" h="155">
                  <a:moveTo>
                    <a:pt x="118" y="0"/>
                  </a:moveTo>
                  <a:cubicBezTo>
                    <a:pt x="104" y="0"/>
                    <a:pt x="104" y="0"/>
                    <a:pt x="104" y="0"/>
                  </a:cubicBezTo>
                  <a:cubicBezTo>
                    <a:pt x="104" y="18"/>
                    <a:pt x="104" y="18"/>
                    <a:pt x="104" y="18"/>
                  </a:cubicBezTo>
                  <a:cubicBezTo>
                    <a:pt x="114" y="18"/>
                    <a:pt x="114" y="18"/>
                    <a:pt x="114" y="18"/>
                  </a:cubicBezTo>
                  <a:cubicBezTo>
                    <a:pt x="114" y="138"/>
                    <a:pt x="114" y="138"/>
                    <a:pt x="114" y="138"/>
                  </a:cubicBezTo>
                  <a:cubicBezTo>
                    <a:pt x="17" y="138"/>
                    <a:pt x="17" y="138"/>
                    <a:pt x="17" y="138"/>
                  </a:cubicBezTo>
                  <a:cubicBezTo>
                    <a:pt x="17" y="18"/>
                    <a:pt x="17" y="18"/>
                    <a:pt x="17" y="18"/>
                  </a:cubicBezTo>
                  <a:cubicBezTo>
                    <a:pt x="27" y="18"/>
                    <a:pt x="27" y="18"/>
                    <a:pt x="27" y="18"/>
                  </a:cubicBezTo>
                  <a:cubicBezTo>
                    <a:pt x="27" y="0"/>
                    <a:pt x="27" y="0"/>
                    <a:pt x="27" y="0"/>
                  </a:cubicBezTo>
                  <a:cubicBezTo>
                    <a:pt x="13" y="0"/>
                    <a:pt x="13" y="0"/>
                    <a:pt x="13" y="0"/>
                  </a:cubicBezTo>
                  <a:cubicBezTo>
                    <a:pt x="6" y="0"/>
                    <a:pt x="0" y="6"/>
                    <a:pt x="0" y="13"/>
                  </a:cubicBezTo>
                  <a:cubicBezTo>
                    <a:pt x="0" y="142"/>
                    <a:pt x="0" y="142"/>
                    <a:pt x="0" y="142"/>
                  </a:cubicBezTo>
                  <a:cubicBezTo>
                    <a:pt x="0" y="149"/>
                    <a:pt x="6" y="155"/>
                    <a:pt x="13" y="155"/>
                  </a:cubicBezTo>
                  <a:cubicBezTo>
                    <a:pt x="118" y="155"/>
                    <a:pt x="118" y="155"/>
                    <a:pt x="118" y="155"/>
                  </a:cubicBezTo>
                  <a:cubicBezTo>
                    <a:pt x="125" y="155"/>
                    <a:pt x="131" y="149"/>
                    <a:pt x="131" y="142"/>
                  </a:cubicBezTo>
                  <a:cubicBezTo>
                    <a:pt x="131" y="13"/>
                    <a:pt x="131" y="13"/>
                    <a:pt x="131" y="13"/>
                  </a:cubicBezTo>
                  <a:cubicBezTo>
                    <a:pt x="131" y="6"/>
                    <a:pt x="125" y="0"/>
                    <a:pt x="118" y="0"/>
                  </a:cubicBezTo>
                  <a:close/>
                </a:path>
              </a:pathLst>
            </a:custGeom>
            <a:solidFill>
              <a:schemeClr val="accent1"/>
            </a:solidFill>
          </p:spPr>
          <p:txBody>
            <a:bodyPr vert="horz" wrap="square" lIns="91440" tIns="45720" rIns="91440" bIns="45720" anchor="t">
              <a:normAutofit/>
            </a:bodyPr>
            <a:lstStyle/>
            <a:p>
              <a:pPr marL="0" algn="l"/>
              <a:endParaRPr/>
            </a:p>
          </p:txBody>
        </p:sp>
        <p:sp>
          <p:nvSpPr>
            <p:cNvPr id="55" name="Freeform 55"/>
            <p:cNvSpPr/>
            <p:nvPr/>
          </p:nvSpPr>
          <p:spPr>
            <a:xfrm>
              <a:off x="3847" y="1231"/>
              <a:ext cx="152" cy="130"/>
            </a:xfrm>
            <a:custGeom>
              <a:avLst/>
              <a:gdLst/>
              <a:ahLst/>
              <a:cxnLst/>
              <a:rect l="l" t="t" r="r" b="b"/>
              <a:pathLst>
                <a:path w="63" h="54">
                  <a:moveTo>
                    <a:pt x="52" y="23"/>
                  </a:moveTo>
                  <a:cubicBezTo>
                    <a:pt x="53" y="22"/>
                    <a:pt x="53" y="22"/>
                    <a:pt x="53" y="21"/>
                  </a:cubicBezTo>
                  <a:cubicBezTo>
                    <a:pt x="53" y="9"/>
                    <a:pt x="43" y="0"/>
                    <a:pt x="32" y="0"/>
                  </a:cubicBezTo>
                  <a:cubicBezTo>
                    <a:pt x="20" y="0"/>
                    <a:pt x="11" y="9"/>
                    <a:pt x="11" y="21"/>
                  </a:cubicBezTo>
                  <a:cubicBezTo>
                    <a:pt x="11" y="22"/>
                    <a:pt x="11" y="22"/>
                    <a:pt x="11" y="23"/>
                  </a:cubicBezTo>
                  <a:cubicBezTo>
                    <a:pt x="0" y="23"/>
                    <a:pt x="0" y="23"/>
                    <a:pt x="0" y="23"/>
                  </a:cubicBezTo>
                  <a:cubicBezTo>
                    <a:pt x="0" y="54"/>
                    <a:pt x="0" y="54"/>
                    <a:pt x="0" y="54"/>
                  </a:cubicBezTo>
                  <a:cubicBezTo>
                    <a:pt x="63" y="54"/>
                    <a:pt x="63" y="54"/>
                    <a:pt x="63" y="54"/>
                  </a:cubicBezTo>
                  <a:cubicBezTo>
                    <a:pt x="63" y="23"/>
                    <a:pt x="63" y="23"/>
                    <a:pt x="63" y="23"/>
                  </a:cubicBezTo>
                  <a:lnTo>
                    <a:pt x="52" y="23"/>
                  </a:lnTo>
                  <a:close/>
                  <a:moveTo>
                    <a:pt x="32" y="32"/>
                  </a:moveTo>
                  <a:cubicBezTo>
                    <a:pt x="26" y="32"/>
                    <a:pt x="21" y="27"/>
                    <a:pt x="21" y="21"/>
                  </a:cubicBezTo>
                  <a:cubicBezTo>
                    <a:pt x="21" y="15"/>
                    <a:pt x="26" y="10"/>
                    <a:pt x="32" y="10"/>
                  </a:cubicBezTo>
                  <a:cubicBezTo>
                    <a:pt x="38" y="10"/>
                    <a:pt x="43" y="15"/>
                    <a:pt x="43" y="21"/>
                  </a:cubicBezTo>
                  <a:cubicBezTo>
                    <a:pt x="43" y="27"/>
                    <a:pt x="38" y="32"/>
                    <a:pt x="32" y="32"/>
                  </a:cubicBezTo>
                  <a:close/>
                </a:path>
              </a:pathLst>
            </a:custGeom>
            <a:solidFill>
              <a:schemeClr val="accent1"/>
            </a:solidFill>
          </p:spPr>
          <p:txBody>
            <a:bodyPr vert="horz" wrap="square" lIns="91440" tIns="45720" rIns="91440" bIns="45720" anchor="t">
              <a:normAutofit/>
            </a:bodyPr>
            <a:lstStyle/>
            <a:p>
              <a:pPr marL="0" algn="l"/>
              <a:endParaRPr/>
            </a:p>
          </p:txBody>
        </p:sp>
        <p:sp>
          <p:nvSpPr>
            <p:cNvPr id="56" name="Freeform 56"/>
            <p:cNvSpPr/>
            <p:nvPr/>
          </p:nvSpPr>
          <p:spPr>
            <a:xfrm>
              <a:off x="3820" y="1530"/>
              <a:ext cx="63" cy="48"/>
            </a:xfrm>
            <a:custGeom>
              <a:avLst/>
              <a:gdLst/>
              <a:ahLst/>
              <a:cxnLst/>
              <a:rect l="l" t="t" r="r" b="b"/>
              <a:pathLst>
                <a:path w="26" h="20">
                  <a:moveTo>
                    <a:pt x="11" y="20"/>
                  </a:moveTo>
                  <a:cubicBezTo>
                    <a:pt x="10" y="20"/>
                    <a:pt x="10" y="19"/>
                    <a:pt x="9" y="19"/>
                  </a:cubicBezTo>
                  <a:cubicBezTo>
                    <a:pt x="0" y="10"/>
                    <a:pt x="0" y="10"/>
                    <a:pt x="0" y="10"/>
                  </a:cubicBezTo>
                  <a:cubicBezTo>
                    <a:pt x="3" y="7"/>
                    <a:pt x="3" y="7"/>
                    <a:pt x="3" y="7"/>
                  </a:cubicBezTo>
                  <a:cubicBezTo>
                    <a:pt x="11" y="14"/>
                    <a:pt x="11" y="14"/>
                    <a:pt x="11" y="14"/>
                  </a:cubicBezTo>
                  <a:cubicBezTo>
                    <a:pt x="23" y="0"/>
                    <a:pt x="23" y="0"/>
                    <a:pt x="23" y="0"/>
                  </a:cubicBezTo>
                  <a:cubicBezTo>
                    <a:pt x="26" y="3"/>
                    <a:pt x="26" y="3"/>
                    <a:pt x="26" y="3"/>
                  </a:cubicBezTo>
                  <a:cubicBezTo>
                    <a:pt x="12" y="19"/>
                    <a:pt x="12" y="19"/>
                    <a:pt x="12" y="19"/>
                  </a:cubicBezTo>
                  <a:cubicBezTo>
                    <a:pt x="12" y="19"/>
                    <a:pt x="11" y="20"/>
                    <a:pt x="11" y="20"/>
                  </a:cubicBezTo>
                  <a:cubicBezTo>
                    <a:pt x="11" y="20"/>
                    <a:pt x="11" y="20"/>
                    <a:pt x="11" y="20"/>
                  </a:cubicBezTo>
                  <a:close/>
                </a:path>
              </a:pathLst>
            </a:custGeom>
            <a:solidFill>
              <a:schemeClr val="accent1"/>
            </a:solidFill>
          </p:spPr>
          <p:txBody>
            <a:bodyPr vert="horz" wrap="square" lIns="91440" tIns="45720" rIns="91440" bIns="45720" anchor="t">
              <a:normAutofit/>
            </a:bodyPr>
            <a:lstStyle/>
            <a:p>
              <a:pPr marL="0" algn="l"/>
              <a:endParaRPr/>
            </a:p>
          </p:txBody>
        </p:sp>
        <p:sp>
          <p:nvSpPr>
            <p:cNvPr id="57" name="Freeform 57"/>
            <p:cNvSpPr/>
            <p:nvPr/>
          </p:nvSpPr>
          <p:spPr>
            <a:xfrm>
              <a:off x="3820" y="1453"/>
              <a:ext cx="63" cy="45"/>
            </a:xfrm>
            <a:custGeom>
              <a:avLst/>
              <a:gdLst/>
              <a:ahLst/>
              <a:cxnLst/>
              <a:rect l="l" t="t" r="r" b="b"/>
              <a:pathLst>
                <a:path w="26" h="19">
                  <a:moveTo>
                    <a:pt x="11" y="19"/>
                  </a:moveTo>
                  <a:cubicBezTo>
                    <a:pt x="10" y="19"/>
                    <a:pt x="10" y="19"/>
                    <a:pt x="9" y="19"/>
                  </a:cubicBezTo>
                  <a:cubicBezTo>
                    <a:pt x="0" y="10"/>
                    <a:pt x="0" y="10"/>
                    <a:pt x="0" y="10"/>
                  </a:cubicBezTo>
                  <a:cubicBezTo>
                    <a:pt x="3" y="7"/>
                    <a:pt x="3" y="7"/>
                    <a:pt x="3" y="7"/>
                  </a:cubicBezTo>
                  <a:cubicBezTo>
                    <a:pt x="11" y="14"/>
                    <a:pt x="11" y="14"/>
                    <a:pt x="11" y="14"/>
                  </a:cubicBezTo>
                  <a:cubicBezTo>
                    <a:pt x="23" y="0"/>
                    <a:pt x="23" y="0"/>
                    <a:pt x="23" y="0"/>
                  </a:cubicBezTo>
                  <a:cubicBezTo>
                    <a:pt x="26" y="3"/>
                    <a:pt x="26" y="3"/>
                    <a:pt x="26" y="3"/>
                  </a:cubicBezTo>
                  <a:cubicBezTo>
                    <a:pt x="12" y="19"/>
                    <a:pt x="12" y="19"/>
                    <a:pt x="12" y="19"/>
                  </a:cubicBezTo>
                  <a:cubicBezTo>
                    <a:pt x="12" y="19"/>
                    <a:pt x="11" y="19"/>
                    <a:pt x="11" y="19"/>
                  </a:cubicBezTo>
                  <a:cubicBezTo>
                    <a:pt x="11" y="19"/>
                    <a:pt x="11" y="19"/>
                    <a:pt x="11" y="19"/>
                  </a:cubicBezTo>
                  <a:close/>
                </a:path>
              </a:pathLst>
            </a:custGeom>
            <a:solidFill>
              <a:schemeClr val="accent1"/>
            </a:solidFill>
          </p:spPr>
          <p:txBody>
            <a:bodyPr vert="horz" wrap="square" lIns="91440" tIns="45720" rIns="91440" bIns="45720" anchor="t">
              <a:normAutofit/>
            </a:bodyPr>
            <a:lstStyle/>
            <a:p>
              <a:pPr marL="0" algn="l"/>
              <a:endParaRPr/>
            </a:p>
          </p:txBody>
        </p:sp>
        <p:sp>
          <p:nvSpPr>
            <p:cNvPr id="58" name="Freeform 58"/>
            <p:cNvSpPr/>
            <p:nvPr/>
          </p:nvSpPr>
          <p:spPr>
            <a:xfrm>
              <a:off x="3820" y="1376"/>
              <a:ext cx="63" cy="45"/>
            </a:xfrm>
            <a:custGeom>
              <a:avLst/>
              <a:gdLst/>
              <a:ahLst/>
              <a:cxnLst/>
              <a:rect l="l" t="t" r="r" b="b"/>
              <a:pathLst>
                <a:path w="26" h="19">
                  <a:moveTo>
                    <a:pt x="11" y="19"/>
                  </a:moveTo>
                  <a:cubicBezTo>
                    <a:pt x="10" y="19"/>
                    <a:pt x="10" y="19"/>
                    <a:pt x="9" y="19"/>
                  </a:cubicBezTo>
                  <a:cubicBezTo>
                    <a:pt x="0" y="10"/>
                    <a:pt x="0" y="10"/>
                    <a:pt x="0" y="10"/>
                  </a:cubicBezTo>
                  <a:cubicBezTo>
                    <a:pt x="3" y="6"/>
                    <a:pt x="3" y="6"/>
                    <a:pt x="3" y="6"/>
                  </a:cubicBezTo>
                  <a:cubicBezTo>
                    <a:pt x="11" y="14"/>
                    <a:pt x="11" y="14"/>
                    <a:pt x="11" y="14"/>
                  </a:cubicBezTo>
                  <a:cubicBezTo>
                    <a:pt x="23" y="0"/>
                    <a:pt x="23" y="0"/>
                    <a:pt x="23" y="0"/>
                  </a:cubicBezTo>
                  <a:cubicBezTo>
                    <a:pt x="26" y="3"/>
                    <a:pt x="26" y="3"/>
                    <a:pt x="26" y="3"/>
                  </a:cubicBezTo>
                  <a:cubicBezTo>
                    <a:pt x="12" y="19"/>
                    <a:pt x="12" y="19"/>
                    <a:pt x="12" y="19"/>
                  </a:cubicBezTo>
                  <a:cubicBezTo>
                    <a:pt x="12" y="19"/>
                    <a:pt x="11" y="19"/>
                    <a:pt x="11" y="19"/>
                  </a:cubicBezTo>
                  <a:cubicBezTo>
                    <a:pt x="11" y="19"/>
                    <a:pt x="11" y="19"/>
                    <a:pt x="11" y="19"/>
                  </a:cubicBezTo>
                  <a:close/>
                </a:path>
              </a:pathLst>
            </a:custGeom>
            <a:solidFill>
              <a:schemeClr val="accent1"/>
            </a:solidFill>
          </p:spPr>
          <p:txBody>
            <a:bodyPr vert="horz" wrap="square" lIns="91440" tIns="45720" rIns="91440" bIns="45720" anchor="t">
              <a:normAutofit/>
            </a:bodyPr>
            <a:lstStyle/>
            <a:p>
              <a:pPr marL="0" algn="l"/>
              <a:endParaRPr/>
            </a:p>
          </p:txBody>
        </p:sp>
        <p:sp>
          <p:nvSpPr>
            <p:cNvPr id="59" name="AutoShape 59"/>
            <p:cNvSpPr/>
            <p:nvPr/>
          </p:nvSpPr>
          <p:spPr>
            <a:xfrm>
              <a:off x="3822" y="1585"/>
              <a:ext cx="201" cy="10"/>
            </a:xfrm>
            <a:prstGeom prst="rect">
              <a:avLst/>
            </a:prstGeom>
            <a:solidFill>
              <a:schemeClr val="accent1"/>
            </a:solidFill>
          </p:spPr>
          <p:txBody>
            <a:bodyPr vert="horz" wrap="square" lIns="91440" tIns="45720" rIns="91440" bIns="45720" anchor="t">
              <a:normAutofit/>
            </a:bodyPr>
            <a:lstStyle/>
            <a:p>
              <a:pPr marL="0" algn="l"/>
              <a:endParaRPr/>
            </a:p>
          </p:txBody>
        </p:sp>
        <p:sp>
          <p:nvSpPr>
            <p:cNvPr id="60" name="AutoShape 60"/>
            <p:cNvSpPr/>
            <p:nvPr/>
          </p:nvSpPr>
          <p:spPr>
            <a:xfrm>
              <a:off x="3822" y="1506"/>
              <a:ext cx="201" cy="12"/>
            </a:xfrm>
            <a:prstGeom prst="rect">
              <a:avLst/>
            </a:prstGeom>
            <a:solidFill>
              <a:schemeClr val="accent1"/>
            </a:solidFill>
          </p:spPr>
          <p:txBody>
            <a:bodyPr vert="horz" wrap="square" lIns="91440" tIns="45720" rIns="91440" bIns="45720" anchor="t">
              <a:normAutofit/>
            </a:bodyPr>
            <a:lstStyle/>
            <a:p>
              <a:pPr marL="0" algn="l"/>
              <a:endParaRPr/>
            </a:p>
          </p:txBody>
        </p:sp>
        <p:sp>
          <p:nvSpPr>
            <p:cNvPr id="61" name="AutoShape 61"/>
            <p:cNvSpPr/>
            <p:nvPr/>
          </p:nvSpPr>
          <p:spPr>
            <a:xfrm>
              <a:off x="3822" y="1429"/>
              <a:ext cx="201" cy="12"/>
            </a:xfrm>
            <a:prstGeom prst="rect">
              <a:avLst/>
            </a:prstGeom>
            <a:solidFill>
              <a:schemeClr val="accent1"/>
            </a:solidFill>
          </p:spPr>
          <p:txBody>
            <a:bodyPr vert="horz" wrap="square" lIns="91440" tIns="45720" rIns="91440" bIns="45720" anchor="t">
              <a:normAutofit/>
            </a:bodyPr>
            <a:lstStyle/>
            <a:p>
              <a:pPr marL="0" algn="l"/>
              <a:endParaRPr/>
            </a:p>
          </p:txBody>
        </p:sp>
      </p:grpSp>
      <p:grpSp>
        <p:nvGrpSpPr>
          <p:cNvPr id="62" name="Group 62"/>
          <p:cNvGrpSpPr/>
          <p:nvPr/>
        </p:nvGrpSpPr>
        <p:grpSpPr>
          <a:xfrm>
            <a:off x="4916738" y="5647840"/>
            <a:ext cx="430179" cy="430179"/>
            <a:chOff x="5688681" y="6307906"/>
            <a:chExt cx="430179" cy="430179"/>
          </a:xfrm>
        </p:grpSpPr>
        <p:sp>
          <p:nvSpPr>
            <p:cNvPr id="63" name="AutoShape 63"/>
            <p:cNvSpPr/>
            <p:nvPr/>
          </p:nvSpPr>
          <p:spPr>
            <a:xfrm>
              <a:off x="5688681" y="6307906"/>
              <a:ext cx="430179" cy="430179"/>
            </a:xfrm>
            <a:prstGeom prst="ellipse">
              <a:avLst/>
            </a:prstGeom>
            <a:solidFill>
              <a:schemeClr val="accent1"/>
            </a:solidFill>
            <a:ln cap="flat" cmpd="sng">
              <a:prstDash val="solid"/>
            </a:ln>
          </p:spPr>
          <p:txBody>
            <a:bodyPr vert="horz" lIns="91440" tIns="45720" rIns="91440" bIns="45720" anchor="ctr">
              <a:normAutofit/>
            </a:bodyPr>
            <a:lstStyle/>
            <a:p>
              <a:pPr marL="0" algn="ctr"/>
              <a:endParaRPr/>
            </a:p>
          </p:txBody>
        </p:sp>
        <p:sp>
          <p:nvSpPr>
            <p:cNvPr id="64" name="AutoShape 64"/>
            <p:cNvSpPr/>
            <p:nvPr/>
          </p:nvSpPr>
          <p:spPr>
            <a:xfrm>
              <a:off x="5736420" y="6355645"/>
              <a:ext cx="334699" cy="334699"/>
            </a:xfrm>
            <a:prstGeom prst="mathPlus">
              <a:avLst>
                <a:gd name="adj1" fmla="val 16405"/>
              </a:avLst>
            </a:prstGeom>
            <a:solidFill>
              <a:srgbClr val="FFFFFF"/>
            </a:solidFill>
            <a:ln cap="flat" cmpd="sng">
              <a:prstDash val="solid"/>
            </a:ln>
          </p:spPr>
          <p:txBody>
            <a:bodyPr vert="horz" lIns="91440" tIns="45720" rIns="91440" bIns="45720" anchor="ctr">
              <a:normAutofit/>
            </a:bodyPr>
            <a:lstStyle/>
            <a:p>
              <a:pPr marL="0" algn="ctr"/>
              <a:endParaRPr/>
            </a:p>
          </p:txBody>
        </p:sp>
      </p:grpSp>
      <p:grpSp>
        <p:nvGrpSpPr>
          <p:cNvPr id="65" name="Group 65"/>
          <p:cNvGrpSpPr/>
          <p:nvPr/>
        </p:nvGrpSpPr>
        <p:grpSpPr>
          <a:xfrm flipH="1">
            <a:off x="5088682" y="1044871"/>
            <a:ext cx="92895" cy="4402643"/>
            <a:chOff x="1191134" y="690877"/>
            <a:chExt cx="92895" cy="4402643"/>
          </a:xfrm>
        </p:grpSpPr>
        <p:cxnSp>
          <p:nvCxnSpPr>
            <p:cNvPr id="66" name="Connector 66"/>
            <p:cNvCxnSpPr/>
            <p:nvPr/>
          </p:nvCxnSpPr>
          <p:spPr>
            <a:xfrm flipH="1" flipV="1">
              <a:off x="1240883" y="783771"/>
              <a:ext cx="0" cy="4216855"/>
            </a:xfrm>
            <a:prstGeom prst="line">
              <a:avLst/>
            </a:prstGeom>
            <a:ln w="19050" cap="flat" cmpd="sng">
              <a:solidFill>
                <a:schemeClr val="accent1"/>
              </a:solidFill>
              <a:prstDash val="dash"/>
            </a:ln>
          </p:spPr>
        </p:cxnSp>
        <p:sp>
          <p:nvSpPr>
            <p:cNvPr id="67" name="AutoShape 67"/>
            <p:cNvSpPr/>
            <p:nvPr/>
          </p:nvSpPr>
          <p:spPr>
            <a:xfrm>
              <a:off x="1191134" y="5000625"/>
              <a:ext cx="92895" cy="92895"/>
            </a:xfrm>
            <a:prstGeom prst="ellipse">
              <a:avLst/>
            </a:prstGeom>
            <a:noFill/>
            <a:ln w="12700" cap="flat" cmpd="sng">
              <a:solidFill>
                <a:schemeClr val="accent1"/>
              </a:solidFill>
              <a:prstDash val="solid"/>
            </a:ln>
          </p:spPr>
          <p:txBody>
            <a:bodyPr vert="horz" lIns="91440" tIns="45720" rIns="91440" bIns="45720" anchor="ctr">
              <a:normAutofit/>
            </a:bodyPr>
            <a:lstStyle/>
            <a:p>
              <a:pPr marL="0" algn="ctr"/>
              <a:endParaRPr/>
            </a:p>
          </p:txBody>
        </p:sp>
        <p:sp>
          <p:nvSpPr>
            <p:cNvPr id="68" name="AutoShape 68"/>
            <p:cNvSpPr/>
            <p:nvPr/>
          </p:nvSpPr>
          <p:spPr>
            <a:xfrm>
              <a:off x="1191134" y="690877"/>
              <a:ext cx="92895" cy="92895"/>
            </a:xfrm>
            <a:prstGeom prst="ellipse">
              <a:avLst/>
            </a:prstGeom>
            <a:noFill/>
            <a:ln w="12700" cap="flat" cmpd="sng">
              <a:solidFill>
                <a:schemeClr val="accent1"/>
              </a:solidFill>
              <a:prstDash val="solid"/>
            </a:ln>
          </p:spPr>
          <p:txBody>
            <a:bodyPr vert="horz" lIns="91440" tIns="45720" rIns="91440" bIns="45720" anchor="ctr">
              <a:normAutofit/>
            </a:bodyPr>
            <a:lstStyle/>
            <a:p>
              <a:pPr marL="0" algn="ctr"/>
              <a:endParaRPr/>
            </a:p>
          </p:txBody>
        </p:sp>
      </p:grpSp>
      <p:sp>
        <p:nvSpPr>
          <p:cNvPr id="69" name="TextBox 69"/>
          <p:cNvSpPr txBox="1"/>
          <p:nvPr/>
        </p:nvSpPr>
        <p:spPr>
          <a:xfrm>
            <a:off x="432165" y="409507"/>
            <a:ext cx="8640960" cy="523220"/>
          </a:xfrm>
          <a:prstGeom prst="rect">
            <a:avLst/>
          </a:prstGeom>
          <a:noFill/>
        </p:spPr>
        <p:txBody>
          <a:bodyPr vert="horz" wrap="square" lIns="91440" tIns="45720" rIns="91440" bIns="45720" rtlCol="0" anchor="t">
            <a:spAutoFit/>
          </a:bodyPr>
          <a:lstStyle/>
          <a:p>
            <a:pPr marL="0" algn="l">
              <a:defRPr/>
            </a:pPr>
            <a:r>
              <a:rPr lang="zh-CN" altLang="en-US" sz="2800" b="1" i="0" u="none" baseline="0">
                <a:solidFill>
                  <a:srgbClr val="000000">
                    <a:lumMod val="65000"/>
                    <a:lumOff val="35000"/>
                  </a:srgbClr>
                </a:solidFill>
                <a:latin typeface="微软雅黑"/>
                <a:ea typeface="微软雅黑"/>
              </a:rPr>
              <a:t>Recap of Key Concepts</a:t>
            </a:r>
            <a:endParaRPr lang="en-US" sz="1100"/>
          </a:p>
        </p:txBody>
      </p:sp>
      <p:sp>
        <p:nvSpPr>
          <p:cNvPr id="70" name="AutoShape 70"/>
          <p:cNvSpPr/>
          <p:nvPr/>
        </p:nvSpPr>
        <p:spPr>
          <a:xfrm>
            <a:off x="5346918" y="1340768"/>
            <a:ext cx="6510508" cy="754822"/>
          </a:xfrm>
          <a:prstGeom prst="rect">
            <a:avLst/>
          </a:prstGeom>
          <a:noFill/>
        </p:spPr>
        <p:txBody>
          <a:bodyPr vert="horz" wrap="square" lIns="91440" tIns="45720" rIns="91440" bIns="45720" anchor="t">
            <a:spAutoFit/>
          </a:bodyPr>
          <a:lstStyle/>
          <a:p>
            <a:pPr marL="0" algn="l">
              <a:lnSpc>
                <a:spcPct val="150000"/>
              </a:lnSpc>
              <a:spcBef>
                <a:spcPct val="20000"/>
              </a:spcBef>
            </a:pPr>
            <a:r>
              <a:rPr lang="zh-CN" altLang="en-US" sz="1400" b="0" i="0" u="none" baseline="0" dirty="0">
                <a:solidFill>
                  <a:srgbClr val="000000">
                    <a:lumMod val="65000"/>
                    <a:lumOff val="35000"/>
                  </a:srgbClr>
                </a:solidFill>
                <a:latin typeface="Microsoft YaHei"/>
                <a:ea typeface="Microsoft YaHei"/>
              </a:rPr>
              <a:t>Understanding habits is crucial for personal development and change. By comprehending how habits form and influence behavior, individuals can more effectively navigate their personal and professional lives.</a:t>
            </a:r>
          </a:p>
        </p:txBody>
      </p:sp>
      <p:sp>
        <p:nvSpPr>
          <p:cNvPr id="71" name="TextBox 71"/>
          <p:cNvSpPr txBox="1"/>
          <p:nvPr/>
        </p:nvSpPr>
        <p:spPr>
          <a:xfrm>
            <a:off x="5927232" y="994453"/>
            <a:ext cx="6510510" cy="368755"/>
          </a:xfrm>
          <a:prstGeom prst="rect">
            <a:avLst/>
          </a:prstGeom>
          <a:noFill/>
        </p:spPr>
        <p:txBody>
          <a:bodyPr vert="horz" wrap="square" lIns="91440" tIns="45720" rIns="91440" bIns="45720" rtlCol="0" anchor="t">
            <a:spAutoFit/>
          </a:bodyPr>
          <a:lstStyle/>
          <a:p>
            <a:pPr marL="0" algn="l">
              <a:lnSpc>
                <a:spcPct val="120000"/>
              </a:lnSpc>
              <a:spcBef>
                <a:spcPct val="20000"/>
              </a:spcBef>
              <a:defRPr/>
            </a:pPr>
            <a:r>
              <a:rPr lang="zh-CN" altLang="en-US" sz="1600" b="1" i="0" u="none" baseline="0">
                <a:solidFill>
                  <a:srgbClr val="000000">
                    <a:lumMod val="65000"/>
                    <a:lumOff val="35000"/>
                  </a:srgbClr>
                </a:solidFill>
                <a:latin typeface="Microsoft YaHei"/>
                <a:ea typeface="Microsoft YaHei"/>
              </a:rPr>
              <a:t>Importance of Understanding Habits</a:t>
            </a:r>
            <a:endParaRPr lang="en-US" sz="1100"/>
          </a:p>
        </p:txBody>
      </p:sp>
      <p:sp>
        <p:nvSpPr>
          <p:cNvPr id="72" name="AutoShape 72"/>
          <p:cNvSpPr/>
          <p:nvPr/>
        </p:nvSpPr>
        <p:spPr>
          <a:xfrm>
            <a:off x="5346914" y="5063428"/>
            <a:ext cx="6510515" cy="754822"/>
          </a:xfrm>
          <a:prstGeom prst="rect">
            <a:avLst/>
          </a:prstGeom>
          <a:noFill/>
        </p:spPr>
        <p:txBody>
          <a:bodyPr vert="horz" wrap="square" lIns="91440" tIns="45720" rIns="91440" bIns="45720" anchor="t">
            <a:spAutoFit/>
          </a:bodyPr>
          <a:lstStyle/>
          <a:p>
            <a:pPr marL="0" algn="l">
              <a:lnSpc>
                <a:spcPct val="150000"/>
              </a:lnSpc>
              <a:spcBef>
                <a:spcPct val="20000"/>
              </a:spcBef>
            </a:pPr>
            <a:r>
              <a:rPr lang="zh-CN" altLang="en-US" sz="1400" b="0" i="0" u="none" baseline="0" dirty="0">
                <a:solidFill>
                  <a:srgbClr val="000000">
                    <a:lumMod val="65000"/>
                    <a:lumOff val="35000"/>
                  </a:srgbClr>
                </a:solidFill>
                <a:latin typeface="Microsoft YaHei"/>
                <a:ea typeface="Microsoft YaHei"/>
              </a:rPr>
              <a:t>Implementing strategies such as setting SMART goals, employing habit stacking, and recognizing barriers can facilitate the mastery of habits. These methods equip individuals with tools necessary for transformational changes.</a:t>
            </a:r>
          </a:p>
        </p:txBody>
      </p:sp>
      <p:sp>
        <p:nvSpPr>
          <p:cNvPr id="73" name="TextBox 73"/>
          <p:cNvSpPr txBox="1"/>
          <p:nvPr/>
        </p:nvSpPr>
        <p:spPr>
          <a:xfrm>
            <a:off x="5346918" y="4767530"/>
            <a:ext cx="6510516" cy="368755"/>
          </a:xfrm>
          <a:prstGeom prst="rect">
            <a:avLst/>
          </a:prstGeom>
          <a:noFill/>
        </p:spPr>
        <p:txBody>
          <a:bodyPr vert="horz" wrap="square" lIns="91440" tIns="45720" rIns="91440" bIns="45720" rtlCol="0" anchor="t">
            <a:spAutoFit/>
          </a:bodyPr>
          <a:lstStyle/>
          <a:p>
            <a:pPr marL="0" algn="l">
              <a:lnSpc>
                <a:spcPct val="120000"/>
              </a:lnSpc>
              <a:spcBef>
                <a:spcPct val="20000"/>
              </a:spcBef>
              <a:defRPr/>
            </a:pPr>
            <a:r>
              <a:rPr lang="zh-CN" altLang="en-US" sz="1600" b="1" i="0" u="none" baseline="0">
                <a:solidFill>
                  <a:srgbClr val="000000">
                    <a:lumMod val="65000"/>
                    <a:lumOff val="35000"/>
                  </a:srgbClr>
                </a:solidFill>
                <a:latin typeface="Microsoft YaHei"/>
                <a:ea typeface="Microsoft YaHei"/>
              </a:rPr>
              <a:t>Summary of Strategies</a:t>
            </a:r>
            <a:endParaRPr lang="en-US" sz="1100"/>
          </a:p>
        </p:txBody>
      </p:sp>
    </p:spTree>
  </p:cSld>
  <p:clrMapOvr>
    <a:masterClrMapping/>
  </p:clrMapOvr>
  <p:transition advClick="0"/>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0">
              <a:srgbClr val="FFFFFF"/>
            </a:gs>
            <a:gs pos="100000">
              <a:srgbClr val="FFFFFF"/>
            </a:gs>
          </a:gsLst>
          <a:lin ang="5400000"/>
        </a:gradFill>
        <a:effectLst/>
      </p:bgPr>
    </p:bg>
    <p:spTree>
      <p:nvGrpSpPr>
        <p:cNvPr id="1" name=""/>
        <p:cNvGrpSpPr/>
        <p:nvPr/>
      </p:nvGrpSpPr>
      <p:grpSpPr>
        <a:xfrm>
          <a:off x="0" y="0"/>
          <a:ext cx="0" cy="0"/>
          <a:chOff x="0" y="0"/>
          <a:chExt cx="0" cy="0"/>
        </a:xfrm>
      </p:grpSpPr>
      <p:pic>
        <p:nvPicPr>
          <p:cNvPr id="2" name="image2.jpeg"/>
          <p:cNvPicPr>
            <a:picLocks noChangeAspect="1"/>
          </p:cNvPicPr>
          <p:nvPr/>
        </p:nvPicPr>
        <p:blipFill>
          <a:blip r:embed="rId2"/>
          <a:stretch>
            <a:fillRect/>
          </a:stretch>
        </p:blipFill>
        <p:spPr>
          <a:xfrm>
            <a:off x="1023553" y="-1524575"/>
            <a:ext cx="11112963" cy="6858000"/>
          </a:xfrm>
          <a:prstGeom prst="rect">
            <a:avLst/>
          </a:prstGeom>
        </p:spPr>
      </p:pic>
      <p:sp>
        <p:nvSpPr>
          <p:cNvPr id="3" name="TextBox 3"/>
          <p:cNvSpPr txBox="1"/>
          <p:nvPr/>
        </p:nvSpPr>
        <p:spPr>
          <a:xfrm>
            <a:off x="2461357" y="970380"/>
            <a:ext cx="8237357" cy="3613281"/>
          </a:xfrm>
          <a:prstGeom prst="rect">
            <a:avLst/>
          </a:prstGeom>
          <a:noFill/>
        </p:spPr>
        <p:txBody>
          <a:bodyPr vert="horz" wrap="square" lIns="121888" tIns="60944" rIns="121888" bIns="60944" rtlCol="0" anchor="t">
            <a:spAutoFit/>
          </a:bodyPr>
          <a:lstStyle/>
          <a:p>
            <a:pPr marL="0" algn="dist">
              <a:defRPr/>
            </a:pPr>
            <a:r>
              <a:rPr lang="zh-CN" altLang="en-US" sz="6133" b="1" i="0" u="none" spc="300" baseline="0" dirty="0">
                <a:solidFill>
                  <a:schemeClr val="accent1"/>
                </a:solidFill>
                <a:latin typeface="微软雅黑"/>
                <a:ea typeface="微软雅黑"/>
              </a:rPr>
              <a:t>Table of Contents</a:t>
            </a:r>
            <a:endParaRPr lang="en-US" sz="1100" dirty="0"/>
          </a:p>
        </p:txBody>
      </p:sp>
      <p:sp>
        <p:nvSpPr>
          <p:cNvPr id="4" name="TextBox 4"/>
          <p:cNvSpPr txBox="1"/>
          <p:nvPr/>
        </p:nvSpPr>
        <p:spPr>
          <a:xfrm>
            <a:off x="1104241" y="2756931"/>
            <a:ext cx="787395" cy="584775"/>
          </a:xfrm>
          <a:prstGeom prst="rect">
            <a:avLst/>
          </a:prstGeom>
          <a:noFill/>
        </p:spPr>
        <p:txBody>
          <a:bodyPr vert="horz" wrap="none" lIns="91440" tIns="45720" rIns="91440" bIns="45720" rtlCol="0" anchor="t">
            <a:spAutoFit/>
          </a:bodyPr>
          <a:lstStyle/>
          <a:p>
            <a:pPr marL="0" algn="l">
              <a:defRPr/>
            </a:pPr>
            <a:r>
              <a:rPr lang="en-US" sz="3200" b="0" i="0" u="none" baseline="0">
                <a:solidFill>
                  <a:schemeClr val="accent1"/>
                </a:solidFill>
                <a:latin typeface="微软雅黑"/>
                <a:ea typeface="微软雅黑"/>
              </a:rPr>
              <a:t>01 </a:t>
            </a:r>
            <a:endParaRPr lang="en-US" sz="1100"/>
          </a:p>
        </p:txBody>
      </p:sp>
      <p:sp>
        <p:nvSpPr>
          <p:cNvPr id="5" name="AutoShape 5"/>
          <p:cNvSpPr/>
          <p:nvPr/>
        </p:nvSpPr>
        <p:spPr>
          <a:xfrm>
            <a:off x="1991022" y="2771357"/>
            <a:ext cx="3913751" cy="584775"/>
          </a:xfrm>
          <a:prstGeom prst="rect">
            <a:avLst/>
          </a:prstGeom>
        </p:spPr>
        <p:txBody>
          <a:bodyPr vert="horz" wrap="square" lIns="91440" tIns="45720" rIns="91440" bIns="45720" anchor="t">
            <a:spAutoFit/>
          </a:bodyPr>
          <a:lstStyle/>
          <a:p>
            <a:pPr marL="0" algn="l"/>
            <a:r>
              <a:rPr lang="zh-CN" altLang="en-US" sz="3200" b="0" i="0" u="none" baseline="0" dirty="0">
                <a:solidFill>
                  <a:schemeClr val="accent1"/>
                </a:solidFill>
                <a:latin typeface="微软雅黑"/>
                <a:ea typeface="微软雅黑"/>
              </a:rPr>
              <a:t>Understanding the Nature of Habits</a:t>
            </a:r>
          </a:p>
        </p:txBody>
      </p:sp>
      <p:sp>
        <p:nvSpPr>
          <p:cNvPr id="6" name="TextBox 6"/>
          <p:cNvSpPr txBox="1"/>
          <p:nvPr/>
        </p:nvSpPr>
        <p:spPr>
          <a:xfrm>
            <a:off x="1104241" y="4058812"/>
            <a:ext cx="787395" cy="584775"/>
          </a:xfrm>
          <a:prstGeom prst="rect">
            <a:avLst/>
          </a:prstGeom>
          <a:noFill/>
        </p:spPr>
        <p:txBody>
          <a:bodyPr vert="horz" wrap="none" lIns="91440" tIns="45720" rIns="91440" bIns="45720" rtlCol="0" anchor="t">
            <a:spAutoFit/>
          </a:bodyPr>
          <a:lstStyle/>
          <a:p>
            <a:pPr marL="0" algn="l">
              <a:defRPr/>
            </a:pPr>
            <a:r>
              <a:rPr lang="en-US" sz="3200" b="0" i="0" u="none" baseline="0">
                <a:solidFill>
                  <a:schemeClr val="accent1"/>
                </a:solidFill>
                <a:latin typeface="微软雅黑"/>
                <a:ea typeface="微软雅黑"/>
              </a:rPr>
              <a:t>03 </a:t>
            </a:r>
            <a:endParaRPr lang="en-US" sz="1100"/>
          </a:p>
        </p:txBody>
      </p:sp>
      <p:sp>
        <p:nvSpPr>
          <p:cNvPr id="7" name="AutoShape 7"/>
          <p:cNvSpPr/>
          <p:nvPr/>
        </p:nvSpPr>
        <p:spPr>
          <a:xfrm>
            <a:off x="1991022" y="4073238"/>
            <a:ext cx="3913751" cy="584775"/>
          </a:xfrm>
          <a:prstGeom prst="rect">
            <a:avLst/>
          </a:prstGeom>
        </p:spPr>
        <p:txBody>
          <a:bodyPr vert="horz" wrap="square" lIns="91440" tIns="45720" rIns="91440" bIns="45720" anchor="t">
            <a:spAutoFit/>
          </a:bodyPr>
          <a:lstStyle/>
          <a:p>
            <a:pPr marL="0" algn="l"/>
            <a:r>
              <a:rPr lang="zh-CN" altLang="en-US" sz="3200" b="0" i="0" u="none" baseline="0" dirty="0">
                <a:solidFill>
                  <a:schemeClr val="accent1"/>
                </a:solidFill>
                <a:latin typeface="微软雅黑"/>
                <a:ea typeface="微软雅黑"/>
              </a:rPr>
              <a:t>The Impact of Habits on Daily Life</a:t>
            </a:r>
          </a:p>
        </p:txBody>
      </p:sp>
      <p:sp>
        <p:nvSpPr>
          <p:cNvPr id="8" name="TextBox 8"/>
          <p:cNvSpPr txBox="1"/>
          <p:nvPr/>
        </p:nvSpPr>
        <p:spPr>
          <a:xfrm>
            <a:off x="1104241" y="5378954"/>
            <a:ext cx="787395" cy="584775"/>
          </a:xfrm>
          <a:prstGeom prst="rect">
            <a:avLst/>
          </a:prstGeom>
          <a:noFill/>
        </p:spPr>
        <p:txBody>
          <a:bodyPr vert="horz" wrap="none" lIns="91440" tIns="45720" rIns="91440" bIns="45720" rtlCol="0" anchor="t">
            <a:spAutoFit/>
          </a:bodyPr>
          <a:lstStyle/>
          <a:p>
            <a:pPr marL="0" algn="l">
              <a:defRPr/>
            </a:pPr>
            <a:r>
              <a:rPr lang="en-US" sz="3200" b="0" i="0" u="none" baseline="0">
                <a:solidFill>
                  <a:schemeClr val="accent1"/>
                </a:solidFill>
                <a:latin typeface="微软雅黑"/>
                <a:ea typeface="微软雅黑"/>
              </a:rPr>
              <a:t>05 </a:t>
            </a:r>
            <a:endParaRPr lang="en-US" sz="1100"/>
          </a:p>
        </p:txBody>
      </p:sp>
      <p:sp>
        <p:nvSpPr>
          <p:cNvPr id="9" name="AutoShape 9"/>
          <p:cNvSpPr/>
          <p:nvPr/>
        </p:nvSpPr>
        <p:spPr>
          <a:xfrm>
            <a:off x="1991022" y="5393380"/>
            <a:ext cx="3913751" cy="1169550"/>
          </a:xfrm>
          <a:prstGeom prst="rect">
            <a:avLst/>
          </a:prstGeom>
        </p:spPr>
        <p:txBody>
          <a:bodyPr vert="horz" wrap="square" lIns="91440" tIns="45720" rIns="91440" bIns="45720" anchor="t">
            <a:spAutoFit/>
          </a:bodyPr>
          <a:lstStyle/>
          <a:p>
            <a:pPr marL="0" algn="l"/>
            <a:r>
              <a:rPr lang="zh-CN" altLang="en-US" sz="3200" b="0" i="0" u="none" baseline="0" dirty="0">
                <a:solidFill>
                  <a:schemeClr val="accent1"/>
                </a:solidFill>
                <a:latin typeface="微软雅黑"/>
                <a:ea typeface="微软雅黑"/>
              </a:rPr>
              <a:t>Overcoming Challenges in Habit Change</a:t>
            </a:r>
          </a:p>
        </p:txBody>
      </p:sp>
      <p:sp>
        <p:nvSpPr>
          <p:cNvPr id="10" name="TextBox 10"/>
          <p:cNvSpPr txBox="1"/>
          <p:nvPr/>
        </p:nvSpPr>
        <p:spPr>
          <a:xfrm>
            <a:off x="6287260" y="2738166"/>
            <a:ext cx="665567" cy="584775"/>
          </a:xfrm>
          <a:prstGeom prst="rect">
            <a:avLst/>
          </a:prstGeom>
          <a:noFill/>
        </p:spPr>
        <p:txBody>
          <a:bodyPr vert="horz" wrap="none" lIns="91440" tIns="45720" rIns="91440" bIns="45720" rtlCol="0" anchor="t">
            <a:spAutoFit/>
          </a:bodyPr>
          <a:lstStyle/>
          <a:p>
            <a:pPr marL="0" algn="l">
              <a:defRPr/>
            </a:pPr>
            <a:r>
              <a:rPr lang="en-US" sz="3200" b="0" i="0" u="none" baseline="0">
                <a:solidFill>
                  <a:schemeClr val="accent1"/>
                </a:solidFill>
                <a:latin typeface="微软雅黑"/>
                <a:ea typeface="微软雅黑"/>
              </a:rPr>
              <a:t>02</a:t>
            </a:r>
            <a:endParaRPr lang="en-US" sz="1100"/>
          </a:p>
        </p:txBody>
      </p:sp>
      <p:sp>
        <p:nvSpPr>
          <p:cNvPr id="11" name="AutoShape 11"/>
          <p:cNvSpPr/>
          <p:nvPr/>
        </p:nvSpPr>
        <p:spPr>
          <a:xfrm>
            <a:off x="7174041" y="2752592"/>
            <a:ext cx="3913751" cy="584775"/>
          </a:xfrm>
          <a:prstGeom prst="rect">
            <a:avLst/>
          </a:prstGeom>
        </p:spPr>
        <p:txBody>
          <a:bodyPr vert="horz" wrap="square" lIns="91440" tIns="45720" rIns="91440" bIns="45720" anchor="t">
            <a:spAutoFit/>
          </a:bodyPr>
          <a:lstStyle/>
          <a:p>
            <a:pPr marL="0" algn="l"/>
            <a:r>
              <a:rPr lang="zh-CN" altLang="en-US" sz="3200" b="0" i="0" u="none" baseline="0">
                <a:solidFill>
                  <a:schemeClr val="accent1"/>
                </a:solidFill>
                <a:latin typeface="微软雅黑"/>
                <a:ea typeface="微软雅黑"/>
              </a:rPr>
              <a:t>The Science Behind Habit Formation</a:t>
            </a:r>
          </a:p>
        </p:txBody>
      </p:sp>
      <p:sp>
        <p:nvSpPr>
          <p:cNvPr id="12" name="TextBox 12"/>
          <p:cNvSpPr txBox="1"/>
          <p:nvPr/>
        </p:nvSpPr>
        <p:spPr>
          <a:xfrm>
            <a:off x="6287260" y="4040047"/>
            <a:ext cx="787395" cy="584775"/>
          </a:xfrm>
          <a:prstGeom prst="rect">
            <a:avLst/>
          </a:prstGeom>
          <a:noFill/>
        </p:spPr>
        <p:txBody>
          <a:bodyPr vert="horz" wrap="none" lIns="91440" tIns="45720" rIns="91440" bIns="45720" rtlCol="0" anchor="t">
            <a:spAutoFit/>
          </a:bodyPr>
          <a:lstStyle/>
          <a:p>
            <a:pPr marL="0" algn="l">
              <a:defRPr/>
            </a:pPr>
            <a:r>
              <a:rPr lang="en-US" sz="3200" b="0" i="0" u="none" baseline="0">
                <a:solidFill>
                  <a:schemeClr val="accent1"/>
                </a:solidFill>
                <a:latin typeface="微软雅黑"/>
                <a:ea typeface="微软雅黑"/>
              </a:rPr>
              <a:t>04 </a:t>
            </a:r>
            <a:endParaRPr lang="en-US" sz="1100"/>
          </a:p>
        </p:txBody>
      </p:sp>
      <p:sp>
        <p:nvSpPr>
          <p:cNvPr id="13" name="AutoShape 13"/>
          <p:cNvSpPr/>
          <p:nvPr/>
        </p:nvSpPr>
        <p:spPr>
          <a:xfrm>
            <a:off x="7174041" y="4054473"/>
            <a:ext cx="3913751" cy="584775"/>
          </a:xfrm>
          <a:prstGeom prst="rect">
            <a:avLst/>
          </a:prstGeom>
        </p:spPr>
        <p:txBody>
          <a:bodyPr vert="horz" wrap="square" lIns="91440" tIns="45720" rIns="91440" bIns="45720" anchor="t">
            <a:spAutoFit/>
          </a:bodyPr>
          <a:lstStyle/>
          <a:p>
            <a:pPr marL="0" algn="l"/>
            <a:r>
              <a:rPr lang="zh-CN" altLang="en-US" sz="3200" b="0" i="0" u="none" baseline="0">
                <a:solidFill>
                  <a:schemeClr val="accent1"/>
                </a:solidFill>
                <a:latin typeface="微软雅黑"/>
                <a:ea typeface="微软雅黑"/>
              </a:rPr>
              <a:t>Strategies for Mastering Your Habits</a:t>
            </a:r>
          </a:p>
        </p:txBody>
      </p:sp>
      <p:sp>
        <p:nvSpPr>
          <p:cNvPr id="14" name="TextBox 14"/>
          <p:cNvSpPr txBox="1"/>
          <p:nvPr/>
        </p:nvSpPr>
        <p:spPr>
          <a:xfrm>
            <a:off x="6287260" y="5360189"/>
            <a:ext cx="787395" cy="584775"/>
          </a:xfrm>
          <a:prstGeom prst="rect">
            <a:avLst/>
          </a:prstGeom>
          <a:noFill/>
        </p:spPr>
        <p:txBody>
          <a:bodyPr vert="horz" wrap="none" lIns="91440" tIns="45720" rIns="91440" bIns="45720" rtlCol="0" anchor="t">
            <a:spAutoFit/>
          </a:bodyPr>
          <a:lstStyle/>
          <a:p>
            <a:pPr marL="0" algn="l">
              <a:defRPr/>
            </a:pPr>
            <a:r>
              <a:rPr lang="en-US" sz="3200" b="0" i="0" u="none" baseline="0">
                <a:solidFill>
                  <a:schemeClr val="accent1"/>
                </a:solidFill>
                <a:latin typeface="微软雅黑"/>
                <a:ea typeface="微软雅黑"/>
              </a:rPr>
              <a:t>06 </a:t>
            </a:r>
            <a:endParaRPr lang="en-US" sz="1100"/>
          </a:p>
        </p:txBody>
      </p:sp>
      <p:sp>
        <p:nvSpPr>
          <p:cNvPr id="15" name="AutoShape 15"/>
          <p:cNvSpPr/>
          <p:nvPr/>
        </p:nvSpPr>
        <p:spPr>
          <a:xfrm>
            <a:off x="7174041" y="5374615"/>
            <a:ext cx="3913751" cy="584775"/>
          </a:xfrm>
          <a:prstGeom prst="rect">
            <a:avLst/>
          </a:prstGeom>
        </p:spPr>
        <p:txBody>
          <a:bodyPr vert="horz" wrap="square" lIns="91440" tIns="45720" rIns="91440" bIns="45720" anchor="t">
            <a:spAutoFit/>
          </a:bodyPr>
          <a:lstStyle/>
          <a:p>
            <a:pPr marL="0" algn="l"/>
            <a:r>
              <a:rPr lang="zh-CN" altLang="en-US" sz="3200" b="0" i="0" u="none" baseline="0">
                <a:solidFill>
                  <a:schemeClr val="accent1"/>
                </a:solidFill>
                <a:latin typeface="微软雅黑"/>
                <a:ea typeface="微软雅黑"/>
              </a:rPr>
              <a:t>Conclusion and Future Directions</a:t>
            </a:r>
          </a:p>
        </p:txBody>
      </p:sp>
      <p:sp>
        <p:nvSpPr>
          <p:cNvPr id="16" name="AutoShape 16"/>
          <p:cNvSpPr/>
          <p:nvPr/>
        </p:nvSpPr>
        <p:spPr>
          <a:xfrm>
            <a:off x="6894787" y="2682251"/>
            <a:ext cx="308098" cy="707886"/>
          </a:xfrm>
          <a:prstGeom prst="rect">
            <a:avLst/>
          </a:prstGeom>
        </p:spPr>
        <p:txBody>
          <a:bodyPr vert="horz" wrap="none" lIns="91440" tIns="45720" rIns="91440" bIns="45720" anchor="t">
            <a:spAutoFit/>
          </a:bodyPr>
          <a:lstStyle/>
          <a:p>
            <a:pPr marL="0" algn="l"/>
            <a:r>
              <a:rPr lang="en-US" sz="4000" b="0" i="0" u="none" baseline="0">
                <a:solidFill>
                  <a:schemeClr val="accent1"/>
                </a:solidFill>
                <a:latin typeface="微软雅黑"/>
                <a:ea typeface="微软雅黑"/>
              </a:rPr>
              <a:t>.</a:t>
            </a:r>
          </a:p>
        </p:txBody>
      </p:sp>
      <p:sp>
        <p:nvSpPr>
          <p:cNvPr id="17" name="AutoShape 17"/>
          <p:cNvSpPr/>
          <p:nvPr/>
        </p:nvSpPr>
        <p:spPr>
          <a:xfrm>
            <a:off x="6894787" y="3967630"/>
            <a:ext cx="308098" cy="707886"/>
          </a:xfrm>
          <a:prstGeom prst="rect">
            <a:avLst/>
          </a:prstGeom>
        </p:spPr>
        <p:txBody>
          <a:bodyPr vert="horz" wrap="none" lIns="91440" tIns="45720" rIns="91440" bIns="45720" anchor="t">
            <a:spAutoFit/>
          </a:bodyPr>
          <a:lstStyle/>
          <a:p>
            <a:pPr marL="0" algn="l"/>
            <a:r>
              <a:rPr lang="en-US" sz="4000" b="0" i="0" u="none" baseline="0">
                <a:solidFill>
                  <a:schemeClr val="accent1"/>
                </a:solidFill>
                <a:latin typeface="微软雅黑"/>
                <a:ea typeface="微软雅黑"/>
              </a:rPr>
              <a:t>.</a:t>
            </a:r>
          </a:p>
        </p:txBody>
      </p:sp>
      <p:sp>
        <p:nvSpPr>
          <p:cNvPr id="18" name="AutoShape 18"/>
          <p:cNvSpPr/>
          <p:nvPr/>
        </p:nvSpPr>
        <p:spPr>
          <a:xfrm>
            <a:off x="6920605" y="5325425"/>
            <a:ext cx="308098" cy="707886"/>
          </a:xfrm>
          <a:prstGeom prst="rect">
            <a:avLst/>
          </a:prstGeom>
        </p:spPr>
        <p:txBody>
          <a:bodyPr vert="horz" wrap="none" lIns="91440" tIns="45720" rIns="91440" bIns="45720" anchor="t">
            <a:spAutoFit/>
          </a:bodyPr>
          <a:lstStyle/>
          <a:p>
            <a:pPr marL="0" algn="l"/>
            <a:r>
              <a:rPr lang="en-US" sz="4000" b="0" i="0" u="none" baseline="0">
                <a:solidFill>
                  <a:schemeClr val="accent1"/>
                </a:solidFill>
                <a:latin typeface="微软雅黑"/>
                <a:ea typeface="微软雅黑"/>
              </a:rPr>
              <a:t>.</a:t>
            </a:r>
          </a:p>
        </p:txBody>
      </p:sp>
      <p:sp>
        <p:nvSpPr>
          <p:cNvPr id="19" name="AutoShape 19"/>
          <p:cNvSpPr/>
          <p:nvPr/>
        </p:nvSpPr>
        <p:spPr>
          <a:xfrm>
            <a:off x="1708741" y="2682251"/>
            <a:ext cx="308098" cy="707886"/>
          </a:xfrm>
          <a:prstGeom prst="rect">
            <a:avLst/>
          </a:prstGeom>
        </p:spPr>
        <p:txBody>
          <a:bodyPr vert="horz" wrap="none" lIns="91440" tIns="45720" rIns="91440" bIns="45720" anchor="t">
            <a:spAutoFit/>
          </a:bodyPr>
          <a:lstStyle/>
          <a:p>
            <a:pPr marL="0" algn="l"/>
            <a:r>
              <a:rPr lang="en-US" sz="4000" b="0" i="0" u="none" baseline="0">
                <a:solidFill>
                  <a:schemeClr val="accent1"/>
                </a:solidFill>
                <a:latin typeface="微软雅黑"/>
                <a:ea typeface="微软雅黑"/>
              </a:rPr>
              <a:t>.</a:t>
            </a:r>
          </a:p>
        </p:txBody>
      </p:sp>
      <p:sp>
        <p:nvSpPr>
          <p:cNvPr id="20" name="AutoShape 20"/>
          <p:cNvSpPr/>
          <p:nvPr/>
        </p:nvSpPr>
        <p:spPr>
          <a:xfrm>
            <a:off x="1708741" y="3967630"/>
            <a:ext cx="308098" cy="707886"/>
          </a:xfrm>
          <a:prstGeom prst="rect">
            <a:avLst/>
          </a:prstGeom>
        </p:spPr>
        <p:txBody>
          <a:bodyPr vert="horz" wrap="none" lIns="91440" tIns="45720" rIns="91440" bIns="45720" anchor="t">
            <a:spAutoFit/>
          </a:bodyPr>
          <a:lstStyle/>
          <a:p>
            <a:pPr marL="0" algn="l"/>
            <a:r>
              <a:rPr lang="en-US" sz="4000" b="0" i="0" u="none" baseline="0">
                <a:solidFill>
                  <a:schemeClr val="accent1"/>
                </a:solidFill>
                <a:latin typeface="微软雅黑"/>
                <a:ea typeface="微软雅黑"/>
              </a:rPr>
              <a:t>.</a:t>
            </a:r>
          </a:p>
        </p:txBody>
      </p:sp>
      <p:sp>
        <p:nvSpPr>
          <p:cNvPr id="21" name="AutoShape 21"/>
          <p:cNvSpPr/>
          <p:nvPr/>
        </p:nvSpPr>
        <p:spPr>
          <a:xfrm>
            <a:off x="1734559" y="5325425"/>
            <a:ext cx="308098" cy="707886"/>
          </a:xfrm>
          <a:prstGeom prst="rect">
            <a:avLst/>
          </a:prstGeom>
        </p:spPr>
        <p:txBody>
          <a:bodyPr vert="horz" wrap="none" lIns="91440" tIns="45720" rIns="91440" bIns="45720" anchor="t">
            <a:spAutoFit/>
          </a:bodyPr>
          <a:lstStyle/>
          <a:p>
            <a:pPr marL="0" algn="l"/>
            <a:r>
              <a:rPr lang="en-US" sz="4000" b="0" i="0" u="none" baseline="0">
                <a:solidFill>
                  <a:schemeClr val="accent1"/>
                </a:solidFill>
                <a:latin typeface="微软雅黑"/>
                <a:ea typeface="微软雅黑"/>
              </a:rPr>
              <a:t>.</a:t>
            </a:r>
          </a:p>
        </p:txBody>
      </p:sp>
    </p:spTree>
  </p:cSld>
  <p:clrMapOvr>
    <a:masterClrMapping/>
  </p:clrMapOvr>
  <p:transition advClick="0"/>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0">
              <a:srgbClr val="FFFFFF"/>
            </a:gs>
            <a:gs pos="100000">
              <a:srgbClr val="FFFFFF"/>
            </a:gs>
          </a:gsLst>
          <a:lin ang="5400000"/>
        </a:gradFill>
        <a:effectLst/>
      </p:bgPr>
    </p:bg>
    <p:spTree>
      <p:nvGrpSpPr>
        <p:cNvPr id="1" name=""/>
        <p:cNvGrpSpPr/>
        <p:nvPr/>
      </p:nvGrpSpPr>
      <p:grpSpPr>
        <a:xfrm>
          <a:off x="0" y="0"/>
          <a:ext cx="0" cy="0"/>
          <a:chOff x="0" y="0"/>
          <a:chExt cx="0" cy="0"/>
        </a:xfrm>
      </p:grpSpPr>
      <p:grpSp>
        <p:nvGrpSpPr>
          <p:cNvPr id="2" name="Group 2"/>
          <p:cNvGrpSpPr/>
          <p:nvPr/>
        </p:nvGrpSpPr>
        <p:grpSpPr>
          <a:xfrm>
            <a:off x="1676400" y="5715000"/>
            <a:ext cx="3214936" cy="447867"/>
            <a:chOff x="4407906" y="1742527"/>
            <a:chExt cx="4612496" cy="658928"/>
          </a:xfrm>
          <a:solidFill>
            <a:schemeClr val="accent1"/>
          </a:solidFill>
        </p:grpSpPr>
        <p:sp>
          <p:nvSpPr>
            <p:cNvPr id="3" name="AutoShape 3"/>
            <p:cNvSpPr/>
            <p:nvPr/>
          </p:nvSpPr>
          <p:spPr>
            <a:xfrm>
              <a:off x="4407906" y="1742527"/>
              <a:ext cx="658928" cy="658928"/>
            </a:xfrm>
            <a:prstGeom prst="diamond">
              <a:avLst/>
            </a:prstGeom>
            <a:grpFill/>
            <a:ln cap="flat" cmpd="sng">
              <a:prstDash val="solid"/>
            </a:ln>
          </p:spPr>
          <p:txBody>
            <a:bodyPr vert="horz" lIns="91440" tIns="45720" rIns="91440" bIns="45720" anchor="ctr">
              <a:normAutofit/>
            </a:bodyPr>
            <a:lstStyle/>
            <a:p>
              <a:pPr marL="0" algn="ctr"/>
              <a:endParaRPr/>
            </a:p>
          </p:txBody>
        </p:sp>
        <p:sp>
          <p:nvSpPr>
            <p:cNvPr id="4" name="AutoShape 4"/>
            <p:cNvSpPr/>
            <p:nvPr/>
          </p:nvSpPr>
          <p:spPr>
            <a:xfrm>
              <a:off x="5066834" y="1742527"/>
              <a:ext cx="658928" cy="658928"/>
            </a:xfrm>
            <a:prstGeom prst="diamond">
              <a:avLst/>
            </a:prstGeom>
            <a:grpFill/>
            <a:ln cap="flat" cmpd="sng">
              <a:prstDash val="solid"/>
            </a:ln>
          </p:spPr>
          <p:txBody>
            <a:bodyPr vert="horz" lIns="91440" tIns="45720" rIns="91440" bIns="45720" anchor="ctr">
              <a:normAutofit/>
            </a:bodyPr>
            <a:lstStyle/>
            <a:p>
              <a:pPr marL="0" algn="ctr"/>
              <a:endParaRPr/>
            </a:p>
          </p:txBody>
        </p:sp>
        <p:sp>
          <p:nvSpPr>
            <p:cNvPr id="5" name="AutoShape 5"/>
            <p:cNvSpPr/>
            <p:nvPr/>
          </p:nvSpPr>
          <p:spPr>
            <a:xfrm>
              <a:off x="5725762" y="1742527"/>
              <a:ext cx="658928" cy="658928"/>
            </a:xfrm>
            <a:prstGeom prst="diamond">
              <a:avLst/>
            </a:prstGeom>
            <a:grpFill/>
            <a:ln cap="flat" cmpd="sng">
              <a:prstDash val="solid"/>
            </a:ln>
          </p:spPr>
          <p:txBody>
            <a:bodyPr vert="horz" lIns="91440" tIns="45720" rIns="91440" bIns="45720" anchor="ctr">
              <a:normAutofit/>
            </a:bodyPr>
            <a:lstStyle/>
            <a:p>
              <a:pPr marL="0" algn="ctr"/>
              <a:endParaRPr/>
            </a:p>
          </p:txBody>
        </p:sp>
        <p:sp>
          <p:nvSpPr>
            <p:cNvPr id="6" name="AutoShape 6"/>
            <p:cNvSpPr/>
            <p:nvPr/>
          </p:nvSpPr>
          <p:spPr>
            <a:xfrm>
              <a:off x="6384690" y="1742527"/>
              <a:ext cx="658928" cy="658928"/>
            </a:xfrm>
            <a:prstGeom prst="diamond">
              <a:avLst/>
            </a:prstGeom>
            <a:grpFill/>
            <a:ln cap="flat" cmpd="sng">
              <a:prstDash val="solid"/>
            </a:ln>
          </p:spPr>
          <p:txBody>
            <a:bodyPr vert="horz" lIns="91440" tIns="45720" rIns="91440" bIns="45720" anchor="ctr">
              <a:normAutofit/>
            </a:bodyPr>
            <a:lstStyle/>
            <a:p>
              <a:pPr marL="0" algn="ctr"/>
              <a:endParaRPr/>
            </a:p>
          </p:txBody>
        </p:sp>
        <p:sp>
          <p:nvSpPr>
            <p:cNvPr id="7" name="AutoShape 7"/>
            <p:cNvSpPr/>
            <p:nvPr/>
          </p:nvSpPr>
          <p:spPr>
            <a:xfrm>
              <a:off x="7043618" y="1742527"/>
              <a:ext cx="658928" cy="658928"/>
            </a:xfrm>
            <a:prstGeom prst="diamond">
              <a:avLst/>
            </a:prstGeom>
            <a:grpFill/>
            <a:ln cap="flat" cmpd="sng">
              <a:prstDash val="solid"/>
            </a:ln>
          </p:spPr>
          <p:txBody>
            <a:bodyPr vert="horz" lIns="91440" tIns="45720" rIns="91440" bIns="45720" anchor="ctr">
              <a:normAutofit/>
            </a:bodyPr>
            <a:lstStyle/>
            <a:p>
              <a:pPr marL="0" algn="ctr"/>
              <a:endParaRPr/>
            </a:p>
          </p:txBody>
        </p:sp>
        <p:sp>
          <p:nvSpPr>
            <p:cNvPr id="8" name="AutoShape 8"/>
            <p:cNvSpPr/>
            <p:nvPr/>
          </p:nvSpPr>
          <p:spPr>
            <a:xfrm>
              <a:off x="7702546" y="1742527"/>
              <a:ext cx="658928" cy="658928"/>
            </a:xfrm>
            <a:prstGeom prst="diamond">
              <a:avLst/>
            </a:prstGeom>
            <a:grpFill/>
            <a:ln cap="flat" cmpd="sng">
              <a:prstDash val="solid"/>
            </a:ln>
          </p:spPr>
          <p:txBody>
            <a:bodyPr vert="horz" lIns="91440" tIns="45720" rIns="91440" bIns="45720" anchor="ctr">
              <a:normAutofit/>
            </a:bodyPr>
            <a:lstStyle/>
            <a:p>
              <a:pPr marL="0" algn="ctr"/>
              <a:endParaRPr/>
            </a:p>
          </p:txBody>
        </p:sp>
        <p:sp>
          <p:nvSpPr>
            <p:cNvPr id="9" name="AutoShape 9"/>
            <p:cNvSpPr/>
            <p:nvPr/>
          </p:nvSpPr>
          <p:spPr>
            <a:xfrm>
              <a:off x="8361473" y="1742527"/>
              <a:ext cx="658929" cy="658928"/>
            </a:xfrm>
            <a:prstGeom prst="diamond">
              <a:avLst/>
            </a:prstGeom>
            <a:grpFill/>
            <a:ln cap="flat" cmpd="sng">
              <a:prstDash val="solid"/>
            </a:ln>
          </p:spPr>
          <p:txBody>
            <a:bodyPr vert="horz" lIns="91440" tIns="45720" rIns="91440" bIns="45720" anchor="ctr">
              <a:normAutofit/>
            </a:bodyPr>
            <a:lstStyle/>
            <a:p>
              <a:pPr marL="0" algn="ctr"/>
              <a:endParaRPr/>
            </a:p>
          </p:txBody>
        </p:sp>
      </p:grpSp>
      <p:grpSp>
        <p:nvGrpSpPr>
          <p:cNvPr id="10" name="Group 10"/>
          <p:cNvGrpSpPr/>
          <p:nvPr/>
        </p:nvGrpSpPr>
        <p:grpSpPr>
          <a:xfrm>
            <a:off x="7010400" y="1014716"/>
            <a:ext cx="3214936" cy="447867"/>
            <a:chOff x="4407906" y="1742527"/>
            <a:chExt cx="4612496" cy="658928"/>
          </a:xfrm>
          <a:solidFill>
            <a:schemeClr val="accent2"/>
          </a:solidFill>
        </p:grpSpPr>
        <p:sp>
          <p:nvSpPr>
            <p:cNvPr id="11" name="AutoShape 11"/>
            <p:cNvSpPr/>
            <p:nvPr/>
          </p:nvSpPr>
          <p:spPr>
            <a:xfrm>
              <a:off x="4407906" y="1742527"/>
              <a:ext cx="658928" cy="658928"/>
            </a:xfrm>
            <a:prstGeom prst="diamond">
              <a:avLst/>
            </a:prstGeom>
            <a:grpFill/>
            <a:ln cap="flat" cmpd="sng">
              <a:prstDash val="solid"/>
            </a:ln>
          </p:spPr>
          <p:txBody>
            <a:bodyPr vert="horz" lIns="91440" tIns="45720" rIns="91440" bIns="45720" anchor="ctr">
              <a:normAutofit/>
            </a:bodyPr>
            <a:lstStyle/>
            <a:p>
              <a:pPr marL="0" algn="ctr"/>
              <a:endParaRPr/>
            </a:p>
          </p:txBody>
        </p:sp>
        <p:sp>
          <p:nvSpPr>
            <p:cNvPr id="12" name="AutoShape 12"/>
            <p:cNvSpPr/>
            <p:nvPr/>
          </p:nvSpPr>
          <p:spPr>
            <a:xfrm>
              <a:off x="5066834" y="1742527"/>
              <a:ext cx="658928" cy="658928"/>
            </a:xfrm>
            <a:prstGeom prst="diamond">
              <a:avLst/>
            </a:prstGeom>
            <a:grpFill/>
            <a:ln cap="flat" cmpd="sng">
              <a:prstDash val="solid"/>
            </a:ln>
          </p:spPr>
          <p:txBody>
            <a:bodyPr vert="horz" lIns="91440" tIns="45720" rIns="91440" bIns="45720" anchor="ctr">
              <a:normAutofit/>
            </a:bodyPr>
            <a:lstStyle/>
            <a:p>
              <a:pPr marL="0" algn="ctr"/>
              <a:endParaRPr/>
            </a:p>
          </p:txBody>
        </p:sp>
        <p:sp>
          <p:nvSpPr>
            <p:cNvPr id="13" name="AutoShape 13"/>
            <p:cNvSpPr/>
            <p:nvPr/>
          </p:nvSpPr>
          <p:spPr>
            <a:xfrm>
              <a:off x="5725762" y="1742527"/>
              <a:ext cx="658928" cy="658928"/>
            </a:xfrm>
            <a:prstGeom prst="diamond">
              <a:avLst/>
            </a:prstGeom>
            <a:grpFill/>
            <a:ln cap="flat" cmpd="sng">
              <a:prstDash val="solid"/>
            </a:ln>
          </p:spPr>
          <p:txBody>
            <a:bodyPr vert="horz" lIns="91440" tIns="45720" rIns="91440" bIns="45720" anchor="ctr">
              <a:normAutofit/>
            </a:bodyPr>
            <a:lstStyle/>
            <a:p>
              <a:pPr marL="0" algn="ctr"/>
              <a:endParaRPr/>
            </a:p>
          </p:txBody>
        </p:sp>
        <p:sp>
          <p:nvSpPr>
            <p:cNvPr id="14" name="AutoShape 14"/>
            <p:cNvSpPr/>
            <p:nvPr/>
          </p:nvSpPr>
          <p:spPr>
            <a:xfrm>
              <a:off x="6384690" y="1742527"/>
              <a:ext cx="658928" cy="658928"/>
            </a:xfrm>
            <a:prstGeom prst="diamond">
              <a:avLst/>
            </a:prstGeom>
            <a:grpFill/>
            <a:ln cap="flat" cmpd="sng">
              <a:prstDash val="solid"/>
            </a:ln>
          </p:spPr>
          <p:txBody>
            <a:bodyPr vert="horz" lIns="91440" tIns="45720" rIns="91440" bIns="45720" anchor="ctr">
              <a:normAutofit/>
            </a:bodyPr>
            <a:lstStyle/>
            <a:p>
              <a:pPr marL="0" algn="ctr"/>
              <a:endParaRPr/>
            </a:p>
          </p:txBody>
        </p:sp>
        <p:sp>
          <p:nvSpPr>
            <p:cNvPr id="15" name="AutoShape 15"/>
            <p:cNvSpPr/>
            <p:nvPr/>
          </p:nvSpPr>
          <p:spPr>
            <a:xfrm>
              <a:off x="7043618" y="1742527"/>
              <a:ext cx="658928" cy="658928"/>
            </a:xfrm>
            <a:prstGeom prst="diamond">
              <a:avLst/>
            </a:prstGeom>
            <a:grpFill/>
            <a:ln cap="flat" cmpd="sng">
              <a:prstDash val="solid"/>
            </a:ln>
          </p:spPr>
          <p:txBody>
            <a:bodyPr vert="horz" lIns="91440" tIns="45720" rIns="91440" bIns="45720" anchor="ctr">
              <a:normAutofit/>
            </a:bodyPr>
            <a:lstStyle/>
            <a:p>
              <a:pPr marL="0" algn="ctr"/>
              <a:endParaRPr/>
            </a:p>
          </p:txBody>
        </p:sp>
        <p:sp>
          <p:nvSpPr>
            <p:cNvPr id="16" name="AutoShape 16"/>
            <p:cNvSpPr/>
            <p:nvPr/>
          </p:nvSpPr>
          <p:spPr>
            <a:xfrm>
              <a:off x="7702546" y="1742527"/>
              <a:ext cx="658928" cy="658928"/>
            </a:xfrm>
            <a:prstGeom prst="diamond">
              <a:avLst/>
            </a:prstGeom>
            <a:grpFill/>
            <a:ln cap="flat" cmpd="sng">
              <a:prstDash val="solid"/>
            </a:ln>
          </p:spPr>
          <p:txBody>
            <a:bodyPr vert="horz" lIns="91440" tIns="45720" rIns="91440" bIns="45720" anchor="ctr">
              <a:normAutofit/>
            </a:bodyPr>
            <a:lstStyle/>
            <a:p>
              <a:pPr marL="0" algn="ctr"/>
              <a:endParaRPr/>
            </a:p>
          </p:txBody>
        </p:sp>
        <p:sp>
          <p:nvSpPr>
            <p:cNvPr id="17" name="AutoShape 17"/>
            <p:cNvSpPr/>
            <p:nvPr/>
          </p:nvSpPr>
          <p:spPr>
            <a:xfrm>
              <a:off x="8361473" y="1742527"/>
              <a:ext cx="658929" cy="658928"/>
            </a:xfrm>
            <a:prstGeom prst="diamond">
              <a:avLst/>
            </a:prstGeom>
            <a:grpFill/>
            <a:ln cap="flat" cmpd="sng">
              <a:prstDash val="solid"/>
            </a:ln>
          </p:spPr>
          <p:txBody>
            <a:bodyPr vert="horz" lIns="91440" tIns="45720" rIns="91440" bIns="45720" anchor="ctr">
              <a:normAutofit/>
            </a:bodyPr>
            <a:lstStyle/>
            <a:p>
              <a:pPr marL="0" algn="ctr"/>
              <a:endParaRPr/>
            </a:p>
          </p:txBody>
        </p:sp>
      </p:grpSp>
      <p:sp>
        <p:nvSpPr>
          <p:cNvPr id="18" name="TextBox 18"/>
          <p:cNvSpPr txBox="1"/>
          <p:nvPr/>
        </p:nvSpPr>
        <p:spPr>
          <a:xfrm>
            <a:off x="432165" y="409507"/>
            <a:ext cx="8640960" cy="523220"/>
          </a:xfrm>
          <a:prstGeom prst="rect">
            <a:avLst/>
          </a:prstGeom>
          <a:noFill/>
        </p:spPr>
        <p:txBody>
          <a:bodyPr vert="horz" wrap="square" lIns="91440" tIns="45720" rIns="91440" bIns="45720" rtlCol="0" anchor="t">
            <a:spAutoFit/>
          </a:bodyPr>
          <a:lstStyle/>
          <a:p>
            <a:pPr marL="0" algn="l">
              <a:defRPr/>
            </a:pPr>
            <a:r>
              <a:rPr lang="zh-CN" altLang="en-US" sz="2800" b="1" i="0" u="none" baseline="0">
                <a:solidFill>
                  <a:srgbClr val="000000">
                    <a:lumMod val="65000"/>
                    <a:lumOff val="35000"/>
                  </a:srgbClr>
                </a:solidFill>
                <a:latin typeface="微软雅黑"/>
                <a:ea typeface="微软雅黑"/>
              </a:rPr>
              <a:t>The Future of Habit Research</a:t>
            </a:r>
            <a:endParaRPr lang="en-US" sz="1100"/>
          </a:p>
        </p:txBody>
      </p:sp>
      <p:sp>
        <p:nvSpPr>
          <p:cNvPr id="19" name="AutoShape 19"/>
          <p:cNvSpPr/>
          <p:nvPr/>
        </p:nvSpPr>
        <p:spPr>
          <a:xfrm>
            <a:off x="1053852" y="1293644"/>
            <a:ext cx="5040560" cy="4484946"/>
          </a:xfrm>
          <a:prstGeom prst="rect">
            <a:avLst/>
          </a:prstGeom>
          <a:noFill/>
        </p:spPr>
        <p:txBody>
          <a:bodyPr vert="horz" wrap="square" lIns="91440" tIns="45720" rIns="91440" bIns="45720" anchor="t">
            <a:spAutoFit/>
          </a:bodyPr>
          <a:lstStyle/>
          <a:p>
            <a:pPr marL="0" algn="l">
              <a:lnSpc>
                <a:spcPct val="150000"/>
              </a:lnSpc>
              <a:spcBef>
                <a:spcPct val="20000"/>
              </a:spcBef>
            </a:pPr>
            <a:r>
              <a:rPr lang="en-US" sz="1600" dirty="0"/>
              <a:t>Emerging trends in habit research, including the role of technology and behavioral economics, continue to enhance our understanding of habits. These insights hold potential for developing innovative habit formation techniques. Mobile apps, wearable devices, and AI-driven platforms now offer real-time feedback and personalized habit tracking. Behavioral economics introduces concepts like nudging and incentive structures to encourage positive behavior change. Together, these advances create more effective, data-driven approaches to building and sustaining habits in both personal and professional settings.</a:t>
            </a:r>
            <a:endParaRPr lang="zh-CN" altLang="en-US" sz="1600" b="0" i="0" u="none" baseline="0" dirty="0">
              <a:solidFill>
                <a:srgbClr val="000000">
                  <a:lumMod val="65000"/>
                  <a:lumOff val="35000"/>
                </a:srgbClr>
              </a:solidFill>
              <a:latin typeface="Microsoft YaHei"/>
              <a:ea typeface="Microsoft YaHei"/>
            </a:endParaRPr>
          </a:p>
        </p:txBody>
      </p:sp>
      <p:sp>
        <p:nvSpPr>
          <p:cNvPr id="20" name="TextBox 20"/>
          <p:cNvSpPr txBox="1"/>
          <p:nvPr/>
        </p:nvSpPr>
        <p:spPr>
          <a:xfrm>
            <a:off x="1056231" y="1064770"/>
            <a:ext cx="5040562" cy="368755"/>
          </a:xfrm>
          <a:prstGeom prst="rect">
            <a:avLst/>
          </a:prstGeom>
          <a:noFill/>
        </p:spPr>
        <p:txBody>
          <a:bodyPr vert="horz" wrap="square" lIns="91440" tIns="45720" rIns="91440" bIns="45720" rtlCol="0" anchor="t">
            <a:spAutoFit/>
          </a:bodyPr>
          <a:lstStyle/>
          <a:p>
            <a:pPr marL="0" algn="ctr">
              <a:lnSpc>
                <a:spcPct val="120000"/>
              </a:lnSpc>
              <a:spcBef>
                <a:spcPct val="20000"/>
              </a:spcBef>
              <a:defRPr/>
            </a:pPr>
            <a:r>
              <a:rPr lang="zh-CN" altLang="en-US" sz="1600" b="1" i="0" u="none" baseline="0" dirty="0">
                <a:solidFill>
                  <a:srgbClr val="000000">
                    <a:lumMod val="65000"/>
                    <a:lumOff val="35000"/>
                  </a:srgbClr>
                </a:solidFill>
                <a:latin typeface="Microsoft YaHei"/>
                <a:ea typeface="Microsoft YaHei"/>
              </a:rPr>
              <a:t>Emerging Trends</a:t>
            </a:r>
            <a:endParaRPr lang="en-US" sz="1100" dirty="0"/>
          </a:p>
        </p:txBody>
      </p:sp>
      <p:sp>
        <p:nvSpPr>
          <p:cNvPr id="21" name="AutoShape 21"/>
          <p:cNvSpPr/>
          <p:nvPr/>
        </p:nvSpPr>
        <p:spPr>
          <a:xfrm>
            <a:off x="6327225" y="1898960"/>
            <a:ext cx="5040562" cy="4854278"/>
          </a:xfrm>
          <a:prstGeom prst="rect">
            <a:avLst/>
          </a:prstGeom>
          <a:noFill/>
        </p:spPr>
        <p:txBody>
          <a:bodyPr vert="horz" wrap="square" lIns="91440" tIns="45720" rIns="91440" bIns="45720" anchor="t">
            <a:spAutoFit/>
          </a:bodyPr>
          <a:lstStyle/>
          <a:p>
            <a:pPr marL="0" algn="l">
              <a:lnSpc>
                <a:spcPct val="150000"/>
              </a:lnSpc>
              <a:spcBef>
                <a:spcPct val="20000"/>
              </a:spcBef>
            </a:pPr>
            <a:r>
              <a:rPr lang="en-US" sz="1600" dirty="0"/>
              <a:t>The ongoing exploration into habit psychology may unlock new avenues for personal development. As research progresses, individuals can harness these findings to tailor their habit cultivation efforts more effectively. Advancements in neuroscience and behavioral science continue to reveal how habits are formed, sustained, and changed. This growing body of knowledge allows for more personalized strategies that align with individual goals and challenges. Understanding triggers, reward systems, and brain plasticity can empower people to break negative patterns and build healthier routines. Ultimately, the science of habits offers a roadmap for lasting transformation and self-mastery.</a:t>
            </a:r>
            <a:endParaRPr lang="zh-CN" altLang="en-US" sz="1600" i="0" u="none" baseline="0" dirty="0">
              <a:solidFill>
                <a:srgbClr val="000000">
                  <a:lumMod val="65000"/>
                  <a:lumOff val="35000"/>
                </a:srgbClr>
              </a:solidFill>
              <a:latin typeface="Microsoft YaHei"/>
              <a:ea typeface="Microsoft YaHei"/>
            </a:endParaRPr>
          </a:p>
        </p:txBody>
      </p:sp>
      <p:sp>
        <p:nvSpPr>
          <p:cNvPr id="22" name="TextBox 22"/>
          <p:cNvSpPr txBox="1"/>
          <p:nvPr/>
        </p:nvSpPr>
        <p:spPr>
          <a:xfrm>
            <a:off x="6097588" y="1570778"/>
            <a:ext cx="5040560" cy="368755"/>
          </a:xfrm>
          <a:prstGeom prst="rect">
            <a:avLst/>
          </a:prstGeom>
          <a:noFill/>
        </p:spPr>
        <p:txBody>
          <a:bodyPr vert="horz" wrap="square" lIns="91440" tIns="45720" rIns="91440" bIns="45720" rtlCol="0" anchor="t">
            <a:spAutoFit/>
          </a:bodyPr>
          <a:lstStyle/>
          <a:p>
            <a:pPr marL="0" algn="ctr">
              <a:lnSpc>
                <a:spcPct val="120000"/>
              </a:lnSpc>
              <a:spcBef>
                <a:spcPct val="20000"/>
              </a:spcBef>
              <a:defRPr/>
            </a:pPr>
            <a:r>
              <a:rPr lang="zh-CN" altLang="en-US" sz="1600" b="1" i="0" u="none" baseline="0" dirty="0">
                <a:solidFill>
                  <a:srgbClr val="000000">
                    <a:lumMod val="65000"/>
                    <a:lumOff val="35000"/>
                  </a:srgbClr>
                </a:solidFill>
                <a:latin typeface="Microsoft YaHei"/>
                <a:ea typeface="Microsoft YaHei"/>
              </a:rPr>
              <a:t>Potential for Personal Development</a:t>
            </a:r>
            <a:endParaRPr lang="en-US" sz="1100" dirty="0"/>
          </a:p>
        </p:txBody>
      </p:sp>
    </p:spTree>
  </p:cSld>
  <p:clrMapOvr>
    <a:masterClrMapping/>
  </p:clrMapOvr>
  <p:transition advClick="0"/>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0">
              <a:srgbClr val="FFFFFF"/>
            </a:gs>
            <a:gs pos="100000">
              <a:srgbClr val="FFFFFF"/>
            </a:gs>
          </a:gsLst>
          <a:lin ang="5400000"/>
        </a:gradFill>
        <a:effectLst/>
      </p:bgPr>
    </p:bg>
    <p:spTree>
      <p:nvGrpSpPr>
        <p:cNvPr id="1" name=""/>
        <p:cNvGrpSpPr/>
        <p:nvPr/>
      </p:nvGrpSpPr>
      <p:grpSpPr>
        <a:xfrm>
          <a:off x="0" y="0"/>
          <a:ext cx="0" cy="0"/>
          <a:chOff x="0" y="0"/>
          <a:chExt cx="0" cy="0"/>
        </a:xfrm>
      </p:grpSpPr>
      <p:pic>
        <p:nvPicPr>
          <p:cNvPr id="2" name="image1.jpeg"/>
          <p:cNvPicPr>
            <a:picLocks noChangeAspect="1"/>
          </p:cNvPicPr>
          <p:nvPr/>
        </p:nvPicPr>
        <p:blipFill>
          <a:blip r:embed="rId2"/>
          <a:stretch>
            <a:fillRect/>
          </a:stretch>
        </p:blipFill>
        <p:spPr>
          <a:xfrm>
            <a:off x="1079835" y="1"/>
            <a:ext cx="11112963" cy="6858000"/>
          </a:xfrm>
          <a:prstGeom prst="rect">
            <a:avLst/>
          </a:prstGeom>
        </p:spPr>
      </p:pic>
      <p:sp>
        <p:nvSpPr>
          <p:cNvPr id="3" name="AutoShape 3"/>
          <p:cNvSpPr/>
          <p:nvPr/>
        </p:nvSpPr>
        <p:spPr>
          <a:xfrm>
            <a:off x="720202" y="1796825"/>
            <a:ext cx="6672737" cy="995209"/>
          </a:xfrm>
          <a:prstGeom prst="rect">
            <a:avLst/>
          </a:prstGeom>
        </p:spPr>
        <p:txBody>
          <a:bodyPr vert="horz" wrap="square" lIns="91440" tIns="45720" rIns="91440" bIns="45720" anchor="t">
            <a:spAutoFit/>
          </a:bodyPr>
          <a:lstStyle/>
          <a:p>
            <a:pPr marL="0" algn="l"/>
            <a:r>
              <a:rPr lang="zh-CN" altLang="en-US" sz="5867" b="1" i="0" u="none" baseline="0" dirty="0">
                <a:solidFill>
                  <a:srgbClr val="5CB3AB"/>
                </a:solidFill>
                <a:latin typeface="+mn-ea"/>
                <a:ea typeface="+mn-ea"/>
              </a:rPr>
              <a:t>Thank you</a:t>
            </a:r>
          </a:p>
        </p:txBody>
      </p:sp>
      <p:sp>
        <p:nvSpPr>
          <p:cNvPr id="4" name="AutoShape 4"/>
          <p:cNvSpPr/>
          <p:nvPr/>
        </p:nvSpPr>
        <p:spPr>
          <a:xfrm>
            <a:off x="984227" y="3789041"/>
            <a:ext cx="1751883" cy="366845"/>
          </a:xfrm>
          <a:prstGeom prst="roundRect">
            <a:avLst>
              <a:gd name="adj" fmla="val 0"/>
            </a:avLst>
          </a:prstGeom>
          <a:solidFill>
            <a:schemeClr val="accent1"/>
          </a:solidFill>
          <a:ln cap="flat" cmpd="sng">
            <a:prstDash val="solid"/>
          </a:ln>
          <a:effectLst>
            <a:outerShdw blurRad="63500" algn="ctr" rotWithShape="0">
              <a:srgbClr val="000000">
                <a:alpha val="40000"/>
              </a:srgbClr>
            </a:outerShdw>
          </a:effectLst>
        </p:spPr>
        <p:txBody>
          <a:bodyPr vert="horz" lIns="91440" tIns="45720" rIns="91440" bIns="45720" anchor="ctr">
            <a:normAutofit/>
          </a:bodyPr>
          <a:lstStyle/>
          <a:p>
            <a:pPr marL="0" algn="ctr"/>
            <a:endParaRPr lang="zh-CN" altLang="en-US" sz="1400" b="0" i="0" u="none" baseline="0" dirty="0">
              <a:ln w="6350"/>
              <a:solidFill>
                <a:srgbClr val="FFFFFF"/>
              </a:solidFill>
              <a:latin typeface="方正清刻本悦宋简体"/>
              <a:ea typeface="方正清刻本悦宋简体"/>
            </a:endParaRPr>
          </a:p>
        </p:txBody>
      </p:sp>
    </p:spTree>
  </p:cSld>
  <p:clrMapOvr>
    <a:masterClrMapping/>
  </p:clrMapOvr>
  <p:transition advClick="0"/>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0">
              <a:srgbClr val="FFFFFF"/>
            </a:gs>
            <a:gs pos="100000">
              <a:srgbClr val="FFFFFF"/>
            </a:gs>
          </a:gsLst>
          <a:lin ang="5400000"/>
        </a:gradFill>
        <a:effectLst/>
      </p:bgPr>
    </p:bg>
    <p:spTree>
      <p:nvGrpSpPr>
        <p:cNvPr id="1" name=""/>
        <p:cNvGrpSpPr/>
        <p:nvPr/>
      </p:nvGrpSpPr>
      <p:grpSpPr>
        <a:xfrm>
          <a:off x="0" y="0"/>
          <a:ext cx="0" cy="0"/>
          <a:chOff x="0" y="0"/>
          <a:chExt cx="0" cy="0"/>
        </a:xfrm>
      </p:grpSpPr>
      <p:pic>
        <p:nvPicPr>
          <p:cNvPr id="2" name="image1.jpeg"/>
          <p:cNvPicPr>
            <a:picLocks noChangeAspect="1"/>
          </p:cNvPicPr>
          <p:nvPr/>
        </p:nvPicPr>
        <p:blipFill>
          <a:blip r:embed="rId2"/>
          <a:stretch>
            <a:fillRect/>
          </a:stretch>
        </p:blipFill>
        <p:spPr>
          <a:xfrm>
            <a:off x="1079835" y="1"/>
            <a:ext cx="11112963" cy="6858000"/>
          </a:xfrm>
          <a:prstGeom prst="rect">
            <a:avLst/>
          </a:prstGeom>
        </p:spPr>
      </p:pic>
      <p:sp>
        <p:nvSpPr>
          <p:cNvPr id="3" name="AutoShape 3"/>
          <p:cNvSpPr/>
          <p:nvPr/>
        </p:nvSpPr>
        <p:spPr>
          <a:xfrm>
            <a:off x="1079834" y="2084857"/>
            <a:ext cx="9721485" cy="995209"/>
          </a:xfrm>
          <a:prstGeom prst="rect">
            <a:avLst/>
          </a:prstGeom>
        </p:spPr>
        <p:txBody>
          <a:bodyPr vert="horz" wrap="square" lIns="91440" tIns="45720" rIns="91440" bIns="45720" anchor="t">
            <a:spAutoFit/>
          </a:bodyPr>
          <a:lstStyle/>
          <a:p>
            <a:pPr marL="0" algn="l"/>
            <a:r>
              <a:rPr lang="en-US" sz="5867" b="1" i="0" u="none" baseline="0">
                <a:solidFill>
                  <a:srgbClr val="5CB3AB"/>
                </a:solidFill>
                <a:latin typeface="+mn-ea"/>
                <a:ea typeface="+mn-ea"/>
              </a:rPr>
              <a:t>Understanding the Nature of Habits</a:t>
            </a:r>
          </a:p>
        </p:txBody>
      </p:sp>
      <p:sp>
        <p:nvSpPr>
          <p:cNvPr id="4" name="AutoShape 4"/>
          <p:cNvSpPr/>
          <p:nvPr/>
        </p:nvSpPr>
        <p:spPr>
          <a:xfrm>
            <a:off x="1200252" y="1220757"/>
            <a:ext cx="1751883" cy="654877"/>
          </a:xfrm>
          <a:prstGeom prst="roundRect">
            <a:avLst>
              <a:gd name="adj" fmla="val 0"/>
            </a:avLst>
          </a:prstGeom>
          <a:solidFill>
            <a:schemeClr val="accent1"/>
          </a:solidFill>
          <a:ln cap="flat" cmpd="sng">
            <a:prstDash val="solid"/>
          </a:ln>
          <a:effectLst>
            <a:outerShdw blurRad="63500" algn="ctr" rotWithShape="0">
              <a:srgbClr val="000000">
                <a:alpha val="40000"/>
              </a:srgbClr>
            </a:outerShdw>
          </a:effectLst>
        </p:spPr>
        <p:txBody>
          <a:bodyPr vert="horz" lIns="91440" tIns="45720" rIns="91440" bIns="45720" anchor="ctr">
            <a:normAutofit/>
          </a:bodyPr>
          <a:lstStyle/>
          <a:p>
            <a:pPr marL="0" algn="ctr"/>
            <a:r>
              <a:rPr lang="en-US" sz="2667" b="0" i="0" u="none" baseline="0">
                <a:ln w="6350"/>
                <a:solidFill>
                  <a:srgbClr val="FFFFFF"/>
                </a:solidFill>
                <a:latin typeface="方正清刻本悦宋简体"/>
                <a:ea typeface="方正清刻本悦宋简体"/>
              </a:rPr>
              <a:t>PART 01</a:t>
            </a:r>
          </a:p>
        </p:txBody>
      </p:sp>
    </p:spTree>
  </p:cSld>
  <p:clrMapOvr>
    <a:masterClrMapping/>
  </p:clrMapOvr>
  <p:transition advClick="0"/>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0">
              <a:srgbClr val="FFFFFF"/>
            </a:gs>
            <a:gs pos="100000">
              <a:srgbClr val="FFFFFF"/>
            </a:gs>
          </a:gsLst>
          <a:lin ang="5400000"/>
        </a:gradFill>
        <a:effectLst/>
      </p:bgPr>
    </p:bg>
    <p:spTree>
      <p:nvGrpSpPr>
        <p:cNvPr id="1" name=""/>
        <p:cNvGrpSpPr/>
        <p:nvPr/>
      </p:nvGrpSpPr>
      <p:grpSpPr>
        <a:xfrm>
          <a:off x="0" y="0"/>
          <a:ext cx="0" cy="0"/>
          <a:chOff x="0" y="0"/>
          <a:chExt cx="0" cy="0"/>
        </a:xfrm>
      </p:grpSpPr>
      <p:sp>
        <p:nvSpPr>
          <p:cNvPr id="2" name="TextBox 2"/>
          <p:cNvSpPr txBox="1"/>
          <p:nvPr/>
        </p:nvSpPr>
        <p:spPr>
          <a:xfrm>
            <a:off x="432165" y="409507"/>
            <a:ext cx="8640960" cy="523220"/>
          </a:xfrm>
          <a:prstGeom prst="rect">
            <a:avLst/>
          </a:prstGeom>
          <a:noFill/>
        </p:spPr>
        <p:txBody>
          <a:bodyPr vert="horz" wrap="square" lIns="91440" tIns="45720" rIns="91440" bIns="45720" rtlCol="0" anchor="t">
            <a:spAutoFit/>
          </a:bodyPr>
          <a:lstStyle/>
          <a:p>
            <a:pPr marL="0" algn="l">
              <a:defRPr/>
            </a:pPr>
            <a:r>
              <a:rPr lang="zh-CN" altLang="en-US" sz="2800" b="1" i="0" u="none" baseline="0">
                <a:solidFill>
                  <a:srgbClr val="000000">
                    <a:lumMod val="65000"/>
                    <a:lumOff val="35000"/>
                  </a:srgbClr>
                </a:solidFill>
                <a:latin typeface="微软雅黑"/>
                <a:ea typeface="微软雅黑"/>
              </a:rPr>
              <a:t>Definition and Types of Habits</a:t>
            </a:r>
            <a:endParaRPr lang="en-US" sz="1100"/>
          </a:p>
        </p:txBody>
      </p:sp>
      <p:grpSp>
        <p:nvGrpSpPr>
          <p:cNvPr id="3" name="Group 3"/>
          <p:cNvGrpSpPr/>
          <p:nvPr/>
        </p:nvGrpSpPr>
        <p:grpSpPr>
          <a:xfrm>
            <a:off x="3576514" y="-249688"/>
            <a:ext cx="6089345" cy="7100834"/>
            <a:chOff x="5470766" y="3112062"/>
            <a:chExt cx="1586750" cy="1850323"/>
          </a:xfrm>
          <a:solidFill>
            <a:srgbClr val="E7E6E6"/>
          </a:solidFill>
        </p:grpSpPr>
        <p:sp>
          <p:nvSpPr>
            <p:cNvPr id="4" name="AutoShape 4"/>
            <p:cNvSpPr/>
            <p:nvPr/>
          </p:nvSpPr>
          <p:spPr>
            <a:xfrm rot="14400000">
              <a:off x="5719387" y="3844770"/>
              <a:ext cx="1483872" cy="18456"/>
            </a:xfrm>
            <a:prstGeom prst="trapezoid">
              <a:avLst>
                <a:gd name="adj" fmla="val 58361"/>
              </a:avLst>
            </a:prstGeom>
            <a:solidFill>
              <a:srgbClr val="5CB3AB"/>
            </a:solidFill>
            <a:ln cap="flat" cmpd="sng">
              <a:prstDash val="solid"/>
            </a:ln>
          </p:spPr>
          <p:txBody>
            <a:bodyPr vert="horz" lIns="91440" tIns="45720" rIns="91440" bIns="45720" anchor="ctr">
              <a:normAutofit/>
            </a:bodyPr>
            <a:lstStyle/>
            <a:p>
              <a:pPr marL="0" algn="ctr"/>
              <a:endParaRPr/>
            </a:p>
          </p:txBody>
        </p:sp>
        <p:sp>
          <p:nvSpPr>
            <p:cNvPr id="5" name="AutoShape 5"/>
            <p:cNvSpPr/>
            <p:nvPr/>
          </p:nvSpPr>
          <p:spPr>
            <a:xfrm>
              <a:off x="5573640" y="4843648"/>
              <a:ext cx="1483876" cy="13109"/>
            </a:xfrm>
            <a:prstGeom prst="trapezoid">
              <a:avLst>
                <a:gd name="adj" fmla="val 58361"/>
              </a:avLst>
            </a:prstGeom>
            <a:solidFill>
              <a:srgbClr val="5CB3AB"/>
            </a:solidFill>
            <a:ln cap="flat" cmpd="sng">
              <a:prstDash val="solid"/>
            </a:ln>
          </p:spPr>
          <p:txBody>
            <a:bodyPr vert="horz" lIns="91440" tIns="45720" rIns="91440" bIns="45720" anchor="ctr">
              <a:normAutofit/>
            </a:bodyPr>
            <a:lstStyle/>
            <a:p>
              <a:pPr marL="0" algn="ctr"/>
              <a:endParaRPr/>
            </a:p>
          </p:txBody>
        </p:sp>
        <p:sp>
          <p:nvSpPr>
            <p:cNvPr id="6" name="AutoShape 6"/>
            <p:cNvSpPr/>
            <p:nvPr/>
          </p:nvSpPr>
          <p:spPr>
            <a:xfrm rot="7200000">
              <a:off x="4737690" y="4211589"/>
              <a:ext cx="1483872" cy="17719"/>
            </a:xfrm>
            <a:prstGeom prst="trapezoid">
              <a:avLst>
                <a:gd name="adj" fmla="val 58361"/>
              </a:avLst>
            </a:prstGeom>
            <a:solidFill>
              <a:srgbClr val="5CB3AB"/>
            </a:solidFill>
            <a:ln cap="flat" cmpd="sng">
              <a:prstDash val="solid"/>
            </a:ln>
          </p:spPr>
          <p:txBody>
            <a:bodyPr vert="horz" lIns="91440" tIns="45720" rIns="91440" bIns="45720" anchor="ctr">
              <a:normAutofit/>
            </a:bodyPr>
            <a:lstStyle/>
            <a:p>
              <a:pPr marL="0" algn="ctr"/>
              <a:endParaRPr/>
            </a:p>
          </p:txBody>
        </p:sp>
      </p:grpSp>
      <p:grpSp>
        <p:nvGrpSpPr>
          <p:cNvPr id="7" name="Group 7"/>
          <p:cNvGrpSpPr/>
          <p:nvPr/>
        </p:nvGrpSpPr>
        <p:grpSpPr>
          <a:xfrm>
            <a:off x="4657618" y="2348880"/>
            <a:ext cx="2693469" cy="2787899"/>
            <a:chOff x="4684290" y="2540292"/>
            <a:chExt cx="2693469" cy="2787899"/>
          </a:xfrm>
        </p:grpSpPr>
        <p:sp>
          <p:nvSpPr>
            <p:cNvPr id="8" name="AutoShape 8"/>
            <p:cNvSpPr/>
            <p:nvPr/>
          </p:nvSpPr>
          <p:spPr>
            <a:xfrm>
              <a:off x="4684290" y="2780928"/>
              <a:ext cx="2547263" cy="2547263"/>
            </a:xfrm>
            <a:prstGeom prst="ellipse">
              <a:avLst/>
            </a:prstGeom>
            <a:noFill/>
            <a:ln w="12700" cap="flat" cmpd="sng">
              <a:solidFill>
                <a:srgbClr val="5CB3AB"/>
              </a:solidFill>
              <a:prstDash val="solid"/>
            </a:ln>
          </p:spPr>
          <p:txBody>
            <a:bodyPr vert="horz" lIns="91440" tIns="45720" rIns="91440" bIns="45720" anchor="ctr">
              <a:normAutofit/>
            </a:bodyPr>
            <a:lstStyle/>
            <a:p>
              <a:pPr marL="0" algn="ctr"/>
              <a:endParaRPr/>
            </a:p>
          </p:txBody>
        </p:sp>
        <p:grpSp>
          <p:nvGrpSpPr>
            <p:cNvPr id="9" name="Group 9"/>
            <p:cNvGrpSpPr/>
            <p:nvPr/>
          </p:nvGrpSpPr>
          <p:grpSpPr>
            <a:xfrm>
              <a:off x="5301647" y="3021877"/>
              <a:ext cx="1603469" cy="1850507"/>
              <a:chOff x="8301916" y="1749231"/>
              <a:chExt cx="2561601" cy="2956261"/>
            </a:xfrm>
          </p:grpSpPr>
          <p:sp>
            <p:nvSpPr>
              <p:cNvPr id="10" name="AutoShape 10"/>
              <p:cNvSpPr/>
              <p:nvPr/>
            </p:nvSpPr>
            <p:spPr>
              <a:xfrm rot="14400000">
                <a:off x="8553651" y="2720979"/>
                <a:ext cx="2370547" cy="427052"/>
              </a:xfrm>
              <a:prstGeom prst="trapezoid">
                <a:avLst>
                  <a:gd name="adj" fmla="val 58361"/>
                </a:avLst>
              </a:prstGeom>
              <a:solidFill>
                <a:srgbClr val="5CB3AB"/>
              </a:solidFill>
              <a:ln cap="flat" cmpd="sng">
                <a:prstDash val="solid"/>
              </a:ln>
            </p:spPr>
            <p:txBody>
              <a:bodyPr vert="horz" lIns="91440" tIns="45720" rIns="91440" bIns="45720" anchor="ctr">
                <a:normAutofit/>
              </a:bodyPr>
              <a:lstStyle/>
              <a:p>
                <a:pPr marL="0" algn="ctr"/>
                <a:endParaRPr/>
              </a:p>
            </p:txBody>
          </p:sp>
          <p:sp>
            <p:nvSpPr>
              <p:cNvPr id="11" name="AutoShape 11"/>
              <p:cNvSpPr/>
              <p:nvPr/>
            </p:nvSpPr>
            <p:spPr>
              <a:xfrm>
                <a:off x="8492970" y="4010011"/>
                <a:ext cx="2370547" cy="427052"/>
              </a:xfrm>
              <a:prstGeom prst="trapezoid">
                <a:avLst>
                  <a:gd name="adj" fmla="val 58361"/>
                </a:avLst>
              </a:prstGeom>
              <a:solidFill>
                <a:srgbClr val="5CB3AB"/>
              </a:solidFill>
              <a:ln cap="flat" cmpd="sng">
                <a:prstDash val="solid"/>
              </a:ln>
            </p:spPr>
            <p:txBody>
              <a:bodyPr vert="horz" lIns="91440" tIns="45720" rIns="91440" bIns="45720" anchor="ctr">
                <a:normAutofit/>
              </a:bodyPr>
              <a:lstStyle/>
              <a:p>
                <a:pPr marL="0" algn="ctr"/>
                <a:endParaRPr/>
              </a:p>
            </p:txBody>
          </p:sp>
          <p:sp>
            <p:nvSpPr>
              <p:cNvPr id="12" name="AutoShape 12"/>
              <p:cNvSpPr/>
              <p:nvPr/>
            </p:nvSpPr>
            <p:spPr>
              <a:xfrm rot="7200000">
                <a:off x="7330168" y="3306693"/>
                <a:ext cx="2370547" cy="427052"/>
              </a:xfrm>
              <a:prstGeom prst="trapezoid">
                <a:avLst>
                  <a:gd name="adj" fmla="val 58361"/>
                </a:avLst>
              </a:prstGeom>
              <a:solidFill>
                <a:srgbClr val="5CB3AB"/>
              </a:solidFill>
              <a:ln cap="flat" cmpd="sng">
                <a:prstDash val="solid"/>
              </a:ln>
            </p:spPr>
            <p:txBody>
              <a:bodyPr vert="horz" lIns="91440" tIns="45720" rIns="91440" bIns="45720" anchor="ctr">
                <a:normAutofit/>
              </a:bodyPr>
              <a:lstStyle/>
              <a:p>
                <a:pPr marL="0" algn="ctr"/>
                <a:endParaRPr/>
              </a:p>
            </p:txBody>
          </p:sp>
        </p:grpSp>
        <p:sp>
          <p:nvSpPr>
            <p:cNvPr id="13" name="AutoShape 13"/>
            <p:cNvSpPr/>
            <p:nvPr/>
          </p:nvSpPr>
          <p:spPr>
            <a:xfrm>
              <a:off x="5607322" y="2540292"/>
              <a:ext cx="656438" cy="656442"/>
            </a:xfrm>
            <a:prstGeom prst="ellipse">
              <a:avLst/>
            </a:prstGeom>
            <a:solidFill>
              <a:srgbClr val="5CB3AB"/>
            </a:solidFill>
            <a:ln w="76200" cap="flat" cmpd="sng">
              <a:solidFill>
                <a:srgbClr val="FFFFFF"/>
              </a:solidFill>
              <a:prstDash val="solid"/>
            </a:ln>
          </p:spPr>
          <p:txBody>
            <a:bodyPr vert="horz" lIns="91440" tIns="45720" rIns="91440" bIns="45720" anchor="ctr">
              <a:normAutofit/>
            </a:bodyPr>
            <a:lstStyle/>
            <a:p>
              <a:pPr marL="0" algn="ctr"/>
              <a:endParaRPr/>
            </a:p>
          </p:txBody>
        </p:sp>
        <p:sp>
          <p:nvSpPr>
            <p:cNvPr id="14" name="Freeform 14"/>
            <p:cNvSpPr/>
            <p:nvPr/>
          </p:nvSpPr>
          <p:spPr>
            <a:xfrm>
              <a:off x="5831624" y="2675911"/>
              <a:ext cx="207834" cy="385204"/>
            </a:xfrm>
            <a:custGeom>
              <a:avLst/>
              <a:gdLst/>
              <a:ahLst/>
              <a:cxnLst/>
              <a:rect l="l" t="t" r="r" b="b"/>
              <a:pathLst>
                <a:path w="327353" h="606722">
                  <a:moveTo>
                    <a:pt x="144363" y="543008"/>
                  </a:moveTo>
                  <a:cubicBezTo>
                    <a:pt x="137421" y="543008"/>
                    <a:pt x="131814" y="548606"/>
                    <a:pt x="131814" y="555538"/>
                  </a:cubicBezTo>
                  <a:cubicBezTo>
                    <a:pt x="131814" y="562558"/>
                    <a:pt x="137421" y="568156"/>
                    <a:pt x="144363" y="568156"/>
                  </a:cubicBezTo>
                  <a:lnTo>
                    <a:pt x="182990" y="568156"/>
                  </a:lnTo>
                  <a:cubicBezTo>
                    <a:pt x="189933" y="568156"/>
                    <a:pt x="195540" y="562558"/>
                    <a:pt x="195540" y="555538"/>
                  </a:cubicBezTo>
                  <a:cubicBezTo>
                    <a:pt x="195540" y="548606"/>
                    <a:pt x="189933" y="543008"/>
                    <a:pt x="182990" y="543008"/>
                  </a:cubicBezTo>
                  <a:close/>
                  <a:moveTo>
                    <a:pt x="327353" y="501509"/>
                  </a:moveTo>
                  <a:lnTo>
                    <a:pt x="327353" y="572333"/>
                  </a:lnTo>
                  <a:cubicBezTo>
                    <a:pt x="327353" y="590905"/>
                    <a:pt x="312668" y="606722"/>
                    <a:pt x="294066" y="606722"/>
                  </a:cubicBezTo>
                  <a:lnTo>
                    <a:pt x="33020" y="606722"/>
                  </a:lnTo>
                  <a:cubicBezTo>
                    <a:pt x="14330" y="606722"/>
                    <a:pt x="0" y="590905"/>
                    <a:pt x="0" y="572333"/>
                  </a:cubicBezTo>
                  <a:lnTo>
                    <a:pt x="0" y="502779"/>
                  </a:lnTo>
                  <a:lnTo>
                    <a:pt x="0" y="502753"/>
                  </a:lnTo>
                  <a:lnTo>
                    <a:pt x="322280" y="502753"/>
                  </a:lnTo>
                  <a:cubicBezTo>
                    <a:pt x="324238" y="502753"/>
                    <a:pt x="325662" y="502309"/>
                    <a:pt x="327353" y="501509"/>
                  </a:cubicBezTo>
                  <a:close/>
                  <a:moveTo>
                    <a:pt x="187174" y="190205"/>
                  </a:moveTo>
                  <a:cubicBezTo>
                    <a:pt x="180231" y="190205"/>
                    <a:pt x="174624" y="195892"/>
                    <a:pt x="174624" y="202823"/>
                  </a:cubicBezTo>
                  <a:lnTo>
                    <a:pt x="174624" y="263163"/>
                  </a:lnTo>
                  <a:cubicBezTo>
                    <a:pt x="174624" y="270094"/>
                    <a:pt x="180231" y="275693"/>
                    <a:pt x="187174" y="275693"/>
                  </a:cubicBezTo>
                  <a:cubicBezTo>
                    <a:pt x="188687" y="275693"/>
                    <a:pt x="190022" y="275426"/>
                    <a:pt x="191357" y="274982"/>
                  </a:cubicBezTo>
                  <a:lnTo>
                    <a:pt x="191357" y="405614"/>
                  </a:lnTo>
                  <a:cubicBezTo>
                    <a:pt x="191357" y="412545"/>
                    <a:pt x="196964" y="418144"/>
                    <a:pt x="203995" y="418144"/>
                  </a:cubicBezTo>
                  <a:cubicBezTo>
                    <a:pt x="210937" y="418144"/>
                    <a:pt x="216545" y="412545"/>
                    <a:pt x="216545" y="405614"/>
                  </a:cubicBezTo>
                  <a:lnTo>
                    <a:pt x="216545" y="275426"/>
                  </a:lnTo>
                  <a:cubicBezTo>
                    <a:pt x="217346" y="275604"/>
                    <a:pt x="218236" y="275693"/>
                    <a:pt x="219037" y="275693"/>
                  </a:cubicBezTo>
                  <a:cubicBezTo>
                    <a:pt x="225979" y="275693"/>
                    <a:pt x="231675" y="270094"/>
                    <a:pt x="231675" y="263163"/>
                  </a:cubicBezTo>
                  <a:lnTo>
                    <a:pt x="231675" y="202823"/>
                  </a:lnTo>
                  <a:cubicBezTo>
                    <a:pt x="231675" y="195892"/>
                    <a:pt x="225979" y="190205"/>
                    <a:pt x="219037" y="190205"/>
                  </a:cubicBezTo>
                  <a:cubicBezTo>
                    <a:pt x="216189" y="190205"/>
                    <a:pt x="213607" y="191182"/>
                    <a:pt x="211471" y="192782"/>
                  </a:cubicBezTo>
                  <a:cubicBezTo>
                    <a:pt x="209424" y="191182"/>
                    <a:pt x="206843" y="190205"/>
                    <a:pt x="203995" y="190205"/>
                  </a:cubicBezTo>
                  <a:cubicBezTo>
                    <a:pt x="200702" y="190205"/>
                    <a:pt x="197765" y="191449"/>
                    <a:pt x="195540" y="193493"/>
                  </a:cubicBezTo>
                  <a:cubicBezTo>
                    <a:pt x="193315" y="191449"/>
                    <a:pt x="190378" y="190205"/>
                    <a:pt x="187174" y="190205"/>
                  </a:cubicBezTo>
                  <a:close/>
                  <a:moveTo>
                    <a:pt x="106626" y="181851"/>
                  </a:moveTo>
                  <a:cubicBezTo>
                    <a:pt x="95055" y="181851"/>
                    <a:pt x="85621" y="191271"/>
                    <a:pt x="85621" y="202823"/>
                  </a:cubicBezTo>
                  <a:lnTo>
                    <a:pt x="85621" y="328479"/>
                  </a:lnTo>
                  <a:cubicBezTo>
                    <a:pt x="85621" y="336032"/>
                    <a:pt x="89715" y="342697"/>
                    <a:pt x="95678" y="346341"/>
                  </a:cubicBezTo>
                  <a:lnTo>
                    <a:pt x="95678" y="405614"/>
                  </a:lnTo>
                  <a:cubicBezTo>
                    <a:pt x="95678" y="412545"/>
                    <a:pt x="101375" y="418144"/>
                    <a:pt x="108317" y="418144"/>
                  </a:cubicBezTo>
                  <a:cubicBezTo>
                    <a:pt x="115259" y="418144"/>
                    <a:pt x="120866" y="412545"/>
                    <a:pt x="120866" y="405614"/>
                  </a:cubicBezTo>
                  <a:lnTo>
                    <a:pt x="120866" y="343853"/>
                  </a:lnTo>
                  <a:cubicBezTo>
                    <a:pt x="124960" y="340031"/>
                    <a:pt x="127631" y="334522"/>
                    <a:pt x="127631" y="328479"/>
                  </a:cubicBezTo>
                  <a:lnTo>
                    <a:pt x="127631" y="202823"/>
                  </a:lnTo>
                  <a:cubicBezTo>
                    <a:pt x="127631" y="191271"/>
                    <a:pt x="118196" y="181851"/>
                    <a:pt x="106626" y="181851"/>
                  </a:cubicBezTo>
                  <a:close/>
                  <a:moveTo>
                    <a:pt x="0" y="112270"/>
                  </a:moveTo>
                  <a:lnTo>
                    <a:pt x="327353" y="112270"/>
                  </a:lnTo>
                  <a:lnTo>
                    <a:pt x="327353" y="478928"/>
                  </a:lnTo>
                  <a:cubicBezTo>
                    <a:pt x="325662" y="478128"/>
                    <a:pt x="324238" y="477684"/>
                    <a:pt x="322280" y="477684"/>
                  </a:cubicBezTo>
                  <a:lnTo>
                    <a:pt x="0" y="477684"/>
                  </a:lnTo>
                  <a:lnTo>
                    <a:pt x="0" y="477658"/>
                  </a:lnTo>
                  <a:close/>
                  <a:moveTo>
                    <a:pt x="33020" y="0"/>
                  </a:moveTo>
                  <a:lnTo>
                    <a:pt x="294066" y="0"/>
                  </a:lnTo>
                  <a:cubicBezTo>
                    <a:pt x="312668" y="0"/>
                    <a:pt x="327353" y="15825"/>
                    <a:pt x="327353" y="34407"/>
                  </a:cubicBezTo>
                  <a:lnTo>
                    <a:pt x="327353" y="87219"/>
                  </a:lnTo>
                  <a:lnTo>
                    <a:pt x="0" y="87219"/>
                  </a:lnTo>
                  <a:lnTo>
                    <a:pt x="0" y="34407"/>
                  </a:lnTo>
                  <a:cubicBezTo>
                    <a:pt x="0" y="15825"/>
                    <a:pt x="14330" y="0"/>
                    <a:pt x="33020" y="0"/>
                  </a:cubicBezTo>
                  <a:close/>
                </a:path>
              </a:pathLst>
            </a:custGeom>
            <a:solidFill>
              <a:srgbClr val="FFFFFF"/>
            </a:solidFill>
          </p:spPr>
          <p:txBody>
            <a:bodyPr vert="horz" lIns="91440" tIns="45720" rIns="91440" bIns="45720" anchor="ctr">
              <a:normAutofit/>
            </a:bodyPr>
            <a:lstStyle/>
            <a:p>
              <a:pPr marL="0" algn="ctr"/>
              <a:endParaRPr/>
            </a:p>
          </p:txBody>
        </p:sp>
        <p:sp>
          <p:nvSpPr>
            <p:cNvPr id="15" name="AutoShape 15"/>
            <p:cNvSpPr/>
            <p:nvPr/>
          </p:nvSpPr>
          <p:spPr>
            <a:xfrm>
              <a:off x="4724120" y="4476314"/>
              <a:ext cx="656438" cy="656442"/>
            </a:xfrm>
            <a:prstGeom prst="ellipse">
              <a:avLst/>
            </a:prstGeom>
            <a:solidFill>
              <a:srgbClr val="5CB3AB"/>
            </a:solidFill>
            <a:ln w="76200" cap="flat" cmpd="sng">
              <a:solidFill>
                <a:srgbClr val="FFFFFF"/>
              </a:solidFill>
              <a:prstDash val="solid"/>
            </a:ln>
          </p:spPr>
          <p:txBody>
            <a:bodyPr vert="horz" lIns="91440" tIns="45720" rIns="91440" bIns="45720" anchor="ctr">
              <a:normAutofit/>
            </a:bodyPr>
            <a:lstStyle/>
            <a:p>
              <a:pPr marL="0" algn="ctr"/>
              <a:endParaRPr/>
            </a:p>
          </p:txBody>
        </p:sp>
        <p:sp>
          <p:nvSpPr>
            <p:cNvPr id="16" name="Freeform 16"/>
            <p:cNvSpPr/>
            <p:nvPr/>
          </p:nvSpPr>
          <p:spPr>
            <a:xfrm>
              <a:off x="4859738" y="4628997"/>
              <a:ext cx="385203" cy="351076"/>
            </a:xfrm>
            <a:custGeom>
              <a:avLst/>
              <a:gdLst/>
              <a:ahLst/>
              <a:cxnLst/>
              <a:rect l="l" t="t" r="r" b="b"/>
              <a:pathLst>
                <a:path w="606933" h="553162">
                  <a:moveTo>
                    <a:pt x="443700" y="443503"/>
                  </a:moveTo>
                  <a:cubicBezTo>
                    <a:pt x="461035" y="453606"/>
                    <a:pt x="477310" y="465825"/>
                    <a:pt x="492334" y="479775"/>
                  </a:cubicBezTo>
                  <a:cubicBezTo>
                    <a:pt x="460939" y="509024"/>
                    <a:pt x="424150" y="530383"/>
                    <a:pt x="384087" y="542506"/>
                  </a:cubicBezTo>
                  <a:cubicBezTo>
                    <a:pt x="407971" y="518838"/>
                    <a:pt x="428580" y="484875"/>
                    <a:pt x="443700" y="443503"/>
                  </a:cubicBezTo>
                  <a:close/>
                  <a:moveTo>
                    <a:pt x="163232" y="443503"/>
                  </a:moveTo>
                  <a:cubicBezTo>
                    <a:pt x="178352" y="484875"/>
                    <a:pt x="198865" y="518838"/>
                    <a:pt x="222845" y="542506"/>
                  </a:cubicBezTo>
                  <a:cubicBezTo>
                    <a:pt x="182686" y="530383"/>
                    <a:pt x="145897" y="509024"/>
                    <a:pt x="114598" y="479775"/>
                  </a:cubicBezTo>
                  <a:cubicBezTo>
                    <a:pt x="129622" y="465825"/>
                    <a:pt x="145897" y="453606"/>
                    <a:pt x="163232" y="443503"/>
                  </a:cubicBezTo>
                  <a:close/>
                  <a:moveTo>
                    <a:pt x="316062" y="405892"/>
                  </a:moveTo>
                  <a:cubicBezTo>
                    <a:pt x="353060" y="407528"/>
                    <a:pt x="388613" y="416377"/>
                    <a:pt x="421275" y="431672"/>
                  </a:cubicBezTo>
                  <a:cubicBezTo>
                    <a:pt x="397573" y="499968"/>
                    <a:pt x="359034" y="545563"/>
                    <a:pt x="316062" y="553162"/>
                  </a:cubicBezTo>
                  <a:close/>
                  <a:moveTo>
                    <a:pt x="290729" y="405892"/>
                  </a:moveTo>
                  <a:lnTo>
                    <a:pt x="290729" y="553162"/>
                  </a:lnTo>
                  <a:cubicBezTo>
                    <a:pt x="247883" y="545563"/>
                    <a:pt x="209369" y="499968"/>
                    <a:pt x="185587" y="431672"/>
                  </a:cubicBezTo>
                  <a:cubicBezTo>
                    <a:pt x="218227" y="416377"/>
                    <a:pt x="253852" y="407528"/>
                    <a:pt x="290729" y="405892"/>
                  </a:cubicBezTo>
                  <a:close/>
                  <a:moveTo>
                    <a:pt x="463924" y="364965"/>
                  </a:moveTo>
                  <a:lnTo>
                    <a:pt x="567205" y="364965"/>
                  </a:lnTo>
                  <a:lnTo>
                    <a:pt x="543818" y="416184"/>
                  </a:lnTo>
                  <a:cubicBezTo>
                    <a:pt x="534304" y="432408"/>
                    <a:pt x="523128" y="447695"/>
                    <a:pt x="510459" y="461780"/>
                  </a:cubicBezTo>
                  <a:cubicBezTo>
                    <a:pt x="492442" y="444859"/>
                    <a:pt x="472692" y="430534"/>
                    <a:pt x="451689" y="418708"/>
                  </a:cubicBezTo>
                  <a:close/>
                  <a:moveTo>
                    <a:pt x="316062" y="364965"/>
                  </a:moveTo>
                  <a:lnTo>
                    <a:pt x="438281" y="364965"/>
                  </a:lnTo>
                  <a:lnTo>
                    <a:pt x="428843" y="407092"/>
                  </a:lnTo>
                  <a:cubicBezTo>
                    <a:pt x="393689" y="391126"/>
                    <a:pt x="355646" y="381989"/>
                    <a:pt x="316062" y="380450"/>
                  </a:cubicBezTo>
                  <a:close/>
                  <a:moveTo>
                    <a:pt x="168651" y="364965"/>
                  </a:moveTo>
                  <a:lnTo>
                    <a:pt x="290729" y="364965"/>
                  </a:lnTo>
                  <a:lnTo>
                    <a:pt x="290729" y="380450"/>
                  </a:lnTo>
                  <a:cubicBezTo>
                    <a:pt x="251256" y="381989"/>
                    <a:pt x="213131" y="391126"/>
                    <a:pt x="178086" y="407092"/>
                  </a:cubicBezTo>
                  <a:close/>
                  <a:moveTo>
                    <a:pt x="39659" y="364965"/>
                  </a:moveTo>
                  <a:lnTo>
                    <a:pt x="143035" y="364965"/>
                  </a:lnTo>
                  <a:lnTo>
                    <a:pt x="155174" y="418708"/>
                  </a:lnTo>
                  <a:cubicBezTo>
                    <a:pt x="134171" y="430534"/>
                    <a:pt x="114421" y="444859"/>
                    <a:pt x="96501" y="461780"/>
                  </a:cubicBezTo>
                  <a:cubicBezTo>
                    <a:pt x="83832" y="447695"/>
                    <a:pt x="72632" y="432408"/>
                    <a:pt x="63094" y="416184"/>
                  </a:cubicBezTo>
                  <a:close/>
                  <a:moveTo>
                    <a:pt x="417814" y="222493"/>
                  </a:moveTo>
                  <a:lnTo>
                    <a:pt x="435824" y="283675"/>
                  </a:lnTo>
                  <a:lnTo>
                    <a:pt x="445648" y="252507"/>
                  </a:lnTo>
                  <a:lnTo>
                    <a:pt x="469822" y="252507"/>
                  </a:lnTo>
                  <a:lnTo>
                    <a:pt x="479550" y="283675"/>
                  </a:lnTo>
                  <a:lnTo>
                    <a:pt x="497657" y="222493"/>
                  </a:lnTo>
                  <a:lnTo>
                    <a:pt x="521831" y="229612"/>
                  </a:lnTo>
                  <a:lnTo>
                    <a:pt x="492167" y="330619"/>
                  </a:lnTo>
                  <a:lnTo>
                    <a:pt x="467992" y="330811"/>
                  </a:lnTo>
                  <a:lnTo>
                    <a:pt x="457687" y="298393"/>
                  </a:lnTo>
                  <a:lnTo>
                    <a:pt x="447478" y="330811"/>
                  </a:lnTo>
                  <a:lnTo>
                    <a:pt x="423304" y="330619"/>
                  </a:lnTo>
                  <a:lnTo>
                    <a:pt x="393543" y="229612"/>
                  </a:lnTo>
                  <a:close/>
                  <a:moveTo>
                    <a:pt x="263629" y="222493"/>
                  </a:moveTo>
                  <a:lnTo>
                    <a:pt x="281639" y="283675"/>
                  </a:lnTo>
                  <a:lnTo>
                    <a:pt x="291463" y="252507"/>
                  </a:lnTo>
                  <a:lnTo>
                    <a:pt x="315541" y="252507"/>
                  </a:lnTo>
                  <a:lnTo>
                    <a:pt x="325365" y="283675"/>
                  </a:lnTo>
                  <a:lnTo>
                    <a:pt x="343375" y="222493"/>
                  </a:lnTo>
                  <a:lnTo>
                    <a:pt x="367646" y="229612"/>
                  </a:lnTo>
                  <a:lnTo>
                    <a:pt x="337886" y="330619"/>
                  </a:lnTo>
                  <a:lnTo>
                    <a:pt x="313711" y="330811"/>
                  </a:lnTo>
                  <a:lnTo>
                    <a:pt x="303502" y="298393"/>
                  </a:lnTo>
                  <a:lnTo>
                    <a:pt x="293197" y="330811"/>
                  </a:lnTo>
                  <a:lnTo>
                    <a:pt x="269022" y="330619"/>
                  </a:lnTo>
                  <a:lnTo>
                    <a:pt x="239358" y="229612"/>
                  </a:lnTo>
                  <a:close/>
                  <a:moveTo>
                    <a:pt x="109302" y="222493"/>
                  </a:moveTo>
                  <a:lnTo>
                    <a:pt x="127312" y="283675"/>
                  </a:lnTo>
                  <a:lnTo>
                    <a:pt x="137136" y="252507"/>
                  </a:lnTo>
                  <a:lnTo>
                    <a:pt x="161214" y="252507"/>
                  </a:lnTo>
                  <a:lnTo>
                    <a:pt x="171038" y="283675"/>
                  </a:lnTo>
                  <a:lnTo>
                    <a:pt x="189048" y="222493"/>
                  </a:lnTo>
                  <a:lnTo>
                    <a:pt x="213319" y="229612"/>
                  </a:lnTo>
                  <a:lnTo>
                    <a:pt x="183655" y="330619"/>
                  </a:lnTo>
                  <a:lnTo>
                    <a:pt x="159384" y="330811"/>
                  </a:lnTo>
                  <a:lnTo>
                    <a:pt x="149175" y="298393"/>
                  </a:lnTo>
                  <a:lnTo>
                    <a:pt x="138966" y="330811"/>
                  </a:lnTo>
                  <a:lnTo>
                    <a:pt x="114792" y="330619"/>
                  </a:lnTo>
                  <a:lnTo>
                    <a:pt x="85031" y="229612"/>
                  </a:lnTo>
                  <a:close/>
                  <a:moveTo>
                    <a:pt x="25329" y="213374"/>
                  </a:moveTo>
                  <a:lnTo>
                    <a:pt x="25329" y="339668"/>
                  </a:lnTo>
                  <a:lnTo>
                    <a:pt x="581604" y="339668"/>
                  </a:lnTo>
                  <a:lnTo>
                    <a:pt x="581604" y="213374"/>
                  </a:lnTo>
                  <a:close/>
                  <a:moveTo>
                    <a:pt x="96501" y="91312"/>
                  </a:moveTo>
                  <a:cubicBezTo>
                    <a:pt x="114414" y="108145"/>
                    <a:pt x="134157" y="122573"/>
                    <a:pt x="155152" y="134404"/>
                  </a:cubicBezTo>
                  <a:cubicBezTo>
                    <a:pt x="150241" y="151333"/>
                    <a:pt x="146196" y="169320"/>
                    <a:pt x="143017" y="188173"/>
                  </a:cubicBezTo>
                  <a:lnTo>
                    <a:pt x="168635" y="188173"/>
                  </a:lnTo>
                  <a:cubicBezTo>
                    <a:pt x="171236" y="173456"/>
                    <a:pt x="174318" y="159413"/>
                    <a:pt x="178074" y="145947"/>
                  </a:cubicBezTo>
                  <a:cubicBezTo>
                    <a:pt x="213130" y="161914"/>
                    <a:pt x="251268" y="171052"/>
                    <a:pt x="290754" y="172687"/>
                  </a:cubicBezTo>
                  <a:lnTo>
                    <a:pt x="290754" y="188173"/>
                  </a:lnTo>
                  <a:lnTo>
                    <a:pt x="316083" y="188173"/>
                  </a:lnTo>
                  <a:lnTo>
                    <a:pt x="316083" y="172687"/>
                  </a:lnTo>
                  <a:cubicBezTo>
                    <a:pt x="355665" y="171052"/>
                    <a:pt x="393707" y="161914"/>
                    <a:pt x="428860" y="145947"/>
                  </a:cubicBezTo>
                  <a:cubicBezTo>
                    <a:pt x="432519" y="159413"/>
                    <a:pt x="435697" y="173456"/>
                    <a:pt x="438298" y="188173"/>
                  </a:cubicBezTo>
                  <a:lnTo>
                    <a:pt x="463916" y="188173"/>
                  </a:lnTo>
                  <a:cubicBezTo>
                    <a:pt x="460737" y="169320"/>
                    <a:pt x="456693" y="151333"/>
                    <a:pt x="451685" y="134404"/>
                  </a:cubicBezTo>
                  <a:cubicBezTo>
                    <a:pt x="472776" y="122573"/>
                    <a:pt x="492423" y="108145"/>
                    <a:pt x="510432" y="91312"/>
                  </a:cubicBezTo>
                  <a:cubicBezTo>
                    <a:pt x="535761" y="119399"/>
                    <a:pt x="555119" y="152487"/>
                    <a:pt x="567158" y="188173"/>
                  </a:cubicBezTo>
                  <a:lnTo>
                    <a:pt x="606933" y="188173"/>
                  </a:lnTo>
                  <a:lnTo>
                    <a:pt x="606933" y="364965"/>
                  </a:lnTo>
                  <a:lnTo>
                    <a:pt x="567205" y="364965"/>
                  </a:lnTo>
                  <a:lnTo>
                    <a:pt x="567205" y="364964"/>
                  </a:lnTo>
                  <a:lnTo>
                    <a:pt x="463925" y="364964"/>
                  </a:lnTo>
                  <a:lnTo>
                    <a:pt x="463924" y="364965"/>
                  </a:lnTo>
                  <a:lnTo>
                    <a:pt x="438281" y="364965"/>
                  </a:lnTo>
                  <a:lnTo>
                    <a:pt x="438281" y="364964"/>
                  </a:lnTo>
                  <a:lnTo>
                    <a:pt x="316062" y="364964"/>
                  </a:lnTo>
                  <a:lnTo>
                    <a:pt x="316062" y="364965"/>
                  </a:lnTo>
                  <a:lnTo>
                    <a:pt x="290729" y="364965"/>
                  </a:lnTo>
                  <a:lnTo>
                    <a:pt x="290729" y="364964"/>
                  </a:lnTo>
                  <a:lnTo>
                    <a:pt x="168651" y="364964"/>
                  </a:lnTo>
                  <a:lnTo>
                    <a:pt x="168651" y="364965"/>
                  </a:lnTo>
                  <a:lnTo>
                    <a:pt x="143035" y="364965"/>
                  </a:lnTo>
                  <a:lnTo>
                    <a:pt x="143035" y="364964"/>
                  </a:lnTo>
                  <a:lnTo>
                    <a:pt x="39658" y="364964"/>
                  </a:lnTo>
                  <a:lnTo>
                    <a:pt x="39659" y="364965"/>
                  </a:lnTo>
                  <a:lnTo>
                    <a:pt x="0" y="364965"/>
                  </a:lnTo>
                  <a:lnTo>
                    <a:pt x="0" y="188173"/>
                  </a:lnTo>
                  <a:lnTo>
                    <a:pt x="39679" y="188173"/>
                  </a:lnTo>
                  <a:cubicBezTo>
                    <a:pt x="51717" y="152487"/>
                    <a:pt x="71075" y="119399"/>
                    <a:pt x="96501" y="91312"/>
                  </a:cubicBezTo>
                  <a:close/>
                  <a:moveTo>
                    <a:pt x="384087" y="10655"/>
                  </a:moveTo>
                  <a:cubicBezTo>
                    <a:pt x="424150" y="22673"/>
                    <a:pt x="460939" y="44114"/>
                    <a:pt x="492334" y="73246"/>
                  </a:cubicBezTo>
                  <a:cubicBezTo>
                    <a:pt x="477310" y="87283"/>
                    <a:pt x="461035" y="99397"/>
                    <a:pt x="443700" y="109588"/>
                  </a:cubicBezTo>
                  <a:cubicBezTo>
                    <a:pt x="428580" y="68150"/>
                    <a:pt x="407971" y="34211"/>
                    <a:pt x="384087" y="10655"/>
                  </a:cubicBezTo>
                  <a:close/>
                  <a:moveTo>
                    <a:pt x="222845" y="10655"/>
                  </a:moveTo>
                  <a:cubicBezTo>
                    <a:pt x="198865" y="34211"/>
                    <a:pt x="178352" y="68150"/>
                    <a:pt x="163232" y="109588"/>
                  </a:cubicBezTo>
                  <a:cubicBezTo>
                    <a:pt x="145897" y="99397"/>
                    <a:pt x="129622" y="87283"/>
                    <a:pt x="114598" y="73246"/>
                  </a:cubicBezTo>
                  <a:cubicBezTo>
                    <a:pt x="145897" y="44114"/>
                    <a:pt x="182686" y="22673"/>
                    <a:pt x="222845" y="10655"/>
                  </a:cubicBezTo>
                  <a:close/>
                  <a:moveTo>
                    <a:pt x="316062" y="0"/>
                  </a:moveTo>
                  <a:cubicBezTo>
                    <a:pt x="358937" y="7501"/>
                    <a:pt x="397477" y="53178"/>
                    <a:pt x="421275" y="121358"/>
                  </a:cubicBezTo>
                  <a:cubicBezTo>
                    <a:pt x="388613" y="136744"/>
                    <a:pt x="353060" y="145494"/>
                    <a:pt x="316062" y="147129"/>
                  </a:cubicBezTo>
                  <a:close/>
                  <a:moveTo>
                    <a:pt x="290729" y="0"/>
                  </a:moveTo>
                  <a:lnTo>
                    <a:pt x="290729" y="147129"/>
                  </a:lnTo>
                  <a:cubicBezTo>
                    <a:pt x="253852" y="145494"/>
                    <a:pt x="218227" y="136744"/>
                    <a:pt x="185587" y="121358"/>
                  </a:cubicBezTo>
                  <a:cubicBezTo>
                    <a:pt x="209369" y="53178"/>
                    <a:pt x="247883" y="7501"/>
                    <a:pt x="290729" y="0"/>
                  </a:cubicBezTo>
                  <a:close/>
                </a:path>
              </a:pathLst>
            </a:custGeom>
            <a:solidFill>
              <a:srgbClr val="FFFFFF"/>
            </a:solidFill>
          </p:spPr>
          <p:txBody>
            <a:bodyPr vert="horz" lIns="91440" tIns="45720" rIns="91440" bIns="45720" anchor="ctr">
              <a:normAutofit/>
            </a:bodyPr>
            <a:lstStyle/>
            <a:p>
              <a:pPr marL="0" algn="ctr"/>
              <a:endParaRPr/>
            </a:p>
          </p:txBody>
        </p:sp>
        <p:sp>
          <p:nvSpPr>
            <p:cNvPr id="17" name="AutoShape 17"/>
            <p:cNvSpPr/>
            <p:nvPr/>
          </p:nvSpPr>
          <p:spPr>
            <a:xfrm>
              <a:off x="6721321" y="4467018"/>
              <a:ext cx="656438" cy="656442"/>
            </a:xfrm>
            <a:prstGeom prst="ellipse">
              <a:avLst/>
            </a:prstGeom>
            <a:solidFill>
              <a:srgbClr val="5CB3AB"/>
            </a:solidFill>
            <a:ln w="76200" cap="flat" cmpd="sng">
              <a:solidFill>
                <a:srgbClr val="FFFFFF"/>
              </a:solidFill>
              <a:prstDash val="solid"/>
            </a:ln>
          </p:spPr>
          <p:txBody>
            <a:bodyPr vert="horz" lIns="91440" tIns="45720" rIns="91440" bIns="45720" anchor="ctr">
              <a:normAutofit/>
            </a:bodyPr>
            <a:lstStyle/>
            <a:p>
              <a:pPr marL="0" algn="ctr"/>
              <a:endParaRPr/>
            </a:p>
          </p:txBody>
        </p:sp>
        <p:sp>
          <p:nvSpPr>
            <p:cNvPr id="18" name="Freeform 18"/>
            <p:cNvSpPr/>
            <p:nvPr/>
          </p:nvSpPr>
          <p:spPr>
            <a:xfrm>
              <a:off x="6856939" y="4613195"/>
              <a:ext cx="385203" cy="364088"/>
            </a:xfrm>
            <a:custGeom>
              <a:avLst/>
              <a:gdLst/>
              <a:ahLst/>
              <a:cxnLst/>
              <a:rect l="l" t="t" r="r" b="b"/>
              <a:pathLst>
                <a:path w="607639" h="574332">
                  <a:moveTo>
                    <a:pt x="7031" y="350992"/>
                  </a:moveTo>
                  <a:lnTo>
                    <a:pt x="600519" y="350992"/>
                  </a:lnTo>
                  <a:cubicBezTo>
                    <a:pt x="604435" y="350992"/>
                    <a:pt x="607639" y="354103"/>
                    <a:pt x="607639" y="358013"/>
                  </a:cubicBezTo>
                  <a:lnTo>
                    <a:pt x="607639" y="393207"/>
                  </a:lnTo>
                  <a:cubicBezTo>
                    <a:pt x="607639" y="420492"/>
                    <a:pt x="585477" y="442621"/>
                    <a:pt x="558152" y="442621"/>
                  </a:cubicBezTo>
                  <a:lnTo>
                    <a:pt x="383613" y="442621"/>
                  </a:lnTo>
                  <a:lnTo>
                    <a:pt x="405330" y="532028"/>
                  </a:lnTo>
                  <a:lnTo>
                    <a:pt x="432121" y="532028"/>
                  </a:lnTo>
                  <a:cubicBezTo>
                    <a:pt x="443869" y="532028"/>
                    <a:pt x="453304" y="541538"/>
                    <a:pt x="453304" y="553180"/>
                  </a:cubicBezTo>
                  <a:cubicBezTo>
                    <a:pt x="453304" y="564912"/>
                    <a:pt x="443869" y="574332"/>
                    <a:pt x="432121" y="574332"/>
                  </a:cubicBezTo>
                  <a:lnTo>
                    <a:pt x="175429" y="574332"/>
                  </a:lnTo>
                  <a:cubicBezTo>
                    <a:pt x="163770" y="574332"/>
                    <a:pt x="154246" y="564912"/>
                    <a:pt x="154246" y="553180"/>
                  </a:cubicBezTo>
                  <a:cubicBezTo>
                    <a:pt x="154246" y="541538"/>
                    <a:pt x="163770" y="532028"/>
                    <a:pt x="175429" y="532028"/>
                  </a:cubicBezTo>
                  <a:lnTo>
                    <a:pt x="202309" y="532028"/>
                  </a:lnTo>
                  <a:lnTo>
                    <a:pt x="224026" y="442621"/>
                  </a:lnTo>
                  <a:lnTo>
                    <a:pt x="49487" y="442621"/>
                  </a:lnTo>
                  <a:cubicBezTo>
                    <a:pt x="22162" y="442621"/>
                    <a:pt x="0" y="420492"/>
                    <a:pt x="0" y="393207"/>
                  </a:cubicBezTo>
                  <a:lnTo>
                    <a:pt x="0" y="358013"/>
                  </a:lnTo>
                  <a:cubicBezTo>
                    <a:pt x="0" y="354103"/>
                    <a:pt x="3204" y="350992"/>
                    <a:pt x="7031" y="350992"/>
                  </a:cubicBezTo>
                  <a:close/>
                  <a:moveTo>
                    <a:pt x="459979" y="139441"/>
                  </a:moveTo>
                  <a:cubicBezTo>
                    <a:pt x="452236" y="139441"/>
                    <a:pt x="445827" y="145751"/>
                    <a:pt x="445827" y="153572"/>
                  </a:cubicBezTo>
                  <a:lnTo>
                    <a:pt x="445827" y="256042"/>
                  </a:lnTo>
                  <a:cubicBezTo>
                    <a:pt x="445827" y="263863"/>
                    <a:pt x="452236" y="270173"/>
                    <a:pt x="459979" y="270173"/>
                  </a:cubicBezTo>
                  <a:lnTo>
                    <a:pt x="521749" y="270173"/>
                  </a:lnTo>
                  <a:cubicBezTo>
                    <a:pt x="529492" y="270173"/>
                    <a:pt x="535901" y="263863"/>
                    <a:pt x="535901" y="256042"/>
                  </a:cubicBezTo>
                  <a:lnTo>
                    <a:pt x="535901" y="153572"/>
                  </a:lnTo>
                  <a:cubicBezTo>
                    <a:pt x="535901" y="145751"/>
                    <a:pt x="529492" y="139441"/>
                    <a:pt x="521749" y="139441"/>
                  </a:cubicBezTo>
                  <a:close/>
                  <a:moveTo>
                    <a:pt x="85890" y="124955"/>
                  </a:moveTo>
                  <a:cubicBezTo>
                    <a:pt x="78058" y="124955"/>
                    <a:pt x="71738" y="131265"/>
                    <a:pt x="71738" y="139086"/>
                  </a:cubicBezTo>
                  <a:lnTo>
                    <a:pt x="71738" y="256042"/>
                  </a:lnTo>
                  <a:cubicBezTo>
                    <a:pt x="71738" y="263863"/>
                    <a:pt x="78058" y="270173"/>
                    <a:pt x="85890" y="270173"/>
                  </a:cubicBezTo>
                  <a:lnTo>
                    <a:pt x="147571" y="270173"/>
                  </a:lnTo>
                  <a:cubicBezTo>
                    <a:pt x="155403" y="270173"/>
                    <a:pt x="161723" y="263863"/>
                    <a:pt x="161723" y="256042"/>
                  </a:cubicBezTo>
                  <a:lnTo>
                    <a:pt x="161723" y="139086"/>
                  </a:lnTo>
                  <a:cubicBezTo>
                    <a:pt x="161723" y="131265"/>
                    <a:pt x="155403" y="124955"/>
                    <a:pt x="147571" y="124955"/>
                  </a:cubicBezTo>
                  <a:close/>
                  <a:moveTo>
                    <a:pt x="210586" y="81585"/>
                  </a:moveTo>
                  <a:cubicBezTo>
                    <a:pt x="202754" y="81585"/>
                    <a:pt x="196435" y="87895"/>
                    <a:pt x="196435" y="95627"/>
                  </a:cubicBezTo>
                  <a:lnTo>
                    <a:pt x="196435" y="256042"/>
                  </a:lnTo>
                  <a:cubicBezTo>
                    <a:pt x="196435" y="263863"/>
                    <a:pt x="202754" y="270173"/>
                    <a:pt x="210586" y="270173"/>
                  </a:cubicBezTo>
                  <a:lnTo>
                    <a:pt x="272356" y="270173"/>
                  </a:lnTo>
                  <a:cubicBezTo>
                    <a:pt x="280100" y="270173"/>
                    <a:pt x="286419" y="263863"/>
                    <a:pt x="286419" y="256042"/>
                  </a:cubicBezTo>
                  <a:lnTo>
                    <a:pt x="286419" y="95627"/>
                  </a:lnTo>
                  <a:cubicBezTo>
                    <a:pt x="286419" y="87895"/>
                    <a:pt x="280100" y="81585"/>
                    <a:pt x="272356" y="81585"/>
                  </a:cubicBezTo>
                  <a:close/>
                  <a:moveTo>
                    <a:pt x="335283" y="52613"/>
                  </a:moveTo>
                  <a:cubicBezTo>
                    <a:pt x="327450" y="52613"/>
                    <a:pt x="321131" y="58923"/>
                    <a:pt x="321131" y="66743"/>
                  </a:cubicBezTo>
                  <a:lnTo>
                    <a:pt x="321131" y="256042"/>
                  </a:lnTo>
                  <a:cubicBezTo>
                    <a:pt x="321131" y="263863"/>
                    <a:pt x="327450" y="270173"/>
                    <a:pt x="335283" y="270173"/>
                  </a:cubicBezTo>
                  <a:lnTo>
                    <a:pt x="397053" y="270173"/>
                  </a:lnTo>
                  <a:cubicBezTo>
                    <a:pt x="404796" y="270173"/>
                    <a:pt x="411115" y="263863"/>
                    <a:pt x="411115" y="256042"/>
                  </a:cubicBezTo>
                  <a:lnTo>
                    <a:pt x="411115" y="66743"/>
                  </a:lnTo>
                  <a:cubicBezTo>
                    <a:pt x="411115" y="58923"/>
                    <a:pt x="404796" y="52613"/>
                    <a:pt x="397053" y="52613"/>
                  </a:cubicBezTo>
                  <a:close/>
                  <a:moveTo>
                    <a:pt x="49487" y="0"/>
                  </a:moveTo>
                  <a:lnTo>
                    <a:pt x="558152" y="0"/>
                  </a:lnTo>
                  <a:cubicBezTo>
                    <a:pt x="585477" y="0"/>
                    <a:pt x="607639" y="22129"/>
                    <a:pt x="607639" y="49413"/>
                  </a:cubicBezTo>
                  <a:lnTo>
                    <a:pt x="607639" y="315675"/>
                  </a:lnTo>
                  <a:cubicBezTo>
                    <a:pt x="607639" y="319586"/>
                    <a:pt x="604435" y="322696"/>
                    <a:pt x="600519" y="322696"/>
                  </a:cubicBezTo>
                  <a:lnTo>
                    <a:pt x="7031" y="322696"/>
                  </a:lnTo>
                  <a:cubicBezTo>
                    <a:pt x="3204" y="322696"/>
                    <a:pt x="0" y="319586"/>
                    <a:pt x="0" y="315675"/>
                  </a:cubicBezTo>
                  <a:lnTo>
                    <a:pt x="0" y="49413"/>
                  </a:lnTo>
                  <a:cubicBezTo>
                    <a:pt x="0" y="22129"/>
                    <a:pt x="22162" y="0"/>
                    <a:pt x="49487" y="0"/>
                  </a:cubicBezTo>
                  <a:close/>
                </a:path>
              </a:pathLst>
            </a:custGeom>
            <a:solidFill>
              <a:srgbClr val="FFFFFF"/>
            </a:solidFill>
          </p:spPr>
          <p:txBody>
            <a:bodyPr vert="horz" lIns="91440" tIns="45720" rIns="91440" bIns="45720" anchor="ctr">
              <a:normAutofit/>
            </a:bodyPr>
            <a:lstStyle/>
            <a:p>
              <a:pPr marL="0" algn="ctr"/>
              <a:endParaRPr/>
            </a:p>
          </p:txBody>
        </p:sp>
        <p:sp>
          <p:nvSpPr>
            <p:cNvPr id="19" name="TextBox 19"/>
            <p:cNvSpPr txBox="1"/>
            <p:nvPr/>
          </p:nvSpPr>
          <p:spPr>
            <a:xfrm>
              <a:off x="5163643" y="3840206"/>
              <a:ext cx="1512168" cy="584775"/>
            </a:xfrm>
            <a:prstGeom prst="rect">
              <a:avLst/>
            </a:prstGeom>
            <a:noFill/>
          </p:spPr>
          <p:txBody>
            <a:bodyPr vert="horz" wrap="none" lIns="91440" tIns="45720" rIns="91440" bIns="45720" rtlCol="0" anchor="ctr">
              <a:normAutofit/>
            </a:bodyPr>
            <a:lstStyle/>
            <a:p>
              <a:pPr marL="0" algn="ctr">
                <a:defRPr/>
              </a:pPr>
              <a:r>
                <a:rPr lang="zh-CN" altLang="en-US" sz="1400" b="1" i="0" u="none" baseline="0">
                  <a:solidFill>
                    <a:srgbClr val="FFFFFF"/>
                  </a:solidFill>
                </a:rPr>
                <a:t>Keywords</a:t>
              </a:r>
              <a:endParaRPr lang="en-US" sz="1100"/>
            </a:p>
          </p:txBody>
        </p:sp>
      </p:grpSp>
      <p:sp>
        <p:nvSpPr>
          <p:cNvPr id="20" name="AutoShape 20"/>
          <p:cNvSpPr/>
          <p:nvPr/>
        </p:nvSpPr>
        <p:spPr>
          <a:xfrm>
            <a:off x="2784425" y="1294960"/>
            <a:ext cx="6379390" cy="754822"/>
          </a:xfrm>
          <a:prstGeom prst="rect">
            <a:avLst/>
          </a:prstGeom>
          <a:noFill/>
        </p:spPr>
        <p:txBody>
          <a:bodyPr vert="horz" wrap="square" lIns="91440" tIns="45720" rIns="91440" bIns="45720" anchor="t">
            <a:spAutoFit/>
          </a:bodyPr>
          <a:lstStyle/>
          <a:p>
            <a:pPr marL="0" algn="l">
              <a:lnSpc>
                <a:spcPct val="150000"/>
              </a:lnSpc>
              <a:spcBef>
                <a:spcPct val="20000"/>
              </a:spcBef>
            </a:pPr>
            <a:r>
              <a:rPr lang="zh-CN" altLang="en-US" sz="1400" b="0" i="0" u="none" baseline="0">
                <a:solidFill>
                  <a:srgbClr val="000000">
                    <a:lumMod val="65000"/>
                    <a:lumOff val="35000"/>
                  </a:srgbClr>
                </a:solidFill>
                <a:latin typeface="Microsoft YaHei"/>
                <a:ea typeface="Microsoft YaHei"/>
              </a:rPr>
              <a:t>Emotional habits involve the automatic responses or feelings that arise in certain situations. For instance, how one reacts to stress or joy can be habitual. Recognizing these emotional patterns is crucial for emotional regulation and mental health management.</a:t>
            </a:r>
          </a:p>
        </p:txBody>
      </p:sp>
      <p:sp>
        <p:nvSpPr>
          <p:cNvPr id="21" name="TextBox 21"/>
          <p:cNvSpPr txBox="1"/>
          <p:nvPr/>
        </p:nvSpPr>
        <p:spPr>
          <a:xfrm>
            <a:off x="2784426" y="1021235"/>
            <a:ext cx="6379390" cy="368755"/>
          </a:xfrm>
          <a:prstGeom prst="rect">
            <a:avLst/>
          </a:prstGeom>
          <a:noFill/>
        </p:spPr>
        <p:txBody>
          <a:bodyPr vert="horz" wrap="square" lIns="91440" tIns="45720" rIns="91440" bIns="45720" rtlCol="0" anchor="b">
            <a:spAutoFit/>
          </a:bodyPr>
          <a:lstStyle/>
          <a:p>
            <a:pPr marL="0" algn="ctr">
              <a:lnSpc>
                <a:spcPct val="120000"/>
              </a:lnSpc>
              <a:spcBef>
                <a:spcPct val="20000"/>
              </a:spcBef>
              <a:defRPr/>
            </a:pPr>
            <a:r>
              <a:rPr lang="zh-CN" altLang="en-US" sz="1600" b="1" i="0" u="none" baseline="0">
                <a:solidFill>
                  <a:srgbClr val="000000">
                    <a:lumMod val="65000"/>
                    <a:lumOff val="35000"/>
                  </a:srgbClr>
                </a:solidFill>
                <a:latin typeface="Microsoft YaHei"/>
                <a:ea typeface="Microsoft YaHei"/>
              </a:rPr>
              <a:t>Emotional Habits</a:t>
            </a:r>
            <a:endParaRPr lang="en-US" sz="1100"/>
          </a:p>
        </p:txBody>
      </p:sp>
      <p:sp>
        <p:nvSpPr>
          <p:cNvPr id="22" name="AutoShape 22"/>
          <p:cNvSpPr/>
          <p:nvPr/>
        </p:nvSpPr>
        <p:spPr>
          <a:xfrm>
            <a:off x="120128" y="4648692"/>
            <a:ext cx="4679172" cy="1401152"/>
          </a:xfrm>
          <a:prstGeom prst="rect">
            <a:avLst/>
          </a:prstGeom>
          <a:noFill/>
        </p:spPr>
        <p:txBody>
          <a:bodyPr vert="horz" wrap="square" lIns="91440" tIns="45720" rIns="91440" bIns="45720" anchor="t">
            <a:spAutoFit/>
          </a:bodyPr>
          <a:lstStyle/>
          <a:p>
            <a:pPr marL="0" algn="l">
              <a:lnSpc>
                <a:spcPct val="150000"/>
              </a:lnSpc>
              <a:spcBef>
                <a:spcPct val="20000"/>
              </a:spcBef>
            </a:pPr>
            <a:r>
              <a:rPr lang="zh-CN" altLang="en-US" sz="1400" b="0" i="0" u="none" baseline="0">
                <a:solidFill>
                  <a:srgbClr val="000000">
                    <a:lumMod val="65000"/>
                    <a:lumOff val="35000"/>
                  </a:srgbClr>
                </a:solidFill>
                <a:latin typeface="Microsoft YaHei"/>
                <a:ea typeface="Microsoft YaHei"/>
              </a:rPr>
              <a:t>Behavioral habits are actions that individuals repeatedly perform. These can range from daily routines like brushing teeth to more complex behaviors such as managing time or exercising. Understanding these habits helps in identifying patterns that influence daily life.</a:t>
            </a:r>
          </a:p>
        </p:txBody>
      </p:sp>
      <p:sp>
        <p:nvSpPr>
          <p:cNvPr id="23" name="TextBox 23"/>
          <p:cNvSpPr txBox="1"/>
          <p:nvPr/>
        </p:nvSpPr>
        <p:spPr>
          <a:xfrm>
            <a:off x="120130" y="4374966"/>
            <a:ext cx="4693877" cy="368755"/>
          </a:xfrm>
          <a:prstGeom prst="rect">
            <a:avLst/>
          </a:prstGeom>
          <a:noFill/>
        </p:spPr>
        <p:txBody>
          <a:bodyPr vert="horz" wrap="square" lIns="91440" tIns="45720" rIns="91440" bIns="45720" rtlCol="0" anchor="b">
            <a:spAutoFit/>
          </a:bodyPr>
          <a:lstStyle/>
          <a:p>
            <a:pPr marL="0" algn="ctr">
              <a:lnSpc>
                <a:spcPct val="120000"/>
              </a:lnSpc>
              <a:spcBef>
                <a:spcPct val="20000"/>
              </a:spcBef>
              <a:defRPr/>
            </a:pPr>
            <a:r>
              <a:rPr lang="zh-CN" altLang="en-US" sz="1600" b="1" i="0" u="none" baseline="0">
                <a:solidFill>
                  <a:srgbClr val="000000">
                    <a:lumMod val="65000"/>
                    <a:lumOff val="35000"/>
                  </a:srgbClr>
                </a:solidFill>
                <a:latin typeface="Microsoft YaHei"/>
                <a:ea typeface="Microsoft YaHei"/>
              </a:rPr>
              <a:t>Behavioral Habits</a:t>
            </a:r>
            <a:endParaRPr lang="en-US" sz="1100"/>
          </a:p>
        </p:txBody>
      </p:sp>
      <p:sp>
        <p:nvSpPr>
          <p:cNvPr id="24" name="AutoShape 24"/>
          <p:cNvSpPr/>
          <p:nvPr/>
        </p:nvSpPr>
        <p:spPr>
          <a:xfrm>
            <a:off x="7275905" y="4650434"/>
            <a:ext cx="4671493" cy="1401152"/>
          </a:xfrm>
          <a:prstGeom prst="rect">
            <a:avLst/>
          </a:prstGeom>
          <a:noFill/>
        </p:spPr>
        <p:txBody>
          <a:bodyPr vert="horz" wrap="square" lIns="91440" tIns="45720" rIns="91440" bIns="45720" anchor="t">
            <a:spAutoFit/>
          </a:bodyPr>
          <a:lstStyle/>
          <a:p>
            <a:pPr marL="0" algn="l">
              <a:lnSpc>
                <a:spcPct val="150000"/>
              </a:lnSpc>
              <a:spcBef>
                <a:spcPct val="20000"/>
              </a:spcBef>
            </a:pPr>
            <a:r>
              <a:rPr lang="zh-CN" altLang="en-US" sz="1400" b="0" i="0" u="none" baseline="0">
                <a:solidFill>
                  <a:srgbClr val="000000">
                    <a:lumMod val="65000"/>
                    <a:lumOff val="35000"/>
                  </a:srgbClr>
                </a:solidFill>
                <a:latin typeface="Microsoft YaHei"/>
                <a:ea typeface="Microsoft YaHei"/>
              </a:rPr>
              <a:t>Cognitive habits pertain to the thought processes and mental patterns that individuals engage in regularly. This includes habits of mind such as positive thinking or critical analysis. They fundamentally shape perception and decision-making.</a:t>
            </a:r>
          </a:p>
        </p:txBody>
      </p:sp>
      <p:sp>
        <p:nvSpPr>
          <p:cNvPr id="25" name="TextBox 25"/>
          <p:cNvSpPr txBox="1"/>
          <p:nvPr/>
        </p:nvSpPr>
        <p:spPr>
          <a:xfrm>
            <a:off x="7275905" y="4376709"/>
            <a:ext cx="4671495" cy="368755"/>
          </a:xfrm>
          <a:prstGeom prst="rect">
            <a:avLst/>
          </a:prstGeom>
          <a:noFill/>
        </p:spPr>
        <p:txBody>
          <a:bodyPr vert="horz" wrap="square" lIns="91440" tIns="45720" rIns="91440" bIns="45720" rtlCol="0" anchor="b">
            <a:spAutoFit/>
          </a:bodyPr>
          <a:lstStyle/>
          <a:p>
            <a:pPr marL="0" algn="ctr">
              <a:lnSpc>
                <a:spcPct val="120000"/>
              </a:lnSpc>
              <a:spcBef>
                <a:spcPct val="20000"/>
              </a:spcBef>
              <a:defRPr/>
            </a:pPr>
            <a:r>
              <a:rPr lang="zh-CN" altLang="en-US" sz="1600" b="1" i="0" u="none" baseline="0">
                <a:solidFill>
                  <a:srgbClr val="000000">
                    <a:lumMod val="65000"/>
                    <a:lumOff val="35000"/>
                  </a:srgbClr>
                </a:solidFill>
                <a:latin typeface="Microsoft YaHei"/>
                <a:ea typeface="Microsoft YaHei"/>
              </a:rPr>
              <a:t>Cognitive Habits</a:t>
            </a:r>
            <a:endParaRPr lang="en-US" sz="1100"/>
          </a:p>
        </p:txBody>
      </p:sp>
    </p:spTree>
  </p:cSld>
  <p:clrMapOvr>
    <a:masterClrMapping/>
  </p:clrMapOvr>
  <p:transition advClick="0"/>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0">
              <a:srgbClr val="FFFFFF"/>
            </a:gs>
            <a:gs pos="100000">
              <a:srgbClr val="FFFFFF"/>
            </a:gs>
          </a:gsLst>
          <a:lin ang="5400000"/>
        </a:gradFill>
        <a:effectLst/>
      </p:bgPr>
    </p:bg>
    <p:spTree>
      <p:nvGrpSpPr>
        <p:cNvPr id="1" name=""/>
        <p:cNvGrpSpPr/>
        <p:nvPr/>
      </p:nvGrpSpPr>
      <p:grpSpPr>
        <a:xfrm>
          <a:off x="0" y="0"/>
          <a:ext cx="0" cy="0"/>
          <a:chOff x="0" y="0"/>
          <a:chExt cx="0" cy="0"/>
        </a:xfrm>
      </p:grpSpPr>
      <p:sp>
        <p:nvSpPr>
          <p:cNvPr id="2" name="TextBox 2"/>
          <p:cNvSpPr txBox="1"/>
          <p:nvPr/>
        </p:nvSpPr>
        <p:spPr>
          <a:xfrm>
            <a:off x="432165" y="409507"/>
            <a:ext cx="8640960" cy="523220"/>
          </a:xfrm>
          <a:prstGeom prst="rect">
            <a:avLst/>
          </a:prstGeom>
          <a:noFill/>
        </p:spPr>
        <p:txBody>
          <a:bodyPr vert="horz" wrap="square" lIns="91440" tIns="45720" rIns="91440" bIns="45720" rtlCol="0" anchor="t">
            <a:spAutoFit/>
          </a:bodyPr>
          <a:lstStyle/>
          <a:p>
            <a:pPr marL="0" algn="l">
              <a:defRPr/>
            </a:pPr>
            <a:r>
              <a:rPr lang="zh-CN" altLang="en-US" sz="2800" b="1" i="0" u="none" baseline="0">
                <a:solidFill>
                  <a:srgbClr val="000000">
                    <a:lumMod val="65000"/>
                    <a:lumOff val="35000"/>
                  </a:srgbClr>
                </a:solidFill>
                <a:latin typeface="微软雅黑"/>
                <a:ea typeface="微软雅黑"/>
              </a:rPr>
              <a:t>The Habit Loop</a:t>
            </a:r>
            <a:endParaRPr lang="en-US" sz="1100"/>
          </a:p>
        </p:txBody>
      </p:sp>
      <p:sp>
        <p:nvSpPr>
          <p:cNvPr id="3" name="AutoShape 3"/>
          <p:cNvSpPr/>
          <p:nvPr/>
        </p:nvSpPr>
        <p:spPr>
          <a:xfrm>
            <a:off x="1305561" y="5626735"/>
            <a:ext cx="9669780" cy="76200"/>
          </a:xfrm>
          <a:prstGeom prst="rect">
            <a:avLst/>
          </a:prstGeom>
          <a:solidFill>
            <a:srgbClr val="5CB3AB"/>
          </a:solidFill>
          <a:ln cap="flat" cmpd="sng">
            <a:prstDash val="solid"/>
          </a:ln>
        </p:spPr>
        <p:txBody>
          <a:bodyPr vert="horz" lIns="91440" tIns="45720" rIns="91440" bIns="45720" anchor="ctr">
            <a:normAutofit/>
          </a:bodyPr>
          <a:lstStyle/>
          <a:p>
            <a:pPr marL="0" algn="ctr"/>
            <a:endParaRPr/>
          </a:p>
        </p:txBody>
      </p:sp>
      <p:sp>
        <p:nvSpPr>
          <p:cNvPr id="4" name="AutoShape 4"/>
          <p:cNvSpPr/>
          <p:nvPr/>
        </p:nvSpPr>
        <p:spPr>
          <a:xfrm>
            <a:off x="1219201" y="5573396"/>
            <a:ext cx="183515" cy="183515"/>
          </a:xfrm>
          <a:prstGeom prst="ellipse">
            <a:avLst/>
          </a:prstGeom>
          <a:solidFill>
            <a:srgbClr val="5CB3AB"/>
          </a:solidFill>
          <a:ln cap="flat" cmpd="sng">
            <a:prstDash val="solid"/>
          </a:ln>
        </p:spPr>
        <p:txBody>
          <a:bodyPr vert="horz" lIns="91440" tIns="45720" rIns="91440" bIns="45720" anchor="ctr">
            <a:normAutofit/>
          </a:bodyPr>
          <a:lstStyle/>
          <a:p>
            <a:pPr marL="0" algn="ctr"/>
            <a:endParaRPr/>
          </a:p>
        </p:txBody>
      </p:sp>
      <p:sp>
        <p:nvSpPr>
          <p:cNvPr id="5" name="AutoShape 5"/>
          <p:cNvSpPr/>
          <p:nvPr/>
        </p:nvSpPr>
        <p:spPr>
          <a:xfrm>
            <a:off x="10875646" y="5572761"/>
            <a:ext cx="183515" cy="183515"/>
          </a:xfrm>
          <a:prstGeom prst="ellipse">
            <a:avLst/>
          </a:prstGeom>
          <a:solidFill>
            <a:srgbClr val="5CB3AB"/>
          </a:solidFill>
          <a:ln cap="flat" cmpd="sng">
            <a:prstDash val="solid"/>
          </a:ln>
        </p:spPr>
        <p:txBody>
          <a:bodyPr vert="horz" lIns="91440" tIns="45720" rIns="91440" bIns="45720" anchor="ctr">
            <a:normAutofit/>
          </a:bodyPr>
          <a:lstStyle/>
          <a:p>
            <a:pPr marL="0" algn="ctr"/>
            <a:endParaRPr/>
          </a:p>
        </p:txBody>
      </p:sp>
      <p:sp>
        <p:nvSpPr>
          <p:cNvPr id="6" name="AutoShape 6"/>
          <p:cNvSpPr/>
          <p:nvPr/>
        </p:nvSpPr>
        <p:spPr>
          <a:xfrm>
            <a:off x="2226627" y="5525230"/>
            <a:ext cx="280035" cy="280035"/>
          </a:xfrm>
          <a:prstGeom prst="ellipse">
            <a:avLst/>
          </a:prstGeom>
          <a:solidFill>
            <a:srgbClr val="FFFFFF"/>
          </a:solidFill>
          <a:ln w="63500" cap="flat" cmpd="sng">
            <a:solidFill>
              <a:srgbClr val="D78D8F"/>
            </a:solidFill>
            <a:prstDash val="solid"/>
          </a:ln>
        </p:spPr>
        <p:txBody>
          <a:bodyPr vert="horz" lIns="91440" tIns="45720" rIns="91440" bIns="45720" anchor="ctr">
            <a:normAutofit/>
          </a:bodyPr>
          <a:lstStyle/>
          <a:p>
            <a:pPr marL="0" algn="ctr"/>
            <a:endParaRPr/>
          </a:p>
        </p:txBody>
      </p:sp>
      <p:sp>
        <p:nvSpPr>
          <p:cNvPr id="7" name="AutoShape 7"/>
          <p:cNvSpPr/>
          <p:nvPr/>
        </p:nvSpPr>
        <p:spPr>
          <a:xfrm>
            <a:off x="4723131" y="5535931"/>
            <a:ext cx="280035" cy="280035"/>
          </a:xfrm>
          <a:prstGeom prst="ellipse">
            <a:avLst/>
          </a:prstGeom>
          <a:solidFill>
            <a:srgbClr val="FFFFFF"/>
          </a:solidFill>
          <a:ln w="63500" cap="flat" cmpd="sng">
            <a:solidFill>
              <a:srgbClr val="5CB3AB"/>
            </a:solidFill>
            <a:prstDash val="solid"/>
          </a:ln>
        </p:spPr>
        <p:txBody>
          <a:bodyPr vert="horz" lIns="91440" tIns="45720" rIns="91440" bIns="45720" anchor="ctr">
            <a:normAutofit/>
          </a:bodyPr>
          <a:lstStyle/>
          <a:p>
            <a:pPr marL="0" algn="ctr"/>
            <a:endParaRPr/>
          </a:p>
        </p:txBody>
      </p:sp>
      <p:sp>
        <p:nvSpPr>
          <p:cNvPr id="8" name="AutoShape 8"/>
          <p:cNvSpPr/>
          <p:nvPr/>
        </p:nvSpPr>
        <p:spPr>
          <a:xfrm rot="16200000">
            <a:off x="1826645" y="4920142"/>
            <a:ext cx="1080000" cy="76200"/>
          </a:xfrm>
          <a:prstGeom prst="rect">
            <a:avLst/>
          </a:prstGeom>
          <a:solidFill>
            <a:srgbClr val="D78D8F"/>
          </a:solidFill>
          <a:ln cap="flat" cmpd="sng">
            <a:prstDash val="solid"/>
          </a:ln>
        </p:spPr>
        <p:txBody>
          <a:bodyPr vert="horz" lIns="91440" tIns="45720" rIns="91440" bIns="45720" anchor="ctr">
            <a:normAutofit/>
          </a:bodyPr>
          <a:lstStyle/>
          <a:p>
            <a:pPr marL="0" algn="ctr"/>
            <a:endParaRPr/>
          </a:p>
        </p:txBody>
      </p:sp>
      <p:sp>
        <p:nvSpPr>
          <p:cNvPr id="9" name="AutoShape 9"/>
          <p:cNvSpPr/>
          <p:nvPr/>
        </p:nvSpPr>
        <p:spPr>
          <a:xfrm>
            <a:off x="2275841" y="4326033"/>
            <a:ext cx="183515" cy="183515"/>
          </a:xfrm>
          <a:prstGeom prst="ellipse">
            <a:avLst/>
          </a:prstGeom>
          <a:solidFill>
            <a:srgbClr val="D78D8F"/>
          </a:solidFill>
          <a:ln cap="flat" cmpd="sng">
            <a:prstDash val="solid"/>
          </a:ln>
        </p:spPr>
        <p:txBody>
          <a:bodyPr vert="horz" lIns="91440" tIns="45720" rIns="91440" bIns="45720" anchor="ctr">
            <a:normAutofit/>
          </a:bodyPr>
          <a:lstStyle/>
          <a:p>
            <a:pPr marL="0" algn="ctr"/>
            <a:endParaRPr/>
          </a:p>
        </p:txBody>
      </p:sp>
      <p:sp>
        <p:nvSpPr>
          <p:cNvPr id="10" name="AutoShape 10"/>
          <p:cNvSpPr/>
          <p:nvPr/>
        </p:nvSpPr>
        <p:spPr>
          <a:xfrm rot="16200000">
            <a:off x="3782830" y="4417195"/>
            <a:ext cx="2160000" cy="76200"/>
          </a:xfrm>
          <a:prstGeom prst="rect">
            <a:avLst/>
          </a:prstGeom>
          <a:solidFill>
            <a:srgbClr val="5CB3AB"/>
          </a:solidFill>
          <a:ln cap="flat" cmpd="sng">
            <a:prstDash val="solid"/>
          </a:ln>
        </p:spPr>
        <p:txBody>
          <a:bodyPr vert="horz" lIns="91440" tIns="45720" rIns="91440" bIns="45720" anchor="ctr">
            <a:normAutofit/>
          </a:bodyPr>
          <a:lstStyle/>
          <a:p>
            <a:pPr marL="0" algn="ctr"/>
            <a:endParaRPr/>
          </a:p>
        </p:txBody>
      </p:sp>
      <p:sp>
        <p:nvSpPr>
          <p:cNvPr id="11" name="AutoShape 11"/>
          <p:cNvSpPr/>
          <p:nvPr/>
        </p:nvSpPr>
        <p:spPr>
          <a:xfrm>
            <a:off x="4771391" y="3250743"/>
            <a:ext cx="183515" cy="183515"/>
          </a:xfrm>
          <a:prstGeom prst="ellipse">
            <a:avLst/>
          </a:prstGeom>
          <a:solidFill>
            <a:srgbClr val="5CB3AB"/>
          </a:solidFill>
          <a:ln cap="flat" cmpd="sng">
            <a:prstDash val="solid"/>
          </a:ln>
        </p:spPr>
        <p:txBody>
          <a:bodyPr vert="horz" lIns="91440" tIns="45720" rIns="91440" bIns="45720" anchor="ctr">
            <a:normAutofit/>
          </a:bodyPr>
          <a:lstStyle/>
          <a:p>
            <a:pPr marL="0" algn="ctr"/>
            <a:endParaRPr/>
          </a:p>
        </p:txBody>
      </p:sp>
      <p:sp>
        <p:nvSpPr>
          <p:cNvPr id="12" name="AutoShape 12"/>
          <p:cNvSpPr/>
          <p:nvPr/>
        </p:nvSpPr>
        <p:spPr>
          <a:xfrm rot="16200000">
            <a:off x="8765675" y="4417195"/>
            <a:ext cx="2160000" cy="76200"/>
          </a:xfrm>
          <a:prstGeom prst="rect">
            <a:avLst/>
          </a:prstGeom>
          <a:solidFill>
            <a:srgbClr val="5CB3AB"/>
          </a:solidFill>
          <a:ln cap="flat" cmpd="sng">
            <a:prstDash val="solid"/>
          </a:ln>
        </p:spPr>
        <p:txBody>
          <a:bodyPr vert="horz" lIns="91440" tIns="45720" rIns="91440" bIns="45720" anchor="ctr">
            <a:normAutofit/>
          </a:bodyPr>
          <a:lstStyle/>
          <a:p>
            <a:pPr marL="0" algn="ctr"/>
            <a:endParaRPr/>
          </a:p>
        </p:txBody>
      </p:sp>
      <p:sp>
        <p:nvSpPr>
          <p:cNvPr id="13" name="AutoShape 13"/>
          <p:cNvSpPr/>
          <p:nvPr/>
        </p:nvSpPr>
        <p:spPr>
          <a:xfrm>
            <a:off x="9754236" y="3250743"/>
            <a:ext cx="183515" cy="183515"/>
          </a:xfrm>
          <a:prstGeom prst="ellipse">
            <a:avLst/>
          </a:prstGeom>
          <a:solidFill>
            <a:srgbClr val="5CB3AB"/>
          </a:solidFill>
          <a:ln cap="flat" cmpd="sng">
            <a:prstDash val="solid"/>
          </a:ln>
        </p:spPr>
        <p:txBody>
          <a:bodyPr vert="horz" lIns="91440" tIns="45720" rIns="91440" bIns="45720" anchor="ctr">
            <a:normAutofit/>
          </a:bodyPr>
          <a:lstStyle/>
          <a:p>
            <a:pPr marL="0" algn="ctr"/>
            <a:endParaRPr/>
          </a:p>
        </p:txBody>
      </p:sp>
      <p:sp>
        <p:nvSpPr>
          <p:cNvPr id="14" name="AutoShape 14"/>
          <p:cNvSpPr/>
          <p:nvPr/>
        </p:nvSpPr>
        <p:spPr>
          <a:xfrm>
            <a:off x="7161847" y="5502468"/>
            <a:ext cx="280035" cy="280035"/>
          </a:xfrm>
          <a:prstGeom prst="ellipse">
            <a:avLst/>
          </a:prstGeom>
          <a:solidFill>
            <a:srgbClr val="FFFFFF"/>
          </a:solidFill>
          <a:ln w="63500" cap="flat" cmpd="sng">
            <a:solidFill>
              <a:srgbClr val="D78D8F"/>
            </a:solidFill>
            <a:prstDash val="solid"/>
          </a:ln>
        </p:spPr>
        <p:txBody>
          <a:bodyPr vert="horz" lIns="91440" tIns="45720" rIns="91440" bIns="45720" anchor="ctr">
            <a:normAutofit/>
          </a:bodyPr>
          <a:lstStyle/>
          <a:p>
            <a:pPr marL="0" algn="ctr"/>
            <a:endParaRPr/>
          </a:p>
        </p:txBody>
      </p:sp>
      <p:sp>
        <p:nvSpPr>
          <p:cNvPr id="15" name="AutoShape 15"/>
          <p:cNvSpPr/>
          <p:nvPr/>
        </p:nvSpPr>
        <p:spPr>
          <a:xfrm rot="16200000">
            <a:off x="6761866" y="4897380"/>
            <a:ext cx="1080000" cy="76200"/>
          </a:xfrm>
          <a:prstGeom prst="rect">
            <a:avLst/>
          </a:prstGeom>
          <a:solidFill>
            <a:srgbClr val="D78D8F"/>
          </a:solidFill>
          <a:ln cap="flat" cmpd="sng">
            <a:prstDash val="solid"/>
          </a:ln>
        </p:spPr>
        <p:txBody>
          <a:bodyPr vert="horz" lIns="91440" tIns="45720" rIns="91440" bIns="45720" anchor="ctr">
            <a:normAutofit/>
          </a:bodyPr>
          <a:lstStyle/>
          <a:p>
            <a:pPr marL="0" algn="ctr"/>
            <a:endParaRPr/>
          </a:p>
        </p:txBody>
      </p:sp>
      <p:sp>
        <p:nvSpPr>
          <p:cNvPr id="16" name="AutoShape 16"/>
          <p:cNvSpPr/>
          <p:nvPr/>
        </p:nvSpPr>
        <p:spPr>
          <a:xfrm>
            <a:off x="7211061" y="4303271"/>
            <a:ext cx="183515" cy="183515"/>
          </a:xfrm>
          <a:prstGeom prst="ellipse">
            <a:avLst/>
          </a:prstGeom>
          <a:solidFill>
            <a:srgbClr val="D78D8F"/>
          </a:solidFill>
          <a:ln cap="flat" cmpd="sng">
            <a:prstDash val="solid"/>
          </a:ln>
        </p:spPr>
        <p:txBody>
          <a:bodyPr vert="horz" lIns="91440" tIns="45720" rIns="91440" bIns="45720" anchor="ctr">
            <a:normAutofit/>
          </a:bodyPr>
          <a:lstStyle/>
          <a:p>
            <a:pPr marL="0" algn="ctr"/>
            <a:endParaRPr/>
          </a:p>
        </p:txBody>
      </p:sp>
      <p:sp>
        <p:nvSpPr>
          <p:cNvPr id="17" name="AutoShape 17"/>
          <p:cNvSpPr/>
          <p:nvPr/>
        </p:nvSpPr>
        <p:spPr>
          <a:xfrm>
            <a:off x="9705658" y="5517233"/>
            <a:ext cx="280035" cy="280035"/>
          </a:xfrm>
          <a:prstGeom prst="ellipse">
            <a:avLst/>
          </a:prstGeom>
          <a:solidFill>
            <a:srgbClr val="FFFFFF"/>
          </a:solidFill>
          <a:ln w="63500" cap="flat" cmpd="sng">
            <a:solidFill>
              <a:srgbClr val="5CB3AB"/>
            </a:solidFill>
            <a:prstDash val="solid"/>
          </a:ln>
        </p:spPr>
        <p:txBody>
          <a:bodyPr vert="horz" lIns="91440" tIns="45720" rIns="91440" bIns="45720" anchor="ctr">
            <a:normAutofit/>
          </a:bodyPr>
          <a:lstStyle/>
          <a:p>
            <a:pPr marL="0" algn="ctr"/>
            <a:endParaRPr/>
          </a:p>
        </p:txBody>
      </p:sp>
      <p:sp>
        <p:nvSpPr>
          <p:cNvPr id="18" name="AutoShape 18"/>
          <p:cNvSpPr/>
          <p:nvPr/>
        </p:nvSpPr>
        <p:spPr>
          <a:xfrm>
            <a:off x="2712418" y="1255948"/>
            <a:ext cx="4627548" cy="673390"/>
          </a:xfrm>
          <a:prstGeom prst="rect">
            <a:avLst/>
          </a:prstGeom>
          <a:noFill/>
        </p:spPr>
        <p:txBody>
          <a:bodyPr vert="horz" wrap="square" lIns="91440" tIns="45720" rIns="91440" bIns="45720" anchor="t">
            <a:spAutoFit/>
          </a:bodyPr>
          <a:lstStyle/>
          <a:p>
            <a:pPr marL="0" algn="l">
              <a:lnSpc>
                <a:spcPct val="150000"/>
              </a:lnSpc>
              <a:spcBef>
                <a:spcPct val="20000"/>
              </a:spcBef>
            </a:pPr>
            <a:r>
              <a:rPr lang="zh-CN" altLang="en-US" sz="1200" b="0" i="0" u="none" baseline="0">
                <a:solidFill>
                  <a:srgbClr val="000000">
                    <a:lumMod val="65000"/>
                    <a:lumOff val="35000"/>
                  </a:srgbClr>
                </a:solidFill>
                <a:latin typeface="Microsoft YaHei"/>
                <a:ea typeface="Microsoft YaHei"/>
              </a:rPr>
              <a:t>The routine is the behavior or action that follows the cue. This is where the habit manifests in daily life. By analyzing routines, individuals can see what they are doing in response to their cues and assess whether these actions are beneficial.</a:t>
            </a:r>
          </a:p>
        </p:txBody>
      </p:sp>
      <p:sp>
        <p:nvSpPr>
          <p:cNvPr id="19" name="TextBox 19"/>
          <p:cNvSpPr txBox="1"/>
          <p:nvPr/>
        </p:nvSpPr>
        <p:spPr>
          <a:xfrm>
            <a:off x="2712418" y="982748"/>
            <a:ext cx="4627548" cy="368755"/>
          </a:xfrm>
          <a:prstGeom prst="rect">
            <a:avLst/>
          </a:prstGeom>
          <a:noFill/>
        </p:spPr>
        <p:txBody>
          <a:bodyPr vert="horz" wrap="square" lIns="91440" tIns="45720" rIns="91440" bIns="45720" rtlCol="0" anchor="b">
            <a:spAutoFit/>
          </a:bodyPr>
          <a:lstStyle/>
          <a:p>
            <a:pPr marL="0" algn="ctr">
              <a:lnSpc>
                <a:spcPct val="120000"/>
              </a:lnSpc>
              <a:spcBef>
                <a:spcPct val="20000"/>
              </a:spcBef>
              <a:defRPr/>
            </a:pPr>
            <a:r>
              <a:rPr lang="zh-CN" altLang="en-US" sz="1600" b="1" i="0" u="none" baseline="0">
                <a:solidFill>
                  <a:srgbClr val="000000">
                    <a:lumMod val="65000"/>
                    <a:lumOff val="35000"/>
                  </a:srgbClr>
                </a:solidFill>
                <a:latin typeface="Microsoft YaHei"/>
                <a:ea typeface="Microsoft YaHei"/>
              </a:rPr>
              <a:t>Routine</a:t>
            </a:r>
            <a:endParaRPr lang="en-US" sz="1100"/>
          </a:p>
        </p:txBody>
      </p:sp>
      <p:sp>
        <p:nvSpPr>
          <p:cNvPr id="20" name="AutoShape 20"/>
          <p:cNvSpPr/>
          <p:nvPr/>
        </p:nvSpPr>
        <p:spPr>
          <a:xfrm>
            <a:off x="263567" y="3226049"/>
            <a:ext cx="4453848" cy="673390"/>
          </a:xfrm>
          <a:prstGeom prst="rect">
            <a:avLst/>
          </a:prstGeom>
          <a:noFill/>
        </p:spPr>
        <p:txBody>
          <a:bodyPr vert="horz" wrap="square" lIns="91440" tIns="45720" rIns="91440" bIns="45720" anchor="t">
            <a:spAutoFit/>
          </a:bodyPr>
          <a:lstStyle/>
          <a:p>
            <a:pPr marL="0" algn="l">
              <a:lnSpc>
                <a:spcPct val="150000"/>
              </a:lnSpc>
              <a:spcBef>
                <a:spcPct val="20000"/>
              </a:spcBef>
            </a:pPr>
            <a:r>
              <a:rPr lang="zh-CN" altLang="en-US" sz="1200" b="0" i="0" u="none" baseline="0">
                <a:solidFill>
                  <a:srgbClr val="000000">
                    <a:lumMod val="65000"/>
                    <a:lumOff val="35000"/>
                  </a:srgbClr>
                </a:solidFill>
                <a:latin typeface="Microsoft YaHei"/>
                <a:ea typeface="Microsoft YaHei"/>
              </a:rPr>
              <a:t>A cue is a trigger that initiates a habit. It can be external (like time of day or specific environmental stimuli) or internal (such as feelings or thoughts). Identifying cues is vital for understanding how habits form and persist.</a:t>
            </a:r>
          </a:p>
        </p:txBody>
      </p:sp>
      <p:sp>
        <p:nvSpPr>
          <p:cNvPr id="21" name="TextBox 21"/>
          <p:cNvSpPr txBox="1"/>
          <p:nvPr/>
        </p:nvSpPr>
        <p:spPr>
          <a:xfrm>
            <a:off x="264145" y="2952848"/>
            <a:ext cx="4453269" cy="368755"/>
          </a:xfrm>
          <a:prstGeom prst="rect">
            <a:avLst/>
          </a:prstGeom>
          <a:noFill/>
        </p:spPr>
        <p:txBody>
          <a:bodyPr vert="horz" wrap="square" lIns="91440" tIns="45720" rIns="91440" bIns="45720" rtlCol="0" anchor="b">
            <a:spAutoFit/>
          </a:bodyPr>
          <a:lstStyle/>
          <a:p>
            <a:pPr marL="0" algn="ctr">
              <a:lnSpc>
                <a:spcPct val="120000"/>
              </a:lnSpc>
              <a:spcBef>
                <a:spcPct val="20000"/>
              </a:spcBef>
              <a:defRPr/>
            </a:pPr>
            <a:r>
              <a:rPr lang="zh-CN" altLang="en-US" sz="1600" b="1" i="0" u="none" baseline="0">
                <a:solidFill>
                  <a:srgbClr val="000000">
                    <a:lumMod val="65000"/>
                    <a:lumOff val="35000"/>
                  </a:srgbClr>
                </a:solidFill>
                <a:latin typeface="Microsoft YaHei"/>
                <a:ea typeface="Microsoft YaHei"/>
              </a:rPr>
              <a:t>Cue</a:t>
            </a:r>
            <a:endParaRPr lang="en-US" sz="1100"/>
          </a:p>
        </p:txBody>
      </p:sp>
      <p:sp>
        <p:nvSpPr>
          <p:cNvPr id="22" name="AutoShape 22"/>
          <p:cNvSpPr/>
          <p:nvPr/>
        </p:nvSpPr>
        <p:spPr>
          <a:xfrm>
            <a:off x="7608962" y="1255947"/>
            <a:ext cx="4464496" cy="673390"/>
          </a:xfrm>
          <a:prstGeom prst="rect">
            <a:avLst/>
          </a:prstGeom>
          <a:noFill/>
        </p:spPr>
        <p:txBody>
          <a:bodyPr vert="horz" wrap="square" lIns="91440" tIns="45720" rIns="91440" bIns="45720" anchor="t">
            <a:spAutoFit/>
          </a:bodyPr>
          <a:lstStyle/>
          <a:p>
            <a:pPr marL="0" algn="l">
              <a:lnSpc>
                <a:spcPct val="150000"/>
              </a:lnSpc>
              <a:spcBef>
                <a:spcPct val="20000"/>
              </a:spcBef>
            </a:pPr>
            <a:r>
              <a:rPr lang="zh-CN" altLang="en-US" sz="1200" b="0" i="0" u="none" baseline="0">
                <a:solidFill>
                  <a:srgbClr val="000000">
                    <a:lumMod val="65000"/>
                    <a:lumOff val="35000"/>
                  </a:srgbClr>
                </a:solidFill>
                <a:latin typeface="Microsoft YaHei"/>
                <a:ea typeface="Microsoft YaHei"/>
              </a:rPr>
              <a:t>Example scenarios, such as reaching for a snack after a stressful day (cue), eating the snack (routine), and feeling happiness or relief (reward), illustrate the habit loop clearly, providing insight into how habits can be understood and modified.</a:t>
            </a:r>
          </a:p>
        </p:txBody>
      </p:sp>
      <p:sp>
        <p:nvSpPr>
          <p:cNvPr id="23" name="TextBox 23"/>
          <p:cNvSpPr txBox="1"/>
          <p:nvPr/>
        </p:nvSpPr>
        <p:spPr>
          <a:xfrm>
            <a:off x="7608962" y="982748"/>
            <a:ext cx="4464496" cy="368755"/>
          </a:xfrm>
          <a:prstGeom prst="rect">
            <a:avLst/>
          </a:prstGeom>
          <a:noFill/>
        </p:spPr>
        <p:txBody>
          <a:bodyPr vert="horz" wrap="square" lIns="91440" tIns="45720" rIns="91440" bIns="45720" rtlCol="0" anchor="b">
            <a:spAutoFit/>
          </a:bodyPr>
          <a:lstStyle/>
          <a:p>
            <a:pPr marL="0" algn="ctr">
              <a:lnSpc>
                <a:spcPct val="120000"/>
              </a:lnSpc>
              <a:spcBef>
                <a:spcPct val="20000"/>
              </a:spcBef>
              <a:defRPr/>
            </a:pPr>
            <a:r>
              <a:rPr lang="zh-CN" altLang="en-US" sz="1600" b="1" i="0" u="none" baseline="0">
                <a:solidFill>
                  <a:srgbClr val="000000">
                    <a:lumMod val="65000"/>
                    <a:lumOff val="35000"/>
                  </a:srgbClr>
                </a:solidFill>
                <a:latin typeface="Microsoft YaHei"/>
                <a:ea typeface="Microsoft YaHei"/>
              </a:rPr>
              <a:t>Example Scenarios</a:t>
            </a:r>
            <a:endParaRPr lang="en-US" sz="1100"/>
          </a:p>
        </p:txBody>
      </p:sp>
      <p:sp>
        <p:nvSpPr>
          <p:cNvPr id="24" name="AutoShape 24"/>
          <p:cNvSpPr/>
          <p:nvPr/>
        </p:nvSpPr>
        <p:spPr>
          <a:xfrm>
            <a:off x="5187822" y="3226049"/>
            <a:ext cx="4464496" cy="673390"/>
          </a:xfrm>
          <a:prstGeom prst="rect">
            <a:avLst/>
          </a:prstGeom>
          <a:noFill/>
        </p:spPr>
        <p:txBody>
          <a:bodyPr vert="horz" wrap="square" lIns="91440" tIns="45720" rIns="91440" bIns="45720" anchor="t">
            <a:spAutoFit/>
          </a:bodyPr>
          <a:lstStyle/>
          <a:p>
            <a:pPr marL="0" algn="l">
              <a:lnSpc>
                <a:spcPct val="150000"/>
              </a:lnSpc>
              <a:spcBef>
                <a:spcPct val="20000"/>
              </a:spcBef>
            </a:pPr>
            <a:r>
              <a:rPr lang="zh-CN" altLang="en-US" sz="1200" b="0" i="0" u="none" baseline="0">
                <a:solidFill>
                  <a:srgbClr val="000000">
                    <a:lumMod val="65000"/>
                    <a:lumOff val="35000"/>
                  </a:srgbClr>
                </a:solidFill>
                <a:latin typeface="Microsoft YaHei"/>
                <a:ea typeface="Microsoft YaHei"/>
              </a:rPr>
              <a:t>Rewards are the positive outcomes or benefits gained after completing a routine. This could be anything from feelings of accomplishment to material rewards. Understanding rewards can enhance the motivation to maintain beneficial habits.</a:t>
            </a:r>
          </a:p>
        </p:txBody>
      </p:sp>
      <p:sp>
        <p:nvSpPr>
          <p:cNvPr id="25" name="TextBox 25"/>
          <p:cNvSpPr txBox="1"/>
          <p:nvPr/>
        </p:nvSpPr>
        <p:spPr>
          <a:xfrm>
            <a:off x="5187821" y="2952848"/>
            <a:ext cx="4436238" cy="368755"/>
          </a:xfrm>
          <a:prstGeom prst="rect">
            <a:avLst/>
          </a:prstGeom>
          <a:noFill/>
        </p:spPr>
        <p:txBody>
          <a:bodyPr vert="horz" wrap="square" lIns="91440" tIns="45720" rIns="91440" bIns="45720" rtlCol="0" anchor="b">
            <a:spAutoFit/>
          </a:bodyPr>
          <a:lstStyle/>
          <a:p>
            <a:pPr marL="0" algn="ctr">
              <a:lnSpc>
                <a:spcPct val="120000"/>
              </a:lnSpc>
              <a:spcBef>
                <a:spcPct val="20000"/>
              </a:spcBef>
              <a:defRPr/>
            </a:pPr>
            <a:r>
              <a:rPr lang="zh-CN" altLang="en-US" sz="1600" b="1" i="0" u="none" baseline="0">
                <a:solidFill>
                  <a:srgbClr val="000000">
                    <a:lumMod val="65000"/>
                    <a:lumOff val="35000"/>
                  </a:srgbClr>
                </a:solidFill>
                <a:latin typeface="Microsoft YaHei"/>
                <a:ea typeface="Microsoft YaHei"/>
              </a:rPr>
              <a:t>Reward</a:t>
            </a:r>
            <a:endParaRPr lang="en-US" sz="1100"/>
          </a:p>
        </p:txBody>
      </p:sp>
    </p:spTree>
  </p:cSld>
  <p:clrMapOvr>
    <a:masterClrMapping/>
  </p:clrMapOvr>
  <p:transition advClick="0"/>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0">
              <a:srgbClr val="FFFFFF"/>
            </a:gs>
            <a:gs pos="100000">
              <a:srgbClr val="FFFFFF"/>
            </a:gs>
          </a:gsLst>
          <a:lin ang="5400000"/>
        </a:gradFill>
        <a:effectLst/>
      </p:bgPr>
    </p:bg>
    <p:spTree>
      <p:nvGrpSpPr>
        <p:cNvPr id="1" name=""/>
        <p:cNvGrpSpPr/>
        <p:nvPr/>
      </p:nvGrpSpPr>
      <p:grpSpPr>
        <a:xfrm>
          <a:off x="0" y="0"/>
          <a:ext cx="0" cy="0"/>
          <a:chOff x="0" y="0"/>
          <a:chExt cx="0" cy="0"/>
        </a:xfrm>
      </p:grpSpPr>
      <p:pic>
        <p:nvPicPr>
          <p:cNvPr id="2" name="image1.jpeg"/>
          <p:cNvPicPr>
            <a:picLocks noChangeAspect="1"/>
          </p:cNvPicPr>
          <p:nvPr/>
        </p:nvPicPr>
        <p:blipFill>
          <a:blip r:embed="rId2"/>
          <a:stretch>
            <a:fillRect/>
          </a:stretch>
        </p:blipFill>
        <p:spPr>
          <a:xfrm>
            <a:off x="1079835" y="1"/>
            <a:ext cx="11112963" cy="6858000"/>
          </a:xfrm>
          <a:prstGeom prst="rect">
            <a:avLst/>
          </a:prstGeom>
        </p:spPr>
      </p:pic>
      <p:sp>
        <p:nvSpPr>
          <p:cNvPr id="3" name="AutoShape 3"/>
          <p:cNvSpPr/>
          <p:nvPr/>
        </p:nvSpPr>
        <p:spPr>
          <a:xfrm>
            <a:off x="114426" y="2084857"/>
            <a:ext cx="12060184" cy="1799516"/>
          </a:xfrm>
          <a:prstGeom prst="rect">
            <a:avLst/>
          </a:prstGeom>
        </p:spPr>
        <p:txBody>
          <a:bodyPr vert="horz" wrap="square" lIns="91440" tIns="45720" rIns="91440" bIns="45720" anchor="t">
            <a:spAutoFit/>
          </a:bodyPr>
          <a:lstStyle/>
          <a:p>
            <a:pPr marL="0" algn="l"/>
            <a:r>
              <a:rPr lang="en-US" sz="5867" b="1" i="0" u="none" baseline="0">
                <a:solidFill>
                  <a:srgbClr val="5CB3AB"/>
                </a:solidFill>
                <a:latin typeface="+mn-ea"/>
                <a:ea typeface="+mn-ea"/>
              </a:rPr>
              <a:t>The Science Behind Habit Formation</a:t>
            </a:r>
          </a:p>
        </p:txBody>
      </p:sp>
      <p:sp>
        <p:nvSpPr>
          <p:cNvPr id="4" name="AutoShape 4"/>
          <p:cNvSpPr/>
          <p:nvPr/>
        </p:nvSpPr>
        <p:spPr>
          <a:xfrm>
            <a:off x="1200252" y="1220757"/>
            <a:ext cx="1751883" cy="654877"/>
          </a:xfrm>
          <a:prstGeom prst="roundRect">
            <a:avLst>
              <a:gd name="adj" fmla="val 0"/>
            </a:avLst>
          </a:prstGeom>
          <a:solidFill>
            <a:schemeClr val="accent1"/>
          </a:solidFill>
          <a:ln cap="flat" cmpd="sng">
            <a:prstDash val="solid"/>
          </a:ln>
          <a:effectLst>
            <a:outerShdw blurRad="63500" algn="ctr" rotWithShape="0">
              <a:srgbClr val="000000">
                <a:alpha val="40000"/>
              </a:srgbClr>
            </a:outerShdw>
          </a:effectLst>
        </p:spPr>
        <p:txBody>
          <a:bodyPr vert="horz" lIns="91440" tIns="45720" rIns="91440" bIns="45720" anchor="ctr">
            <a:normAutofit/>
          </a:bodyPr>
          <a:lstStyle/>
          <a:p>
            <a:pPr marL="0" algn="ctr"/>
            <a:r>
              <a:rPr lang="en-US" sz="2667" b="0" i="0" u="none" baseline="0">
                <a:ln w="6350"/>
                <a:solidFill>
                  <a:srgbClr val="FFFFFF"/>
                </a:solidFill>
                <a:latin typeface="方正清刻本悦宋简体"/>
                <a:ea typeface="方正清刻本悦宋简体"/>
              </a:rPr>
              <a:t>PART 02</a:t>
            </a:r>
          </a:p>
        </p:txBody>
      </p:sp>
    </p:spTree>
  </p:cSld>
  <p:clrMapOvr>
    <a:masterClrMapping/>
  </p:clrMapOvr>
  <p:transition advClick="0"/>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0">
              <a:srgbClr val="FFFFFF"/>
            </a:gs>
            <a:gs pos="100000">
              <a:srgbClr val="FFFFFF"/>
            </a:gs>
          </a:gsLst>
          <a:lin ang="5400000"/>
        </a:gradFill>
        <a:effectLst/>
      </p:bgPr>
    </p:bg>
    <p:spTree>
      <p:nvGrpSpPr>
        <p:cNvPr id="1" name=""/>
        <p:cNvGrpSpPr/>
        <p:nvPr/>
      </p:nvGrpSpPr>
      <p:grpSpPr>
        <a:xfrm>
          <a:off x="0" y="0"/>
          <a:ext cx="0" cy="0"/>
          <a:chOff x="0" y="0"/>
          <a:chExt cx="0" cy="0"/>
        </a:xfrm>
      </p:grpSpPr>
      <p:grpSp>
        <p:nvGrpSpPr>
          <p:cNvPr id="2" name="Group 2"/>
          <p:cNvGrpSpPr/>
          <p:nvPr/>
        </p:nvGrpSpPr>
        <p:grpSpPr>
          <a:xfrm>
            <a:off x="1309383" y="5973148"/>
            <a:ext cx="3214936" cy="447867"/>
            <a:chOff x="4407906" y="1742527"/>
            <a:chExt cx="4612496" cy="658928"/>
          </a:xfrm>
          <a:solidFill>
            <a:schemeClr val="accent1"/>
          </a:solidFill>
        </p:grpSpPr>
        <p:sp>
          <p:nvSpPr>
            <p:cNvPr id="3" name="AutoShape 3"/>
            <p:cNvSpPr/>
            <p:nvPr/>
          </p:nvSpPr>
          <p:spPr>
            <a:xfrm>
              <a:off x="4407906" y="1742527"/>
              <a:ext cx="658928" cy="658928"/>
            </a:xfrm>
            <a:prstGeom prst="diamond">
              <a:avLst/>
            </a:prstGeom>
            <a:grpFill/>
            <a:ln cap="flat" cmpd="sng">
              <a:prstDash val="solid"/>
            </a:ln>
          </p:spPr>
          <p:txBody>
            <a:bodyPr vert="horz" lIns="91440" tIns="45720" rIns="91440" bIns="45720" anchor="ctr">
              <a:normAutofit/>
            </a:bodyPr>
            <a:lstStyle/>
            <a:p>
              <a:pPr marL="0" algn="ctr"/>
              <a:endParaRPr/>
            </a:p>
          </p:txBody>
        </p:sp>
        <p:sp>
          <p:nvSpPr>
            <p:cNvPr id="4" name="AutoShape 4"/>
            <p:cNvSpPr/>
            <p:nvPr/>
          </p:nvSpPr>
          <p:spPr>
            <a:xfrm>
              <a:off x="5066834" y="1742527"/>
              <a:ext cx="658928" cy="658928"/>
            </a:xfrm>
            <a:prstGeom prst="diamond">
              <a:avLst/>
            </a:prstGeom>
            <a:grpFill/>
            <a:ln cap="flat" cmpd="sng">
              <a:prstDash val="solid"/>
            </a:ln>
          </p:spPr>
          <p:txBody>
            <a:bodyPr vert="horz" lIns="91440" tIns="45720" rIns="91440" bIns="45720" anchor="ctr">
              <a:normAutofit/>
            </a:bodyPr>
            <a:lstStyle/>
            <a:p>
              <a:pPr marL="0" algn="ctr"/>
              <a:endParaRPr/>
            </a:p>
          </p:txBody>
        </p:sp>
        <p:sp>
          <p:nvSpPr>
            <p:cNvPr id="5" name="AutoShape 5"/>
            <p:cNvSpPr/>
            <p:nvPr/>
          </p:nvSpPr>
          <p:spPr>
            <a:xfrm>
              <a:off x="5725762" y="1742527"/>
              <a:ext cx="658928" cy="658928"/>
            </a:xfrm>
            <a:prstGeom prst="diamond">
              <a:avLst/>
            </a:prstGeom>
            <a:grpFill/>
            <a:ln cap="flat" cmpd="sng">
              <a:prstDash val="solid"/>
            </a:ln>
          </p:spPr>
          <p:txBody>
            <a:bodyPr vert="horz" lIns="91440" tIns="45720" rIns="91440" bIns="45720" anchor="ctr">
              <a:normAutofit/>
            </a:bodyPr>
            <a:lstStyle/>
            <a:p>
              <a:pPr marL="0" algn="ctr"/>
              <a:endParaRPr/>
            </a:p>
          </p:txBody>
        </p:sp>
        <p:sp>
          <p:nvSpPr>
            <p:cNvPr id="6" name="AutoShape 6"/>
            <p:cNvSpPr/>
            <p:nvPr/>
          </p:nvSpPr>
          <p:spPr>
            <a:xfrm>
              <a:off x="6384690" y="1742527"/>
              <a:ext cx="658928" cy="658928"/>
            </a:xfrm>
            <a:prstGeom prst="diamond">
              <a:avLst/>
            </a:prstGeom>
            <a:grpFill/>
            <a:ln cap="flat" cmpd="sng">
              <a:prstDash val="solid"/>
            </a:ln>
          </p:spPr>
          <p:txBody>
            <a:bodyPr vert="horz" lIns="91440" tIns="45720" rIns="91440" bIns="45720" anchor="ctr">
              <a:normAutofit/>
            </a:bodyPr>
            <a:lstStyle/>
            <a:p>
              <a:pPr marL="0" algn="ctr"/>
              <a:endParaRPr/>
            </a:p>
          </p:txBody>
        </p:sp>
        <p:sp>
          <p:nvSpPr>
            <p:cNvPr id="7" name="AutoShape 7"/>
            <p:cNvSpPr/>
            <p:nvPr/>
          </p:nvSpPr>
          <p:spPr>
            <a:xfrm>
              <a:off x="7043618" y="1742527"/>
              <a:ext cx="658928" cy="658928"/>
            </a:xfrm>
            <a:prstGeom prst="diamond">
              <a:avLst/>
            </a:prstGeom>
            <a:grpFill/>
            <a:ln cap="flat" cmpd="sng">
              <a:prstDash val="solid"/>
            </a:ln>
          </p:spPr>
          <p:txBody>
            <a:bodyPr vert="horz" lIns="91440" tIns="45720" rIns="91440" bIns="45720" anchor="ctr">
              <a:normAutofit/>
            </a:bodyPr>
            <a:lstStyle/>
            <a:p>
              <a:pPr marL="0" algn="ctr"/>
              <a:endParaRPr/>
            </a:p>
          </p:txBody>
        </p:sp>
        <p:sp>
          <p:nvSpPr>
            <p:cNvPr id="8" name="AutoShape 8"/>
            <p:cNvSpPr/>
            <p:nvPr/>
          </p:nvSpPr>
          <p:spPr>
            <a:xfrm>
              <a:off x="7702546" y="1742527"/>
              <a:ext cx="658928" cy="658928"/>
            </a:xfrm>
            <a:prstGeom prst="diamond">
              <a:avLst/>
            </a:prstGeom>
            <a:grpFill/>
            <a:ln cap="flat" cmpd="sng">
              <a:prstDash val="solid"/>
            </a:ln>
          </p:spPr>
          <p:txBody>
            <a:bodyPr vert="horz" lIns="91440" tIns="45720" rIns="91440" bIns="45720" anchor="ctr">
              <a:normAutofit/>
            </a:bodyPr>
            <a:lstStyle/>
            <a:p>
              <a:pPr marL="0" algn="ctr"/>
              <a:endParaRPr/>
            </a:p>
          </p:txBody>
        </p:sp>
        <p:sp>
          <p:nvSpPr>
            <p:cNvPr id="9" name="AutoShape 9"/>
            <p:cNvSpPr/>
            <p:nvPr/>
          </p:nvSpPr>
          <p:spPr>
            <a:xfrm>
              <a:off x="8361473" y="1742527"/>
              <a:ext cx="658929" cy="658928"/>
            </a:xfrm>
            <a:prstGeom prst="diamond">
              <a:avLst/>
            </a:prstGeom>
            <a:grpFill/>
            <a:ln cap="flat" cmpd="sng">
              <a:prstDash val="solid"/>
            </a:ln>
          </p:spPr>
          <p:txBody>
            <a:bodyPr vert="horz" lIns="91440" tIns="45720" rIns="91440" bIns="45720" anchor="ctr">
              <a:normAutofit/>
            </a:bodyPr>
            <a:lstStyle/>
            <a:p>
              <a:pPr marL="0" algn="ctr"/>
              <a:endParaRPr/>
            </a:p>
          </p:txBody>
        </p:sp>
      </p:grpSp>
      <p:grpSp>
        <p:nvGrpSpPr>
          <p:cNvPr id="10" name="Group 10"/>
          <p:cNvGrpSpPr/>
          <p:nvPr/>
        </p:nvGrpSpPr>
        <p:grpSpPr>
          <a:xfrm>
            <a:off x="6885667" y="1644130"/>
            <a:ext cx="3214936" cy="447867"/>
            <a:chOff x="4407906" y="1742527"/>
            <a:chExt cx="4612496" cy="658928"/>
          </a:xfrm>
          <a:solidFill>
            <a:schemeClr val="accent2"/>
          </a:solidFill>
        </p:grpSpPr>
        <p:sp>
          <p:nvSpPr>
            <p:cNvPr id="11" name="AutoShape 11"/>
            <p:cNvSpPr/>
            <p:nvPr/>
          </p:nvSpPr>
          <p:spPr>
            <a:xfrm>
              <a:off x="4407906" y="1742527"/>
              <a:ext cx="658928" cy="658928"/>
            </a:xfrm>
            <a:prstGeom prst="diamond">
              <a:avLst/>
            </a:prstGeom>
            <a:grpFill/>
            <a:ln cap="flat" cmpd="sng">
              <a:prstDash val="solid"/>
            </a:ln>
          </p:spPr>
          <p:txBody>
            <a:bodyPr vert="horz" lIns="91440" tIns="45720" rIns="91440" bIns="45720" anchor="ctr">
              <a:normAutofit/>
            </a:bodyPr>
            <a:lstStyle/>
            <a:p>
              <a:pPr marL="0" algn="ctr"/>
              <a:endParaRPr/>
            </a:p>
          </p:txBody>
        </p:sp>
        <p:sp>
          <p:nvSpPr>
            <p:cNvPr id="12" name="AutoShape 12"/>
            <p:cNvSpPr/>
            <p:nvPr/>
          </p:nvSpPr>
          <p:spPr>
            <a:xfrm>
              <a:off x="5066834" y="1742527"/>
              <a:ext cx="658928" cy="658928"/>
            </a:xfrm>
            <a:prstGeom prst="diamond">
              <a:avLst/>
            </a:prstGeom>
            <a:grpFill/>
            <a:ln cap="flat" cmpd="sng">
              <a:prstDash val="solid"/>
            </a:ln>
          </p:spPr>
          <p:txBody>
            <a:bodyPr vert="horz" lIns="91440" tIns="45720" rIns="91440" bIns="45720" anchor="ctr">
              <a:normAutofit/>
            </a:bodyPr>
            <a:lstStyle/>
            <a:p>
              <a:pPr marL="0" algn="ctr"/>
              <a:endParaRPr/>
            </a:p>
          </p:txBody>
        </p:sp>
        <p:sp>
          <p:nvSpPr>
            <p:cNvPr id="13" name="AutoShape 13"/>
            <p:cNvSpPr/>
            <p:nvPr/>
          </p:nvSpPr>
          <p:spPr>
            <a:xfrm>
              <a:off x="5725762" y="1742527"/>
              <a:ext cx="658928" cy="658928"/>
            </a:xfrm>
            <a:prstGeom prst="diamond">
              <a:avLst/>
            </a:prstGeom>
            <a:grpFill/>
            <a:ln cap="flat" cmpd="sng">
              <a:prstDash val="solid"/>
            </a:ln>
          </p:spPr>
          <p:txBody>
            <a:bodyPr vert="horz" lIns="91440" tIns="45720" rIns="91440" bIns="45720" anchor="ctr">
              <a:normAutofit/>
            </a:bodyPr>
            <a:lstStyle/>
            <a:p>
              <a:pPr marL="0" algn="ctr"/>
              <a:endParaRPr/>
            </a:p>
          </p:txBody>
        </p:sp>
        <p:sp>
          <p:nvSpPr>
            <p:cNvPr id="14" name="AutoShape 14"/>
            <p:cNvSpPr/>
            <p:nvPr/>
          </p:nvSpPr>
          <p:spPr>
            <a:xfrm>
              <a:off x="6384690" y="1742527"/>
              <a:ext cx="658928" cy="658928"/>
            </a:xfrm>
            <a:prstGeom prst="diamond">
              <a:avLst/>
            </a:prstGeom>
            <a:grpFill/>
            <a:ln cap="flat" cmpd="sng">
              <a:prstDash val="solid"/>
            </a:ln>
          </p:spPr>
          <p:txBody>
            <a:bodyPr vert="horz" lIns="91440" tIns="45720" rIns="91440" bIns="45720" anchor="ctr">
              <a:normAutofit/>
            </a:bodyPr>
            <a:lstStyle/>
            <a:p>
              <a:pPr marL="0" algn="ctr"/>
              <a:endParaRPr/>
            </a:p>
          </p:txBody>
        </p:sp>
        <p:sp>
          <p:nvSpPr>
            <p:cNvPr id="15" name="AutoShape 15"/>
            <p:cNvSpPr/>
            <p:nvPr/>
          </p:nvSpPr>
          <p:spPr>
            <a:xfrm>
              <a:off x="7043618" y="1742527"/>
              <a:ext cx="658928" cy="658928"/>
            </a:xfrm>
            <a:prstGeom prst="diamond">
              <a:avLst/>
            </a:prstGeom>
            <a:grpFill/>
            <a:ln cap="flat" cmpd="sng">
              <a:prstDash val="solid"/>
            </a:ln>
          </p:spPr>
          <p:txBody>
            <a:bodyPr vert="horz" lIns="91440" tIns="45720" rIns="91440" bIns="45720" anchor="ctr">
              <a:normAutofit/>
            </a:bodyPr>
            <a:lstStyle/>
            <a:p>
              <a:pPr marL="0" algn="ctr"/>
              <a:endParaRPr/>
            </a:p>
          </p:txBody>
        </p:sp>
        <p:sp>
          <p:nvSpPr>
            <p:cNvPr id="16" name="AutoShape 16"/>
            <p:cNvSpPr/>
            <p:nvPr/>
          </p:nvSpPr>
          <p:spPr>
            <a:xfrm>
              <a:off x="7702546" y="1742527"/>
              <a:ext cx="658928" cy="658928"/>
            </a:xfrm>
            <a:prstGeom prst="diamond">
              <a:avLst/>
            </a:prstGeom>
            <a:grpFill/>
            <a:ln cap="flat" cmpd="sng">
              <a:prstDash val="solid"/>
            </a:ln>
          </p:spPr>
          <p:txBody>
            <a:bodyPr vert="horz" lIns="91440" tIns="45720" rIns="91440" bIns="45720" anchor="ctr">
              <a:normAutofit/>
            </a:bodyPr>
            <a:lstStyle/>
            <a:p>
              <a:pPr marL="0" algn="ctr"/>
              <a:endParaRPr/>
            </a:p>
          </p:txBody>
        </p:sp>
        <p:sp>
          <p:nvSpPr>
            <p:cNvPr id="17" name="AutoShape 17"/>
            <p:cNvSpPr/>
            <p:nvPr/>
          </p:nvSpPr>
          <p:spPr>
            <a:xfrm>
              <a:off x="8361473" y="1742527"/>
              <a:ext cx="658929" cy="658928"/>
            </a:xfrm>
            <a:prstGeom prst="diamond">
              <a:avLst/>
            </a:prstGeom>
            <a:grpFill/>
            <a:ln cap="flat" cmpd="sng">
              <a:prstDash val="solid"/>
            </a:ln>
          </p:spPr>
          <p:txBody>
            <a:bodyPr vert="horz" lIns="91440" tIns="45720" rIns="91440" bIns="45720" anchor="ctr">
              <a:normAutofit/>
            </a:bodyPr>
            <a:lstStyle/>
            <a:p>
              <a:pPr marL="0" algn="ctr"/>
              <a:endParaRPr/>
            </a:p>
          </p:txBody>
        </p:sp>
      </p:grpSp>
      <p:sp>
        <p:nvSpPr>
          <p:cNvPr id="18" name="TextBox 18"/>
          <p:cNvSpPr txBox="1"/>
          <p:nvPr/>
        </p:nvSpPr>
        <p:spPr>
          <a:xfrm>
            <a:off x="432165" y="409507"/>
            <a:ext cx="8640960" cy="523220"/>
          </a:xfrm>
          <a:prstGeom prst="rect">
            <a:avLst/>
          </a:prstGeom>
          <a:noFill/>
        </p:spPr>
        <p:txBody>
          <a:bodyPr vert="horz" wrap="square" lIns="91440" tIns="45720" rIns="91440" bIns="45720" rtlCol="0" anchor="t">
            <a:spAutoFit/>
          </a:bodyPr>
          <a:lstStyle/>
          <a:p>
            <a:pPr marL="0" algn="l">
              <a:defRPr/>
            </a:pPr>
            <a:r>
              <a:rPr lang="zh-CN" altLang="en-US" sz="2800" b="1" i="0" u="none" baseline="0" dirty="0">
                <a:solidFill>
                  <a:srgbClr val="000000">
                    <a:lumMod val="65000"/>
                    <a:lumOff val="35000"/>
                  </a:srgbClr>
                </a:solidFill>
                <a:latin typeface="微软雅黑"/>
                <a:ea typeface="微软雅黑"/>
              </a:rPr>
              <a:t>Biological Mechanisms</a:t>
            </a:r>
            <a:endParaRPr lang="en-US" sz="1100" dirty="0"/>
          </a:p>
        </p:txBody>
      </p:sp>
      <p:sp>
        <p:nvSpPr>
          <p:cNvPr id="19" name="AutoShape 19"/>
          <p:cNvSpPr/>
          <p:nvPr/>
        </p:nvSpPr>
        <p:spPr>
          <a:xfrm>
            <a:off x="1147241" y="1573706"/>
            <a:ext cx="5050354" cy="4486100"/>
          </a:xfrm>
          <a:prstGeom prst="rect">
            <a:avLst/>
          </a:prstGeom>
          <a:noFill/>
        </p:spPr>
        <p:txBody>
          <a:bodyPr vert="horz" wrap="square" lIns="91440" tIns="45720" rIns="91440" bIns="45720" anchor="t">
            <a:spAutoFit/>
          </a:bodyPr>
          <a:lstStyle/>
          <a:p>
            <a:pPr marL="0" indent="0" algn="l">
              <a:lnSpc>
                <a:spcPct val="150000"/>
              </a:lnSpc>
            </a:pPr>
            <a:r>
              <a:rPr lang="en-US" sz="1600" dirty="0"/>
              <a:t>The brain plays a pivotal role in habit formation, particularly the basal ganglia, which are involved in developing habits and routines. Understanding how brain regions are engaged assists in creating strategies for behavior modification. The prefrontal cortex is highly active during the early stages of habit formation, helping with decision-making and conscious effort. Over time, control shifts to the basal ganglia, allowing behaviors to become automatic. Dopamine also plays a key role by reinforcing rewarding behaviors, making them more likely to be repeated. This neurological process is the foundation of both positive and negative habits</a:t>
            </a:r>
            <a:r>
              <a:rPr lang="en-US" sz="1400" dirty="0"/>
              <a:t>.</a:t>
            </a:r>
            <a:endParaRPr lang="en-US" sz="1400" b="0" i="0" u="none" baseline="0" dirty="0">
              <a:solidFill>
                <a:srgbClr val="595959">
                  <a:alpha val="100000"/>
                </a:srgbClr>
              </a:solidFill>
              <a:latin typeface="Microsoft YaHei"/>
              <a:ea typeface="Microsoft YaHei"/>
            </a:endParaRPr>
          </a:p>
        </p:txBody>
      </p:sp>
      <p:sp>
        <p:nvSpPr>
          <p:cNvPr id="20" name="TextBox 20"/>
          <p:cNvSpPr txBox="1"/>
          <p:nvPr/>
        </p:nvSpPr>
        <p:spPr>
          <a:xfrm>
            <a:off x="855846" y="1236044"/>
            <a:ext cx="5040562" cy="368755"/>
          </a:xfrm>
          <a:prstGeom prst="rect">
            <a:avLst/>
          </a:prstGeom>
          <a:noFill/>
        </p:spPr>
        <p:txBody>
          <a:bodyPr vert="horz" wrap="square" lIns="91440" tIns="45720" rIns="91440" bIns="45720" rtlCol="0" anchor="t">
            <a:spAutoFit/>
          </a:bodyPr>
          <a:lstStyle/>
          <a:p>
            <a:pPr marL="0" algn="ctr">
              <a:lnSpc>
                <a:spcPct val="120000"/>
              </a:lnSpc>
              <a:spcBef>
                <a:spcPct val="20000"/>
              </a:spcBef>
              <a:defRPr/>
            </a:pPr>
            <a:r>
              <a:rPr lang="zh-CN" altLang="en-US" sz="1600" b="1" i="0" u="none" baseline="0" dirty="0">
                <a:solidFill>
                  <a:srgbClr val="000000">
                    <a:lumMod val="65000"/>
                    <a:lumOff val="35000"/>
                  </a:srgbClr>
                </a:solidFill>
                <a:latin typeface="Microsoft YaHei"/>
                <a:ea typeface="Microsoft YaHei"/>
              </a:rPr>
              <a:t>Role of the Brain</a:t>
            </a:r>
            <a:endParaRPr lang="en-US" sz="1100" dirty="0"/>
          </a:p>
        </p:txBody>
      </p:sp>
      <p:sp>
        <p:nvSpPr>
          <p:cNvPr id="21" name="AutoShape 21"/>
          <p:cNvSpPr/>
          <p:nvPr/>
        </p:nvSpPr>
        <p:spPr>
          <a:xfrm>
            <a:off x="6096791" y="2582795"/>
            <a:ext cx="5040560" cy="754822"/>
          </a:xfrm>
          <a:prstGeom prst="rect">
            <a:avLst/>
          </a:prstGeom>
          <a:noFill/>
        </p:spPr>
        <p:txBody>
          <a:bodyPr vert="horz" wrap="square" lIns="91440" tIns="45720" rIns="91440" bIns="45720" anchor="t">
            <a:spAutoFit/>
          </a:bodyPr>
          <a:lstStyle/>
          <a:p>
            <a:pPr marL="0" algn="l">
              <a:lnSpc>
                <a:spcPct val="150000"/>
              </a:lnSpc>
              <a:spcBef>
                <a:spcPct val="20000"/>
              </a:spcBef>
            </a:pPr>
            <a:r>
              <a:rPr lang="zh-CN" altLang="en-US" sz="1400" b="0" i="0" u="none" baseline="0" dirty="0">
                <a:solidFill>
                  <a:srgbClr val="000000">
                    <a:lumMod val="65000"/>
                    <a:lumOff val="35000"/>
                  </a:srgbClr>
                </a:solidFill>
                <a:latin typeface="Microsoft YaHei"/>
                <a:ea typeface="Microsoft YaHei"/>
              </a:rPr>
              <a:t>Neurotransmitters such as dopamine are crucial in reinforcing habitual behaviors. They signal pleasure and reward, making it easier for individuals to repeat certain actions. Recognizing these connections helps in grasping why some habits are more difficult to break.</a:t>
            </a:r>
          </a:p>
        </p:txBody>
      </p:sp>
      <p:sp>
        <p:nvSpPr>
          <p:cNvPr id="22" name="TextBox 22"/>
          <p:cNvSpPr txBox="1"/>
          <p:nvPr/>
        </p:nvSpPr>
        <p:spPr>
          <a:xfrm>
            <a:off x="6096794" y="2276872"/>
            <a:ext cx="5040560" cy="368755"/>
          </a:xfrm>
          <a:prstGeom prst="rect">
            <a:avLst/>
          </a:prstGeom>
          <a:noFill/>
        </p:spPr>
        <p:txBody>
          <a:bodyPr vert="horz" wrap="square" lIns="91440" tIns="45720" rIns="91440" bIns="45720" rtlCol="0" anchor="t">
            <a:spAutoFit/>
          </a:bodyPr>
          <a:lstStyle/>
          <a:p>
            <a:pPr marL="0" algn="ctr">
              <a:lnSpc>
                <a:spcPct val="120000"/>
              </a:lnSpc>
              <a:spcBef>
                <a:spcPct val="20000"/>
              </a:spcBef>
              <a:defRPr/>
            </a:pPr>
            <a:r>
              <a:rPr lang="zh-CN" altLang="en-US" sz="1600" b="1" i="0" u="none" baseline="0">
                <a:solidFill>
                  <a:srgbClr val="000000">
                    <a:lumMod val="65000"/>
                    <a:lumOff val="35000"/>
                  </a:srgbClr>
                </a:solidFill>
                <a:latin typeface="Microsoft YaHei"/>
                <a:ea typeface="Microsoft YaHei"/>
              </a:rPr>
              <a:t>Neurotransmitters Involved</a:t>
            </a:r>
            <a:endParaRPr lang="en-US" sz="1100"/>
          </a:p>
        </p:txBody>
      </p:sp>
    </p:spTree>
  </p:cSld>
  <p:clrMapOvr>
    <a:masterClrMapping/>
  </p:clrMapOvr>
  <p:transition advClick="0"/>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0">
              <a:srgbClr val="FFFFFF"/>
            </a:gs>
            <a:gs pos="100000">
              <a:srgbClr val="FFFFFF"/>
            </a:gs>
          </a:gsLst>
          <a:lin ang="5400000"/>
        </a:gradFill>
        <a:effectLst/>
      </p:bgPr>
    </p:bg>
    <p:spTree>
      <p:nvGrpSpPr>
        <p:cNvPr id="1" name=""/>
        <p:cNvGrpSpPr/>
        <p:nvPr/>
      </p:nvGrpSpPr>
      <p:grpSpPr>
        <a:xfrm>
          <a:off x="0" y="0"/>
          <a:ext cx="0" cy="0"/>
          <a:chOff x="0" y="0"/>
          <a:chExt cx="0" cy="0"/>
        </a:xfrm>
      </p:grpSpPr>
      <p:sp>
        <p:nvSpPr>
          <p:cNvPr id="2" name="AutoShape 2"/>
          <p:cNvSpPr/>
          <p:nvPr/>
        </p:nvSpPr>
        <p:spPr>
          <a:xfrm>
            <a:off x="6724447" y="1114337"/>
            <a:ext cx="4556921" cy="554400"/>
          </a:xfrm>
          <a:prstGeom prst="roundRect">
            <a:avLst>
              <a:gd name="adj" fmla="val 16667"/>
            </a:avLst>
          </a:prstGeom>
          <a:solidFill>
            <a:schemeClr val="accent1"/>
          </a:solidFill>
        </p:spPr>
        <p:txBody>
          <a:bodyPr vert="horz" lIns="91440" tIns="45720" rIns="91440" bIns="45720" anchor="ctr">
            <a:normAutofit/>
          </a:bodyPr>
          <a:lstStyle/>
          <a:p>
            <a:pPr marL="0" algn="ctr"/>
            <a:r>
              <a:rPr lang="zh-CN" altLang="en-US" sz="1800" b="1" i="0" u="none" baseline="0">
                <a:solidFill>
                  <a:srgbClr val="FFFFFF"/>
                </a:solidFill>
                <a:latin typeface="Microsoft YaHei"/>
                <a:ea typeface="Microsoft YaHei"/>
              </a:rPr>
              <a:t>The Transtheoretical Model</a:t>
            </a:r>
          </a:p>
        </p:txBody>
      </p:sp>
      <p:sp>
        <p:nvSpPr>
          <p:cNvPr id="3" name="AutoShape 3"/>
          <p:cNvSpPr/>
          <p:nvPr/>
        </p:nvSpPr>
        <p:spPr>
          <a:xfrm>
            <a:off x="840209" y="1114337"/>
            <a:ext cx="4556921" cy="554400"/>
          </a:xfrm>
          <a:prstGeom prst="roundRect">
            <a:avLst>
              <a:gd name="adj" fmla="val 16667"/>
            </a:avLst>
          </a:prstGeom>
          <a:solidFill>
            <a:schemeClr val="accent1"/>
          </a:solidFill>
        </p:spPr>
        <p:txBody>
          <a:bodyPr vert="horz" lIns="91440" tIns="45720" rIns="91440" bIns="45720" anchor="ctr">
            <a:normAutofit/>
          </a:bodyPr>
          <a:lstStyle/>
          <a:p>
            <a:pPr marL="0" algn="ctr"/>
            <a:r>
              <a:rPr lang="zh-CN" altLang="en-US" sz="1800" b="1" i="0" u="none" baseline="0">
                <a:solidFill>
                  <a:srgbClr val="FFFFFF"/>
                </a:solidFill>
                <a:latin typeface="Microsoft YaHei"/>
                <a:ea typeface="Microsoft YaHei"/>
              </a:rPr>
              <a:t>The Theory of Conditioning</a:t>
            </a:r>
          </a:p>
        </p:txBody>
      </p:sp>
      <p:sp>
        <p:nvSpPr>
          <p:cNvPr id="4" name="AutoShape 4"/>
          <p:cNvSpPr/>
          <p:nvPr/>
        </p:nvSpPr>
        <p:spPr>
          <a:xfrm>
            <a:off x="6724447" y="3930726"/>
            <a:ext cx="4556921" cy="2516848"/>
          </a:xfrm>
          <a:prstGeom prst="rect">
            <a:avLst/>
          </a:prstGeom>
          <a:blipFill>
            <a:blip r:embed="rId2"/>
            <a:stretch>
              <a:fillRect/>
            </a:stretch>
          </a:blipFill>
          <a:ln cap="flat" cmpd="sng">
            <a:prstDash val="solid"/>
          </a:ln>
        </p:spPr>
        <p:txBody>
          <a:bodyPr vert="horz" lIns="91440" tIns="45720" rIns="91440" bIns="45720" anchor="ctr">
            <a:normAutofit/>
          </a:bodyPr>
          <a:lstStyle/>
          <a:p>
            <a:pPr marL="0" algn="ctr"/>
            <a:endParaRPr/>
          </a:p>
        </p:txBody>
      </p:sp>
      <p:sp>
        <p:nvSpPr>
          <p:cNvPr id="5" name="AutoShape 5"/>
          <p:cNvSpPr/>
          <p:nvPr/>
        </p:nvSpPr>
        <p:spPr>
          <a:xfrm>
            <a:off x="840209" y="3930726"/>
            <a:ext cx="4556921" cy="2516848"/>
          </a:xfrm>
          <a:prstGeom prst="rect">
            <a:avLst/>
          </a:prstGeom>
          <a:blipFill>
            <a:blip r:embed="rId3"/>
            <a:stretch>
              <a:fillRect/>
            </a:stretch>
          </a:blipFill>
          <a:ln cap="flat" cmpd="sng">
            <a:prstDash val="solid"/>
          </a:ln>
        </p:spPr>
        <p:txBody>
          <a:bodyPr vert="horz" lIns="91440" tIns="45720" rIns="91440" bIns="45720" anchor="ctr">
            <a:normAutofit/>
          </a:bodyPr>
          <a:lstStyle/>
          <a:p>
            <a:pPr marL="0" algn="ctr"/>
            <a:endParaRPr/>
          </a:p>
        </p:txBody>
      </p:sp>
      <p:sp>
        <p:nvSpPr>
          <p:cNvPr id="6" name="TextBox 6"/>
          <p:cNvSpPr txBox="1"/>
          <p:nvPr/>
        </p:nvSpPr>
        <p:spPr>
          <a:xfrm>
            <a:off x="432165" y="409507"/>
            <a:ext cx="8640960" cy="523220"/>
          </a:xfrm>
          <a:prstGeom prst="rect">
            <a:avLst/>
          </a:prstGeom>
          <a:noFill/>
        </p:spPr>
        <p:txBody>
          <a:bodyPr vert="horz" wrap="square" lIns="91440" tIns="45720" rIns="91440" bIns="45720" rtlCol="0" anchor="t">
            <a:spAutoFit/>
          </a:bodyPr>
          <a:lstStyle/>
          <a:p>
            <a:pPr marL="0" algn="l">
              <a:defRPr/>
            </a:pPr>
            <a:r>
              <a:rPr lang="zh-CN" altLang="en-US" sz="2800" b="1" i="0" u="none" baseline="0">
                <a:solidFill>
                  <a:srgbClr val="000000">
                    <a:lumMod val="65000"/>
                    <a:lumOff val="35000"/>
                  </a:srgbClr>
                </a:solidFill>
                <a:latin typeface="微软雅黑"/>
                <a:ea typeface="微软雅黑"/>
              </a:rPr>
              <a:t>Psychological Theories</a:t>
            </a:r>
            <a:endParaRPr lang="en-US" sz="1100"/>
          </a:p>
        </p:txBody>
      </p:sp>
      <p:sp>
        <p:nvSpPr>
          <p:cNvPr id="7" name="AutoShape 7"/>
          <p:cNvSpPr/>
          <p:nvPr/>
        </p:nvSpPr>
        <p:spPr>
          <a:xfrm>
            <a:off x="358363" y="1836067"/>
            <a:ext cx="5520613" cy="754822"/>
          </a:xfrm>
          <a:prstGeom prst="rect">
            <a:avLst/>
          </a:prstGeom>
          <a:noFill/>
        </p:spPr>
        <p:txBody>
          <a:bodyPr vert="horz" wrap="square" lIns="91440" tIns="45720" rIns="91440" bIns="45720" anchor="t">
            <a:spAutoFit/>
          </a:bodyPr>
          <a:lstStyle/>
          <a:p>
            <a:pPr marL="0" algn="l">
              <a:lnSpc>
                <a:spcPct val="150000"/>
              </a:lnSpc>
              <a:spcBef>
                <a:spcPct val="20000"/>
              </a:spcBef>
            </a:pPr>
            <a:r>
              <a:rPr lang="zh-CN" altLang="en-US" sz="1400" b="0" i="0" u="none" baseline="0">
                <a:solidFill>
                  <a:srgbClr val="000000">
                    <a:lumMod val="65000"/>
                    <a:lumOff val="35000"/>
                  </a:srgbClr>
                </a:solidFill>
                <a:latin typeface="Microsoft YaHei"/>
                <a:ea typeface="Microsoft YaHei"/>
              </a:rPr>
              <a:t>Conditioning theory explains how habits are formed through reinforcement, classical and operant conditioning. These processes demonstrate how habits can be learned and unlearned based on the rewards or punishments that follow them.</a:t>
            </a:r>
          </a:p>
        </p:txBody>
      </p:sp>
      <p:sp>
        <p:nvSpPr>
          <p:cNvPr id="8" name="AutoShape 8"/>
          <p:cNvSpPr/>
          <p:nvPr/>
        </p:nvSpPr>
        <p:spPr>
          <a:xfrm>
            <a:off x="6096794" y="1737673"/>
            <a:ext cx="5664629" cy="754822"/>
          </a:xfrm>
          <a:prstGeom prst="rect">
            <a:avLst/>
          </a:prstGeom>
          <a:noFill/>
        </p:spPr>
        <p:txBody>
          <a:bodyPr vert="horz" wrap="square" lIns="91440" tIns="45720" rIns="91440" bIns="45720" anchor="t">
            <a:spAutoFit/>
          </a:bodyPr>
          <a:lstStyle/>
          <a:p>
            <a:pPr marL="0" algn="l">
              <a:lnSpc>
                <a:spcPct val="150000"/>
              </a:lnSpc>
              <a:spcBef>
                <a:spcPct val="20000"/>
              </a:spcBef>
            </a:pPr>
            <a:r>
              <a:rPr lang="zh-CN" altLang="en-US" sz="1400" b="0" i="0" u="none" baseline="0">
                <a:solidFill>
                  <a:srgbClr val="000000">
                    <a:lumMod val="65000"/>
                    <a:lumOff val="35000"/>
                  </a:srgbClr>
                </a:solidFill>
                <a:latin typeface="Microsoft YaHei"/>
                <a:ea typeface="Microsoft YaHei"/>
              </a:rPr>
              <a:t>This model posits that behavior change occurs in stages, from precontemplation to maintenance. Each stage reflects an individual's readiness to adopt new habits, emphasizing that understanding one’s position can guide effective habit mastery approaches.</a:t>
            </a:r>
          </a:p>
        </p:txBody>
      </p:sp>
    </p:spTree>
  </p:cSld>
  <p:clrMapOvr>
    <a:masterClrMapping/>
  </p:clrMapOvr>
  <p:transition advClick="0"/>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0">
              <a:srgbClr val="FFFFFF"/>
            </a:gs>
            <a:gs pos="100000">
              <a:srgbClr val="FFFFFF"/>
            </a:gs>
          </a:gsLst>
          <a:lin ang="5400000"/>
        </a:gradFill>
        <a:effectLst/>
      </p:bgPr>
    </p:bg>
    <p:spTree>
      <p:nvGrpSpPr>
        <p:cNvPr id="1" name=""/>
        <p:cNvGrpSpPr/>
        <p:nvPr/>
      </p:nvGrpSpPr>
      <p:grpSpPr>
        <a:xfrm>
          <a:off x="0" y="0"/>
          <a:ext cx="0" cy="0"/>
          <a:chOff x="0" y="0"/>
          <a:chExt cx="0" cy="0"/>
        </a:xfrm>
      </p:grpSpPr>
      <p:pic>
        <p:nvPicPr>
          <p:cNvPr id="2" name="image1.jpeg"/>
          <p:cNvPicPr>
            <a:picLocks noChangeAspect="1"/>
          </p:cNvPicPr>
          <p:nvPr/>
        </p:nvPicPr>
        <p:blipFill>
          <a:blip r:embed="rId2"/>
          <a:stretch>
            <a:fillRect/>
          </a:stretch>
        </p:blipFill>
        <p:spPr>
          <a:xfrm>
            <a:off x="1079835" y="1"/>
            <a:ext cx="11112963" cy="6858000"/>
          </a:xfrm>
          <a:prstGeom prst="rect">
            <a:avLst/>
          </a:prstGeom>
        </p:spPr>
      </p:pic>
      <p:sp>
        <p:nvSpPr>
          <p:cNvPr id="3" name="AutoShape 3"/>
          <p:cNvSpPr/>
          <p:nvPr/>
        </p:nvSpPr>
        <p:spPr>
          <a:xfrm>
            <a:off x="1079834" y="2084857"/>
            <a:ext cx="9721485" cy="995209"/>
          </a:xfrm>
          <a:prstGeom prst="rect">
            <a:avLst/>
          </a:prstGeom>
        </p:spPr>
        <p:txBody>
          <a:bodyPr vert="horz" wrap="square" lIns="91440" tIns="45720" rIns="91440" bIns="45720" anchor="t">
            <a:spAutoFit/>
          </a:bodyPr>
          <a:lstStyle/>
          <a:p>
            <a:pPr marL="0" algn="l"/>
            <a:r>
              <a:rPr lang="en-US" sz="5867" b="1" i="0" u="none" baseline="0">
                <a:solidFill>
                  <a:srgbClr val="5CB3AB"/>
                </a:solidFill>
                <a:latin typeface="+mn-ea"/>
                <a:ea typeface="+mn-ea"/>
              </a:rPr>
              <a:t>The Impact of Habits on Daily Life</a:t>
            </a:r>
          </a:p>
        </p:txBody>
      </p:sp>
      <p:sp>
        <p:nvSpPr>
          <p:cNvPr id="4" name="AutoShape 4"/>
          <p:cNvSpPr/>
          <p:nvPr/>
        </p:nvSpPr>
        <p:spPr>
          <a:xfrm>
            <a:off x="1200252" y="1220757"/>
            <a:ext cx="1751883" cy="654877"/>
          </a:xfrm>
          <a:prstGeom prst="roundRect">
            <a:avLst>
              <a:gd name="adj" fmla="val 0"/>
            </a:avLst>
          </a:prstGeom>
          <a:solidFill>
            <a:schemeClr val="accent1"/>
          </a:solidFill>
          <a:ln cap="flat" cmpd="sng">
            <a:prstDash val="solid"/>
          </a:ln>
          <a:effectLst>
            <a:outerShdw blurRad="63500" algn="ctr" rotWithShape="0">
              <a:srgbClr val="000000">
                <a:alpha val="40000"/>
              </a:srgbClr>
            </a:outerShdw>
          </a:effectLst>
        </p:spPr>
        <p:txBody>
          <a:bodyPr vert="horz" lIns="91440" tIns="45720" rIns="91440" bIns="45720" anchor="ctr">
            <a:normAutofit/>
          </a:bodyPr>
          <a:lstStyle/>
          <a:p>
            <a:pPr marL="0" algn="ctr"/>
            <a:r>
              <a:rPr lang="en-US" sz="2667" b="0" i="0" u="none" baseline="0">
                <a:ln w="6350"/>
                <a:solidFill>
                  <a:srgbClr val="FFFFFF"/>
                </a:solidFill>
                <a:latin typeface="方正清刻本悦宋简体"/>
                <a:ea typeface="方正清刻本悦宋简体"/>
              </a:rPr>
              <a:t>PART 03</a:t>
            </a:r>
          </a:p>
        </p:txBody>
      </p:sp>
    </p:spTree>
  </p:cSld>
  <p:clrMapOvr>
    <a:masterClrMapping/>
  </p:clrMapOvr>
  <p:transition advClick="0"/>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6001</Words>
  <Application>Microsoft Office PowerPoint</Application>
  <PresentationFormat>Widescreen</PresentationFormat>
  <Paragraphs>107</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微软雅黑</vt:lpstr>
      <vt:lpstr>微软雅黑</vt:lpstr>
      <vt:lpstr>Arial</vt:lpstr>
      <vt:lpstr>Calibri</vt:lpstr>
      <vt:lpstr>Calibri Light</vt:lpstr>
      <vt:lpstr>方正清刻本悦宋简体</vt:lpstr>
      <vt:lpstr>汉仪旗黑-55简</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121EC0276 (DEBIPRASAD JENA)</cp:lastModifiedBy>
  <cp:revision>3</cp:revision>
  <dcterms:created xsi:type="dcterms:W3CDTF">2006-08-16T00:00:00Z</dcterms:created>
  <dcterms:modified xsi:type="dcterms:W3CDTF">2025-03-11T17:31:39Z</dcterms:modified>
</cp:coreProperties>
</file>