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94193"/>
            <a:ext cx="6280150" cy="859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hyperlink" Target="mailto:youremail@email.com" TargetMode="External"/><Relationship Id="rId4" Type="http://schemas.openxmlformats.org/officeDocument/2006/relationships/hyperlink" Target="http://www.yourwebsite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75142" y="1262615"/>
            <a:ext cx="9596755" cy="7425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35"/>
              </a:spcBef>
            </a:pPr>
            <a:r>
              <a:rPr dirty="0" sz="9700" spc="315" b="1">
                <a:solidFill>
                  <a:srgbClr val="FFFFFF"/>
                </a:solidFill>
                <a:latin typeface="Times New Roman"/>
                <a:cs typeface="Times New Roman"/>
              </a:rPr>
              <a:t>Exploring</a:t>
            </a:r>
            <a:r>
              <a:rPr dirty="0" sz="9700" spc="-2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700" spc="395" b="1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9700" spc="170" b="1">
                <a:solidFill>
                  <a:srgbClr val="FFFFFF"/>
                </a:solidFill>
                <a:latin typeface="Times New Roman"/>
                <a:cs typeface="Times New Roman"/>
              </a:rPr>
              <a:t>Future:</a:t>
            </a:r>
            <a:r>
              <a:rPr dirty="0" sz="9700" spc="-3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700" spc="360" b="1">
                <a:solidFill>
                  <a:srgbClr val="FFFFFF"/>
                </a:solidFill>
                <a:latin typeface="Times New Roman"/>
                <a:cs typeface="Times New Roman"/>
              </a:rPr>
              <a:t>Trends </a:t>
            </a:r>
            <a:r>
              <a:rPr dirty="0" sz="9700" spc="365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700" spc="-5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700" spc="325" b="1">
                <a:solidFill>
                  <a:srgbClr val="FFFFFF"/>
                </a:solidFill>
                <a:latin typeface="Times New Roman"/>
                <a:cs typeface="Times New Roman"/>
              </a:rPr>
              <a:t>Applications </a:t>
            </a:r>
            <a:r>
              <a:rPr dirty="0" sz="9700" spc="405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700" spc="-5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700" spc="275" b="1">
                <a:solidFill>
                  <a:srgbClr val="FFFFFF"/>
                </a:solidFill>
                <a:latin typeface="Times New Roman"/>
                <a:cs typeface="Times New Roman"/>
              </a:rPr>
              <a:t>Artiﬁcial </a:t>
            </a:r>
            <a:r>
              <a:rPr dirty="0" sz="9700" spc="385" b="1">
                <a:solidFill>
                  <a:srgbClr val="FFFFFF"/>
                </a:solidFill>
                <a:latin typeface="Times New Roman"/>
                <a:cs typeface="Times New Roman"/>
              </a:rPr>
              <a:t>Intelligence</a:t>
            </a:r>
            <a:endParaRPr sz="97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61384" y="78234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520166" y="551942"/>
                </a:moveTo>
                <a:lnTo>
                  <a:pt x="365836" y="331190"/>
                </a:lnTo>
                <a:lnTo>
                  <a:pt x="228625" y="134924"/>
                </a:lnTo>
                <a:lnTo>
                  <a:pt x="165290" y="134924"/>
                </a:lnTo>
                <a:lnTo>
                  <a:pt x="456819" y="551942"/>
                </a:lnTo>
                <a:lnTo>
                  <a:pt x="520166" y="551942"/>
                </a:lnTo>
                <a:close/>
              </a:path>
              <a:path w="685800" h="685800">
                <a:moveTo>
                  <a:pt x="685800" y="74104"/>
                </a:moveTo>
                <a:lnTo>
                  <a:pt x="679970" y="45262"/>
                </a:lnTo>
                <a:lnTo>
                  <a:pt x="664095" y="21704"/>
                </a:lnTo>
                <a:lnTo>
                  <a:pt x="640537" y="5829"/>
                </a:lnTo>
                <a:lnTo>
                  <a:pt x="611695" y="0"/>
                </a:lnTo>
                <a:lnTo>
                  <a:pt x="576605" y="0"/>
                </a:lnTo>
                <a:lnTo>
                  <a:pt x="576605" y="581571"/>
                </a:lnTo>
                <a:lnTo>
                  <a:pt x="437426" y="581571"/>
                </a:lnTo>
                <a:lnTo>
                  <a:pt x="309981" y="396100"/>
                </a:lnTo>
                <a:lnTo>
                  <a:pt x="150431" y="581571"/>
                </a:lnTo>
                <a:lnTo>
                  <a:pt x="109194" y="581571"/>
                </a:lnTo>
                <a:lnTo>
                  <a:pt x="291680" y="369455"/>
                </a:lnTo>
                <a:lnTo>
                  <a:pt x="109194" y="103873"/>
                </a:lnTo>
                <a:lnTo>
                  <a:pt x="248373" y="103873"/>
                </a:lnTo>
                <a:lnTo>
                  <a:pt x="369049" y="279501"/>
                </a:lnTo>
                <a:lnTo>
                  <a:pt x="520141" y="103873"/>
                </a:lnTo>
                <a:lnTo>
                  <a:pt x="561378" y="103873"/>
                </a:lnTo>
                <a:lnTo>
                  <a:pt x="387375" y="306146"/>
                </a:lnTo>
                <a:lnTo>
                  <a:pt x="576605" y="581571"/>
                </a:lnTo>
                <a:lnTo>
                  <a:pt x="576605" y="0"/>
                </a:lnTo>
                <a:lnTo>
                  <a:pt x="74104" y="0"/>
                </a:lnTo>
                <a:lnTo>
                  <a:pt x="45262" y="5829"/>
                </a:lnTo>
                <a:lnTo>
                  <a:pt x="21704" y="21704"/>
                </a:lnTo>
                <a:lnTo>
                  <a:pt x="5816" y="45262"/>
                </a:lnTo>
                <a:lnTo>
                  <a:pt x="0" y="74104"/>
                </a:lnTo>
                <a:lnTo>
                  <a:pt x="0" y="611695"/>
                </a:lnTo>
                <a:lnTo>
                  <a:pt x="5816" y="640549"/>
                </a:lnTo>
                <a:lnTo>
                  <a:pt x="21704" y="664108"/>
                </a:lnTo>
                <a:lnTo>
                  <a:pt x="45262" y="679983"/>
                </a:lnTo>
                <a:lnTo>
                  <a:pt x="74104" y="685800"/>
                </a:lnTo>
                <a:lnTo>
                  <a:pt x="611695" y="685800"/>
                </a:lnTo>
                <a:lnTo>
                  <a:pt x="640537" y="679983"/>
                </a:lnTo>
                <a:lnTo>
                  <a:pt x="664095" y="664108"/>
                </a:lnTo>
                <a:lnTo>
                  <a:pt x="679970" y="640549"/>
                </a:lnTo>
                <a:lnTo>
                  <a:pt x="685800" y="611695"/>
                </a:lnTo>
                <a:lnTo>
                  <a:pt x="685800" y="581571"/>
                </a:lnTo>
                <a:lnTo>
                  <a:pt x="685800" y="103873"/>
                </a:lnTo>
                <a:lnTo>
                  <a:pt x="685800" y="741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91612" y="781866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36333" y="0"/>
                </a:moveTo>
                <a:lnTo>
                  <a:pt x="49453" y="0"/>
                </a:lnTo>
                <a:lnTo>
                  <a:pt x="30201" y="3887"/>
                </a:lnTo>
                <a:lnTo>
                  <a:pt x="14482" y="14489"/>
                </a:lnTo>
                <a:lnTo>
                  <a:pt x="3885" y="30212"/>
                </a:lnTo>
                <a:lnTo>
                  <a:pt x="0" y="49466"/>
                </a:lnTo>
                <a:lnTo>
                  <a:pt x="0" y="636346"/>
                </a:lnTo>
                <a:lnTo>
                  <a:pt x="3885" y="655592"/>
                </a:lnTo>
                <a:lnTo>
                  <a:pt x="14482" y="671312"/>
                </a:lnTo>
                <a:lnTo>
                  <a:pt x="30201" y="681912"/>
                </a:lnTo>
                <a:lnTo>
                  <a:pt x="49453" y="685800"/>
                </a:lnTo>
                <a:lnTo>
                  <a:pt x="366344" y="685800"/>
                </a:lnTo>
                <a:lnTo>
                  <a:pt x="366344" y="420585"/>
                </a:lnTo>
                <a:lnTo>
                  <a:pt x="277266" y="420585"/>
                </a:lnTo>
                <a:lnTo>
                  <a:pt x="277266" y="316788"/>
                </a:lnTo>
                <a:lnTo>
                  <a:pt x="366344" y="316788"/>
                </a:lnTo>
                <a:lnTo>
                  <a:pt x="366344" y="240385"/>
                </a:lnTo>
                <a:lnTo>
                  <a:pt x="372600" y="192136"/>
                </a:lnTo>
                <a:lnTo>
                  <a:pt x="390437" y="153952"/>
                </a:lnTo>
                <a:lnTo>
                  <a:pt x="418456" y="126212"/>
                </a:lnTo>
                <a:lnTo>
                  <a:pt x="455261" y="109292"/>
                </a:lnTo>
                <a:lnTo>
                  <a:pt x="499452" y="103568"/>
                </a:lnTo>
                <a:lnTo>
                  <a:pt x="526564" y="104030"/>
                </a:lnTo>
                <a:lnTo>
                  <a:pt x="550021" y="105141"/>
                </a:lnTo>
                <a:lnTo>
                  <a:pt x="568157" y="106488"/>
                </a:lnTo>
                <a:lnTo>
                  <a:pt x="579310" y="107657"/>
                </a:lnTo>
                <a:lnTo>
                  <a:pt x="579310" y="200253"/>
                </a:lnTo>
                <a:lnTo>
                  <a:pt x="524814" y="200253"/>
                </a:lnTo>
                <a:lnTo>
                  <a:pt x="498659" y="203913"/>
                </a:lnTo>
                <a:lnTo>
                  <a:pt x="483033" y="214214"/>
                </a:lnTo>
                <a:lnTo>
                  <a:pt x="475467" y="230139"/>
                </a:lnTo>
                <a:lnTo>
                  <a:pt x="473494" y="250672"/>
                </a:lnTo>
                <a:lnTo>
                  <a:pt x="473494" y="316788"/>
                </a:lnTo>
                <a:lnTo>
                  <a:pt x="576300" y="316788"/>
                </a:lnTo>
                <a:lnTo>
                  <a:pt x="562902" y="420585"/>
                </a:lnTo>
                <a:lnTo>
                  <a:pt x="473494" y="420585"/>
                </a:lnTo>
                <a:lnTo>
                  <a:pt x="473494" y="685800"/>
                </a:lnTo>
                <a:lnTo>
                  <a:pt x="636333" y="685800"/>
                </a:lnTo>
                <a:lnTo>
                  <a:pt x="655587" y="681912"/>
                </a:lnTo>
                <a:lnTo>
                  <a:pt x="671310" y="671312"/>
                </a:lnTo>
                <a:lnTo>
                  <a:pt x="681912" y="655592"/>
                </a:lnTo>
                <a:lnTo>
                  <a:pt x="685800" y="636346"/>
                </a:lnTo>
                <a:lnTo>
                  <a:pt x="685800" y="49466"/>
                </a:lnTo>
                <a:lnTo>
                  <a:pt x="681912" y="30212"/>
                </a:lnTo>
                <a:lnTo>
                  <a:pt x="671310" y="14489"/>
                </a:lnTo>
                <a:lnTo>
                  <a:pt x="655587" y="3887"/>
                </a:lnTo>
                <a:lnTo>
                  <a:pt x="636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511477" y="7818666"/>
            <a:ext cx="685800" cy="685800"/>
            <a:chOff x="1511477" y="7818666"/>
            <a:chExt cx="685800" cy="685800"/>
          </a:xfrm>
        </p:grpSpPr>
        <p:sp>
          <p:nvSpPr>
            <p:cNvPr id="6" name="object 6" descr=""/>
            <p:cNvSpPr/>
            <p:nvPr/>
          </p:nvSpPr>
          <p:spPr>
            <a:xfrm>
              <a:off x="1693179" y="8000195"/>
              <a:ext cx="322580" cy="323215"/>
            </a:xfrm>
            <a:custGeom>
              <a:avLst/>
              <a:gdLst/>
              <a:ahLst/>
              <a:cxnLst/>
              <a:rect l="l" t="t" r="r" b="b"/>
              <a:pathLst>
                <a:path w="322580" h="323215">
                  <a:moveTo>
                    <a:pt x="192891" y="0"/>
                  </a:moveTo>
                  <a:lnTo>
                    <a:pt x="129481" y="0"/>
                  </a:lnTo>
                  <a:lnTo>
                    <a:pt x="109421" y="174"/>
                  </a:lnTo>
                  <a:lnTo>
                    <a:pt x="95302" y="526"/>
                  </a:lnTo>
                  <a:lnTo>
                    <a:pt x="81327" y="1109"/>
                  </a:lnTo>
                  <a:lnTo>
                    <a:pt x="81477" y="1109"/>
                  </a:lnTo>
                  <a:lnTo>
                    <a:pt x="68766" y="2152"/>
                  </a:lnTo>
                  <a:lnTo>
                    <a:pt x="27451" y="17991"/>
                  </a:lnTo>
                  <a:lnTo>
                    <a:pt x="5633" y="51186"/>
                  </a:lnTo>
                  <a:lnTo>
                    <a:pt x="2100" y="68210"/>
                  </a:lnTo>
                  <a:lnTo>
                    <a:pt x="1974" y="68973"/>
                  </a:lnTo>
                  <a:lnTo>
                    <a:pt x="923" y="81804"/>
                  </a:lnTo>
                  <a:lnTo>
                    <a:pt x="348" y="95603"/>
                  </a:lnTo>
                  <a:lnTo>
                    <a:pt x="0" y="109659"/>
                  </a:lnTo>
                  <a:lnTo>
                    <a:pt x="0" y="213084"/>
                  </a:lnTo>
                  <a:lnTo>
                    <a:pt x="1974" y="253774"/>
                  </a:lnTo>
                  <a:lnTo>
                    <a:pt x="17821" y="295129"/>
                  </a:lnTo>
                  <a:lnTo>
                    <a:pt x="51008" y="316947"/>
                  </a:lnTo>
                  <a:lnTo>
                    <a:pt x="95430" y="322232"/>
                  </a:lnTo>
                  <a:lnTo>
                    <a:pt x="129504" y="322753"/>
                  </a:lnTo>
                  <a:lnTo>
                    <a:pt x="192893" y="322753"/>
                  </a:lnTo>
                  <a:lnTo>
                    <a:pt x="240763" y="321657"/>
                  </a:lnTo>
                  <a:lnTo>
                    <a:pt x="289237" y="308776"/>
                  </a:lnTo>
                  <a:lnTo>
                    <a:pt x="314690" y="277499"/>
                  </a:lnTo>
                  <a:lnTo>
                    <a:pt x="318988" y="262475"/>
                  </a:lnTo>
                  <a:lnTo>
                    <a:pt x="161197" y="262475"/>
                  </a:lnTo>
                  <a:lnTo>
                    <a:pt x="121842" y="254530"/>
                  </a:lnTo>
                  <a:lnTo>
                    <a:pt x="89704" y="232863"/>
                  </a:lnTo>
                  <a:lnTo>
                    <a:pt x="68038" y="200726"/>
                  </a:lnTo>
                  <a:lnTo>
                    <a:pt x="60093" y="161370"/>
                  </a:lnTo>
                  <a:lnTo>
                    <a:pt x="68038" y="122014"/>
                  </a:lnTo>
                  <a:lnTo>
                    <a:pt x="89704" y="89877"/>
                  </a:lnTo>
                  <a:lnTo>
                    <a:pt x="121842" y="68210"/>
                  </a:lnTo>
                  <a:lnTo>
                    <a:pt x="161197" y="60265"/>
                  </a:lnTo>
                  <a:lnTo>
                    <a:pt x="243488" y="60265"/>
                  </a:lnTo>
                  <a:lnTo>
                    <a:pt x="242681" y="56265"/>
                  </a:lnTo>
                  <a:lnTo>
                    <a:pt x="244537" y="47069"/>
                  </a:lnTo>
                  <a:lnTo>
                    <a:pt x="249601" y="39556"/>
                  </a:lnTo>
                  <a:lnTo>
                    <a:pt x="257109" y="34489"/>
                  </a:lnTo>
                  <a:lnTo>
                    <a:pt x="266303" y="32630"/>
                  </a:lnTo>
                  <a:lnTo>
                    <a:pt x="308251" y="32630"/>
                  </a:lnTo>
                  <a:lnTo>
                    <a:pt x="304581" y="27623"/>
                  </a:lnTo>
                  <a:lnTo>
                    <a:pt x="271388" y="5806"/>
                  </a:lnTo>
                  <a:lnTo>
                    <a:pt x="226965" y="526"/>
                  </a:lnTo>
                  <a:lnTo>
                    <a:pt x="212910" y="174"/>
                  </a:lnTo>
                  <a:lnTo>
                    <a:pt x="192891" y="0"/>
                  </a:lnTo>
                  <a:close/>
                </a:path>
                <a:path w="322580" h="323215">
                  <a:moveTo>
                    <a:pt x="243488" y="60265"/>
                  </a:moveTo>
                  <a:lnTo>
                    <a:pt x="161197" y="60265"/>
                  </a:lnTo>
                  <a:lnTo>
                    <a:pt x="200553" y="68210"/>
                  </a:lnTo>
                  <a:lnTo>
                    <a:pt x="232690" y="89877"/>
                  </a:lnTo>
                  <a:lnTo>
                    <a:pt x="254357" y="122014"/>
                  </a:lnTo>
                  <a:lnTo>
                    <a:pt x="262302" y="161370"/>
                  </a:lnTo>
                  <a:lnTo>
                    <a:pt x="254357" y="200726"/>
                  </a:lnTo>
                  <a:lnTo>
                    <a:pt x="232690" y="232863"/>
                  </a:lnTo>
                  <a:lnTo>
                    <a:pt x="200553" y="254530"/>
                  </a:lnTo>
                  <a:lnTo>
                    <a:pt x="161197" y="262475"/>
                  </a:lnTo>
                  <a:lnTo>
                    <a:pt x="318988" y="262475"/>
                  </a:lnTo>
                  <a:lnTo>
                    <a:pt x="320298" y="254530"/>
                  </a:lnTo>
                  <a:lnTo>
                    <a:pt x="320422" y="253774"/>
                  </a:lnTo>
                  <a:lnTo>
                    <a:pt x="321471" y="240935"/>
                  </a:lnTo>
                  <a:lnTo>
                    <a:pt x="322054" y="227137"/>
                  </a:lnTo>
                  <a:lnTo>
                    <a:pt x="322406" y="213084"/>
                  </a:lnTo>
                  <a:lnTo>
                    <a:pt x="322406" y="109659"/>
                  </a:lnTo>
                  <a:lnTo>
                    <a:pt x="322054" y="95603"/>
                  </a:lnTo>
                  <a:lnTo>
                    <a:pt x="321471" y="81804"/>
                  </a:lnTo>
                  <a:lnTo>
                    <a:pt x="321317" y="79899"/>
                  </a:lnTo>
                  <a:lnTo>
                    <a:pt x="266303" y="79899"/>
                  </a:lnTo>
                  <a:lnTo>
                    <a:pt x="257109" y="78041"/>
                  </a:lnTo>
                  <a:lnTo>
                    <a:pt x="249601" y="72973"/>
                  </a:lnTo>
                  <a:lnTo>
                    <a:pt x="244537" y="65460"/>
                  </a:lnTo>
                  <a:lnTo>
                    <a:pt x="243488" y="60265"/>
                  </a:lnTo>
                  <a:close/>
                </a:path>
                <a:path w="322580" h="323215">
                  <a:moveTo>
                    <a:pt x="308251" y="32630"/>
                  </a:moveTo>
                  <a:lnTo>
                    <a:pt x="266303" y="32630"/>
                  </a:lnTo>
                  <a:lnTo>
                    <a:pt x="275503" y="34489"/>
                  </a:lnTo>
                  <a:lnTo>
                    <a:pt x="283016" y="39556"/>
                  </a:lnTo>
                  <a:lnTo>
                    <a:pt x="288080" y="47069"/>
                  </a:lnTo>
                  <a:lnTo>
                    <a:pt x="289937" y="56265"/>
                  </a:lnTo>
                  <a:lnTo>
                    <a:pt x="288075" y="65460"/>
                  </a:lnTo>
                  <a:lnTo>
                    <a:pt x="283011" y="72973"/>
                  </a:lnTo>
                  <a:lnTo>
                    <a:pt x="275502" y="78041"/>
                  </a:lnTo>
                  <a:lnTo>
                    <a:pt x="266303" y="79899"/>
                  </a:lnTo>
                  <a:lnTo>
                    <a:pt x="321317" y="79899"/>
                  </a:lnTo>
                  <a:lnTo>
                    <a:pt x="311979" y="38992"/>
                  </a:lnTo>
                  <a:lnTo>
                    <a:pt x="308597" y="33101"/>
                  </a:lnTo>
                  <a:lnTo>
                    <a:pt x="308251" y="32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744" y="8095932"/>
              <a:ext cx="131267" cy="13126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11477" y="781866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46" y="0"/>
                  </a:moveTo>
                  <a:lnTo>
                    <a:pt x="49466" y="0"/>
                  </a:lnTo>
                  <a:lnTo>
                    <a:pt x="30212" y="3887"/>
                  </a:lnTo>
                  <a:lnTo>
                    <a:pt x="14489" y="14489"/>
                  </a:lnTo>
                  <a:lnTo>
                    <a:pt x="3887" y="30212"/>
                  </a:lnTo>
                  <a:lnTo>
                    <a:pt x="0" y="49466"/>
                  </a:lnTo>
                  <a:lnTo>
                    <a:pt x="0" y="636346"/>
                  </a:lnTo>
                  <a:lnTo>
                    <a:pt x="3887" y="655592"/>
                  </a:lnTo>
                  <a:lnTo>
                    <a:pt x="14489" y="671312"/>
                  </a:lnTo>
                  <a:lnTo>
                    <a:pt x="30212" y="681912"/>
                  </a:lnTo>
                  <a:lnTo>
                    <a:pt x="49466" y="685800"/>
                  </a:lnTo>
                  <a:lnTo>
                    <a:pt x="636346" y="685800"/>
                  </a:lnTo>
                  <a:lnTo>
                    <a:pt x="655598" y="681912"/>
                  </a:lnTo>
                  <a:lnTo>
                    <a:pt x="671317" y="671312"/>
                  </a:lnTo>
                  <a:lnTo>
                    <a:pt x="681914" y="655592"/>
                  </a:lnTo>
                  <a:lnTo>
                    <a:pt x="685800" y="636346"/>
                  </a:lnTo>
                  <a:lnTo>
                    <a:pt x="685800" y="539750"/>
                  </a:lnTo>
                  <a:lnTo>
                    <a:pt x="310618" y="539750"/>
                  </a:lnTo>
                  <a:lnTo>
                    <a:pt x="290139" y="539565"/>
                  </a:lnTo>
                  <a:lnTo>
                    <a:pt x="247174" y="537460"/>
                  </a:lnTo>
                  <a:lnTo>
                    <a:pt x="204321" y="525237"/>
                  </a:lnTo>
                  <a:lnTo>
                    <a:pt x="171976" y="498995"/>
                  </a:lnTo>
                  <a:lnTo>
                    <a:pt x="153000" y="462076"/>
                  </a:lnTo>
                  <a:lnTo>
                    <a:pt x="147193" y="424078"/>
                  </a:lnTo>
                  <a:lnTo>
                    <a:pt x="146060" y="375193"/>
                  </a:lnTo>
                  <a:lnTo>
                    <a:pt x="146060" y="310613"/>
                  </a:lnTo>
                  <a:lnTo>
                    <a:pt x="146240" y="290137"/>
                  </a:lnTo>
                  <a:lnTo>
                    <a:pt x="148339" y="247174"/>
                  </a:lnTo>
                  <a:lnTo>
                    <a:pt x="160562" y="204319"/>
                  </a:lnTo>
                  <a:lnTo>
                    <a:pt x="186804" y="171974"/>
                  </a:lnTo>
                  <a:lnTo>
                    <a:pt x="223734" y="152990"/>
                  </a:lnTo>
                  <a:lnTo>
                    <a:pt x="261721" y="147193"/>
                  </a:lnTo>
                  <a:lnTo>
                    <a:pt x="685800" y="146050"/>
                  </a:lnTo>
                  <a:lnTo>
                    <a:pt x="685800" y="49466"/>
                  </a:lnTo>
                  <a:lnTo>
                    <a:pt x="681914" y="30212"/>
                  </a:lnTo>
                  <a:lnTo>
                    <a:pt x="671317" y="14489"/>
                  </a:lnTo>
                  <a:lnTo>
                    <a:pt x="655598" y="3887"/>
                  </a:lnTo>
                  <a:lnTo>
                    <a:pt x="636346" y="0"/>
                  </a:lnTo>
                  <a:close/>
                </a:path>
                <a:path w="685800" h="685800">
                  <a:moveTo>
                    <a:pt x="685800" y="146050"/>
                  </a:moveTo>
                  <a:lnTo>
                    <a:pt x="375193" y="146050"/>
                  </a:lnTo>
                  <a:lnTo>
                    <a:pt x="395671" y="146234"/>
                  </a:lnTo>
                  <a:lnTo>
                    <a:pt x="410058" y="146599"/>
                  </a:lnTo>
                  <a:lnTo>
                    <a:pt x="451146" y="150298"/>
                  </a:lnTo>
                  <a:lnTo>
                    <a:pt x="490551" y="165792"/>
                  </a:lnTo>
                  <a:lnTo>
                    <a:pt x="520014" y="195251"/>
                  </a:lnTo>
                  <a:lnTo>
                    <a:pt x="535512" y="234664"/>
                  </a:lnTo>
                  <a:lnTo>
                    <a:pt x="539206" y="275748"/>
                  </a:lnTo>
                  <a:lnTo>
                    <a:pt x="539750" y="310613"/>
                  </a:lnTo>
                  <a:lnTo>
                    <a:pt x="539750" y="375193"/>
                  </a:lnTo>
                  <a:lnTo>
                    <a:pt x="538619" y="424078"/>
                  </a:lnTo>
                  <a:lnTo>
                    <a:pt x="532810" y="462076"/>
                  </a:lnTo>
                  <a:lnTo>
                    <a:pt x="506753" y="506753"/>
                  </a:lnTo>
                  <a:lnTo>
                    <a:pt x="471881" y="529463"/>
                  </a:lnTo>
                  <a:lnTo>
                    <a:pt x="424091" y="538607"/>
                  </a:lnTo>
                  <a:lnTo>
                    <a:pt x="375201" y="539750"/>
                  </a:lnTo>
                  <a:lnTo>
                    <a:pt x="685800" y="539750"/>
                  </a:lnTo>
                  <a:lnTo>
                    <a:pt x="685800" y="146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3" y="2530856"/>
            <a:ext cx="712597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340">
                <a:solidFill>
                  <a:srgbClr val="FFFFFF"/>
                </a:solidFill>
              </a:rPr>
              <a:t>Thanks!</a:t>
            </a:r>
            <a:endParaRPr sz="14950"/>
          </a:p>
        </p:txBody>
      </p:sp>
      <p:sp>
        <p:nvSpPr>
          <p:cNvPr id="10" name="object 10" descr=""/>
          <p:cNvSpPr txBox="1"/>
          <p:nvPr/>
        </p:nvSpPr>
        <p:spPr>
          <a:xfrm>
            <a:off x="1505153" y="5084813"/>
            <a:ext cx="4913630" cy="215074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30"/>
              </a:spcBef>
            </a:pPr>
            <a:r>
              <a:rPr dirty="0" sz="2750" spc="9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7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7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7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75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</a:rPr>
              <a:t>questions? </a:t>
            </a: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  <a:hlinkClick r:id="rId3"/>
              </a:rPr>
              <a:t>youremail@email.com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-515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Verdana"/>
                <a:cs typeface="Verdana"/>
              </a:rPr>
              <a:t>620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5">
                <a:solidFill>
                  <a:srgbClr val="FFFFFF"/>
                </a:solidFill>
                <a:latin typeface="Verdana"/>
                <a:cs typeface="Verdana"/>
              </a:rPr>
              <a:t>421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838</a:t>
            </a:r>
            <a:endParaRPr sz="2750">
              <a:latin typeface="Verdana"/>
              <a:cs typeface="Verdana"/>
            </a:endParaRPr>
          </a:p>
          <a:p>
            <a:pPr marL="12700" marR="922655">
              <a:lnSpc>
                <a:spcPct val="102299"/>
              </a:lnSpc>
            </a:pP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  <a:hlinkClick r:id="rId4"/>
              </a:rPr>
              <a:t>www.yourwebsite.com</a:t>
            </a:r>
            <a:r>
              <a:rPr dirty="0" sz="2750" spc="-10">
                <a:solidFill>
                  <a:srgbClr val="FFFFFF"/>
                </a:solidFill>
                <a:latin typeface="Verdana"/>
                <a:cs typeface="Verdana"/>
              </a:rPr>
              <a:t> @yourusername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10470" y="2300053"/>
            <a:ext cx="7226300" cy="760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800" spc="175">
                <a:solidFill>
                  <a:srgbClr val="FFFFFF"/>
                </a:solidFill>
              </a:rPr>
              <a:t>Introduction</a:t>
            </a:r>
            <a:r>
              <a:rPr dirty="0" sz="4800" spc="-114">
                <a:solidFill>
                  <a:srgbClr val="FFFFFF"/>
                </a:solidFill>
              </a:rPr>
              <a:t> </a:t>
            </a:r>
            <a:r>
              <a:rPr dirty="0" sz="4800" spc="190">
                <a:solidFill>
                  <a:srgbClr val="FFFFFF"/>
                </a:solidFill>
              </a:rPr>
              <a:t>to</a:t>
            </a:r>
            <a:r>
              <a:rPr dirty="0" sz="4800" spc="-250">
                <a:solidFill>
                  <a:srgbClr val="FFFFFF"/>
                </a:solidFill>
              </a:rPr>
              <a:t> </a:t>
            </a:r>
            <a:r>
              <a:rPr dirty="0" sz="4800" spc="-225">
                <a:solidFill>
                  <a:srgbClr val="FFFFFF"/>
                </a:solidFill>
              </a:rPr>
              <a:t>AI</a:t>
            </a:r>
            <a:r>
              <a:rPr dirty="0" sz="4800" spc="-170">
                <a:solidFill>
                  <a:srgbClr val="FFFFFF"/>
                </a:solidFill>
              </a:rPr>
              <a:t> </a:t>
            </a:r>
            <a:r>
              <a:rPr dirty="0" sz="4800" spc="170">
                <a:solidFill>
                  <a:srgbClr val="FFFFFF"/>
                </a:solidFill>
              </a:rPr>
              <a:t>Trends</a:t>
            </a:r>
            <a:endParaRPr sz="48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9055" y="3804208"/>
            <a:ext cx="4873980" cy="3962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293" y="5273116"/>
            <a:ext cx="3385909" cy="39423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35328" y="5273116"/>
            <a:ext cx="2431034" cy="39227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010165" y="3706666"/>
            <a:ext cx="6955790" cy="392684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12700" marR="169545" indent="4999990">
              <a:lnSpc>
                <a:spcPct val="102200"/>
              </a:lnSpc>
              <a:spcBef>
                <a:spcPts val="25"/>
              </a:spcBef>
            </a:pPr>
            <a:r>
              <a:rPr dirty="0" sz="3150" spc="-1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31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Verdana"/>
                <a:cs typeface="Verdana"/>
              </a:rPr>
              <a:t>rapidly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transforming</a:t>
            </a:r>
            <a:r>
              <a:rPr dirty="0" sz="3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dirty="0" sz="3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Verdana"/>
                <a:cs typeface="Verdana"/>
              </a:rPr>
              <a:t>sectors.</a:t>
            </a:r>
            <a:r>
              <a:rPr dirty="0" sz="315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r>
              <a:rPr dirty="0" sz="315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0">
                <a:solidFill>
                  <a:srgbClr val="FFFFFF"/>
                </a:solidFill>
                <a:latin typeface="Verdana"/>
                <a:cs typeface="Verdana"/>
              </a:rPr>
              <a:t>explores</a:t>
            </a:r>
            <a:r>
              <a:rPr dirty="0" sz="315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3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3150">
              <a:latin typeface="Verdana"/>
              <a:cs typeface="Verdana"/>
            </a:endParaRPr>
          </a:p>
          <a:p>
            <a:pPr marL="3517900">
              <a:lnSpc>
                <a:spcPct val="100000"/>
              </a:lnSpc>
              <a:spcBef>
                <a:spcPts val="45"/>
              </a:spcBef>
            </a:pPr>
            <a:r>
              <a:rPr dirty="0" sz="3150" spc="6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3150">
              <a:latin typeface="Verdana"/>
              <a:cs typeface="Verdana"/>
            </a:endParaRPr>
          </a:p>
          <a:p>
            <a:pPr marL="12700" marR="5080">
              <a:lnSpc>
                <a:spcPct val="101200"/>
              </a:lnSpc>
            </a:pP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shape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5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65">
                <a:solidFill>
                  <a:srgbClr val="FFFFFF"/>
                </a:solidFill>
                <a:latin typeface="Verdana"/>
                <a:cs typeface="Verdana"/>
              </a:rPr>
              <a:t>future.</a:t>
            </a:r>
            <a:r>
              <a:rPr dirty="0" sz="315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delve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9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Verdana"/>
                <a:cs typeface="Verdana"/>
              </a:rPr>
              <a:t>on </a:t>
            </a:r>
            <a:r>
              <a:rPr dirty="0" sz="3150" spc="-45">
                <a:solidFill>
                  <a:srgbClr val="FFFFFF"/>
                </a:solidFill>
                <a:latin typeface="Verdana"/>
                <a:cs typeface="Verdana"/>
              </a:rPr>
              <a:t>industries,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Verdana"/>
                <a:cs typeface="Verdana"/>
              </a:rPr>
              <a:t>society,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8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15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15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daily</a:t>
            </a:r>
            <a:endParaRPr sz="3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lives.</a:t>
            </a:r>
            <a:endParaRPr sz="3150">
              <a:latin typeface="Verdana"/>
              <a:cs typeface="Verdan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31775" rIns="0" bIns="0" rtlCol="0" vert="horz">
            <a:spAutoFit/>
          </a:bodyPr>
          <a:lstStyle/>
          <a:p>
            <a:pPr marL="568960">
              <a:lnSpc>
                <a:spcPct val="100000"/>
              </a:lnSpc>
              <a:spcBef>
                <a:spcPts val="1825"/>
              </a:spcBef>
            </a:pPr>
            <a:r>
              <a:rPr dirty="0" sz="5850" spc="150">
                <a:solidFill>
                  <a:srgbClr val="FFFFFF"/>
                </a:solidFill>
              </a:rPr>
              <a:t>Current</a:t>
            </a:r>
            <a:r>
              <a:rPr dirty="0" sz="5850" spc="-365">
                <a:solidFill>
                  <a:srgbClr val="FFFFFF"/>
                </a:solidFill>
              </a:rPr>
              <a:t> </a:t>
            </a:r>
            <a:r>
              <a:rPr dirty="0" sz="5850" spc="-275">
                <a:solidFill>
                  <a:srgbClr val="FFFFFF"/>
                </a:solidFill>
              </a:rPr>
              <a:t>AI</a:t>
            </a:r>
            <a:r>
              <a:rPr dirty="0" sz="5850" spc="-95">
                <a:solidFill>
                  <a:srgbClr val="FFFFFF"/>
                </a:solidFill>
              </a:rPr>
              <a:t> </a:t>
            </a:r>
            <a:r>
              <a:rPr dirty="0" sz="5850" spc="175">
                <a:solidFill>
                  <a:srgbClr val="FFFFFF"/>
                </a:solidFill>
              </a:rPr>
              <a:t>Landscape</a:t>
            </a:r>
            <a:endParaRPr sz="58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0164" y="3457194"/>
            <a:ext cx="3266592" cy="3091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13576" y="3904869"/>
            <a:ext cx="2744914" cy="3106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58008" y="3904869"/>
            <a:ext cx="1074801" cy="2492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39718" y="4343019"/>
            <a:ext cx="3266554" cy="31066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86256" y="4343019"/>
            <a:ext cx="2535047" cy="30911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713963" y="3307817"/>
            <a:ext cx="2798445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17500"/>
              </a:lnSpc>
              <a:spcBef>
                <a:spcPts val="100"/>
              </a:spcBef>
            </a:pPr>
            <a:r>
              <a:rPr dirty="0" sz="2500" spc="-25">
                <a:latin typeface="Verdana"/>
                <a:cs typeface="Verdana"/>
              </a:rPr>
              <a:t>The </a:t>
            </a:r>
            <a:r>
              <a:rPr dirty="0" sz="2500">
                <a:latin typeface="Verdana"/>
                <a:cs typeface="Verdana"/>
              </a:rPr>
              <a:t>advancements</a:t>
            </a:r>
            <a:r>
              <a:rPr dirty="0" sz="2500" spc="-1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in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111734" y="3307817"/>
            <a:ext cx="3587750" cy="13589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 marL="635635">
              <a:lnSpc>
                <a:spcPct val="100000"/>
              </a:lnSpc>
              <a:spcBef>
                <a:spcPts val="625"/>
              </a:spcBef>
            </a:pPr>
            <a:r>
              <a:rPr dirty="0" sz="2500" spc="-65">
                <a:latin typeface="Verdana"/>
                <a:cs typeface="Verdana"/>
              </a:rPr>
              <a:t>is</a:t>
            </a:r>
            <a:r>
              <a:rPr dirty="0" sz="2500" spc="-22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characterized</a:t>
            </a:r>
            <a:r>
              <a:rPr dirty="0" sz="2500" spc="-22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by</a:t>
            </a:r>
            <a:endParaRPr sz="2500">
              <a:latin typeface="Verdana"/>
              <a:cs typeface="Verdana"/>
            </a:endParaRPr>
          </a:p>
          <a:p>
            <a:pPr algn="ctr" marL="1009650">
              <a:lnSpc>
                <a:spcPct val="100000"/>
              </a:lnSpc>
              <a:spcBef>
                <a:spcPts val="525"/>
              </a:spcBef>
            </a:pPr>
            <a:r>
              <a:rPr dirty="0" sz="2500" spc="-445">
                <a:latin typeface="Verdana"/>
                <a:cs typeface="Verdana"/>
              </a:rPr>
              <a:t>,</a:t>
            </a:r>
            <a:endParaRPr sz="2500">
              <a:latin typeface="Verdana"/>
              <a:cs typeface="Verdana"/>
            </a:endParaRPr>
          </a:p>
          <a:p>
            <a:pPr algn="ctr" marR="73660">
              <a:lnSpc>
                <a:spcPct val="100000"/>
              </a:lnSpc>
              <a:spcBef>
                <a:spcPts val="450"/>
              </a:spcBef>
              <a:tabLst>
                <a:tab pos="3413125" algn="l"/>
              </a:tabLst>
            </a:pPr>
            <a:r>
              <a:rPr dirty="0" sz="2500" spc="-395">
                <a:latin typeface="Verdana"/>
                <a:cs typeface="Verdana"/>
              </a:rPr>
              <a:t>,</a:t>
            </a:r>
            <a:r>
              <a:rPr dirty="0" sz="2500" spc="-229">
                <a:latin typeface="Verdana"/>
                <a:cs typeface="Verdana"/>
              </a:rPr>
              <a:t> </a:t>
            </a:r>
            <a:r>
              <a:rPr dirty="0" sz="2500" spc="30">
                <a:latin typeface="Verdana"/>
                <a:cs typeface="Verdana"/>
              </a:rPr>
              <a:t>and</a:t>
            </a:r>
            <a:r>
              <a:rPr dirty="0" sz="2500">
                <a:latin typeface="Verdana"/>
                <a:cs typeface="Verdana"/>
              </a:rPr>
              <a:t>	</a:t>
            </a:r>
            <a:r>
              <a:rPr dirty="0" sz="2500" spc="-445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78987" y="4650842"/>
            <a:ext cx="7055484" cy="13493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ctr" marL="12700" marR="5080">
              <a:lnSpc>
                <a:spcPct val="116300"/>
              </a:lnSpc>
              <a:spcBef>
                <a:spcPts val="60"/>
              </a:spcBef>
            </a:pPr>
            <a:r>
              <a:rPr dirty="0" sz="2500" spc="-30">
                <a:latin typeface="Verdana"/>
                <a:cs typeface="Verdana"/>
              </a:rPr>
              <a:t>These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technologies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55">
                <a:latin typeface="Verdana"/>
                <a:cs typeface="Verdana"/>
              </a:rPr>
              <a:t>are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75">
                <a:latin typeface="Verdana"/>
                <a:cs typeface="Verdana"/>
              </a:rPr>
              <a:t>becoming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integral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in </a:t>
            </a:r>
            <a:r>
              <a:rPr dirty="0" sz="2500" spc="-30">
                <a:latin typeface="Verdana"/>
                <a:cs typeface="Verdana"/>
              </a:rPr>
              <a:t>sectors</a:t>
            </a:r>
            <a:r>
              <a:rPr dirty="0" sz="2500" spc="-16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such</a:t>
            </a:r>
            <a:r>
              <a:rPr dirty="0" sz="2500" spc="-160">
                <a:latin typeface="Verdana"/>
                <a:cs typeface="Verdana"/>
              </a:rPr>
              <a:t> </a:t>
            </a:r>
            <a:r>
              <a:rPr dirty="0" sz="2500" spc="-80">
                <a:latin typeface="Verdana"/>
                <a:cs typeface="Verdana"/>
              </a:rPr>
              <a:t>as</a:t>
            </a:r>
            <a:r>
              <a:rPr dirty="0" sz="2500" spc="-160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healthcare,</a:t>
            </a:r>
            <a:r>
              <a:rPr dirty="0" sz="2500" spc="-160">
                <a:latin typeface="Verdana"/>
                <a:cs typeface="Verdana"/>
              </a:rPr>
              <a:t> </a:t>
            </a:r>
            <a:r>
              <a:rPr dirty="0" sz="2500" spc="-40">
                <a:latin typeface="Verdana"/>
                <a:cs typeface="Verdana"/>
              </a:rPr>
              <a:t>ﬁnance,</a:t>
            </a:r>
            <a:r>
              <a:rPr dirty="0" sz="2500" spc="-165">
                <a:latin typeface="Verdana"/>
                <a:cs typeface="Verdana"/>
              </a:rPr>
              <a:t> </a:t>
            </a:r>
            <a:r>
              <a:rPr dirty="0" sz="2500" spc="30">
                <a:latin typeface="Verdana"/>
                <a:cs typeface="Verdana"/>
              </a:rPr>
              <a:t>and </a:t>
            </a:r>
            <a:r>
              <a:rPr dirty="0" sz="2500" spc="-10">
                <a:latin typeface="Verdana"/>
                <a:cs typeface="Verdana"/>
              </a:rPr>
              <a:t>education,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driving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innovation</a:t>
            </a:r>
            <a:r>
              <a:rPr dirty="0" sz="2500" spc="-180">
                <a:latin typeface="Verdana"/>
                <a:cs typeface="Verdana"/>
              </a:rPr>
              <a:t> </a:t>
            </a:r>
            <a:r>
              <a:rPr dirty="0" sz="2500" spc="55">
                <a:latin typeface="Verdana"/>
                <a:cs typeface="Verdana"/>
              </a:rPr>
              <a:t>and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efﬁciency.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097" y="1938642"/>
            <a:ext cx="5925820" cy="9740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200" spc="-280"/>
              <a:t>AI</a:t>
            </a:r>
            <a:r>
              <a:rPr dirty="0" sz="6200" spc="-95"/>
              <a:t> </a:t>
            </a:r>
            <a:r>
              <a:rPr dirty="0" sz="6200" spc="280"/>
              <a:t>in</a:t>
            </a:r>
            <a:r>
              <a:rPr dirty="0" sz="6200" spc="-95"/>
              <a:t> </a:t>
            </a:r>
            <a:r>
              <a:rPr dirty="0" sz="6200" spc="195"/>
              <a:t>Healthcare</a:t>
            </a:r>
            <a:endParaRPr sz="62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4866" y="3755187"/>
            <a:ext cx="2475509" cy="3088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295" y="4707623"/>
            <a:ext cx="1202842" cy="24218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9035" y="3317036"/>
            <a:ext cx="1650885" cy="2478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7162" y="4193337"/>
            <a:ext cx="3539667" cy="30726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1098" y="4193337"/>
            <a:ext cx="1089977" cy="24780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433296" y="3175317"/>
            <a:ext cx="3094990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revolutionizing </a:t>
            </a:r>
            <a:r>
              <a:rPr dirty="0" sz="2450">
                <a:latin typeface="Verdana"/>
                <a:cs typeface="Verdana"/>
              </a:rPr>
              <a:t>applications</a:t>
            </a:r>
            <a:r>
              <a:rPr dirty="0" sz="2450" spc="254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like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50184" y="3175317"/>
            <a:ext cx="1323975" cy="901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50" spc="60">
                <a:latin typeface="Verdana"/>
                <a:cs typeface="Verdana"/>
              </a:rPr>
              <a:t>through</a:t>
            </a:r>
            <a:endParaRPr sz="2450">
              <a:latin typeface="Verdana"/>
              <a:cs typeface="Verdana"/>
            </a:endParaRPr>
          </a:p>
          <a:p>
            <a:pPr marL="207010">
              <a:lnSpc>
                <a:spcPct val="100000"/>
              </a:lnSpc>
              <a:spcBef>
                <a:spcPts val="509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33296" y="4042092"/>
            <a:ext cx="6202680" cy="22352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83940">
              <a:lnSpc>
                <a:spcPct val="100000"/>
              </a:lnSpc>
              <a:spcBef>
                <a:spcPts val="680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1192530">
              <a:lnSpc>
                <a:spcPct val="117300"/>
              </a:lnSpc>
              <a:spcBef>
                <a:spcPts val="75"/>
              </a:spcBef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innovations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enhance </a:t>
            </a:r>
            <a:r>
              <a:rPr dirty="0" sz="2450" spc="45">
                <a:latin typeface="Verdana"/>
                <a:cs typeface="Verdana"/>
              </a:rPr>
              <a:t>patient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75">
                <a:latin typeface="Verdana"/>
                <a:cs typeface="Verdana"/>
              </a:rPr>
              <a:t>care,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reduce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60">
                <a:latin typeface="Verdana"/>
                <a:cs typeface="Verdana"/>
              </a:rPr>
              <a:t>costs,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improve </a:t>
            </a:r>
            <a:r>
              <a:rPr dirty="0" sz="2450">
                <a:latin typeface="Verdana"/>
                <a:cs typeface="Verdana"/>
              </a:rPr>
              <a:t>outcomes,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making</a:t>
            </a:r>
            <a:r>
              <a:rPr dirty="0" sz="2450" spc="-9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healthcare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more </a:t>
            </a:r>
            <a:r>
              <a:rPr dirty="0" sz="2450">
                <a:latin typeface="Verdana"/>
                <a:cs typeface="Verdana"/>
              </a:rPr>
              <a:t>efﬁcient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accessible.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231775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1825"/>
              </a:spcBef>
            </a:pPr>
            <a:r>
              <a:rPr dirty="0" sz="5850" spc="-275">
                <a:solidFill>
                  <a:srgbClr val="FFFFFF"/>
                </a:solidFill>
              </a:rPr>
              <a:t>AI</a:t>
            </a:r>
            <a:r>
              <a:rPr dirty="0" sz="5850" spc="-100">
                <a:solidFill>
                  <a:srgbClr val="FFFFFF"/>
                </a:solidFill>
              </a:rPr>
              <a:t> </a:t>
            </a:r>
            <a:r>
              <a:rPr dirty="0" sz="5850" spc="265">
                <a:solidFill>
                  <a:srgbClr val="FFFFFF"/>
                </a:solidFill>
              </a:rPr>
              <a:t>in</a:t>
            </a:r>
            <a:r>
              <a:rPr dirty="0" sz="5850" spc="-95">
                <a:solidFill>
                  <a:srgbClr val="FFFFFF"/>
                </a:solidFill>
              </a:rPr>
              <a:t> </a:t>
            </a:r>
            <a:r>
              <a:rPr dirty="0" sz="5850" spc="190">
                <a:solidFill>
                  <a:srgbClr val="FFFFFF"/>
                </a:solidFill>
              </a:rPr>
              <a:t>Finance</a:t>
            </a:r>
            <a:endParaRPr sz="58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59402" y="3457066"/>
            <a:ext cx="2210803" cy="2494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2682" y="3896829"/>
            <a:ext cx="2458935" cy="24780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1358" y="3457066"/>
            <a:ext cx="804291" cy="24941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1748" y="3896829"/>
            <a:ext cx="1484439" cy="24780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16455" y="3896829"/>
            <a:ext cx="1723644" cy="24780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54654" y="4334979"/>
            <a:ext cx="1126337" cy="3088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839121" y="3377920"/>
            <a:ext cx="94551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95">
                <a:latin typeface="Verdana"/>
                <a:cs typeface="Verdana"/>
              </a:rPr>
              <a:t>In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30"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309692" y="3816070"/>
            <a:ext cx="92075" cy="402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056488" y="3316961"/>
            <a:ext cx="2560320" cy="901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utilized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49358" y="4183736"/>
            <a:ext cx="7266940" cy="135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6675">
              <a:lnSpc>
                <a:spcPct val="119900"/>
              </a:lnSpc>
              <a:spcBef>
                <a:spcPts val="95"/>
              </a:spcBef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applications</a:t>
            </a:r>
            <a:r>
              <a:rPr dirty="0" sz="2450" spc="-8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help</a:t>
            </a:r>
            <a:r>
              <a:rPr dirty="0" sz="2450" spc="-8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institutions </a:t>
            </a:r>
            <a:r>
              <a:rPr dirty="0" sz="2450" spc="50">
                <a:latin typeface="Verdana"/>
                <a:cs typeface="Verdana"/>
              </a:rPr>
              <a:t>make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data-driven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decisions,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enhance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security,</a:t>
            </a:r>
            <a:endParaRPr sz="2450">
              <a:latin typeface="Verdana"/>
              <a:cs typeface="Verdana"/>
            </a:endParaRPr>
          </a:p>
          <a:p>
            <a:pPr marL="823594">
              <a:lnSpc>
                <a:spcPct val="100000"/>
              </a:lnSpc>
              <a:spcBef>
                <a:spcPts val="509"/>
              </a:spcBef>
            </a:pP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improve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customer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experiences.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"/>
            <a:ext cx="9144000" cy="10287000"/>
            <a:chOff x="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1"/>
                  </a:lnTo>
                  <a:lnTo>
                    <a:pt x="0" y="10286999"/>
                  </a:lnTo>
                  <a:lnTo>
                    <a:pt x="9143999" y="10286999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110"/>
              <a:t>Ethical</a:t>
            </a:r>
            <a:r>
              <a:rPr dirty="0" sz="4650" spc="-80"/>
              <a:t> </a:t>
            </a:r>
            <a:r>
              <a:rPr dirty="0" sz="4650" spc="180"/>
              <a:t>Considerations</a:t>
            </a:r>
            <a:endParaRPr sz="46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59310" y="3631310"/>
            <a:ext cx="608711" cy="24778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4932" y="3631310"/>
            <a:ext cx="1101979" cy="3088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27225" y="2869311"/>
            <a:ext cx="1028954" cy="24778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0319" y="3250311"/>
            <a:ext cx="2285288" cy="24778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83164" y="4012310"/>
            <a:ext cx="2228215" cy="3088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553192" y="2788552"/>
            <a:ext cx="5765165" cy="2688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10">
                <a:latin typeface="Verdana"/>
                <a:cs typeface="Verdana"/>
              </a:rPr>
              <a:t>As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continues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evolve,</a:t>
            </a:r>
            <a:endParaRPr sz="2450">
              <a:latin typeface="Verdana"/>
              <a:cs typeface="Verdana"/>
            </a:endParaRPr>
          </a:p>
          <a:p>
            <a:pPr marL="2391410">
              <a:lnSpc>
                <a:spcPct val="100000"/>
              </a:lnSpc>
              <a:spcBef>
                <a:spcPts val="60"/>
              </a:spcBef>
            </a:pPr>
            <a:r>
              <a:rPr dirty="0" sz="2450" spc="95">
                <a:latin typeface="Verdana"/>
                <a:cs typeface="Verdana"/>
              </a:rPr>
              <a:t>become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paramount.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311400" algn="l"/>
                <a:tab pos="3576954" algn="l"/>
              </a:tabLst>
            </a:pPr>
            <a:r>
              <a:rPr dirty="0" sz="2450" spc="-70">
                <a:latin typeface="Verdana"/>
                <a:cs typeface="Verdana"/>
              </a:rPr>
              <a:t>Issues</a:t>
            </a:r>
            <a:r>
              <a:rPr dirty="0" sz="2450" spc="-17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like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,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2311400">
              <a:lnSpc>
                <a:spcPct val="102000"/>
              </a:lnSpc>
            </a:pPr>
            <a:r>
              <a:rPr dirty="0" sz="2450" spc="70">
                <a:latin typeface="Verdana"/>
                <a:cs typeface="Verdana"/>
              </a:rPr>
              <a:t>must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be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addressed</a:t>
            </a:r>
            <a:r>
              <a:rPr dirty="0" sz="2450" spc="-13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to </a:t>
            </a:r>
            <a:r>
              <a:rPr dirty="0" sz="2450">
                <a:latin typeface="Verdana"/>
                <a:cs typeface="Verdana"/>
              </a:rPr>
              <a:t>ensure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that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technologies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are </a:t>
            </a:r>
            <a:r>
              <a:rPr dirty="0" sz="2450" spc="45">
                <a:latin typeface="Verdana"/>
                <a:cs typeface="Verdana"/>
              </a:rPr>
              <a:t>developed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implemented </a:t>
            </a:r>
            <a:r>
              <a:rPr dirty="0" sz="2450" spc="-10">
                <a:latin typeface="Verdana"/>
                <a:cs typeface="Verdana"/>
              </a:rPr>
              <a:t>responsibly.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031" y="1419873"/>
            <a:ext cx="6260465" cy="7340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50" spc="-220"/>
              <a:t>AI</a:t>
            </a:r>
            <a:r>
              <a:rPr dirty="0" sz="4650" spc="-80"/>
              <a:t> </a:t>
            </a:r>
            <a:r>
              <a:rPr dirty="0" sz="4650" spc="210"/>
              <a:t>in</a:t>
            </a:r>
            <a:r>
              <a:rPr dirty="0" sz="4650" spc="-75"/>
              <a:t> </a:t>
            </a:r>
            <a:r>
              <a:rPr dirty="0" sz="4650" spc="180"/>
              <a:t>Customer</a:t>
            </a:r>
            <a:r>
              <a:rPr dirty="0" sz="4650" spc="-175"/>
              <a:t> </a:t>
            </a:r>
            <a:r>
              <a:rPr dirty="0" sz="4650" spc="150"/>
              <a:t>Service</a:t>
            </a:r>
            <a:endParaRPr sz="46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9556" y="3388207"/>
            <a:ext cx="1380083" cy="2477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2273" y="3388207"/>
            <a:ext cx="2620149" cy="24778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5466" y="3826357"/>
            <a:ext cx="2938462" cy="3088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5316" y="2950057"/>
            <a:ext cx="2669997" cy="24778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51900" y="2808326"/>
            <a:ext cx="2863850" cy="1339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10845">
              <a:lnSpc>
                <a:spcPct val="117300"/>
              </a:lnSpc>
              <a:spcBef>
                <a:spcPts val="95"/>
              </a:spcBef>
              <a:tabLst>
                <a:tab pos="2783840" algn="l"/>
              </a:tabLst>
            </a:pP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enhancing </a:t>
            </a:r>
            <a:r>
              <a:rPr dirty="0" sz="2450" spc="60">
                <a:latin typeface="Verdana"/>
                <a:cs typeface="Verdana"/>
              </a:rPr>
              <a:t>through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903605">
              <a:lnSpc>
                <a:spcPct val="100000"/>
              </a:lnSpc>
              <a:spcBef>
                <a:spcPts val="509"/>
              </a:spcBef>
            </a:pP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78053" y="3246476"/>
            <a:ext cx="1101090" cy="90170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77886" y="4132300"/>
            <a:ext cx="6101080" cy="177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1066800">
              <a:lnSpc>
                <a:spcPct val="117300"/>
              </a:lnSpc>
              <a:spcBef>
                <a:spcPts val="95"/>
              </a:spcBef>
            </a:pPr>
            <a:r>
              <a:rPr dirty="0" sz="2450" spc="45">
                <a:latin typeface="Verdana"/>
                <a:cs typeface="Verdana"/>
              </a:rPr>
              <a:t>technologies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improve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customer </a:t>
            </a:r>
            <a:r>
              <a:rPr dirty="0" sz="2450" spc="-25">
                <a:latin typeface="Verdana"/>
                <a:cs typeface="Verdana"/>
              </a:rPr>
              <a:t>interactions,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streamline</a:t>
            </a:r>
            <a:r>
              <a:rPr dirty="0" sz="2450" spc="-10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processes,</a:t>
            </a:r>
            <a:r>
              <a:rPr dirty="0" sz="2450" spc="-9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 </a:t>
            </a:r>
            <a:r>
              <a:rPr dirty="0" sz="2450">
                <a:latin typeface="Verdana"/>
                <a:cs typeface="Verdana"/>
              </a:rPr>
              <a:t>provide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personalized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support,</a:t>
            </a:r>
            <a:r>
              <a:rPr dirty="0" sz="2450" spc="-5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leading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higher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satisfaction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levels.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"/>
            <a:ext cx="9144000" cy="10287000"/>
            <a:chOff x="0" y="-1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1"/>
                  </a:lnTo>
                  <a:lnTo>
                    <a:pt x="0" y="10286999"/>
                  </a:lnTo>
                  <a:lnTo>
                    <a:pt x="9143999" y="10286999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0"/>
              <a:t>Future</a:t>
            </a:r>
            <a:r>
              <a:rPr dirty="0" spc="-210"/>
              <a:t> </a:t>
            </a:r>
            <a:r>
              <a:rPr dirty="0" spc="215"/>
              <a:t>Trends</a:t>
            </a:r>
            <a:r>
              <a:rPr dirty="0" spc="-80"/>
              <a:t> </a:t>
            </a:r>
            <a:r>
              <a:rPr dirty="0" spc="270"/>
              <a:t>in</a:t>
            </a:r>
            <a:r>
              <a:rPr dirty="0" spc="-300"/>
              <a:t> </a:t>
            </a:r>
            <a:r>
              <a:rPr dirty="0" spc="-280"/>
              <a:t>AI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14176122" y="3263506"/>
            <a:ext cx="300990" cy="233679"/>
          </a:xfrm>
          <a:custGeom>
            <a:avLst/>
            <a:gdLst/>
            <a:ahLst/>
            <a:cxnLst/>
            <a:rect l="l" t="t" r="r" b="b"/>
            <a:pathLst>
              <a:path w="300990" h="233679">
                <a:moveTo>
                  <a:pt x="244475" y="233070"/>
                </a:moveTo>
                <a:lnTo>
                  <a:pt x="217589" y="174282"/>
                </a:lnTo>
                <a:lnTo>
                  <a:pt x="202996" y="142354"/>
                </a:lnTo>
                <a:lnTo>
                  <a:pt x="164973" y="59182"/>
                </a:lnTo>
                <a:lnTo>
                  <a:pt x="164973" y="142354"/>
                </a:lnTo>
                <a:lnTo>
                  <a:pt x="79248" y="142354"/>
                </a:lnTo>
                <a:lnTo>
                  <a:pt x="122047" y="46532"/>
                </a:lnTo>
                <a:lnTo>
                  <a:pt x="164973" y="142354"/>
                </a:lnTo>
                <a:lnTo>
                  <a:pt x="164973" y="59182"/>
                </a:lnTo>
                <a:lnTo>
                  <a:pt x="159194" y="46532"/>
                </a:lnTo>
                <a:lnTo>
                  <a:pt x="137922" y="0"/>
                </a:lnTo>
                <a:lnTo>
                  <a:pt x="106553" y="0"/>
                </a:lnTo>
                <a:lnTo>
                  <a:pt x="0" y="233070"/>
                </a:lnTo>
                <a:lnTo>
                  <a:pt x="38608" y="233070"/>
                </a:lnTo>
                <a:lnTo>
                  <a:pt x="64897" y="174282"/>
                </a:lnTo>
                <a:lnTo>
                  <a:pt x="179197" y="174282"/>
                </a:lnTo>
                <a:lnTo>
                  <a:pt x="205486" y="233070"/>
                </a:lnTo>
                <a:lnTo>
                  <a:pt x="244475" y="233070"/>
                </a:lnTo>
                <a:close/>
              </a:path>
              <a:path w="300990" h="233679">
                <a:moveTo>
                  <a:pt x="300482" y="0"/>
                </a:moveTo>
                <a:lnTo>
                  <a:pt x="264287" y="0"/>
                </a:lnTo>
                <a:lnTo>
                  <a:pt x="264287" y="233070"/>
                </a:lnTo>
                <a:lnTo>
                  <a:pt x="300482" y="233070"/>
                </a:lnTo>
                <a:lnTo>
                  <a:pt x="300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35536" y="3250311"/>
            <a:ext cx="2171547" cy="30726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80319" y="3631310"/>
            <a:ext cx="2556560" cy="24778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92606" y="3631310"/>
            <a:ext cx="1592707" cy="3088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0319" y="4012310"/>
            <a:ext cx="1736509" cy="3088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553192" y="2788552"/>
            <a:ext cx="5912485" cy="2307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36195">
              <a:lnSpc>
                <a:spcPct val="102000"/>
              </a:lnSpc>
              <a:spcBef>
                <a:spcPts val="65"/>
              </a:spcBef>
              <a:tabLst>
                <a:tab pos="3476625" algn="l"/>
              </a:tabLst>
            </a:pPr>
            <a:r>
              <a:rPr dirty="0" sz="2450" spc="65">
                <a:latin typeface="Verdana"/>
                <a:cs typeface="Verdana"/>
              </a:rPr>
              <a:t>Looking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ahead,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we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can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expect</a:t>
            </a:r>
            <a:r>
              <a:rPr dirty="0" sz="2450" spc="-15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trends </a:t>
            </a:r>
            <a:r>
              <a:rPr dirty="0" sz="2450" spc="55">
                <a:latin typeface="Verdana"/>
                <a:cs typeface="Verdana"/>
              </a:rPr>
              <a:t>such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as</a:t>
            </a:r>
            <a:r>
              <a:rPr dirty="0" sz="2450">
                <a:latin typeface="Verdana"/>
                <a:cs typeface="Verdana"/>
              </a:rPr>
              <a:t>	</a:t>
            </a:r>
            <a:r>
              <a:rPr dirty="0" sz="2450" spc="-415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2599690">
              <a:lnSpc>
                <a:spcPct val="100000"/>
              </a:lnSpc>
              <a:spcBef>
                <a:spcPts val="60"/>
              </a:spcBef>
            </a:pPr>
            <a:r>
              <a:rPr dirty="0" sz="2450" spc="-365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5080" indent="1769110">
              <a:lnSpc>
                <a:spcPct val="102000"/>
              </a:lnSpc>
            </a:pPr>
            <a:r>
              <a:rPr dirty="0" sz="2450" spc="-365">
                <a:latin typeface="Verdana"/>
                <a:cs typeface="Verdana"/>
              </a:rPr>
              <a:t>.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These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trends</a:t>
            </a:r>
            <a:r>
              <a:rPr dirty="0" sz="2450" spc="-13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will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further </a:t>
            </a:r>
            <a:r>
              <a:rPr dirty="0" sz="2450">
                <a:latin typeface="Verdana"/>
                <a:cs typeface="Verdana"/>
              </a:rPr>
              <a:t>integrate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into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our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05">
                <a:latin typeface="Verdana"/>
                <a:cs typeface="Verdana"/>
              </a:rPr>
              <a:t>lives,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making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it </a:t>
            </a:r>
            <a:r>
              <a:rPr dirty="0" sz="2450" spc="50">
                <a:latin typeface="Verdana"/>
                <a:cs typeface="Verdana"/>
              </a:rPr>
              <a:t>more</a:t>
            </a:r>
            <a:r>
              <a:rPr dirty="0" sz="2450" spc="-15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accessible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understandable.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8004" y="2406599"/>
            <a:ext cx="6722745" cy="155575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0" spc="450"/>
              <a:t>Conclusion</a:t>
            </a:r>
            <a:endParaRPr sz="10000"/>
          </a:p>
        </p:txBody>
      </p:sp>
      <p:sp>
        <p:nvSpPr>
          <p:cNvPr id="4" name="object 4" descr=""/>
          <p:cNvSpPr txBox="1"/>
          <p:nvPr/>
        </p:nvSpPr>
        <p:spPr>
          <a:xfrm>
            <a:off x="4286732" y="4660112"/>
            <a:ext cx="9705340" cy="154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450" spc="-95">
                <a:latin typeface="Verdana"/>
                <a:cs typeface="Verdana"/>
              </a:rPr>
              <a:t>In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conclusion,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110">
                <a:latin typeface="Verdana"/>
                <a:cs typeface="Verdana"/>
              </a:rPr>
              <a:t>AI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is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poised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to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signiﬁcantly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inﬂuence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our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future.</a:t>
            </a:r>
            <a:endParaRPr sz="2450">
              <a:latin typeface="Verdana"/>
              <a:cs typeface="Verdana"/>
            </a:endParaRPr>
          </a:p>
          <a:p>
            <a:pPr algn="ctr" marL="110489" marR="102870" indent="-635">
              <a:lnSpc>
                <a:spcPct val="102000"/>
              </a:lnSpc>
            </a:pPr>
            <a:r>
              <a:rPr dirty="0" sz="2450">
                <a:latin typeface="Verdana"/>
                <a:cs typeface="Verdana"/>
              </a:rPr>
              <a:t>By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understanding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its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trends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applications,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we</a:t>
            </a:r>
            <a:r>
              <a:rPr dirty="0" sz="2450" spc="-160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can</a:t>
            </a:r>
            <a:r>
              <a:rPr dirty="0" sz="2450" spc="-16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better </a:t>
            </a:r>
            <a:r>
              <a:rPr dirty="0" sz="2450">
                <a:latin typeface="Verdana"/>
                <a:cs typeface="Verdana"/>
              </a:rPr>
              <a:t>prepare</a:t>
            </a:r>
            <a:r>
              <a:rPr dirty="0" sz="2450" spc="-14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for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changes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it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brings,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ensuring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a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positive</a:t>
            </a:r>
            <a:r>
              <a:rPr dirty="0" sz="2450" spc="-140">
                <a:latin typeface="Verdana"/>
                <a:cs typeface="Verdana"/>
              </a:rPr>
              <a:t> </a:t>
            </a:r>
            <a:r>
              <a:rPr dirty="0" sz="2450" spc="70">
                <a:latin typeface="Verdana"/>
                <a:cs typeface="Verdana"/>
              </a:rPr>
              <a:t>impact </a:t>
            </a:r>
            <a:r>
              <a:rPr dirty="0" sz="2450" spc="80">
                <a:latin typeface="Verdana"/>
                <a:cs typeface="Verdana"/>
              </a:rPr>
              <a:t>on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society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and</a:t>
            </a:r>
            <a:r>
              <a:rPr dirty="0" sz="2450" spc="-19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the</a:t>
            </a:r>
            <a:r>
              <a:rPr dirty="0" sz="2450" spc="-19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economy.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2025-02-17T16:51:46Z</dcterms:created>
  <dcterms:modified xsi:type="dcterms:W3CDTF">2025-02-17T16:51:46Z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2025-02-17T00:00:00Z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2025-02-17T00:00:00Z</vt:filetime>
  </property>
  <property fmtid="{D5CDD505-2E9C-101B-9397-08002B2CF9AE}" pid="5" name="Producer">
    <vt:lpwstr>GPL Ghostscript 10.04.0</vt:lpwstr>
  </property>
</Properties>
</file>