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75" r:id="rId12"/>
    <p:sldId id="267" r:id="rId13"/>
    <p:sldId id="268" r:id="rId14"/>
    <p:sldId id="269" r:id="rId15"/>
    <p:sldId id="276" r:id="rId16"/>
    <p:sldId id="277" r:id="rId17"/>
    <p:sldId id="278" r:id="rId18"/>
    <p:sldId id="279" r:id="rId19"/>
    <p:sldId id="280" r:id="rId20"/>
    <p:sldId id="281" r:id="rId21"/>
    <p:sldId id="272" r:id="rId22"/>
    <p:sldId id="273" r:id="rId23"/>
    <p:sldId id="27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3/13/2023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3/13/2023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3/13/2023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3/13/2023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3/13/2023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kaggle.com/code/emrearslan123/house-price-prediction/data?select=train.csv" TargetMode="External"/><Relationship Id="rId2" Type="http://schemas.openxmlformats.org/officeDocument/2006/relationships/hyperlink" Target="https://www.kaggle.com/code/emrearslan123/house-price-prediction/data?select=test.csv" TargetMode="External"/><Relationship Id="rId1" Type="http://schemas.openxmlformats.org/officeDocument/2006/relationships/slideLayout" Target="../slideLayouts/slideLayout2.xml"/><Relationship Id="rId4" Type="http://schemas.openxmlformats.org/officeDocument/2006/relationships/hyperlink" Target="https://chat.openai.com/cha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2AAD3-B870-277B-D278-A535C3BB420B}"/>
              </a:ext>
            </a:extLst>
          </p:cNvPr>
          <p:cNvSpPr>
            <a:spLocks noGrp="1"/>
          </p:cNvSpPr>
          <p:nvPr>
            <p:ph type="ctrTitle"/>
          </p:nvPr>
        </p:nvSpPr>
        <p:spPr/>
        <p:txBody>
          <a:bodyPr/>
          <a:lstStyle/>
          <a:p>
            <a:r>
              <a:rPr lang="en-IN" dirty="0"/>
              <a:t>Polynomial Regression</a:t>
            </a:r>
          </a:p>
        </p:txBody>
      </p:sp>
      <p:sp>
        <p:nvSpPr>
          <p:cNvPr id="3" name="Subtitle 2">
            <a:extLst>
              <a:ext uri="{FF2B5EF4-FFF2-40B4-BE49-F238E27FC236}">
                <a16:creationId xmlns:a16="http://schemas.microsoft.com/office/drawing/2014/main" id="{8502C479-D501-27FE-3424-1E8B6B3926CD}"/>
              </a:ext>
            </a:extLst>
          </p:cNvPr>
          <p:cNvSpPr>
            <a:spLocks noGrp="1"/>
          </p:cNvSpPr>
          <p:nvPr>
            <p:ph type="subTitle" idx="1"/>
          </p:nvPr>
        </p:nvSpPr>
        <p:spPr/>
        <p:txBody>
          <a:bodyPr>
            <a:normAutofit/>
          </a:bodyPr>
          <a:lstStyle/>
          <a:p>
            <a:r>
              <a:rPr lang="en-IN" sz="1800" dirty="0"/>
              <a:t>                                                                                        Abhishikta Varma</a:t>
            </a:r>
          </a:p>
        </p:txBody>
      </p:sp>
    </p:spTree>
    <p:extLst>
      <p:ext uri="{BB962C8B-B14F-4D97-AF65-F5344CB8AC3E}">
        <p14:creationId xmlns:p14="http://schemas.microsoft.com/office/powerpoint/2010/main" val="93368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441F15B-6B0B-9B87-51F0-DE2A9A229BCA}"/>
              </a:ext>
            </a:extLst>
          </p:cNvPr>
          <p:cNvSpPr txBox="1"/>
          <p:nvPr/>
        </p:nvSpPr>
        <p:spPr>
          <a:xfrm>
            <a:off x="77106" y="4572000"/>
            <a:ext cx="11625944" cy="923330"/>
          </a:xfrm>
          <a:prstGeom prst="rect">
            <a:avLst/>
          </a:prstGeom>
          <a:noFill/>
        </p:spPr>
        <p:txBody>
          <a:bodyPr wrap="square" rtlCol="0">
            <a:spAutoFit/>
          </a:bodyPr>
          <a:lstStyle/>
          <a:p>
            <a:r>
              <a:rPr lang="en-IN" dirty="0"/>
              <a:t>Plotting graph to know about skewness of data </a:t>
            </a:r>
          </a:p>
          <a:p>
            <a:r>
              <a:rPr lang="en-IN" dirty="0"/>
              <a:t>We got skewness 1.671125</a:t>
            </a:r>
          </a:p>
          <a:p>
            <a:r>
              <a:rPr lang="en-IN" dirty="0"/>
              <a:t>Which means the data is right </a:t>
            </a:r>
            <a:r>
              <a:rPr lang="en-IN" dirty="0" err="1"/>
              <a:t>skeweed</a:t>
            </a:r>
            <a:endParaRPr lang="en-IN" dirty="0"/>
          </a:p>
        </p:txBody>
      </p:sp>
      <p:pic>
        <p:nvPicPr>
          <p:cNvPr id="3" name="Picture 2">
            <a:extLst>
              <a:ext uri="{FF2B5EF4-FFF2-40B4-BE49-F238E27FC236}">
                <a16:creationId xmlns:a16="http://schemas.microsoft.com/office/drawing/2014/main" id="{F16F9EB8-340A-64D7-2CE6-CC3E65544304}"/>
              </a:ext>
            </a:extLst>
          </p:cNvPr>
          <p:cNvPicPr>
            <a:picLocks noChangeAspect="1"/>
          </p:cNvPicPr>
          <p:nvPr/>
        </p:nvPicPr>
        <p:blipFill>
          <a:blip r:embed="rId2"/>
          <a:stretch>
            <a:fillRect/>
          </a:stretch>
        </p:blipFill>
        <p:spPr>
          <a:xfrm>
            <a:off x="0" y="119743"/>
            <a:ext cx="11703050" cy="4267200"/>
          </a:xfrm>
          <a:prstGeom prst="rect">
            <a:avLst/>
          </a:prstGeom>
        </p:spPr>
      </p:pic>
    </p:spTree>
    <p:extLst>
      <p:ext uri="{BB962C8B-B14F-4D97-AF65-F5344CB8AC3E}">
        <p14:creationId xmlns:p14="http://schemas.microsoft.com/office/powerpoint/2010/main" val="3048324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EE4A48-3E93-94E8-F506-FF0E3C10D316}"/>
              </a:ext>
            </a:extLst>
          </p:cNvPr>
          <p:cNvPicPr>
            <a:picLocks noChangeAspect="1"/>
          </p:cNvPicPr>
          <p:nvPr/>
        </p:nvPicPr>
        <p:blipFill>
          <a:blip r:embed="rId2"/>
          <a:stretch>
            <a:fillRect/>
          </a:stretch>
        </p:blipFill>
        <p:spPr>
          <a:xfrm>
            <a:off x="421368" y="15240"/>
            <a:ext cx="10821398" cy="3873500"/>
          </a:xfrm>
          <a:prstGeom prst="rect">
            <a:avLst/>
          </a:prstGeom>
        </p:spPr>
      </p:pic>
      <p:sp>
        <p:nvSpPr>
          <p:cNvPr id="4" name="TextBox 3">
            <a:extLst>
              <a:ext uri="{FF2B5EF4-FFF2-40B4-BE49-F238E27FC236}">
                <a16:creationId xmlns:a16="http://schemas.microsoft.com/office/drawing/2014/main" id="{DE5F824A-E1D7-0205-83F2-42FBDFE7F67E}"/>
              </a:ext>
            </a:extLst>
          </p:cNvPr>
          <p:cNvSpPr txBox="1"/>
          <p:nvPr/>
        </p:nvSpPr>
        <p:spPr>
          <a:xfrm flipH="1">
            <a:off x="421368" y="4206239"/>
            <a:ext cx="10821398" cy="1200329"/>
          </a:xfrm>
          <a:prstGeom prst="rect">
            <a:avLst/>
          </a:prstGeom>
          <a:noFill/>
        </p:spPr>
        <p:txBody>
          <a:bodyPr wrap="square" rtlCol="0">
            <a:spAutoFit/>
          </a:bodyPr>
          <a:lstStyle/>
          <a:p>
            <a:r>
              <a:rPr lang="en-US" b="0" i="0" dirty="0">
                <a:solidFill>
                  <a:srgbClr val="374151"/>
                </a:solidFill>
                <a:effectLst/>
                <a:latin typeface="Söhne"/>
              </a:rPr>
              <a:t>Without knowing the specific value of skewness, it's difficult to determine the nature of the distribution. However, if the skewness is between -1 and 1, the distribution is generally considered to be approximately symmetrical or unskewed. This means that the majority of the data falls near the mean, and there are no significant outliers causing the distribution to be skewed in one direction or the other.</a:t>
            </a:r>
            <a:endParaRPr lang="en-IN" dirty="0"/>
          </a:p>
        </p:txBody>
      </p:sp>
    </p:spTree>
    <p:extLst>
      <p:ext uri="{BB962C8B-B14F-4D97-AF65-F5344CB8AC3E}">
        <p14:creationId xmlns:p14="http://schemas.microsoft.com/office/powerpoint/2010/main" val="2816088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0A9F0D8-90E2-EB82-5F7E-62B689D66D45}"/>
              </a:ext>
            </a:extLst>
          </p:cNvPr>
          <p:cNvSpPr txBox="1"/>
          <p:nvPr/>
        </p:nvSpPr>
        <p:spPr>
          <a:xfrm>
            <a:off x="7898676" y="1708663"/>
            <a:ext cx="4032068" cy="2862322"/>
          </a:xfrm>
          <a:prstGeom prst="rect">
            <a:avLst/>
          </a:prstGeom>
          <a:noFill/>
        </p:spPr>
        <p:txBody>
          <a:bodyPr wrap="square" rtlCol="0">
            <a:spAutoFit/>
          </a:bodyPr>
          <a:lstStyle/>
          <a:p>
            <a:r>
              <a:rPr lang="en-IN" dirty="0"/>
              <a:t>Plotting Heat Map in order to see Correlation between Variables, here the correlation between with the column is one which means highly correlated.</a:t>
            </a:r>
          </a:p>
          <a:p>
            <a:endParaRPr lang="en-IN" dirty="0"/>
          </a:p>
          <a:p>
            <a:endParaRPr lang="en-IN" dirty="0"/>
          </a:p>
          <a:p>
            <a:r>
              <a:rPr lang="en-IN" dirty="0"/>
              <a:t>The region which is in red is said to be negative correlated and the region which is blue is positive correlation </a:t>
            </a:r>
          </a:p>
          <a:p>
            <a:endParaRPr lang="en-IN" dirty="0"/>
          </a:p>
        </p:txBody>
      </p:sp>
      <p:pic>
        <p:nvPicPr>
          <p:cNvPr id="3" name="Picture 2">
            <a:extLst>
              <a:ext uri="{FF2B5EF4-FFF2-40B4-BE49-F238E27FC236}">
                <a16:creationId xmlns:a16="http://schemas.microsoft.com/office/drawing/2014/main" id="{D94ECC2F-0586-C6B6-2169-F06555AF9D17}"/>
              </a:ext>
            </a:extLst>
          </p:cNvPr>
          <p:cNvPicPr>
            <a:picLocks noChangeAspect="1"/>
          </p:cNvPicPr>
          <p:nvPr/>
        </p:nvPicPr>
        <p:blipFill>
          <a:blip r:embed="rId2"/>
          <a:stretch>
            <a:fillRect/>
          </a:stretch>
        </p:blipFill>
        <p:spPr>
          <a:xfrm>
            <a:off x="0" y="1012873"/>
            <a:ext cx="7471954" cy="4425950"/>
          </a:xfrm>
          <a:prstGeom prst="rect">
            <a:avLst/>
          </a:prstGeom>
        </p:spPr>
      </p:pic>
    </p:spTree>
    <p:extLst>
      <p:ext uri="{BB962C8B-B14F-4D97-AF65-F5344CB8AC3E}">
        <p14:creationId xmlns:p14="http://schemas.microsoft.com/office/powerpoint/2010/main" val="45447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F6DD29-A622-EB22-CE66-C3EAC96B0ECA}"/>
              </a:ext>
            </a:extLst>
          </p:cNvPr>
          <p:cNvPicPr>
            <a:picLocks noChangeAspect="1"/>
          </p:cNvPicPr>
          <p:nvPr/>
        </p:nvPicPr>
        <p:blipFill>
          <a:blip r:embed="rId2"/>
          <a:stretch>
            <a:fillRect/>
          </a:stretch>
        </p:blipFill>
        <p:spPr>
          <a:xfrm>
            <a:off x="279581" y="130175"/>
            <a:ext cx="10883900" cy="3549650"/>
          </a:xfrm>
          <a:prstGeom prst="rect">
            <a:avLst/>
          </a:prstGeom>
        </p:spPr>
      </p:pic>
      <p:sp>
        <p:nvSpPr>
          <p:cNvPr id="4" name="TextBox 3">
            <a:extLst>
              <a:ext uri="{FF2B5EF4-FFF2-40B4-BE49-F238E27FC236}">
                <a16:creationId xmlns:a16="http://schemas.microsoft.com/office/drawing/2014/main" id="{4D47A387-4966-0920-EB2D-F0600424D1D4}"/>
              </a:ext>
            </a:extLst>
          </p:cNvPr>
          <p:cNvSpPr txBox="1"/>
          <p:nvPr/>
        </p:nvSpPr>
        <p:spPr>
          <a:xfrm>
            <a:off x="409303" y="4014651"/>
            <a:ext cx="11434354" cy="923330"/>
          </a:xfrm>
          <a:prstGeom prst="rect">
            <a:avLst/>
          </a:prstGeom>
          <a:noFill/>
        </p:spPr>
        <p:txBody>
          <a:bodyPr wrap="square" rtlCol="0">
            <a:spAutoFit/>
          </a:bodyPr>
          <a:lstStyle/>
          <a:p>
            <a:pPr algn="l"/>
            <a:r>
              <a:rPr lang="en-US" b="0" i="0" dirty="0">
                <a:solidFill>
                  <a:srgbClr val="374151"/>
                </a:solidFill>
                <a:effectLst/>
                <a:latin typeface="Söhne"/>
              </a:rPr>
              <a:t>This function uses the method of least squares to fit a polynomial of the specified degree to the input data. The coefficients of the fitted polynomial are returned in descending order of degree.</a:t>
            </a:r>
          </a:p>
          <a:p>
            <a:pPr algn="l"/>
            <a:r>
              <a:rPr lang="en-US" b="0" i="0" dirty="0">
                <a:solidFill>
                  <a:srgbClr val="374151"/>
                </a:solidFill>
                <a:effectLst/>
                <a:latin typeface="Söhne"/>
              </a:rPr>
              <a:t>Now let's use this function to fit a polynomial of degree 3 to our synthetic data:</a:t>
            </a:r>
          </a:p>
        </p:txBody>
      </p:sp>
    </p:spTree>
    <p:extLst>
      <p:ext uri="{BB962C8B-B14F-4D97-AF65-F5344CB8AC3E}">
        <p14:creationId xmlns:p14="http://schemas.microsoft.com/office/powerpoint/2010/main" val="348766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2555932-5D77-54D7-10F7-81C65DBD5817}"/>
              </a:ext>
            </a:extLst>
          </p:cNvPr>
          <p:cNvSpPr txBox="1"/>
          <p:nvPr/>
        </p:nvSpPr>
        <p:spPr>
          <a:xfrm>
            <a:off x="69668" y="3215922"/>
            <a:ext cx="11205758" cy="1754326"/>
          </a:xfrm>
          <a:prstGeom prst="rect">
            <a:avLst/>
          </a:prstGeom>
          <a:noFill/>
        </p:spPr>
        <p:txBody>
          <a:bodyPr wrap="square" rtlCol="0">
            <a:spAutoFit/>
          </a:bodyPr>
          <a:lstStyle/>
          <a:p>
            <a:r>
              <a:rPr lang="en-US" b="0" i="0" dirty="0">
                <a:solidFill>
                  <a:srgbClr val="374151"/>
                </a:solidFill>
                <a:effectLst/>
                <a:latin typeface="Söhne"/>
              </a:rPr>
              <a:t>Finally, we can use these coefficients to make predictions on test data. Let's generate some test data and plot the fitted polynomial along with the original data.</a:t>
            </a:r>
          </a:p>
          <a:p>
            <a:endParaRPr lang="en-US" dirty="0">
              <a:solidFill>
                <a:srgbClr val="374151"/>
              </a:solidFill>
              <a:latin typeface="Söhne"/>
            </a:endParaRPr>
          </a:p>
          <a:p>
            <a:r>
              <a:rPr lang="en-US" b="0" i="0" dirty="0">
                <a:solidFill>
                  <a:srgbClr val="374151"/>
                </a:solidFill>
                <a:effectLst/>
                <a:latin typeface="Söhne"/>
              </a:rPr>
              <a:t>An R2 score of 0.7876709547124459 indicates that the regression model explains 78.77% of the variance in the target variable. This means that the model fits the data reasonably well, but there is still some unexplained variability in the target variable that the model is unable to capture</a:t>
            </a:r>
            <a:endParaRPr lang="en-IN" dirty="0"/>
          </a:p>
        </p:txBody>
      </p:sp>
      <p:pic>
        <p:nvPicPr>
          <p:cNvPr id="3" name="Picture 2">
            <a:extLst>
              <a:ext uri="{FF2B5EF4-FFF2-40B4-BE49-F238E27FC236}">
                <a16:creationId xmlns:a16="http://schemas.microsoft.com/office/drawing/2014/main" id="{ED19C39F-01FA-6616-BD62-02776A21BACC}"/>
              </a:ext>
            </a:extLst>
          </p:cNvPr>
          <p:cNvPicPr>
            <a:picLocks noChangeAspect="1"/>
          </p:cNvPicPr>
          <p:nvPr/>
        </p:nvPicPr>
        <p:blipFill>
          <a:blip r:embed="rId2"/>
          <a:stretch>
            <a:fillRect/>
          </a:stretch>
        </p:blipFill>
        <p:spPr>
          <a:xfrm>
            <a:off x="69668" y="206375"/>
            <a:ext cx="12052663" cy="2789373"/>
          </a:xfrm>
          <a:prstGeom prst="rect">
            <a:avLst/>
          </a:prstGeom>
        </p:spPr>
      </p:pic>
    </p:spTree>
    <p:extLst>
      <p:ext uri="{BB962C8B-B14F-4D97-AF65-F5344CB8AC3E}">
        <p14:creationId xmlns:p14="http://schemas.microsoft.com/office/powerpoint/2010/main" val="3186381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15DEF0-88ED-DDE2-D796-B8190665E650}"/>
              </a:ext>
            </a:extLst>
          </p:cNvPr>
          <p:cNvPicPr>
            <a:picLocks noChangeAspect="1"/>
          </p:cNvPicPr>
          <p:nvPr/>
        </p:nvPicPr>
        <p:blipFill>
          <a:blip r:embed="rId2"/>
          <a:stretch>
            <a:fillRect/>
          </a:stretch>
        </p:blipFill>
        <p:spPr>
          <a:xfrm>
            <a:off x="0" y="457200"/>
            <a:ext cx="12192000" cy="2781300"/>
          </a:xfrm>
          <a:prstGeom prst="rect">
            <a:avLst/>
          </a:prstGeom>
        </p:spPr>
      </p:pic>
      <p:pic>
        <p:nvPicPr>
          <p:cNvPr id="5" name="Picture 4">
            <a:extLst>
              <a:ext uri="{FF2B5EF4-FFF2-40B4-BE49-F238E27FC236}">
                <a16:creationId xmlns:a16="http://schemas.microsoft.com/office/drawing/2014/main" id="{78F8794D-90FD-D232-FC0D-7161F510FFE8}"/>
              </a:ext>
            </a:extLst>
          </p:cNvPr>
          <p:cNvPicPr>
            <a:picLocks noChangeAspect="1"/>
          </p:cNvPicPr>
          <p:nvPr/>
        </p:nvPicPr>
        <p:blipFill>
          <a:blip r:embed="rId3"/>
          <a:stretch>
            <a:fillRect/>
          </a:stretch>
        </p:blipFill>
        <p:spPr>
          <a:xfrm>
            <a:off x="0" y="3238500"/>
            <a:ext cx="12192000" cy="3162300"/>
          </a:xfrm>
          <a:prstGeom prst="rect">
            <a:avLst/>
          </a:prstGeom>
        </p:spPr>
      </p:pic>
      <p:sp>
        <p:nvSpPr>
          <p:cNvPr id="4" name="TextBox 3">
            <a:extLst>
              <a:ext uri="{FF2B5EF4-FFF2-40B4-BE49-F238E27FC236}">
                <a16:creationId xmlns:a16="http://schemas.microsoft.com/office/drawing/2014/main" id="{2D8ACF39-85FF-D891-60BB-CA30C393B961}"/>
              </a:ext>
            </a:extLst>
          </p:cNvPr>
          <p:cNvSpPr txBox="1"/>
          <p:nvPr/>
        </p:nvSpPr>
        <p:spPr>
          <a:xfrm>
            <a:off x="165464" y="0"/>
            <a:ext cx="3108960" cy="369332"/>
          </a:xfrm>
          <a:prstGeom prst="rect">
            <a:avLst/>
          </a:prstGeom>
          <a:noFill/>
        </p:spPr>
        <p:txBody>
          <a:bodyPr wrap="square" rtlCol="0">
            <a:spAutoFit/>
          </a:bodyPr>
          <a:lstStyle/>
          <a:p>
            <a:r>
              <a:rPr lang="en-IN" dirty="0"/>
              <a:t>Cross -Validation</a:t>
            </a:r>
          </a:p>
        </p:txBody>
      </p:sp>
    </p:spTree>
    <p:extLst>
      <p:ext uri="{BB962C8B-B14F-4D97-AF65-F5344CB8AC3E}">
        <p14:creationId xmlns:p14="http://schemas.microsoft.com/office/powerpoint/2010/main" val="760776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C88C035-0F0B-1F45-848F-617FD1191E79}"/>
              </a:ext>
            </a:extLst>
          </p:cNvPr>
          <p:cNvPicPr>
            <a:picLocks noChangeAspect="1"/>
          </p:cNvPicPr>
          <p:nvPr/>
        </p:nvPicPr>
        <p:blipFill>
          <a:blip r:embed="rId2"/>
          <a:stretch>
            <a:fillRect/>
          </a:stretch>
        </p:blipFill>
        <p:spPr>
          <a:xfrm>
            <a:off x="151945" y="91167"/>
            <a:ext cx="11804923" cy="3714750"/>
          </a:xfrm>
          <a:prstGeom prst="rect">
            <a:avLst/>
          </a:prstGeom>
        </p:spPr>
      </p:pic>
      <p:sp>
        <p:nvSpPr>
          <p:cNvPr id="9" name="TextBox 8">
            <a:extLst>
              <a:ext uri="{FF2B5EF4-FFF2-40B4-BE49-F238E27FC236}">
                <a16:creationId xmlns:a16="http://schemas.microsoft.com/office/drawing/2014/main" id="{E5E7542B-AB99-494A-03A0-9CD9645FA446}"/>
              </a:ext>
            </a:extLst>
          </p:cNvPr>
          <p:cNvSpPr txBox="1"/>
          <p:nvPr/>
        </p:nvSpPr>
        <p:spPr>
          <a:xfrm>
            <a:off x="226423" y="3988525"/>
            <a:ext cx="11730445" cy="1200329"/>
          </a:xfrm>
          <a:prstGeom prst="rect">
            <a:avLst/>
          </a:prstGeom>
          <a:noFill/>
        </p:spPr>
        <p:txBody>
          <a:bodyPr wrap="square" rtlCol="0">
            <a:spAutoFit/>
          </a:bodyPr>
          <a:lstStyle/>
          <a:p>
            <a:r>
              <a:rPr lang="en-US" b="0" i="0" dirty="0">
                <a:solidFill>
                  <a:srgbClr val="374151"/>
                </a:solidFill>
                <a:effectLst/>
                <a:latin typeface="Söhne"/>
              </a:rPr>
              <a:t>The cross-validation score of 0.49371569681164906 means that the mean squared error of the model is 0.4937 on average across all the folds in the k-fold cross-validation process. This indicates that the model is performing well on the data, with lower values of mean squared error indicating better performance. However, it's important to keep in mind that the performance of the model on the test data could still be different and should be evaluated separately.</a:t>
            </a:r>
            <a:endParaRPr lang="en-IN" dirty="0"/>
          </a:p>
        </p:txBody>
      </p:sp>
    </p:spTree>
    <p:extLst>
      <p:ext uri="{BB962C8B-B14F-4D97-AF65-F5344CB8AC3E}">
        <p14:creationId xmlns:p14="http://schemas.microsoft.com/office/powerpoint/2010/main" val="3242221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53258A-9C34-C3D5-9DAD-ADA7EC857D0F}"/>
              </a:ext>
            </a:extLst>
          </p:cNvPr>
          <p:cNvPicPr>
            <a:picLocks noChangeAspect="1"/>
          </p:cNvPicPr>
          <p:nvPr/>
        </p:nvPicPr>
        <p:blipFill>
          <a:blip r:embed="rId2"/>
          <a:stretch>
            <a:fillRect/>
          </a:stretch>
        </p:blipFill>
        <p:spPr>
          <a:xfrm>
            <a:off x="-17200" y="0"/>
            <a:ext cx="12209200" cy="6244046"/>
          </a:xfrm>
          <a:prstGeom prst="rect">
            <a:avLst/>
          </a:prstGeom>
        </p:spPr>
      </p:pic>
    </p:spTree>
    <p:extLst>
      <p:ext uri="{BB962C8B-B14F-4D97-AF65-F5344CB8AC3E}">
        <p14:creationId xmlns:p14="http://schemas.microsoft.com/office/powerpoint/2010/main" val="799034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8CDD2F-F126-3711-24D8-01426B308066}"/>
              </a:ext>
            </a:extLst>
          </p:cNvPr>
          <p:cNvPicPr>
            <a:picLocks noChangeAspect="1"/>
          </p:cNvPicPr>
          <p:nvPr/>
        </p:nvPicPr>
        <p:blipFill>
          <a:blip r:embed="rId2"/>
          <a:stretch>
            <a:fillRect/>
          </a:stretch>
        </p:blipFill>
        <p:spPr>
          <a:xfrm>
            <a:off x="0" y="0"/>
            <a:ext cx="12192000" cy="4589358"/>
          </a:xfrm>
          <a:prstGeom prst="rect">
            <a:avLst/>
          </a:prstGeom>
        </p:spPr>
      </p:pic>
      <p:sp>
        <p:nvSpPr>
          <p:cNvPr id="4" name="TextBox 3">
            <a:extLst>
              <a:ext uri="{FF2B5EF4-FFF2-40B4-BE49-F238E27FC236}">
                <a16:creationId xmlns:a16="http://schemas.microsoft.com/office/drawing/2014/main" id="{E9AC9EB4-5D0D-EE8C-D196-5201D6CAD967}"/>
              </a:ext>
            </a:extLst>
          </p:cNvPr>
          <p:cNvSpPr txBox="1"/>
          <p:nvPr/>
        </p:nvSpPr>
        <p:spPr>
          <a:xfrm>
            <a:off x="174171" y="4737462"/>
            <a:ext cx="11660778" cy="369332"/>
          </a:xfrm>
          <a:prstGeom prst="rect">
            <a:avLst/>
          </a:prstGeom>
          <a:noFill/>
        </p:spPr>
        <p:txBody>
          <a:bodyPr wrap="square" rtlCol="0">
            <a:spAutoFit/>
          </a:bodyPr>
          <a:lstStyle/>
          <a:p>
            <a:r>
              <a:rPr lang="en-US" dirty="0"/>
              <a:t>We got the best parameters those are degree 3 and alpha 1, and lowest error 0.29</a:t>
            </a:r>
            <a:endParaRPr lang="en-IN" dirty="0"/>
          </a:p>
        </p:txBody>
      </p:sp>
    </p:spTree>
    <p:extLst>
      <p:ext uri="{BB962C8B-B14F-4D97-AF65-F5344CB8AC3E}">
        <p14:creationId xmlns:p14="http://schemas.microsoft.com/office/powerpoint/2010/main" val="3625770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4E2E50-ECDF-4278-E5EA-3961BEC2A686}"/>
              </a:ext>
            </a:extLst>
          </p:cNvPr>
          <p:cNvPicPr>
            <a:picLocks noChangeAspect="1"/>
          </p:cNvPicPr>
          <p:nvPr/>
        </p:nvPicPr>
        <p:blipFill>
          <a:blip r:embed="rId2"/>
          <a:stretch>
            <a:fillRect/>
          </a:stretch>
        </p:blipFill>
        <p:spPr>
          <a:xfrm>
            <a:off x="0" y="0"/>
            <a:ext cx="12131040" cy="5481774"/>
          </a:xfrm>
          <a:prstGeom prst="rect">
            <a:avLst/>
          </a:prstGeom>
        </p:spPr>
      </p:pic>
    </p:spTree>
    <p:extLst>
      <p:ext uri="{BB962C8B-B14F-4D97-AF65-F5344CB8AC3E}">
        <p14:creationId xmlns:p14="http://schemas.microsoft.com/office/powerpoint/2010/main" val="772754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147BD-C963-5AF4-89BE-FE771CB09EC5}"/>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44A43B61-6D49-F3BB-E1F2-D71041352F6A}"/>
              </a:ext>
            </a:extLst>
          </p:cNvPr>
          <p:cNvSpPr>
            <a:spLocks noGrp="1"/>
          </p:cNvSpPr>
          <p:nvPr>
            <p:ph idx="1"/>
          </p:nvPr>
        </p:nvSpPr>
        <p:spPr/>
        <p:txBody>
          <a:bodyPr>
            <a:normAutofit lnSpcReduction="10000"/>
          </a:bodyPr>
          <a:lstStyle/>
          <a:p>
            <a:r>
              <a:rPr lang="en-US" b="0" i="0" dirty="0">
                <a:solidFill>
                  <a:srgbClr val="000000"/>
                </a:solidFill>
                <a:effectLst/>
                <a:latin typeface="inter-regular"/>
              </a:rPr>
              <a:t>Polynomial Regression is a regression algorithm that models the relationship between a dependent(y) and independent variable(x) as nth degree polynomial of x.</a:t>
            </a:r>
          </a:p>
          <a:p>
            <a:r>
              <a:rPr lang="en-US" dirty="0">
                <a:solidFill>
                  <a:srgbClr val="000000"/>
                </a:solidFill>
                <a:latin typeface="inter-regular"/>
              </a:rPr>
              <a:t>That is, if your dataset holds the characteristic of being curved when plotted in the graph then you should go with polynomial regression instead of Simple or Multi Linear regression models.</a:t>
            </a:r>
          </a:p>
          <a:p>
            <a:r>
              <a:rPr lang="en-US" b="0" i="0" dirty="0">
                <a:solidFill>
                  <a:srgbClr val="000000"/>
                </a:solidFill>
                <a:effectLst/>
                <a:latin typeface="inter-regular"/>
              </a:rPr>
              <a:t>It is also called the special case of Multiple Linear Regression in ML. Because we add some polynomial terms to the Multiple Linear regression equation to convert it into Polynomial Regression.</a:t>
            </a:r>
          </a:p>
          <a:p>
            <a:r>
              <a:rPr lang="en-US" b="0" i="0" dirty="0">
                <a:solidFill>
                  <a:srgbClr val="000000"/>
                </a:solidFill>
                <a:effectLst/>
                <a:latin typeface="inter-regular"/>
              </a:rPr>
              <a:t>The dataset used in Polynomial regression for training is of non-linear nature</a:t>
            </a:r>
            <a:r>
              <a:rPr lang="en-US" dirty="0">
                <a:solidFill>
                  <a:srgbClr val="000000"/>
                </a:solidFill>
                <a:latin typeface="inter-regular"/>
              </a:rPr>
              <a:t>.</a:t>
            </a:r>
          </a:p>
          <a:p>
            <a:r>
              <a:rPr lang="en-US" b="0" i="0" dirty="0">
                <a:solidFill>
                  <a:srgbClr val="000000"/>
                </a:solidFill>
                <a:effectLst/>
                <a:latin typeface="inter-regular"/>
              </a:rPr>
              <a:t>It makes use of a linear regression model to fit the complicated and non-linear functions and datasets.</a:t>
            </a:r>
          </a:p>
          <a:p>
            <a:r>
              <a:rPr lang="en-US" b="1" i="0" dirty="0">
                <a:solidFill>
                  <a:srgbClr val="000000"/>
                </a:solidFill>
                <a:effectLst/>
                <a:latin typeface="inter-bold"/>
              </a:rPr>
              <a:t>Hence, </a:t>
            </a:r>
            <a:r>
              <a:rPr lang="en-US" b="1" i="1" dirty="0">
                <a:solidFill>
                  <a:srgbClr val="000000"/>
                </a:solidFill>
                <a:effectLst/>
                <a:latin typeface="inter-bold"/>
              </a:rPr>
              <a:t>"In Polynomial regression, the original features are converted into Polynomial features of required degree (2,3,..,n) and then modeled using a linear model."</a:t>
            </a: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2088841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E9FBAF-C44D-DC5D-D0AC-B488ABA14717}"/>
              </a:ext>
            </a:extLst>
          </p:cNvPr>
          <p:cNvPicPr>
            <a:picLocks noChangeAspect="1"/>
          </p:cNvPicPr>
          <p:nvPr/>
        </p:nvPicPr>
        <p:blipFill>
          <a:blip r:embed="rId2"/>
          <a:stretch>
            <a:fillRect/>
          </a:stretch>
        </p:blipFill>
        <p:spPr>
          <a:xfrm>
            <a:off x="0" y="0"/>
            <a:ext cx="12192000" cy="3738607"/>
          </a:xfrm>
          <a:prstGeom prst="rect">
            <a:avLst/>
          </a:prstGeom>
        </p:spPr>
      </p:pic>
      <p:sp>
        <p:nvSpPr>
          <p:cNvPr id="4" name="TextBox 3">
            <a:extLst>
              <a:ext uri="{FF2B5EF4-FFF2-40B4-BE49-F238E27FC236}">
                <a16:creationId xmlns:a16="http://schemas.microsoft.com/office/drawing/2014/main" id="{BB731098-D47B-4460-5CF2-D681AA59EF56}"/>
              </a:ext>
            </a:extLst>
          </p:cNvPr>
          <p:cNvSpPr txBox="1"/>
          <p:nvPr/>
        </p:nvSpPr>
        <p:spPr>
          <a:xfrm>
            <a:off x="330925" y="3979817"/>
            <a:ext cx="11669485" cy="369332"/>
          </a:xfrm>
          <a:prstGeom prst="rect">
            <a:avLst/>
          </a:prstGeom>
          <a:noFill/>
        </p:spPr>
        <p:txBody>
          <a:bodyPr wrap="square" rtlCol="0">
            <a:spAutoFit/>
          </a:bodyPr>
          <a:lstStyle/>
          <a:p>
            <a:r>
              <a:rPr lang="en-US" dirty="0"/>
              <a:t>We got </a:t>
            </a:r>
            <a:r>
              <a:rPr lang="en-IN" b="0" i="0" dirty="0">
                <a:effectLst/>
              </a:rPr>
              <a:t>MSE: 0.2071585385809326 MAE: 0.3543588842317536 r2_score: 0.9850501033207123</a:t>
            </a:r>
            <a:endParaRPr lang="en-IN" dirty="0"/>
          </a:p>
        </p:txBody>
      </p:sp>
    </p:spTree>
    <p:extLst>
      <p:ext uri="{BB962C8B-B14F-4D97-AF65-F5344CB8AC3E}">
        <p14:creationId xmlns:p14="http://schemas.microsoft.com/office/powerpoint/2010/main" val="3588947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60A53-7B9E-DBAF-1B5C-A49F2ED6F9A2}"/>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B9696FA-E32B-00F0-68A8-86B417AD7E58}"/>
              </a:ext>
            </a:extLst>
          </p:cNvPr>
          <p:cNvSpPr>
            <a:spLocks noGrp="1"/>
          </p:cNvSpPr>
          <p:nvPr>
            <p:ph idx="1"/>
          </p:nvPr>
        </p:nvSpPr>
        <p:spPr>
          <a:xfrm>
            <a:off x="992777" y="2055222"/>
            <a:ext cx="10058400" cy="3222171"/>
          </a:xfrm>
        </p:spPr>
        <p:txBody>
          <a:bodyPr>
            <a:normAutofit/>
          </a:bodyPr>
          <a:lstStyle/>
          <a:p>
            <a:pPr algn="l"/>
            <a:r>
              <a:rPr lang="en-US" sz="1600" b="0" i="0" dirty="0">
                <a:solidFill>
                  <a:srgbClr val="374151"/>
                </a:solidFill>
                <a:effectLst/>
                <a:latin typeface="Söhne"/>
              </a:rPr>
              <a:t>An R2 score of 0.7876709547124459 indicates that the regression model explains 78.77% of the variance in the target variable. This means that the model fits the data reasonably well, but there is still some unexplained variability in the target variable that the model is unable to capture.</a:t>
            </a:r>
          </a:p>
          <a:p>
            <a:pPr algn="l"/>
            <a:r>
              <a:rPr lang="en-US" sz="1600" b="0" i="0" dirty="0">
                <a:solidFill>
                  <a:srgbClr val="374151"/>
                </a:solidFill>
                <a:effectLst/>
                <a:latin typeface="Söhne"/>
              </a:rPr>
              <a:t>In general, a higher R2 score indicates a better fit of the regression model to the data. However, it is important to keep in mind that a high R2 score does not necessarily mean that the model is a good predictor of the target variable. It is also important to evaluate other metrics and consider other factors, such as the complexity of the model and the interpretability of the results, when assessing the quality of a regression model</a:t>
            </a:r>
          </a:p>
          <a:p>
            <a:r>
              <a:rPr lang="en-IN" sz="1600" dirty="0">
                <a:solidFill>
                  <a:schemeClr val="tx1"/>
                </a:solidFill>
                <a:latin typeface="Söhne"/>
              </a:rPr>
              <a:t>After using Cross validation we got accuracy 49%</a:t>
            </a:r>
          </a:p>
          <a:p>
            <a:r>
              <a:rPr lang="en-IN" sz="1600" dirty="0">
                <a:solidFill>
                  <a:schemeClr val="tx1"/>
                </a:solidFill>
                <a:latin typeface="Söhne"/>
              </a:rPr>
              <a:t>After using hyper parameter tuning we got accuracy 98%</a:t>
            </a:r>
          </a:p>
          <a:p>
            <a:pPr marL="0" indent="0">
              <a:buNone/>
            </a:pPr>
            <a:endParaRPr lang="en-IN" sz="1800" dirty="0">
              <a:solidFill>
                <a:schemeClr val="tx1"/>
              </a:solidFill>
              <a:latin typeface="inter-regular"/>
            </a:endParaRPr>
          </a:p>
          <a:p>
            <a:endParaRPr lang="en-IN" sz="1800" dirty="0">
              <a:solidFill>
                <a:schemeClr val="tx1"/>
              </a:solidFill>
              <a:latin typeface="inter-regular"/>
            </a:endParaRPr>
          </a:p>
        </p:txBody>
      </p:sp>
    </p:spTree>
    <p:extLst>
      <p:ext uri="{BB962C8B-B14F-4D97-AF65-F5344CB8AC3E}">
        <p14:creationId xmlns:p14="http://schemas.microsoft.com/office/powerpoint/2010/main" val="2120592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7E27D-6E45-96D8-C9A1-4FAF9B5330FB}"/>
              </a:ext>
            </a:extLst>
          </p:cNvPr>
          <p:cNvSpPr>
            <a:spLocks noGrp="1"/>
          </p:cNvSpPr>
          <p:nvPr>
            <p:ph type="title"/>
          </p:nvPr>
        </p:nvSpPr>
        <p:spPr/>
        <p:txBody>
          <a:bodyPr>
            <a:normAutofit/>
          </a:bodyPr>
          <a:lstStyle/>
          <a:p>
            <a:r>
              <a:rPr lang="en-IN" sz="3200" dirty="0"/>
              <a:t>References:</a:t>
            </a:r>
          </a:p>
        </p:txBody>
      </p:sp>
      <p:sp>
        <p:nvSpPr>
          <p:cNvPr id="3" name="Content Placeholder 2">
            <a:extLst>
              <a:ext uri="{FF2B5EF4-FFF2-40B4-BE49-F238E27FC236}">
                <a16:creationId xmlns:a16="http://schemas.microsoft.com/office/drawing/2014/main" id="{5FFAB32E-72CD-4B03-DCA2-3862D06569DA}"/>
              </a:ext>
            </a:extLst>
          </p:cNvPr>
          <p:cNvSpPr>
            <a:spLocks noGrp="1"/>
          </p:cNvSpPr>
          <p:nvPr>
            <p:ph idx="1"/>
          </p:nvPr>
        </p:nvSpPr>
        <p:spPr/>
        <p:txBody>
          <a:bodyPr/>
          <a:lstStyle/>
          <a:p>
            <a:r>
              <a:rPr lang="en-IN" dirty="0">
                <a:hlinkClick r:id="rId2"/>
              </a:rPr>
              <a:t>https://www.kaggle.com/code/tracyporter/water-quality/data</a:t>
            </a:r>
          </a:p>
          <a:p>
            <a:r>
              <a:rPr lang="en-IN" dirty="0">
                <a:hlinkClick r:id="rId3"/>
              </a:rPr>
              <a:t>https://www.kaggle.com/code/tracyporter/water-quality/input?select=train.csv</a:t>
            </a:r>
          </a:p>
          <a:p>
            <a:r>
              <a:rPr lang="en-IN" dirty="0">
                <a:hlinkClick r:id="rId4"/>
              </a:rPr>
              <a:t>https://www.kaggle.com/code/tracyporter/water-quality/input?select=test.csv</a:t>
            </a:r>
          </a:p>
          <a:p>
            <a:r>
              <a:rPr lang="en-IN" dirty="0">
                <a:hlinkClick r:id="rId4"/>
              </a:rPr>
              <a:t>https://chat.openai.com/chat</a:t>
            </a:r>
            <a:endParaRPr lang="en-IN" dirty="0"/>
          </a:p>
          <a:p>
            <a:endParaRPr lang="en-IN" dirty="0"/>
          </a:p>
        </p:txBody>
      </p:sp>
    </p:spTree>
    <p:extLst>
      <p:ext uri="{BB962C8B-B14F-4D97-AF65-F5344CB8AC3E}">
        <p14:creationId xmlns:p14="http://schemas.microsoft.com/office/powerpoint/2010/main" val="4011039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204EC3-8198-4085-65AC-A035C1134A41}"/>
              </a:ext>
            </a:extLst>
          </p:cNvPr>
          <p:cNvSpPr txBox="1"/>
          <p:nvPr/>
        </p:nvSpPr>
        <p:spPr>
          <a:xfrm>
            <a:off x="3770812" y="2560320"/>
            <a:ext cx="7672251" cy="1015663"/>
          </a:xfrm>
          <a:prstGeom prst="rect">
            <a:avLst/>
          </a:prstGeom>
          <a:noFill/>
        </p:spPr>
        <p:txBody>
          <a:bodyPr wrap="square" rtlCol="0">
            <a:spAutoFit/>
          </a:bodyPr>
          <a:lstStyle/>
          <a:p>
            <a:r>
              <a:rPr lang="en-IN" sz="6000" dirty="0"/>
              <a:t>Thank You</a:t>
            </a:r>
          </a:p>
        </p:txBody>
      </p:sp>
    </p:spTree>
    <p:extLst>
      <p:ext uri="{BB962C8B-B14F-4D97-AF65-F5344CB8AC3E}">
        <p14:creationId xmlns:p14="http://schemas.microsoft.com/office/powerpoint/2010/main" val="1516913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C8D0A-3B0A-56CD-4587-F54C4044ACFE}"/>
              </a:ext>
            </a:extLst>
          </p:cNvPr>
          <p:cNvSpPr>
            <a:spLocks noGrp="1"/>
          </p:cNvSpPr>
          <p:nvPr>
            <p:ph type="title"/>
          </p:nvPr>
        </p:nvSpPr>
        <p:spPr>
          <a:xfrm>
            <a:off x="1097280" y="843952"/>
            <a:ext cx="10058400" cy="1450757"/>
          </a:xfrm>
        </p:spPr>
        <p:txBody>
          <a:bodyPr>
            <a:normAutofit fontScale="90000"/>
          </a:bodyPr>
          <a:lstStyle/>
          <a:p>
            <a:br>
              <a:rPr lang="en-US" sz="4800" dirty="0"/>
            </a:br>
            <a:br>
              <a:rPr lang="en-US" sz="4800" dirty="0"/>
            </a:br>
            <a:br>
              <a:rPr lang="en-US" sz="4800" dirty="0"/>
            </a:br>
            <a:br>
              <a:rPr lang="en-US" sz="4800" dirty="0"/>
            </a:br>
            <a:br>
              <a:rPr lang="en-US" sz="4800" dirty="0"/>
            </a:br>
            <a:r>
              <a:rPr lang="en-US" sz="3600" dirty="0"/>
              <a:t>Why we need Polynomial Regression. </a:t>
            </a:r>
            <a:br>
              <a:rPr lang="en-IN" sz="4800" dirty="0"/>
            </a:br>
            <a:endParaRPr lang="en-IN" dirty="0"/>
          </a:p>
        </p:txBody>
      </p:sp>
      <p:sp>
        <p:nvSpPr>
          <p:cNvPr id="3" name="Content Placeholder 2">
            <a:extLst>
              <a:ext uri="{FF2B5EF4-FFF2-40B4-BE49-F238E27FC236}">
                <a16:creationId xmlns:a16="http://schemas.microsoft.com/office/drawing/2014/main" id="{7FA7D211-B3E7-3244-28F3-F06A485478CF}"/>
              </a:ext>
            </a:extLst>
          </p:cNvPr>
          <p:cNvSpPr>
            <a:spLocks noGrp="1"/>
          </p:cNvSpPr>
          <p:nvPr>
            <p:ph idx="1"/>
          </p:nvPr>
        </p:nvSpPr>
        <p:spPr/>
        <p:txBody>
          <a:bodyPr/>
          <a:lstStyle/>
          <a:p>
            <a:pPr marL="285750" indent="-285750">
              <a:buFont typeface="Arial" panose="020B0604020202020204" pitchFamily="34" charset="0"/>
              <a:buChar char="•"/>
            </a:pPr>
            <a:r>
              <a:rPr lang="en-US" b="0" i="0" dirty="0">
                <a:solidFill>
                  <a:srgbClr val="000000"/>
                </a:solidFill>
                <a:effectLst/>
                <a:latin typeface="inter-regular"/>
              </a:rPr>
              <a:t>If we apply a linear model on a </a:t>
            </a:r>
            <a:r>
              <a:rPr lang="en-US" b="1" i="0" dirty="0">
                <a:solidFill>
                  <a:srgbClr val="000000"/>
                </a:solidFill>
                <a:effectLst/>
                <a:latin typeface="inter-bold"/>
              </a:rPr>
              <a:t>linear dataset</a:t>
            </a:r>
            <a:r>
              <a:rPr lang="en-US" b="0" i="0" dirty="0">
                <a:solidFill>
                  <a:srgbClr val="000000"/>
                </a:solidFill>
                <a:effectLst/>
                <a:latin typeface="inter-regular"/>
              </a:rPr>
              <a:t>, then it provides us a good result as we have seen in Simple Linear Regression, but if we apply the same model without any modification on a </a:t>
            </a:r>
            <a:r>
              <a:rPr lang="en-US" b="1" i="0" dirty="0">
                <a:solidFill>
                  <a:srgbClr val="000000"/>
                </a:solidFill>
                <a:effectLst/>
                <a:latin typeface="inter-bold"/>
              </a:rPr>
              <a:t>non-linear dataset</a:t>
            </a:r>
            <a:r>
              <a:rPr lang="en-US" b="0" i="0" dirty="0">
                <a:solidFill>
                  <a:srgbClr val="000000"/>
                </a:solidFill>
                <a:effectLst/>
                <a:latin typeface="inter-regular"/>
              </a:rPr>
              <a:t>, then it will produce a drastic output. Due to which loss function will increase, the error rate will be high, and accuracy will be decreased.</a:t>
            </a:r>
          </a:p>
          <a:p>
            <a:pPr marL="285750" indent="-285750">
              <a:buFont typeface="Arial" panose="020B0604020202020204" pitchFamily="34" charset="0"/>
              <a:buChar char="•"/>
            </a:pPr>
            <a:r>
              <a:rPr lang="en-US" b="0" i="0" dirty="0">
                <a:solidFill>
                  <a:srgbClr val="000000"/>
                </a:solidFill>
                <a:effectLst/>
                <a:latin typeface="inter-regular"/>
              </a:rPr>
              <a:t>So for such cases, </a:t>
            </a:r>
            <a:r>
              <a:rPr lang="en-US" b="1" i="0" dirty="0">
                <a:solidFill>
                  <a:srgbClr val="000000"/>
                </a:solidFill>
                <a:effectLst/>
                <a:latin typeface="inter-bold"/>
              </a:rPr>
              <a:t>where data points are arranged in a non-linear fashion, we need the Polynomial Regression model</a:t>
            </a:r>
            <a:r>
              <a:rPr lang="en-US" b="0" i="0" dirty="0">
                <a:solidFill>
                  <a:srgbClr val="000000"/>
                </a:solidFill>
                <a:effectLst/>
                <a:latin typeface="inter-regular"/>
              </a:rPr>
              <a:t>. We can understand it in a better way using the below comparison diagram of the linear dataset and non-linear dataset.</a:t>
            </a:r>
          </a:p>
          <a:p>
            <a:endParaRPr lang="en-IN" dirty="0"/>
          </a:p>
        </p:txBody>
      </p:sp>
      <p:pic>
        <p:nvPicPr>
          <p:cNvPr id="4" name="Picture 3">
            <a:extLst>
              <a:ext uri="{FF2B5EF4-FFF2-40B4-BE49-F238E27FC236}">
                <a16:creationId xmlns:a16="http://schemas.microsoft.com/office/drawing/2014/main" id="{2EEBAC0C-63AC-9CDE-BB26-30D8772A1242}"/>
              </a:ext>
            </a:extLst>
          </p:cNvPr>
          <p:cNvPicPr>
            <a:picLocks noChangeAspect="1"/>
          </p:cNvPicPr>
          <p:nvPr/>
        </p:nvPicPr>
        <p:blipFill>
          <a:blip r:embed="rId2"/>
          <a:stretch>
            <a:fillRect/>
          </a:stretch>
        </p:blipFill>
        <p:spPr>
          <a:xfrm>
            <a:off x="3450348" y="4044992"/>
            <a:ext cx="4822795" cy="2262158"/>
          </a:xfrm>
          <a:prstGeom prst="rect">
            <a:avLst/>
          </a:prstGeom>
        </p:spPr>
      </p:pic>
    </p:spTree>
    <p:extLst>
      <p:ext uri="{BB962C8B-B14F-4D97-AF65-F5344CB8AC3E}">
        <p14:creationId xmlns:p14="http://schemas.microsoft.com/office/powerpoint/2010/main" val="1937444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09983D-B22A-A2FA-03BC-173CE1B93074}"/>
              </a:ext>
            </a:extLst>
          </p:cNvPr>
          <p:cNvPicPr>
            <a:picLocks noChangeAspect="1"/>
          </p:cNvPicPr>
          <p:nvPr/>
        </p:nvPicPr>
        <p:blipFill>
          <a:blip r:embed="rId2"/>
          <a:stretch>
            <a:fillRect/>
          </a:stretch>
        </p:blipFill>
        <p:spPr>
          <a:xfrm>
            <a:off x="971006" y="153490"/>
            <a:ext cx="4228011" cy="2874200"/>
          </a:xfrm>
          <a:prstGeom prst="rect">
            <a:avLst/>
          </a:prstGeom>
        </p:spPr>
      </p:pic>
      <p:pic>
        <p:nvPicPr>
          <p:cNvPr id="5" name="Picture 4">
            <a:extLst>
              <a:ext uri="{FF2B5EF4-FFF2-40B4-BE49-F238E27FC236}">
                <a16:creationId xmlns:a16="http://schemas.microsoft.com/office/drawing/2014/main" id="{93E4F221-FFF2-6F4C-7F8B-05DA80BD1E3F}"/>
              </a:ext>
            </a:extLst>
          </p:cNvPr>
          <p:cNvPicPr>
            <a:picLocks noChangeAspect="1"/>
          </p:cNvPicPr>
          <p:nvPr/>
        </p:nvPicPr>
        <p:blipFill>
          <a:blip r:embed="rId3"/>
          <a:stretch>
            <a:fillRect/>
          </a:stretch>
        </p:blipFill>
        <p:spPr>
          <a:xfrm>
            <a:off x="6025210" y="153488"/>
            <a:ext cx="4407004" cy="2874201"/>
          </a:xfrm>
          <a:prstGeom prst="rect">
            <a:avLst/>
          </a:prstGeom>
        </p:spPr>
      </p:pic>
      <p:sp>
        <p:nvSpPr>
          <p:cNvPr id="6" name="TextBox 5">
            <a:extLst>
              <a:ext uri="{FF2B5EF4-FFF2-40B4-BE49-F238E27FC236}">
                <a16:creationId xmlns:a16="http://schemas.microsoft.com/office/drawing/2014/main" id="{C6DDF74A-9991-712D-EB16-9AFB8CB9715C}"/>
              </a:ext>
            </a:extLst>
          </p:cNvPr>
          <p:cNvSpPr txBox="1"/>
          <p:nvPr/>
        </p:nvSpPr>
        <p:spPr>
          <a:xfrm flipH="1">
            <a:off x="971005" y="3126377"/>
            <a:ext cx="10855234" cy="2862322"/>
          </a:xfrm>
          <a:prstGeom prst="rect">
            <a:avLst/>
          </a:prstGeom>
          <a:noFill/>
        </p:spPr>
        <p:txBody>
          <a:bodyPr wrap="square" rtlCol="0">
            <a:spAutoFit/>
          </a:bodyPr>
          <a:lstStyle/>
          <a:p>
            <a:pPr algn="just">
              <a:buFont typeface="Arial" panose="020B0604020202020204" pitchFamily="34" charset="0"/>
              <a:buChar char="•"/>
            </a:pPr>
            <a:r>
              <a:rPr lang="en-US" b="0" i="0" dirty="0">
                <a:solidFill>
                  <a:srgbClr val="000000"/>
                </a:solidFill>
                <a:effectLst/>
                <a:latin typeface="inter-regular"/>
              </a:rPr>
              <a:t>In the above image, we have taken a dataset which is arranged non-linearly. So if we try to cover it with a linear model, then we can clearly see that it hardly covers any data point. On the other hand, a curve is suitable to cover most of the data points, which is of the Polynomial model.</a:t>
            </a:r>
          </a:p>
          <a:p>
            <a:pPr algn="just">
              <a:buFont typeface="Arial" panose="020B0604020202020204" pitchFamily="34" charset="0"/>
              <a:buChar char="•"/>
            </a:pPr>
            <a:endParaRPr lang="en-US" dirty="0">
              <a:solidFill>
                <a:srgbClr val="000000"/>
              </a:solidFill>
              <a:latin typeface="inter-regular"/>
            </a:endParaRPr>
          </a:p>
          <a:p>
            <a:pPr algn="just">
              <a:buFont typeface="Arial" panose="020B0604020202020204" pitchFamily="34" charset="0"/>
              <a:buChar char="•"/>
            </a:pPr>
            <a:r>
              <a:rPr lang="en-US" b="0" i="0" dirty="0">
                <a:solidFill>
                  <a:srgbClr val="000000"/>
                </a:solidFill>
                <a:effectLst/>
                <a:latin typeface="inter-regular"/>
              </a:rPr>
              <a:t>Hence, </a:t>
            </a:r>
            <a:r>
              <a:rPr lang="en-US" b="0" i="1" dirty="0">
                <a:solidFill>
                  <a:srgbClr val="000000"/>
                </a:solidFill>
                <a:effectLst/>
                <a:latin typeface="inter-regular"/>
              </a:rPr>
              <a:t>if the datasets are arranged in a non-linear fashion, then we should use the Polynomial Regression model instead of Simple Linear Regression.</a:t>
            </a:r>
            <a:endParaRPr lang="en-US" b="0" i="0" dirty="0">
              <a:solidFill>
                <a:srgbClr val="000000"/>
              </a:solidFill>
              <a:effectLst/>
              <a:latin typeface="inter-regular"/>
            </a:endParaRP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333333"/>
                </a:solidFill>
                <a:effectLst/>
                <a:latin typeface="Arial" panose="020B0604020202020204" pitchFamily="34" charset="0"/>
              </a:rPr>
              <a:t> </a:t>
            </a:r>
            <a:r>
              <a:rPr lang="en-US" sz="1600" b="1" i="0" dirty="0">
                <a:solidFill>
                  <a:srgbClr val="333333"/>
                </a:solidFill>
                <a:effectLst/>
                <a:latin typeface="Arial" panose="020B0604020202020204" pitchFamily="34" charset="0"/>
              </a:rPr>
              <a:t>A Polynomial Regression algorithm is also called Polynomial Linear Regression because it does not depend on the variables, instead, it depends on the coefficients, which are arranged in a linear fashion</a:t>
            </a:r>
            <a:r>
              <a:rPr lang="en-US" b="1" i="0" dirty="0">
                <a:solidFill>
                  <a:srgbClr val="333333"/>
                </a:solidFill>
                <a:effectLst/>
                <a:latin typeface="Arial" panose="020B0604020202020204" pitchFamily="34" charset="0"/>
              </a:rPr>
              <a:t>.</a:t>
            </a:r>
          </a:p>
          <a:p>
            <a:endParaRPr lang="en-IN" dirty="0"/>
          </a:p>
        </p:txBody>
      </p:sp>
    </p:spTree>
    <p:extLst>
      <p:ext uri="{BB962C8B-B14F-4D97-AF65-F5344CB8AC3E}">
        <p14:creationId xmlns:p14="http://schemas.microsoft.com/office/powerpoint/2010/main" val="2825756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02A670-96A1-F04D-F067-EF99C76596D5}"/>
              </a:ext>
            </a:extLst>
          </p:cNvPr>
          <p:cNvSpPr>
            <a:spLocks noGrp="1"/>
          </p:cNvSpPr>
          <p:nvPr>
            <p:ph type="title"/>
          </p:nvPr>
        </p:nvSpPr>
        <p:spPr>
          <a:xfrm>
            <a:off x="1066800" y="910529"/>
            <a:ext cx="10058400" cy="1450757"/>
          </a:xfrm>
        </p:spPr>
        <p:txBody>
          <a:bodyPr>
            <a:normAutofit fontScale="90000"/>
          </a:bodyPr>
          <a:lstStyle/>
          <a:p>
            <a:r>
              <a:rPr lang="en-US" sz="4800" b="0" i="0" dirty="0">
                <a:solidFill>
                  <a:schemeClr val="tx1"/>
                </a:solidFill>
                <a:effectLst/>
                <a:latin typeface="erdana"/>
              </a:rPr>
              <a:t>Equation of the Polynomial Regression Model:</a:t>
            </a:r>
            <a:br>
              <a:rPr lang="en-US" sz="1400" b="0" i="0" dirty="0">
                <a:solidFill>
                  <a:srgbClr val="610B38"/>
                </a:solidFill>
                <a:effectLst/>
                <a:latin typeface="erdana"/>
              </a:rPr>
            </a:br>
            <a:endParaRPr lang="en-IN" dirty="0"/>
          </a:p>
        </p:txBody>
      </p:sp>
      <p:sp>
        <p:nvSpPr>
          <p:cNvPr id="5" name="Content Placeholder 4">
            <a:extLst>
              <a:ext uri="{FF2B5EF4-FFF2-40B4-BE49-F238E27FC236}">
                <a16:creationId xmlns:a16="http://schemas.microsoft.com/office/drawing/2014/main" id="{258A70F6-C7AF-A40B-57CB-5CCBD9E9B9EC}"/>
              </a:ext>
            </a:extLst>
          </p:cNvPr>
          <p:cNvSpPr>
            <a:spLocks noGrp="1"/>
          </p:cNvSpPr>
          <p:nvPr>
            <p:ph idx="1"/>
          </p:nvPr>
        </p:nvSpPr>
        <p:spPr>
          <a:xfrm>
            <a:off x="1066800" y="2176660"/>
            <a:ext cx="10058400" cy="4023360"/>
          </a:xfrm>
        </p:spPr>
        <p:txBody>
          <a:bodyPr/>
          <a:lstStyle/>
          <a:p>
            <a:pPr algn="just"/>
            <a:r>
              <a:rPr lang="en-IN" b="1" i="0" dirty="0">
                <a:solidFill>
                  <a:srgbClr val="333333"/>
                </a:solidFill>
                <a:effectLst/>
                <a:latin typeface="inter-bold"/>
              </a:rPr>
              <a:t>Simple Linear Regression equation:         y = b</a:t>
            </a:r>
            <a:r>
              <a:rPr lang="en-IN" b="1" i="0" baseline="-25000" dirty="0">
                <a:solidFill>
                  <a:srgbClr val="333333"/>
                </a:solidFill>
                <a:effectLst/>
                <a:latin typeface="inter-bold"/>
              </a:rPr>
              <a:t>0</a:t>
            </a:r>
            <a:r>
              <a:rPr lang="en-IN" b="1" i="0" dirty="0">
                <a:solidFill>
                  <a:srgbClr val="333333"/>
                </a:solidFill>
                <a:effectLst/>
                <a:latin typeface="inter-bold"/>
              </a:rPr>
              <a:t>+b</a:t>
            </a:r>
            <a:r>
              <a:rPr lang="en-IN" b="1" i="0" baseline="-25000" dirty="0">
                <a:solidFill>
                  <a:srgbClr val="333333"/>
                </a:solidFill>
                <a:effectLst/>
                <a:latin typeface="inter-bold"/>
              </a:rPr>
              <a:t>1</a:t>
            </a:r>
            <a:r>
              <a:rPr lang="en-IN" b="1" i="0" dirty="0">
                <a:solidFill>
                  <a:srgbClr val="333333"/>
                </a:solidFill>
                <a:effectLst/>
                <a:latin typeface="inter-bold"/>
              </a:rPr>
              <a:t>x         </a:t>
            </a:r>
            <a:endParaRPr lang="en-IN" b="0" i="0" dirty="0">
              <a:solidFill>
                <a:srgbClr val="333333"/>
              </a:solidFill>
              <a:effectLst/>
              <a:latin typeface="inter-regular"/>
            </a:endParaRPr>
          </a:p>
          <a:p>
            <a:pPr algn="just"/>
            <a:r>
              <a:rPr lang="en-IN" b="1" i="0" dirty="0">
                <a:solidFill>
                  <a:srgbClr val="333333"/>
                </a:solidFill>
                <a:effectLst/>
                <a:latin typeface="inter-bold"/>
              </a:rPr>
              <a:t>Multiple Linear Regression equation:         y= b</a:t>
            </a:r>
            <a:r>
              <a:rPr lang="en-IN" b="1" i="0" baseline="-25000" dirty="0">
                <a:solidFill>
                  <a:srgbClr val="333333"/>
                </a:solidFill>
                <a:effectLst/>
                <a:latin typeface="inter-bold"/>
              </a:rPr>
              <a:t>0</a:t>
            </a:r>
            <a:r>
              <a:rPr lang="en-IN" b="1" i="0" dirty="0">
                <a:solidFill>
                  <a:srgbClr val="333333"/>
                </a:solidFill>
                <a:effectLst/>
                <a:latin typeface="inter-bold"/>
              </a:rPr>
              <a:t>+b</a:t>
            </a:r>
            <a:r>
              <a:rPr lang="en-IN" b="1" i="0" baseline="-25000" dirty="0">
                <a:solidFill>
                  <a:srgbClr val="333333"/>
                </a:solidFill>
                <a:effectLst/>
                <a:latin typeface="inter-bold"/>
              </a:rPr>
              <a:t>1</a:t>
            </a:r>
            <a:r>
              <a:rPr lang="en-IN" b="1" i="0" dirty="0">
                <a:solidFill>
                  <a:srgbClr val="333333"/>
                </a:solidFill>
                <a:effectLst/>
                <a:latin typeface="inter-bold"/>
              </a:rPr>
              <a:t>x+ b</a:t>
            </a:r>
            <a:r>
              <a:rPr lang="en-IN" b="1" i="0" baseline="-25000" dirty="0">
                <a:solidFill>
                  <a:srgbClr val="333333"/>
                </a:solidFill>
                <a:effectLst/>
                <a:latin typeface="inter-bold"/>
              </a:rPr>
              <a:t>2</a:t>
            </a:r>
            <a:r>
              <a:rPr lang="en-IN" b="1" i="0" dirty="0">
                <a:solidFill>
                  <a:srgbClr val="333333"/>
                </a:solidFill>
                <a:effectLst/>
                <a:latin typeface="inter-bold"/>
              </a:rPr>
              <a:t>x</a:t>
            </a:r>
            <a:r>
              <a:rPr lang="en-IN" b="1" i="0" baseline="-25000" dirty="0">
                <a:solidFill>
                  <a:srgbClr val="333333"/>
                </a:solidFill>
                <a:effectLst/>
                <a:latin typeface="inter-bold"/>
              </a:rPr>
              <a:t>2</a:t>
            </a:r>
            <a:r>
              <a:rPr lang="en-IN" b="1" i="0" dirty="0">
                <a:solidFill>
                  <a:srgbClr val="333333"/>
                </a:solidFill>
                <a:effectLst/>
                <a:latin typeface="inter-bold"/>
              </a:rPr>
              <a:t>+ b</a:t>
            </a:r>
            <a:r>
              <a:rPr lang="en-IN" b="1" i="0" baseline="-25000" dirty="0">
                <a:solidFill>
                  <a:srgbClr val="333333"/>
                </a:solidFill>
                <a:effectLst/>
                <a:latin typeface="inter-bold"/>
              </a:rPr>
              <a:t>3</a:t>
            </a:r>
            <a:r>
              <a:rPr lang="en-IN" b="1" i="0" dirty="0">
                <a:solidFill>
                  <a:srgbClr val="333333"/>
                </a:solidFill>
                <a:effectLst/>
                <a:latin typeface="inter-bold"/>
              </a:rPr>
              <a:t>x</a:t>
            </a:r>
            <a:r>
              <a:rPr lang="en-IN" b="1" i="0" baseline="-25000" dirty="0">
                <a:solidFill>
                  <a:srgbClr val="333333"/>
                </a:solidFill>
                <a:effectLst/>
                <a:latin typeface="inter-bold"/>
              </a:rPr>
              <a:t>3</a:t>
            </a:r>
            <a:r>
              <a:rPr lang="en-IN" b="1" i="0" dirty="0">
                <a:solidFill>
                  <a:srgbClr val="333333"/>
                </a:solidFill>
                <a:effectLst/>
                <a:latin typeface="inter-bold"/>
              </a:rPr>
              <a:t>+....+ b</a:t>
            </a:r>
            <a:r>
              <a:rPr lang="en-IN" b="1" i="0" baseline="-25000" dirty="0">
                <a:solidFill>
                  <a:srgbClr val="333333"/>
                </a:solidFill>
                <a:effectLst/>
                <a:latin typeface="inter-bold"/>
              </a:rPr>
              <a:t>n</a:t>
            </a:r>
            <a:r>
              <a:rPr lang="en-IN" b="1" i="0" dirty="0">
                <a:solidFill>
                  <a:srgbClr val="333333"/>
                </a:solidFill>
                <a:effectLst/>
                <a:latin typeface="inter-bold"/>
              </a:rPr>
              <a:t>x</a:t>
            </a:r>
            <a:r>
              <a:rPr lang="en-IN" b="1" i="0" baseline="-25000" dirty="0">
                <a:solidFill>
                  <a:srgbClr val="333333"/>
                </a:solidFill>
                <a:effectLst/>
                <a:latin typeface="inter-bold"/>
              </a:rPr>
              <a:t>n</a:t>
            </a:r>
            <a:r>
              <a:rPr lang="en-IN" b="1" i="0" dirty="0">
                <a:solidFill>
                  <a:srgbClr val="333333"/>
                </a:solidFill>
                <a:effectLst/>
                <a:latin typeface="inter-bold"/>
              </a:rPr>
              <a:t>       </a:t>
            </a:r>
            <a:endParaRPr lang="en-IN" b="0" i="0" dirty="0">
              <a:solidFill>
                <a:srgbClr val="333333"/>
              </a:solidFill>
              <a:effectLst/>
              <a:latin typeface="inter-regular"/>
            </a:endParaRPr>
          </a:p>
          <a:p>
            <a:pPr algn="just"/>
            <a:r>
              <a:rPr lang="en-IN" b="1" i="0" dirty="0">
                <a:solidFill>
                  <a:srgbClr val="333333"/>
                </a:solidFill>
                <a:effectLst/>
                <a:latin typeface="inter-bold"/>
              </a:rPr>
              <a:t>Polynomial Regression equation:         y= b</a:t>
            </a:r>
            <a:r>
              <a:rPr lang="en-IN" b="1" i="0" baseline="-25000" dirty="0">
                <a:solidFill>
                  <a:srgbClr val="333333"/>
                </a:solidFill>
                <a:effectLst/>
                <a:latin typeface="inter-bold"/>
              </a:rPr>
              <a:t>0</a:t>
            </a:r>
            <a:r>
              <a:rPr lang="en-IN" b="1" i="0" dirty="0">
                <a:solidFill>
                  <a:srgbClr val="333333"/>
                </a:solidFill>
                <a:effectLst/>
                <a:latin typeface="inter-bold"/>
              </a:rPr>
              <a:t>+b</a:t>
            </a:r>
            <a:r>
              <a:rPr lang="en-IN" b="1" i="0" baseline="-25000" dirty="0">
                <a:solidFill>
                  <a:srgbClr val="333333"/>
                </a:solidFill>
                <a:effectLst/>
                <a:latin typeface="inter-bold"/>
              </a:rPr>
              <a:t>1</a:t>
            </a:r>
            <a:r>
              <a:rPr lang="en-IN" b="1" i="0" dirty="0">
                <a:solidFill>
                  <a:srgbClr val="333333"/>
                </a:solidFill>
                <a:effectLst/>
                <a:latin typeface="inter-bold"/>
              </a:rPr>
              <a:t>x + b</a:t>
            </a:r>
            <a:r>
              <a:rPr lang="en-IN" b="1" i="0" baseline="-25000" dirty="0">
                <a:solidFill>
                  <a:srgbClr val="333333"/>
                </a:solidFill>
                <a:effectLst/>
                <a:latin typeface="inter-bold"/>
              </a:rPr>
              <a:t>2</a:t>
            </a:r>
            <a:r>
              <a:rPr lang="en-IN" b="1" i="0" dirty="0">
                <a:solidFill>
                  <a:srgbClr val="333333"/>
                </a:solidFill>
                <a:effectLst/>
                <a:latin typeface="inter-bold"/>
              </a:rPr>
              <a:t>x</a:t>
            </a:r>
            <a:r>
              <a:rPr lang="en-IN" b="1" i="0" baseline="30000" dirty="0">
                <a:solidFill>
                  <a:srgbClr val="333333"/>
                </a:solidFill>
                <a:effectLst/>
                <a:latin typeface="inter-bold"/>
              </a:rPr>
              <a:t>2</a:t>
            </a:r>
            <a:r>
              <a:rPr lang="en-IN" b="1" i="0" dirty="0">
                <a:solidFill>
                  <a:srgbClr val="333333"/>
                </a:solidFill>
                <a:effectLst/>
                <a:latin typeface="inter-bold"/>
              </a:rPr>
              <a:t>+ b</a:t>
            </a:r>
            <a:r>
              <a:rPr lang="en-IN" b="1" i="0" baseline="-25000" dirty="0">
                <a:solidFill>
                  <a:srgbClr val="333333"/>
                </a:solidFill>
                <a:effectLst/>
                <a:latin typeface="inter-bold"/>
              </a:rPr>
              <a:t>3</a:t>
            </a:r>
            <a:r>
              <a:rPr lang="en-IN" b="1" i="0" dirty="0">
                <a:solidFill>
                  <a:srgbClr val="333333"/>
                </a:solidFill>
                <a:effectLst/>
                <a:latin typeface="inter-bold"/>
              </a:rPr>
              <a:t>x</a:t>
            </a:r>
            <a:r>
              <a:rPr lang="en-IN" b="1" i="0" baseline="30000" dirty="0">
                <a:solidFill>
                  <a:srgbClr val="333333"/>
                </a:solidFill>
                <a:effectLst/>
                <a:latin typeface="inter-bold"/>
              </a:rPr>
              <a:t>3</a:t>
            </a:r>
            <a:r>
              <a:rPr lang="en-IN" b="1" i="0" dirty="0">
                <a:solidFill>
                  <a:srgbClr val="333333"/>
                </a:solidFill>
                <a:effectLst/>
                <a:latin typeface="inter-bold"/>
              </a:rPr>
              <a:t>+....+ b</a:t>
            </a:r>
            <a:r>
              <a:rPr lang="en-IN" b="1" i="0" baseline="-25000" dirty="0">
                <a:solidFill>
                  <a:srgbClr val="333333"/>
                </a:solidFill>
                <a:effectLst/>
                <a:latin typeface="inter-bold"/>
              </a:rPr>
              <a:t>n</a:t>
            </a:r>
            <a:r>
              <a:rPr lang="en-IN" b="1" i="0" dirty="0">
                <a:solidFill>
                  <a:srgbClr val="333333"/>
                </a:solidFill>
                <a:effectLst/>
                <a:latin typeface="inter-bold"/>
              </a:rPr>
              <a:t>x</a:t>
            </a:r>
            <a:r>
              <a:rPr lang="en-IN" b="1" i="0" baseline="30000" dirty="0">
                <a:solidFill>
                  <a:srgbClr val="333333"/>
                </a:solidFill>
                <a:effectLst/>
                <a:latin typeface="inter-bold"/>
              </a:rPr>
              <a:t>n</a:t>
            </a:r>
            <a:r>
              <a:rPr lang="en-IN" b="1" i="0" dirty="0">
                <a:solidFill>
                  <a:srgbClr val="333333"/>
                </a:solidFill>
                <a:effectLst/>
                <a:latin typeface="inter-bold"/>
              </a:rPr>
              <a:t>         </a:t>
            </a:r>
            <a:endParaRPr lang="en-IN" b="0" i="0" dirty="0">
              <a:solidFill>
                <a:srgbClr val="333333"/>
              </a:solidFill>
              <a:effectLst/>
              <a:latin typeface="inter-regular"/>
            </a:endParaRPr>
          </a:p>
          <a:p>
            <a:pPr marL="0" indent="0">
              <a:buNone/>
            </a:pPr>
            <a:r>
              <a:rPr lang="en-US" b="0" i="0" dirty="0">
                <a:solidFill>
                  <a:srgbClr val="333333"/>
                </a:solidFill>
                <a:effectLst/>
                <a:latin typeface="inter-regular"/>
              </a:rPr>
              <a:t>When we compare the above three equations, we can clearly see that all three equations are Polynomial equations but differ by the degree of variables. The Simple and Multiple Linear equations are also Polynomial equations with a single degree, and the Polynomial regression equation is Linear equation with the nth degree. So if we add a degree to our linear equations, then it will be converted into Polynomial Linear equations.</a:t>
            </a:r>
          </a:p>
          <a:p>
            <a:pPr marL="0" indent="0">
              <a:buNone/>
            </a:pPr>
            <a:r>
              <a:rPr lang="en-US" dirty="0">
                <a:solidFill>
                  <a:srgbClr val="333333"/>
                </a:solidFill>
                <a:latin typeface="inter-regular"/>
              </a:rPr>
              <a:t>Here  </a:t>
            </a:r>
            <a:r>
              <a:rPr lang="en-US" sz="1800" b="0" i="0" dirty="0">
                <a:solidFill>
                  <a:schemeClr val="tx1"/>
                </a:solidFill>
                <a:effectLst/>
                <a:latin typeface="inter-regular"/>
              </a:rPr>
              <a:t>y is the dependent variable, x is the independent variable, b0, b1, b2, ..., bn are the coefficients of the model, and n is the degree of the polynomial</a:t>
            </a:r>
            <a:r>
              <a:rPr lang="en-US" sz="1800" dirty="0">
                <a:solidFill>
                  <a:schemeClr val="tx1"/>
                </a:solidFill>
                <a:latin typeface="Söhne"/>
              </a:rPr>
              <a:t>.</a:t>
            </a:r>
          </a:p>
          <a:p>
            <a:endParaRPr lang="en-IN" dirty="0"/>
          </a:p>
        </p:txBody>
      </p:sp>
    </p:spTree>
    <p:extLst>
      <p:ext uri="{BB962C8B-B14F-4D97-AF65-F5344CB8AC3E}">
        <p14:creationId xmlns:p14="http://schemas.microsoft.com/office/powerpoint/2010/main" val="3147299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DF9A36-2744-0D3C-C621-1F3EA3AAF4B8}"/>
              </a:ext>
            </a:extLst>
          </p:cNvPr>
          <p:cNvSpPr txBox="1"/>
          <p:nvPr/>
        </p:nvSpPr>
        <p:spPr>
          <a:xfrm>
            <a:off x="322217" y="1149532"/>
            <a:ext cx="11547566" cy="3693319"/>
          </a:xfrm>
          <a:prstGeom prst="rect">
            <a:avLst/>
          </a:prstGeom>
          <a:noFill/>
        </p:spPr>
        <p:txBody>
          <a:bodyPr wrap="square" rtlCol="0">
            <a:spAutoFit/>
          </a:bodyPr>
          <a:lstStyle/>
          <a:p>
            <a:pPr algn="l"/>
            <a:r>
              <a:rPr lang="en-US" b="0" i="0">
                <a:solidFill>
                  <a:srgbClr val="374151"/>
                </a:solidFill>
                <a:effectLst/>
                <a:latin typeface="Söhne"/>
              </a:rPr>
              <a:t>To find the values of the coefficients b0, b1, b2, ..., bn, we need to minimize the sum of squared errors (SSE) between the predicted values of y and the actual values of y in the training data. This can be done using the method of least squares.</a:t>
            </a:r>
          </a:p>
          <a:p>
            <a:pPr algn="l"/>
            <a:endParaRPr lang="en-US" b="0" i="0">
              <a:solidFill>
                <a:srgbClr val="374151"/>
              </a:solidFill>
              <a:effectLst/>
              <a:latin typeface="Söhne"/>
            </a:endParaRPr>
          </a:p>
          <a:p>
            <a:pPr algn="l"/>
            <a:r>
              <a:rPr lang="en-US" b="0" i="0">
                <a:solidFill>
                  <a:srgbClr val="374151"/>
                </a:solidFill>
                <a:effectLst/>
                <a:latin typeface="Söhne"/>
              </a:rPr>
              <a:t>The method of least squares involves finding the values of b0, b1, b2, ..., bn that minimize the sum of squared errors:</a:t>
            </a:r>
          </a:p>
          <a:p>
            <a:pPr algn="l"/>
            <a:r>
              <a:rPr lang="en-US" b="0" i="0">
                <a:solidFill>
                  <a:srgbClr val="374151"/>
                </a:solidFill>
                <a:effectLst/>
                <a:latin typeface="Söhne"/>
              </a:rPr>
              <a:t>SSE = ∑(yi - y^i)^2</a:t>
            </a:r>
          </a:p>
          <a:p>
            <a:endParaRPr lang="en-IN"/>
          </a:p>
          <a:p>
            <a:r>
              <a:rPr lang="en-US" b="0" i="0">
                <a:solidFill>
                  <a:srgbClr val="374151"/>
                </a:solidFill>
                <a:effectLst/>
                <a:latin typeface="Söhne"/>
              </a:rPr>
              <a:t>where yi is the actual value of the dependent variable, y^i is the predicted value of the dependent variable, and the summation is over all the data points in the training data.</a:t>
            </a:r>
          </a:p>
          <a:p>
            <a:endParaRPr lang="en-US">
              <a:solidFill>
                <a:srgbClr val="374151"/>
              </a:solidFill>
              <a:latin typeface="Söhne"/>
            </a:endParaRPr>
          </a:p>
          <a:p>
            <a:pPr algn="l"/>
            <a:r>
              <a:rPr lang="en-US" b="0" i="0">
                <a:solidFill>
                  <a:srgbClr val="374151"/>
                </a:solidFill>
                <a:effectLst/>
                <a:latin typeface="Söhne"/>
              </a:rPr>
              <a:t>To minimize the SSE, we take the derivative of SSE with respect to each coefficient bi and set it equal to zero:</a:t>
            </a:r>
          </a:p>
          <a:p>
            <a:pPr algn="l"/>
            <a:r>
              <a:rPr lang="en-US" b="0" i="0">
                <a:solidFill>
                  <a:srgbClr val="374151"/>
                </a:solidFill>
                <a:effectLst/>
                <a:latin typeface="Söhne"/>
              </a:rPr>
              <a:t>∂SSE/∂bi = 0</a:t>
            </a:r>
          </a:p>
          <a:p>
            <a:pPr algn="l"/>
            <a:r>
              <a:rPr lang="en-US" b="0" i="0">
                <a:solidFill>
                  <a:srgbClr val="374151"/>
                </a:solidFill>
                <a:effectLst/>
                <a:latin typeface="Söhne"/>
              </a:rPr>
              <a:t>Solving these equations simultaneously gives us the values of b0, b1, b2, ..., bn that minimize the SSE and hence give us the best-fitting polynomial regression model.</a:t>
            </a:r>
            <a:endParaRPr lang="en-US" b="0" i="0" dirty="0">
              <a:solidFill>
                <a:srgbClr val="374151"/>
              </a:solidFill>
              <a:effectLst/>
              <a:latin typeface="Söhne"/>
            </a:endParaRPr>
          </a:p>
        </p:txBody>
      </p:sp>
    </p:spTree>
    <p:extLst>
      <p:ext uri="{BB962C8B-B14F-4D97-AF65-F5344CB8AC3E}">
        <p14:creationId xmlns:p14="http://schemas.microsoft.com/office/powerpoint/2010/main" val="281394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49BA3-25A2-3307-31BC-FCE33A88B6E3}"/>
              </a:ext>
            </a:extLst>
          </p:cNvPr>
          <p:cNvSpPr>
            <a:spLocks noGrp="1"/>
          </p:cNvSpPr>
          <p:nvPr>
            <p:ph type="title"/>
          </p:nvPr>
        </p:nvSpPr>
        <p:spPr/>
        <p:txBody>
          <a:bodyPr>
            <a:normAutofit/>
          </a:bodyPr>
          <a:lstStyle/>
          <a:p>
            <a:r>
              <a:rPr lang="en-IN" sz="3200" dirty="0"/>
              <a:t>Algorithm for Polynomial Regression:</a:t>
            </a:r>
          </a:p>
        </p:txBody>
      </p:sp>
      <p:sp>
        <p:nvSpPr>
          <p:cNvPr id="3" name="Content Placeholder 2">
            <a:extLst>
              <a:ext uri="{FF2B5EF4-FFF2-40B4-BE49-F238E27FC236}">
                <a16:creationId xmlns:a16="http://schemas.microsoft.com/office/drawing/2014/main" id="{427C358B-1B47-0E19-848F-43D3027362D8}"/>
              </a:ext>
            </a:extLst>
          </p:cNvPr>
          <p:cNvSpPr>
            <a:spLocks noGrp="1"/>
          </p:cNvSpPr>
          <p:nvPr>
            <p:ph idx="1"/>
          </p:nvPr>
        </p:nvSpPr>
        <p:spPr/>
        <p:txBody>
          <a:bodyPr>
            <a:normAutofit/>
          </a:bodyPr>
          <a:lstStyle/>
          <a:p>
            <a:r>
              <a:rPr lang="en-US" sz="1800" b="1" i="0" dirty="0">
                <a:solidFill>
                  <a:srgbClr val="374151"/>
                </a:solidFill>
                <a:effectLst/>
                <a:latin typeface="inter-regular"/>
                <a:cs typeface="Arial" panose="020B0604020202020204" pitchFamily="34" charset="0"/>
              </a:rPr>
              <a:t>Import the necessary libraries</a:t>
            </a:r>
            <a:r>
              <a:rPr lang="en-US" sz="1800" b="0" i="0" dirty="0">
                <a:solidFill>
                  <a:srgbClr val="374151"/>
                </a:solidFill>
                <a:effectLst/>
                <a:latin typeface="inter-regular"/>
                <a:cs typeface="Arial" panose="020B0604020202020204" pitchFamily="34" charset="0"/>
              </a:rPr>
              <a:t>: NumPy and scikit-learn</a:t>
            </a:r>
          </a:p>
          <a:p>
            <a:r>
              <a:rPr lang="en-US" sz="1800" b="1" i="0" dirty="0">
                <a:solidFill>
                  <a:srgbClr val="374151"/>
                </a:solidFill>
                <a:effectLst/>
                <a:latin typeface="inter-regular"/>
                <a:cs typeface="Arial" panose="020B0604020202020204" pitchFamily="34" charset="0"/>
              </a:rPr>
              <a:t>Load the dataset</a:t>
            </a:r>
            <a:r>
              <a:rPr lang="en-US" sz="1800" b="0" i="0" dirty="0">
                <a:solidFill>
                  <a:srgbClr val="374151"/>
                </a:solidFill>
                <a:effectLst/>
                <a:latin typeface="inter-regular"/>
                <a:cs typeface="Arial" panose="020B0604020202020204" pitchFamily="34" charset="0"/>
              </a:rPr>
              <a:t>: Load the dataset that you want to perform polynomial regression on.</a:t>
            </a:r>
          </a:p>
          <a:p>
            <a:r>
              <a:rPr lang="en-US" sz="1800" b="1" i="0" dirty="0">
                <a:solidFill>
                  <a:srgbClr val="374151"/>
                </a:solidFill>
                <a:effectLst/>
                <a:latin typeface="inter-regular"/>
                <a:cs typeface="Arial" panose="020B0604020202020204" pitchFamily="34" charset="0"/>
              </a:rPr>
              <a:t>Split the dataset: </a:t>
            </a:r>
            <a:r>
              <a:rPr lang="en-US" sz="1800" b="0" i="0" dirty="0">
                <a:solidFill>
                  <a:srgbClr val="374151"/>
                </a:solidFill>
                <a:effectLst/>
                <a:latin typeface="inter-regular"/>
                <a:cs typeface="Arial" panose="020B0604020202020204" pitchFamily="34" charset="0"/>
              </a:rPr>
              <a:t>Split the dataset into training and testing sets.</a:t>
            </a:r>
          </a:p>
          <a:p>
            <a:r>
              <a:rPr lang="en-US" sz="1800" b="1" i="0" dirty="0">
                <a:solidFill>
                  <a:srgbClr val="374151"/>
                </a:solidFill>
                <a:effectLst/>
                <a:latin typeface="inter-regular"/>
                <a:cs typeface="Arial" panose="020B0604020202020204" pitchFamily="34" charset="0"/>
              </a:rPr>
              <a:t>Create the polynomial features: </a:t>
            </a:r>
            <a:r>
              <a:rPr lang="en-US" sz="1800" b="0" i="0" dirty="0">
                <a:solidFill>
                  <a:srgbClr val="374151"/>
                </a:solidFill>
                <a:effectLst/>
                <a:latin typeface="inter-regular"/>
                <a:cs typeface="Arial" panose="020B0604020202020204" pitchFamily="34" charset="0"/>
              </a:rPr>
              <a:t>Create the polynomial features of the independent variable x by using the scikit-learn PolynomialFeatures class.</a:t>
            </a:r>
          </a:p>
          <a:p>
            <a:r>
              <a:rPr lang="en-US" sz="1800" b="1" i="0" dirty="0">
                <a:solidFill>
                  <a:srgbClr val="374151"/>
                </a:solidFill>
                <a:effectLst/>
                <a:latin typeface="inter-regular"/>
                <a:cs typeface="Arial" panose="020B0604020202020204" pitchFamily="34" charset="0"/>
              </a:rPr>
              <a:t>Fit the linear regression model: </a:t>
            </a:r>
            <a:r>
              <a:rPr lang="en-US" sz="1800" b="0" i="0" dirty="0">
                <a:solidFill>
                  <a:srgbClr val="374151"/>
                </a:solidFill>
                <a:effectLst/>
                <a:latin typeface="inter-regular"/>
                <a:cs typeface="Arial" panose="020B0604020202020204" pitchFamily="34" charset="0"/>
              </a:rPr>
              <a:t>Fit the linear regression model on the polynomial features of the independent variable x and the dependent variable y.</a:t>
            </a:r>
          </a:p>
          <a:p>
            <a:r>
              <a:rPr lang="en-US" sz="1800" b="1" i="0" dirty="0">
                <a:solidFill>
                  <a:srgbClr val="374151"/>
                </a:solidFill>
                <a:effectLst/>
                <a:latin typeface="inter-regular"/>
                <a:cs typeface="Arial" panose="020B0604020202020204" pitchFamily="34" charset="0"/>
              </a:rPr>
              <a:t>Predict the values: </a:t>
            </a:r>
            <a:r>
              <a:rPr lang="en-US" sz="1800" b="0" i="0" dirty="0">
                <a:solidFill>
                  <a:srgbClr val="374151"/>
                </a:solidFill>
                <a:effectLst/>
                <a:latin typeface="inter-regular"/>
                <a:cs typeface="Arial" panose="020B0604020202020204" pitchFamily="34" charset="0"/>
              </a:rPr>
              <a:t>Use the linear regression model to predict the values for the testing set.</a:t>
            </a:r>
          </a:p>
          <a:p>
            <a:r>
              <a:rPr lang="en-US" sz="1800" b="1" i="0" dirty="0">
                <a:solidFill>
                  <a:srgbClr val="374151"/>
                </a:solidFill>
                <a:effectLst/>
                <a:latin typeface="inter-regular"/>
                <a:cs typeface="Arial" panose="020B0604020202020204" pitchFamily="34" charset="0"/>
              </a:rPr>
              <a:t>Evaluate the model: </a:t>
            </a:r>
            <a:r>
              <a:rPr lang="en-US" sz="1800" b="0" i="0" dirty="0">
                <a:solidFill>
                  <a:srgbClr val="374151"/>
                </a:solidFill>
                <a:effectLst/>
                <a:latin typeface="inter-regular"/>
                <a:cs typeface="Arial" panose="020B0604020202020204" pitchFamily="34" charset="0"/>
              </a:rPr>
              <a:t>Evaluate the performance of the model using metrics such as mean squared error, root mean squared error, and R-squared</a:t>
            </a:r>
          </a:p>
          <a:p>
            <a:endParaRPr lang="en-IN" dirty="0"/>
          </a:p>
        </p:txBody>
      </p:sp>
    </p:spTree>
    <p:extLst>
      <p:ext uri="{BB962C8B-B14F-4D97-AF65-F5344CB8AC3E}">
        <p14:creationId xmlns:p14="http://schemas.microsoft.com/office/powerpoint/2010/main" val="259552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6AC9-E463-AE93-7C4C-394B9AB0DEE4}"/>
              </a:ext>
            </a:extLst>
          </p:cNvPr>
          <p:cNvSpPr>
            <a:spLocks noGrp="1"/>
          </p:cNvSpPr>
          <p:nvPr>
            <p:ph type="title"/>
          </p:nvPr>
        </p:nvSpPr>
        <p:spPr/>
        <p:txBody>
          <a:bodyPr>
            <a:normAutofit/>
          </a:bodyPr>
          <a:lstStyle/>
          <a:p>
            <a:r>
              <a:rPr lang="en-IN" sz="3200" dirty="0"/>
              <a:t>Examples for Polynomial Regression:</a:t>
            </a:r>
          </a:p>
        </p:txBody>
      </p:sp>
      <p:sp>
        <p:nvSpPr>
          <p:cNvPr id="3" name="Content Placeholder 2">
            <a:extLst>
              <a:ext uri="{FF2B5EF4-FFF2-40B4-BE49-F238E27FC236}">
                <a16:creationId xmlns:a16="http://schemas.microsoft.com/office/drawing/2014/main" id="{BD45EBDC-7F12-E473-DD2E-45EEA7E9084E}"/>
              </a:ext>
            </a:extLst>
          </p:cNvPr>
          <p:cNvSpPr>
            <a:spLocks noGrp="1"/>
          </p:cNvSpPr>
          <p:nvPr>
            <p:ph idx="1"/>
          </p:nvPr>
        </p:nvSpPr>
        <p:spPr/>
        <p:txBody>
          <a:bodyPr/>
          <a:lstStyle/>
          <a:p>
            <a:r>
              <a:rPr lang="en-US" sz="1800" i="0" dirty="0">
                <a:solidFill>
                  <a:srgbClr val="374151"/>
                </a:solidFill>
                <a:effectLst/>
                <a:latin typeface="inter-bold"/>
              </a:rPr>
              <a:t>Some examples for polynomial regression model</a:t>
            </a:r>
          </a:p>
          <a:p>
            <a:r>
              <a:rPr lang="en-US" sz="1800" b="1" i="0" dirty="0">
                <a:solidFill>
                  <a:srgbClr val="374151"/>
                </a:solidFill>
                <a:effectLst/>
                <a:latin typeface="inter-bold"/>
              </a:rPr>
              <a:t>Predicting housing prices: </a:t>
            </a:r>
            <a:r>
              <a:rPr lang="en-US" sz="1800" b="0" i="0" dirty="0">
                <a:solidFill>
                  <a:srgbClr val="374151"/>
                </a:solidFill>
                <a:effectLst/>
                <a:latin typeface="inter-bold"/>
              </a:rPr>
              <a:t>A dataset of housing prices with features like square footage, number of bedrooms, and number of bathrooms can be used to predict the housing prices using polynomial regression. By fitting a polynomial curve to the data, you can get a better estimate of the housing prices based on the given features.</a:t>
            </a:r>
          </a:p>
          <a:p>
            <a:r>
              <a:rPr lang="en-US" sz="1800" b="1" i="0" dirty="0">
                <a:solidFill>
                  <a:srgbClr val="374151"/>
                </a:solidFill>
                <a:effectLst/>
                <a:latin typeface="inter-bold"/>
              </a:rPr>
              <a:t>Forecasting sales revenue: </a:t>
            </a:r>
            <a:r>
              <a:rPr lang="en-US" sz="1800" b="0" i="0" dirty="0">
                <a:solidFill>
                  <a:srgbClr val="374151"/>
                </a:solidFill>
                <a:effectLst/>
                <a:latin typeface="inter-bold"/>
              </a:rPr>
              <a:t>A dataset of sales revenue with features like time, seasonality, and marketing spend can be used to forecast future sales using polynomial regression. By fitting a polynomial curve to the data, you can estimate how the sales revenue will change over time based on the given features.</a:t>
            </a:r>
          </a:p>
          <a:p>
            <a:r>
              <a:rPr lang="en-US" sz="1800" b="1" i="0" dirty="0">
                <a:solidFill>
                  <a:srgbClr val="374151"/>
                </a:solidFill>
                <a:effectLst/>
                <a:latin typeface="inter-bold"/>
              </a:rPr>
              <a:t>Predicting stock prices: </a:t>
            </a:r>
            <a:r>
              <a:rPr lang="en-US" sz="1800" b="0" i="0" dirty="0">
                <a:solidFill>
                  <a:srgbClr val="374151"/>
                </a:solidFill>
                <a:effectLst/>
                <a:latin typeface="inter-bold"/>
              </a:rPr>
              <a:t>A dataset of stock prices with features like company financials, market trends, and news sentiment can be used to predict the stock prices using polynomial regression. By fitting a polynomial curve to the data, you can get a better estimate of the stock prices based on the given features.</a:t>
            </a:r>
          </a:p>
          <a:p>
            <a:endParaRPr lang="en-IN" dirty="0"/>
          </a:p>
        </p:txBody>
      </p:sp>
    </p:spTree>
    <p:extLst>
      <p:ext uri="{BB962C8B-B14F-4D97-AF65-F5344CB8AC3E}">
        <p14:creationId xmlns:p14="http://schemas.microsoft.com/office/powerpoint/2010/main" val="2454092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3131AD-8EE1-8057-834C-CE7F152C7DDD}"/>
              </a:ext>
            </a:extLst>
          </p:cNvPr>
          <p:cNvSpPr txBox="1"/>
          <p:nvPr/>
        </p:nvSpPr>
        <p:spPr>
          <a:xfrm>
            <a:off x="275926" y="0"/>
            <a:ext cx="10276114" cy="461665"/>
          </a:xfrm>
          <a:prstGeom prst="rect">
            <a:avLst/>
          </a:prstGeom>
          <a:noFill/>
        </p:spPr>
        <p:txBody>
          <a:bodyPr wrap="square" rtlCol="0">
            <a:spAutoFit/>
          </a:bodyPr>
          <a:lstStyle/>
          <a:p>
            <a:r>
              <a:rPr lang="en-IN" sz="2400" dirty="0"/>
              <a:t>Implementation of Polynomial Regression Model:</a:t>
            </a:r>
          </a:p>
        </p:txBody>
      </p:sp>
      <p:sp>
        <p:nvSpPr>
          <p:cNvPr id="10" name="TextBox 9">
            <a:extLst>
              <a:ext uri="{FF2B5EF4-FFF2-40B4-BE49-F238E27FC236}">
                <a16:creationId xmlns:a16="http://schemas.microsoft.com/office/drawing/2014/main" id="{F70F59CB-AAD7-45C7-524D-997C2D68B6B6}"/>
              </a:ext>
            </a:extLst>
          </p:cNvPr>
          <p:cNvSpPr txBox="1"/>
          <p:nvPr/>
        </p:nvSpPr>
        <p:spPr>
          <a:xfrm flipH="1">
            <a:off x="275926" y="557349"/>
            <a:ext cx="11246471" cy="2308324"/>
          </a:xfrm>
          <a:prstGeom prst="rect">
            <a:avLst/>
          </a:prstGeom>
          <a:noFill/>
        </p:spPr>
        <p:txBody>
          <a:bodyPr wrap="square" rtlCol="0">
            <a:spAutoFit/>
          </a:bodyPr>
          <a:lstStyle/>
          <a:p>
            <a:r>
              <a:rPr lang="en-US" b="1" dirty="0"/>
              <a:t>PROBLEM STATEMENT:</a:t>
            </a:r>
          </a:p>
          <a:p>
            <a:endParaRPr lang="en-US" dirty="0"/>
          </a:p>
          <a:p>
            <a:r>
              <a:rPr lang="en-US" dirty="0"/>
              <a:t>A growing number of factors, including pollution, population expansion, and climate change, are putting the world's water resources in danger. How to obtain enough water to satisfy human demands while also conserving the integrity of aquatic ecosystems is a recurring concern as the world's population rises. The Pacific Institute works on global water resource issues in partnership with stakeholders to make sure that people and nature have access to the water they require to survive today and in the future. Our aim is to train a machine learning model based on the water quality data provided to you in the training file and further predict the quality estimation result for the test dataset.</a:t>
            </a:r>
            <a:endParaRPr lang="en-IN" dirty="0"/>
          </a:p>
        </p:txBody>
      </p:sp>
      <p:pic>
        <p:nvPicPr>
          <p:cNvPr id="16" name="Picture 15">
            <a:extLst>
              <a:ext uri="{FF2B5EF4-FFF2-40B4-BE49-F238E27FC236}">
                <a16:creationId xmlns:a16="http://schemas.microsoft.com/office/drawing/2014/main" id="{C432969D-0643-775E-30FE-172DD6C068BC}"/>
              </a:ext>
            </a:extLst>
          </p:cNvPr>
          <p:cNvPicPr>
            <a:picLocks noChangeAspect="1"/>
          </p:cNvPicPr>
          <p:nvPr/>
        </p:nvPicPr>
        <p:blipFill>
          <a:blip r:embed="rId2"/>
          <a:stretch>
            <a:fillRect/>
          </a:stretch>
        </p:blipFill>
        <p:spPr>
          <a:xfrm>
            <a:off x="347588" y="2961357"/>
            <a:ext cx="11365441" cy="3317413"/>
          </a:xfrm>
          <a:prstGeom prst="rect">
            <a:avLst/>
          </a:prstGeom>
        </p:spPr>
      </p:pic>
    </p:spTree>
    <p:extLst>
      <p:ext uri="{BB962C8B-B14F-4D97-AF65-F5344CB8AC3E}">
        <p14:creationId xmlns:p14="http://schemas.microsoft.com/office/powerpoint/2010/main" val="143507438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255</TotalTime>
  <Words>1824</Words>
  <Application>Microsoft Office PowerPoint</Application>
  <PresentationFormat>Widescreen</PresentationFormat>
  <Paragraphs>78</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erdana</vt:lpstr>
      <vt:lpstr>inter-bold</vt:lpstr>
      <vt:lpstr>inter-regular</vt:lpstr>
      <vt:lpstr>Söhne</vt:lpstr>
      <vt:lpstr>Retrospect</vt:lpstr>
      <vt:lpstr>Polynomial Regression</vt:lpstr>
      <vt:lpstr>Introduction</vt:lpstr>
      <vt:lpstr>     Why we need Polynomial Regression.  </vt:lpstr>
      <vt:lpstr>PowerPoint Presentation</vt:lpstr>
      <vt:lpstr>Equation of the Polynomial Regression Model: </vt:lpstr>
      <vt:lpstr>PowerPoint Presentation</vt:lpstr>
      <vt:lpstr>Algorithm for Polynomial Regression:</vt:lpstr>
      <vt:lpstr>Examples for Polynomial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Polynomial Regression</dc:title>
  <dc:creator>Abhishikta Varma Nallagatla</dc:creator>
  <cp:lastModifiedBy>Abhishikta Varma Nallagatla</cp:lastModifiedBy>
  <cp:revision>20</cp:revision>
  <dcterms:created xsi:type="dcterms:W3CDTF">2023-02-27T07:06:15Z</dcterms:created>
  <dcterms:modified xsi:type="dcterms:W3CDTF">2023-03-13T09:19:38Z</dcterms:modified>
</cp:coreProperties>
</file>