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2/27/2023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2/27/2023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2/27/2023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kaggle.com/code/emrearslan123/house-price-prediction/data?select=test.csv" TargetMode="External"/><Relationship Id="rId2" Type="http://schemas.openxmlformats.org/officeDocument/2006/relationships/hyperlink" Target="https://www.kaggle.com/code/emrearslan123/house-price-prediction/data" TargetMode="External"/><Relationship Id="rId1" Type="http://schemas.openxmlformats.org/officeDocument/2006/relationships/slideLayout" Target="../slideLayouts/slideLayout2.xml"/><Relationship Id="rId5" Type="http://schemas.openxmlformats.org/officeDocument/2006/relationships/hyperlink" Target="https://chat.openai.com/chat" TargetMode="External"/><Relationship Id="rId4" Type="http://schemas.openxmlformats.org/officeDocument/2006/relationships/hyperlink" Target="https://www.kaggle.com/code/emrearslan123/house-price-prediction/data?select=train.csv"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2AAD3-B870-277B-D278-A535C3BB420B}"/>
              </a:ext>
            </a:extLst>
          </p:cNvPr>
          <p:cNvSpPr>
            <a:spLocks noGrp="1"/>
          </p:cNvSpPr>
          <p:nvPr>
            <p:ph type="ctrTitle"/>
          </p:nvPr>
        </p:nvSpPr>
        <p:spPr/>
        <p:txBody>
          <a:bodyPr/>
          <a:lstStyle/>
          <a:p>
            <a:r>
              <a:rPr lang="en-IN" dirty="0"/>
              <a:t>Polynomial Regression</a:t>
            </a:r>
          </a:p>
        </p:txBody>
      </p:sp>
      <p:sp>
        <p:nvSpPr>
          <p:cNvPr id="3" name="Subtitle 2">
            <a:extLst>
              <a:ext uri="{FF2B5EF4-FFF2-40B4-BE49-F238E27FC236}">
                <a16:creationId xmlns:a16="http://schemas.microsoft.com/office/drawing/2014/main" id="{8502C479-D501-27FE-3424-1E8B6B3926CD}"/>
              </a:ext>
            </a:extLst>
          </p:cNvPr>
          <p:cNvSpPr>
            <a:spLocks noGrp="1"/>
          </p:cNvSpPr>
          <p:nvPr>
            <p:ph type="subTitle" idx="1"/>
          </p:nvPr>
        </p:nvSpPr>
        <p:spPr/>
        <p:txBody>
          <a:bodyPr>
            <a:normAutofit/>
          </a:bodyPr>
          <a:lstStyle/>
          <a:p>
            <a:r>
              <a:rPr lang="en-IN" sz="1800" dirty="0"/>
              <a:t>                                                                                        Abhishikta Varma</a:t>
            </a:r>
          </a:p>
        </p:txBody>
      </p:sp>
    </p:spTree>
    <p:extLst>
      <p:ext uri="{BB962C8B-B14F-4D97-AF65-F5344CB8AC3E}">
        <p14:creationId xmlns:p14="http://schemas.microsoft.com/office/powerpoint/2010/main" val="93368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DF5561B-E8E5-1366-F835-B48B2CC5A143}"/>
              </a:ext>
            </a:extLst>
          </p:cNvPr>
          <p:cNvPicPr>
            <a:picLocks noChangeAspect="1"/>
          </p:cNvPicPr>
          <p:nvPr/>
        </p:nvPicPr>
        <p:blipFill>
          <a:blip r:embed="rId2"/>
          <a:stretch>
            <a:fillRect/>
          </a:stretch>
        </p:blipFill>
        <p:spPr>
          <a:xfrm>
            <a:off x="-21331" y="0"/>
            <a:ext cx="12210285" cy="3631474"/>
          </a:xfrm>
          <a:prstGeom prst="rect">
            <a:avLst/>
          </a:prstGeom>
        </p:spPr>
      </p:pic>
      <p:sp>
        <p:nvSpPr>
          <p:cNvPr id="8" name="TextBox 7">
            <a:extLst>
              <a:ext uri="{FF2B5EF4-FFF2-40B4-BE49-F238E27FC236}">
                <a16:creationId xmlns:a16="http://schemas.microsoft.com/office/drawing/2014/main" id="{9441F15B-6B0B-9B87-51F0-DE2A9A229BCA}"/>
              </a:ext>
            </a:extLst>
          </p:cNvPr>
          <p:cNvSpPr txBox="1"/>
          <p:nvPr/>
        </p:nvSpPr>
        <p:spPr>
          <a:xfrm>
            <a:off x="226422" y="3944983"/>
            <a:ext cx="11625944" cy="646331"/>
          </a:xfrm>
          <a:prstGeom prst="rect">
            <a:avLst/>
          </a:prstGeom>
          <a:noFill/>
        </p:spPr>
        <p:txBody>
          <a:bodyPr wrap="square" rtlCol="0">
            <a:spAutoFit/>
          </a:bodyPr>
          <a:lstStyle/>
          <a:p>
            <a:r>
              <a:rPr lang="en-IN" dirty="0"/>
              <a:t>Plotting Histogram of our target variable that is Sale price which in x axis in order to see how it is distributed from the mean</a:t>
            </a:r>
          </a:p>
        </p:txBody>
      </p:sp>
    </p:spTree>
    <p:extLst>
      <p:ext uri="{BB962C8B-B14F-4D97-AF65-F5344CB8AC3E}">
        <p14:creationId xmlns:p14="http://schemas.microsoft.com/office/powerpoint/2010/main" val="3048324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D500A9-6117-EAEF-02C0-BFC6D0777A6C}"/>
              </a:ext>
            </a:extLst>
          </p:cNvPr>
          <p:cNvPicPr>
            <a:picLocks noChangeAspect="1"/>
          </p:cNvPicPr>
          <p:nvPr/>
        </p:nvPicPr>
        <p:blipFill>
          <a:blip r:embed="rId2"/>
          <a:stretch>
            <a:fillRect/>
          </a:stretch>
        </p:blipFill>
        <p:spPr>
          <a:xfrm>
            <a:off x="787715" y="428502"/>
            <a:ext cx="6046388" cy="5362698"/>
          </a:xfrm>
          <a:prstGeom prst="rect">
            <a:avLst/>
          </a:prstGeom>
        </p:spPr>
      </p:pic>
      <p:sp>
        <p:nvSpPr>
          <p:cNvPr id="8" name="TextBox 7">
            <a:extLst>
              <a:ext uri="{FF2B5EF4-FFF2-40B4-BE49-F238E27FC236}">
                <a16:creationId xmlns:a16="http://schemas.microsoft.com/office/drawing/2014/main" id="{00A9F0D8-90E2-EB82-5F7E-62B689D66D45}"/>
              </a:ext>
            </a:extLst>
          </p:cNvPr>
          <p:cNvSpPr txBox="1"/>
          <p:nvPr/>
        </p:nvSpPr>
        <p:spPr>
          <a:xfrm>
            <a:off x="7541624" y="637509"/>
            <a:ext cx="4032068" cy="4801314"/>
          </a:xfrm>
          <a:prstGeom prst="rect">
            <a:avLst/>
          </a:prstGeom>
          <a:noFill/>
        </p:spPr>
        <p:txBody>
          <a:bodyPr wrap="square" rtlCol="0">
            <a:spAutoFit/>
          </a:bodyPr>
          <a:lstStyle/>
          <a:p>
            <a:r>
              <a:rPr lang="en-IN" dirty="0"/>
              <a:t>Plotting Heat Map in order to see Correlation between Variables, here the correlation between with the column is one which means highly correlated.</a:t>
            </a:r>
          </a:p>
          <a:p>
            <a:endParaRPr lang="en-IN" dirty="0"/>
          </a:p>
          <a:p>
            <a:endParaRPr lang="en-IN" dirty="0"/>
          </a:p>
          <a:p>
            <a:r>
              <a:rPr lang="en-IN" dirty="0"/>
              <a:t>The region which is in red is said to be negative correlated and the region which is blue is positive correlation </a:t>
            </a:r>
          </a:p>
          <a:p>
            <a:endParaRPr lang="en-IN" dirty="0"/>
          </a:p>
          <a:p>
            <a:r>
              <a:rPr lang="en-IN" dirty="0"/>
              <a:t>Based on the correlation the columns which are correlated more than 50% with the target variable which is SalesPrice are said to important columns so we have to target those columns. we can drop other columns which are less 50%</a:t>
            </a:r>
          </a:p>
        </p:txBody>
      </p:sp>
    </p:spTree>
    <p:extLst>
      <p:ext uri="{BB962C8B-B14F-4D97-AF65-F5344CB8AC3E}">
        <p14:creationId xmlns:p14="http://schemas.microsoft.com/office/powerpoint/2010/main" val="45447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6EBF2C-6D38-E794-4060-B1E860120FF3}"/>
              </a:ext>
            </a:extLst>
          </p:cNvPr>
          <p:cNvPicPr>
            <a:picLocks noChangeAspect="1"/>
          </p:cNvPicPr>
          <p:nvPr/>
        </p:nvPicPr>
        <p:blipFill>
          <a:blip r:embed="rId2"/>
          <a:stretch>
            <a:fillRect/>
          </a:stretch>
        </p:blipFill>
        <p:spPr>
          <a:xfrm>
            <a:off x="200369" y="247642"/>
            <a:ext cx="11303581" cy="3854648"/>
          </a:xfrm>
          <a:prstGeom prst="rect">
            <a:avLst/>
          </a:prstGeom>
        </p:spPr>
      </p:pic>
      <p:sp>
        <p:nvSpPr>
          <p:cNvPr id="6" name="TextBox 5">
            <a:extLst>
              <a:ext uri="{FF2B5EF4-FFF2-40B4-BE49-F238E27FC236}">
                <a16:creationId xmlns:a16="http://schemas.microsoft.com/office/drawing/2014/main" id="{B01E2B2C-31BC-4A71-6D1C-454E3B68B8C1}"/>
              </a:ext>
            </a:extLst>
          </p:cNvPr>
          <p:cNvSpPr txBox="1"/>
          <p:nvPr/>
        </p:nvSpPr>
        <p:spPr>
          <a:xfrm>
            <a:off x="200368" y="4528456"/>
            <a:ext cx="11303581" cy="646331"/>
          </a:xfrm>
          <a:prstGeom prst="rect">
            <a:avLst/>
          </a:prstGeom>
          <a:noFill/>
        </p:spPr>
        <p:txBody>
          <a:bodyPr wrap="square" rtlCol="0">
            <a:spAutoFit/>
          </a:bodyPr>
          <a:lstStyle/>
          <a:p>
            <a:r>
              <a:rPr lang="en-IN" dirty="0"/>
              <a:t>With this scatter plot we can identify is there any linear relationship between these two variables which are GrLivArea and SalePrice, after observation we observe there is no linear relationship between these two variables </a:t>
            </a:r>
          </a:p>
        </p:txBody>
      </p:sp>
    </p:spTree>
    <p:extLst>
      <p:ext uri="{BB962C8B-B14F-4D97-AF65-F5344CB8AC3E}">
        <p14:creationId xmlns:p14="http://schemas.microsoft.com/office/powerpoint/2010/main" val="348766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6CB0620-07B8-960E-5099-EAF1F50B6073}"/>
              </a:ext>
            </a:extLst>
          </p:cNvPr>
          <p:cNvPicPr>
            <a:picLocks noChangeAspect="1"/>
          </p:cNvPicPr>
          <p:nvPr/>
        </p:nvPicPr>
        <p:blipFill>
          <a:blip r:embed="rId2"/>
          <a:stretch>
            <a:fillRect/>
          </a:stretch>
        </p:blipFill>
        <p:spPr>
          <a:xfrm>
            <a:off x="6407" y="335884"/>
            <a:ext cx="12185593" cy="1397122"/>
          </a:xfrm>
          <a:prstGeom prst="rect">
            <a:avLst/>
          </a:prstGeom>
        </p:spPr>
      </p:pic>
      <p:sp>
        <p:nvSpPr>
          <p:cNvPr id="10" name="TextBox 9">
            <a:extLst>
              <a:ext uri="{FF2B5EF4-FFF2-40B4-BE49-F238E27FC236}">
                <a16:creationId xmlns:a16="http://schemas.microsoft.com/office/drawing/2014/main" id="{85DF20A3-0104-A378-87EF-996A3427F2D7}"/>
              </a:ext>
            </a:extLst>
          </p:cNvPr>
          <p:cNvSpPr txBox="1"/>
          <p:nvPr/>
        </p:nvSpPr>
        <p:spPr>
          <a:xfrm flipH="1">
            <a:off x="141511" y="1968137"/>
            <a:ext cx="11493139" cy="646331"/>
          </a:xfrm>
          <a:prstGeom prst="rect">
            <a:avLst/>
          </a:prstGeom>
          <a:noFill/>
        </p:spPr>
        <p:txBody>
          <a:bodyPr wrap="square" rtlCol="0">
            <a:spAutoFit/>
          </a:bodyPr>
          <a:lstStyle/>
          <a:p>
            <a:r>
              <a:rPr lang="en-IN" dirty="0"/>
              <a:t>For categorical data we use most_frequent strategy which is mode in order to fill the missing values in each column based on their column Mode</a:t>
            </a:r>
          </a:p>
        </p:txBody>
      </p:sp>
      <p:pic>
        <p:nvPicPr>
          <p:cNvPr id="12" name="Picture 11">
            <a:extLst>
              <a:ext uri="{FF2B5EF4-FFF2-40B4-BE49-F238E27FC236}">
                <a16:creationId xmlns:a16="http://schemas.microsoft.com/office/drawing/2014/main" id="{52E514F1-8617-1F87-E14B-7F915042E21D}"/>
              </a:ext>
            </a:extLst>
          </p:cNvPr>
          <p:cNvPicPr>
            <a:picLocks noChangeAspect="1"/>
          </p:cNvPicPr>
          <p:nvPr/>
        </p:nvPicPr>
        <p:blipFill>
          <a:blip r:embed="rId3"/>
          <a:stretch>
            <a:fillRect/>
          </a:stretch>
        </p:blipFill>
        <p:spPr>
          <a:xfrm>
            <a:off x="5003" y="2849599"/>
            <a:ext cx="12186997" cy="1034424"/>
          </a:xfrm>
          <a:prstGeom prst="rect">
            <a:avLst/>
          </a:prstGeom>
        </p:spPr>
      </p:pic>
      <p:sp>
        <p:nvSpPr>
          <p:cNvPr id="13" name="TextBox 12">
            <a:extLst>
              <a:ext uri="{FF2B5EF4-FFF2-40B4-BE49-F238E27FC236}">
                <a16:creationId xmlns:a16="http://schemas.microsoft.com/office/drawing/2014/main" id="{12555932-5D77-54D7-10F7-81C65DBD5817}"/>
              </a:ext>
            </a:extLst>
          </p:cNvPr>
          <p:cNvSpPr txBox="1"/>
          <p:nvPr/>
        </p:nvSpPr>
        <p:spPr>
          <a:xfrm>
            <a:off x="141511" y="4119154"/>
            <a:ext cx="11205758" cy="646331"/>
          </a:xfrm>
          <a:prstGeom prst="rect">
            <a:avLst/>
          </a:prstGeom>
          <a:noFill/>
        </p:spPr>
        <p:txBody>
          <a:bodyPr wrap="square" rtlCol="0">
            <a:spAutoFit/>
          </a:bodyPr>
          <a:lstStyle/>
          <a:p>
            <a:r>
              <a:rPr lang="en-IN" dirty="0"/>
              <a:t>For Numerical data we use median strategy  in order to fill the missing values in each column based on their column Median</a:t>
            </a:r>
          </a:p>
        </p:txBody>
      </p:sp>
    </p:spTree>
    <p:extLst>
      <p:ext uri="{BB962C8B-B14F-4D97-AF65-F5344CB8AC3E}">
        <p14:creationId xmlns:p14="http://schemas.microsoft.com/office/powerpoint/2010/main" val="3186381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8F7B56-1D4D-57C4-DEBA-8C6D83379B86}"/>
              </a:ext>
            </a:extLst>
          </p:cNvPr>
          <p:cNvPicPr>
            <a:picLocks noChangeAspect="1"/>
          </p:cNvPicPr>
          <p:nvPr/>
        </p:nvPicPr>
        <p:blipFill>
          <a:blip r:embed="rId2"/>
          <a:stretch>
            <a:fillRect/>
          </a:stretch>
        </p:blipFill>
        <p:spPr>
          <a:xfrm>
            <a:off x="103559" y="211929"/>
            <a:ext cx="11734026" cy="3767887"/>
          </a:xfrm>
          <a:prstGeom prst="rect">
            <a:avLst/>
          </a:prstGeom>
        </p:spPr>
      </p:pic>
      <p:sp>
        <p:nvSpPr>
          <p:cNvPr id="8" name="TextBox 7">
            <a:extLst>
              <a:ext uri="{FF2B5EF4-FFF2-40B4-BE49-F238E27FC236}">
                <a16:creationId xmlns:a16="http://schemas.microsoft.com/office/drawing/2014/main" id="{2475852A-9F09-F404-4EE9-A50BC113E813}"/>
              </a:ext>
            </a:extLst>
          </p:cNvPr>
          <p:cNvSpPr txBox="1"/>
          <p:nvPr/>
        </p:nvSpPr>
        <p:spPr>
          <a:xfrm>
            <a:off x="165463" y="4127863"/>
            <a:ext cx="11672121" cy="1200329"/>
          </a:xfrm>
          <a:prstGeom prst="rect">
            <a:avLst/>
          </a:prstGeom>
          <a:noFill/>
        </p:spPr>
        <p:txBody>
          <a:bodyPr wrap="square" rtlCol="0">
            <a:spAutoFit/>
          </a:bodyPr>
          <a:lstStyle/>
          <a:p>
            <a:r>
              <a:rPr lang="en-IN" dirty="0"/>
              <a:t>Imported necessary libraries for Model Building for Train data which are Polynomial Features and Linear Regression.</a:t>
            </a:r>
          </a:p>
          <a:p>
            <a:r>
              <a:rPr lang="en-IN" dirty="0"/>
              <a:t>Polynomial regression is an extension of Linear Regression so here we are importing Polynomial features to Linear Regression which are used to transform the non linear data by implementing polynomial features with respective degree 2</a:t>
            </a:r>
          </a:p>
          <a:p>
            <a:r>
              <a:rPr lang="en-IN" dirty="0"/>
              <a:t>and we fit the model</a:t>
            </a:r>
          </a:p>
        </p:txBody>
      </p:sp>
    </p:spTree>
    <p:extLst>
      <p:ext uri="{BB962C8B-B14F-4D97-AF65-F5344CB8AC3E}">
        <p14:creationId xmlns:p14="http://schemas.microsoft.com/office/powerpoint/2010/main" val="2154745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B876879-1C5C-8A7E-FFF3-84AFED534833}"/>
              </a:ext>
            </a:extLst>
          </p:cNvPr>
          <p:cNvPicPr>
            <a:picLocks noChangeAspect="1"/>
          </p:cNvPicPr>
          <p:nvPr/>
        </p:nvPicPr>
        <p:blipFill>
          <a:blip r:embed="rId2"/>
          <a:stretch>
            <a:fillRect/>
          </a:stretch>
        </p:blipFill>
        <p:spPr>
          <a:xfrm>
            <a:off x="171664" y="178101"/>
            <a:ext cx="11848671" cy="3250899"/>
          </a:xfrm>
          <a:prstGeom prst="rect">
            <a:avLst/>
          </a:prstGeom>
        </p:spPr>
      </p:pic>
      <p:sp>
        <p:nvSpPr>
          <p:cNvPr id="8" name="TextBox 7">
            <a:extLst>
              <a:ext uri="{FF2B5EF4-FFF2-40B4-BE49-F238E27FC236}">
                <a16:creationId xmlns:a16="http://schemas.microsoft.com/office/drawing/2014/main" id="{EE7D9B82-882F-CAA9-8899-3FFD243C4260}"/>
              </a:ext>
            </a:extLst>
          </p:cNvPr>
          <p:cNvSpPr txBox="1"/>
          <p:nvPr/>
        </p:nvSpPr>
        <p:spPr>
          <a:xfrm flipH="1">
            <a:off x="171664" y="3596641"/>
            <a:ext cx="11767786" cy="2308324"/>
          </a:xfrm>
          <a:prstGeom prst="rect">
            <a:avLst/>
          </a:prstGeom>
          <a:noFill/>
        </p:spPr>
        <p:txBody>
          <a:bodyPr wrap="square" rtlCol="0">
            <a:spAutoFit/>
          </a:bodyPr>
          <a:lstStyle/>
          <a:p>
            <a:pPr algn="l">
              <a:buFont typeface="Arial" panose="020B0604020202020204" pitchFamily="34" charset="0"/>
              <a:buChar char="•"/>
            </a:pPr>
            <a:r>
              <a:rPr lang="en-US" sz="1600" b="1" i="0" dirty="0">
                <a:solidFill>
                  <a:srgbClr val="374151"/>
                </a:solidFill>
                <a:effectLst/>
                <a:latin typeface="Söhne"/>
              </a:rPr>
              <a:t>Mean Absolute Error (MAE): </a:t>
            </a:r>
            <a:r>
              <a:rPr lang="en-US" sz="1600" b="0" i="0" dirty="0">
                <a:solidFill>
                  <a:srgbClr val="374151"/>
                </a:solidFill>
                <a:effectLst/>
                <a:latin typeface="Söhne"/>
              </a:rPr>
              <a:t>MAE is the average of the absolute differences between the predicted values and the actual values. It measures the average magnitude of the errors in a set of predictions without considering their direction. A lower MAE indicates better performance.</a:t>
            </a:r>
          </a:p>
          <a:p>
            <a:pPr algn="l">
              <a:buFont typeface="Arial" panose="020B0604020202020204" pitchFamily="34" charset="0"/>
              <a:buChar char="•"/>
            </a:pPr>
            <a:r>
              <a:rPr lang="en-US" sz="1600" b="1" i="0" dirty="0">
                <a:solidFill>
                  <a:srgbClr val="374151"/>
                </a:solidFill>
                <a:effectLst/>
                <a:latin typeface="Söhne"/>
              </a:rPr>
              <a:t>Mean Squared Error (MSE): </a:t>
            </a:r>
            <a:r>
              <a:rPr lang="en-US" sz="1600" b="0" i="0" dirty="0">
                <a:solidFill>
                  <a:srgbClr val="374151"/>
                </a:solidFill>
                <a:effectLst/>
                <a:latin typeface="Söhne"/>
              </a:rPr>
              <a:t>MSE is the average of the squared differences between the predicted values and the actual values. It measures </a:t>
            </a:r>
            <a:r>
              <a:rPr lang="en-US" sz="1600" b="1" i="0" dirty="0">
                <a:solidFill>
                  <a:srgbClr val="374151"/>
                </a:solidFill>
                <a:effectLst/>
                <a:latin typeface="Söhne"/>
              </a:rPr>
              <a:t>the average squared distance between the predicted and actual values. A lower MSE indicates better performance.</a:t>
            </a:r>
          </a:p>
          <a:p>
            <a:pPr algn="l">
              <a:buFont typeface="Arial" panose="020B0604020202020204" pitchFamily="34" charset="0"/>
              <a:buChar char="•"/>
            </a:pPr>
            <a:r>
              <a:rPr lang="en-US" sz="1600" b="1" i="0" dirty="0">
                <a:solidFill>
                  <a:srgbClr val="374151"/>
                </a:solidFill>
                <a:effectLst/>
                <a:latin typeface="Söhne"/>
              </a:rPr>
              <a:t>Root Mean Squared Error (RMSE): </a:t>
            </a:r>
            <a:r>
              <a:rPr lang="en-US" sz="1600" b="0" i="0" dirty="0">
                <a:solidFill>
                  <a:srgbClr val="374151"/>
                </a:solidFill>
                <a:effectLst/>
                <a:latin typeface="Söhne"/>
              </a:rPr>
              <a:t>RMSE is the square root of the MSE. It measures the average magnitude of the error in a set of predictions in the same units as the target variable. A lower RMSE indicates better performance.</a:t>
            </a:r>
          </a:p>
          <a:p>
            <a:pPr algn="l">
              <a:buFont typeface="Arial" panose="020B0604020202020204" pitchFamily="34" charset="0"/>
              <a:buChar char="•"/>
            </a:pPr>
            <a:r>
              <a:rPr lang="en-US" sz="1600" b="1" i="0" dirty="0">
                <a:solidFill>
                  <a:srgbClr val="374151"/>
                </a:solidFill>
                <a:effectLst/>
                <a:latin typeface="Söhne"/>
              </a:rPr>
              <a:t>R-squared (R2): </a:t>
            </a:r>
            <a:r>
              <a:rPr lang="en-US" sz="1600" b="0" i="0" dirty="0">
                <a:solidFill>
                  <a:srgbClr val="374151"/>
                </a:solidFill>
                <a:effectLst/>
                <a:latin typeface="Söhne"/>
              </a:rPr>
              <a:t>R2 is a statistical measure that represents the proportion of the variance in the dependent variable that is explained by the independent variables in a regression model. It ranges from 0 to 1, where 1 indicates a perfect fit of the model to the data.</a:t>
            </a:r>
          </a:p>
        </p:txBody>
      </p:sp>
    </p:spTree>
    <p:extLst>
      <p:ext uri="{BB962C8B-B14F-4D97-AF65-F5344CB8AC3E}">
        <p14:creationId xmlns:p14="http://schemas.microsoft.com/office/powerpoint/2010/main" val="1784749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60A53-7B9E-DBAF-1B5C-A49F2ED6F9A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B9696FA-E32B-00F0-68A8-86B417AD7E58}"/>
              </a:ext>
            </a:extLst>
          </p:cNvPr>
          <p:cNvSpPr>
            <a:spLocks noGrp="1"/>
          </p:cNvSpPr>
          <p:nvPr>
            <p:ph idx="1"/>
          </p:nvPr>
        </p:nvSpPr>
        <p:spPr>
          <a:xfrm>
            <a:off x="992777" y="2655631"/>
            <a:ext cx="10058400" cy="1036803"/>
          </a:xfrm>
        </p:spPr>
        <p:txBody>
          <a:bodyPr>
            <a:normAutofit/>
          </a:bodyPr>
          <a:lstStyle/>
          <a:p>
            <a:r>
              <a:rPr lang="en-IN" sz="1800" dirty="0">
                <a:latin typeface="inter-regular"/>
              </a:rPr>
              <a:t> As we got </a:t>
            </a:r>
            <a:r>
              <a:rPr lang="en-US" sz="1800" b="0" i="0" dirty="0">
                <a:solidFill>
                  <a:schemeClr val="tx1"/>
                </a:solidFill>
                <a:effectLst/>
                <a:latin typeface="inter-regular"/>
              </a:rPr>
              <a:t>Mean Absolute error: 1.956869074428926e-05, Mean squared error: 6.4171041526732e-10, Root Mean Squared Error: 2.5332003775211308e-05 R-squared: 1.0, by observing these metrices they are  low values which indicates a perfect fit of the model to the data.</a:t>
            </a:r>
            <a:endParaRPr lang="en-IN" sz="1800" dirty="0">
              <a:solidFill>
                <a:schemeClr val="tx1"/>
              </a:solidFill>
              <a:latin typeface="inter-regular"/>
            </a:endParaRPr>
          </a:p>
        </p:txBody>
      </p:sp>
    </p:spTree>
    <p:extLst>
      <p:ext uri="{BB962C8B-B14F-4D97-AF65-F5344CB8AC3E}">
        <p14:creationId xmlns:p14="http://schemas.microsoft.com/office/powerpoint/2010/main" val="2120592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7E27D-6E45-96D8-C9A1-4FAF9B5330FB}"/>
              </a:ext>
            </a:extLst>
          </p:cNvPr>
          <p:cNvSpPr>
            <a:spLocks noGrp="1"/>
          </p:cNvSpPr>
          <p:nvPr>
            <p:ph type="title"/>
          </p:nvPr>
        </p:nvSpPr>
        <p:spPr/>
        <p:txBody>
          <a:bodyPr>
            <a:normAutofit/>
          </a:bodyPr>
          <a:lstStyle/>
          <a:p>
            <a:r>
              <a:rPr lang="en-IN" sz="3200" dirty="0"/>
              <a:t>References:</a:t>
            </a:r>
          </a:p>
        </p:txBody>
      </p:sp>
      <p:sp>
        <p:nvSpPr>
          <p:cNvPr id="3" name="Content Placeholder 2">
            <a:extLst>
              <a:ext uri="{FF2B5EF4-FFF2-40B4-BE49-F238E27FC236}">
                <a16:creationId xmlns:a16="http://schemas.microsoft.com/office/drawing/2014/main" id="{5FFAB32E-72CD-4B03-DCA2-3862D06569DA}"/>
              </a:ext>
            </a:extLst>
          </p:cNvPr>
          <p:cNvSpPr>
            <a:spLocks noGrp="1"/>
          </p:cNvSpPr>
          <p:nvPr>
            <p:ph idx="1"/>
          </p:nvPr>
        </p:nvSpPr>
        <p:spPr/>
        <p:txBody>
          <a:bodyPr/>
          <a:lstStyle/>
          <a:p>
            <a:r>
              <a:rPr lang="en-IN" dirty="0">
                <a:hlinkClick r:id="rId2"/>
              </a:rPr>
              <a:t>https://www.kaggle.com/code/emrearslan123/house-price-prediction/data</a:t>
            </a:r>
            <a:endParaRPr lang="en-IN" dirty="0"/>
          </a:p>
          <a:p>
            <a:r>
              <a:rPr lang="en-IN" dirty="0">
                <a:hlinkClick r:id="rId3"/>
              </a:rPr>
              <a:t>https://www.kaggle.com/code/emrearslan123/house-price-prediction/data?select=test.csv</a:t>
            </a:r>
            <a:endParaRPr lang="en-IN" dirty="0"/>
          </a:p>
          <a:p>
            <a:r>
              <a:rPr lang="en-IN" dirty="0">
                <a:hlinkClick r:id="rId4"/>
              </a:rPr>
              <a:t>https://www.kaggle.com/code/emrearslan123/house-price-prediction/data?select=train.csv</a:t>
            </a:r>
            <a:endParaRPr lang="en-IN" dirty="0"/>
          </a:p>
          <a:p>
            <a:r>
              <a:rPr lang="en-IN" dirty="0">
                <a:hlinkClick r:id="rId5"/>
              </a:rPr>
              <a:t>https://chat.openai.com/chat</a:t>
            </a:r>
            <a:endParaRPr lang="en-IN" dirty="0"/>
          </a:p>
          <a:p>
            <a:endParaRPr lang="en-IN" dirty="0"/>
          </a:p>
        </p:txBody>
      </p:sp>
    </p:spTree>
    <p:extLst>
      <p:ext uri="{BB962C8B-B14F-4D97-AF65-F5344CB8AC3E}">
        <p14:creationId xmlns:p14="http://schemas.microsoft.com/office/powerpoint/2010/main" val="4011039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204EC3-8198-4085-65AC-A035C1134A41}"/>
              </a:ext>
            </a:extLst>
          </p:cNvPr>
          <p:cNvSpPr txBox="1"/>
          <p:nvPr/>
        </p:nvSpPr>
        <p:spPr>
          <a:xfrm>
            <a:off x="3770812" y="2560320"/>
            <a:ext cx="7672251" cy="1015663"/>
          </a:xfrm>
          <a:prstGeom prst="rect">
            <a:avLst/>
          </a:prstGeom>
          <a:noFill/>
        </p:spPr>
        <p:txBody>
          <a:bodyPr wrap="square" rtlCol="0">
            <a:spAutoFit/>
          </a:bodyPr>
          <a:lstStyle/>
          <a:p>
            <a:r>
              <a:rPr lang="en-IN" sz="6000" dirty="0"/>
              <a:t>Thank You</a:t>
            </a:r>
          </a:p>
        </p:txBody>
      </p:sp>
    </p:spTree>
    <p:extLst>
      <p:ext uri="{BB962C8B-B14F-4D97-AF65-F5344CB8AC3E}">
        <p14:creationId xmlns:p14="http://schemas.microsoft.com/office/powerpoint/2010/main" val="1516913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147BD-C963-5AF4-89BE-FE771CB09EC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4A43B61-6D49-F3BB-E1F2-D71041352F6A}"/>
              </a:ext>
            </a:extLst>
          </p:cNvPr>
          <p:cNvSpPr>
            <a:spLocks noGrp="1"/>
          </p:cNvSpPr>
          <p:nvPr>
            <p:ph idx="1"/>
          </p:nvPr>
        </p:nvSpPr>
        <p:spPr/>
        <p:txBody>
          <a:bodyPr>
            <a:normAutofit lnSpcReduction="10000"/>
          </a:bodyPr>
          <a:lstStyle/>
          <a:p>
            <a:r>
              <a:rPr lang="en-US" b="0" i="0" dirty="0">
                <a:solidFill>
                  <a:srgbClr val="000000"/>
                </a:solidFill>
                <a:effectLst/>
                <a:latin typeface="inter-regular"/>
              </a:rPr>
              <a:t>Polynomial Regression is a regression algorithm that models the relationship between a dependent(y) and independent variable(x) as nth degree polynomial of x.</a:t>
            </a:r>
          </a:p>
          <a:p>
            <a:r>
              <a:rPr lang="en-US" dirty="0">
                <a:solidFill>
                  <a:srgbClr val="000000"/>
                </a:solidFill>
                <a:latin typeface="inter-regular"/>
              </a:rPr>
              <a:t>That is, if your dataset holds the characteristic of being curved when plotted in the graph then you should go with polynomial regression instead of Simple or Multi Linear regression models.</a:t>
            </a:r>
          </a:p>
          <a:p>
            <a:r>
              <a:rPr lang="en-US" b="0" i="0" dirty="0">
                <a:solidFill>
                  <a:srgbClr val="000000"/>
                </a:solidFill>
                <a:effectLst/>
                <a:latin typeface="inter-regular"/>
              </a:rPr>
              <a:t>It is also called the special case of Multiple Linear Regression in ML. Because we add some polynomial terms to the Multiple Linear regression equation to convert it into Polynomial Regression.</a:t>
            </a:r>
          </a:p>
          <a:p>
            <a:r>
              <a:rPr lang="en-US" b="0" i="0" dirty="0">
                <a:solidFill>
                  <a:srgbClr val="000000"/>
                </a:solidFill>
                <a:effectLst/>
                <a:latin typeface="inter-regular"/>
              </a:rPr>
              <a:t>The dataset used in Polynomial regression for training is of non-linear nature</a:t>
            </a:r>
            <a:r>
              <a:rPr lang="en-US" dirty="0">
                <a:solidFill>
                  <a:srgbClr val="000000"/>
                </a:solidFill>
                <a:latin typeface="inter-regular"/>
              </a:rPr>
              <a:t>.</a:t>
            </a:r>
          </a:p>
          <a:p>
            <a:r>
              <a:rPr lang="en-US" b="0" i="0" dirty="0">
                <a:solidFill>
                  <a:srgbClr val="000000"/>
                </a:solidFill>
                <a:effectLst/>
                <a:latin typeface="inter-regular"/>
              </a:rPr>
              <a:t>It makes use of a linear regression model to fit the complicated and non-linear functions and datasets.</a:t>
            </a:r>
          </a:p>
          <a:p>
            <a:r>
              <a:rPr lang="en-US" b="1" i="0" dirty="0">
                <a:solidFill>
                  <a:srgbClr val="000000"/>
                </a:solidFill>
                <a:effectLst/>
                <a:latin typeface="inter-bold"/>
              </a:rPr>
              <a:t>Hence, </a:t>
            </a:r>
            <a:r>
              <a:rPr lang="en-US" b="1" i="1" dirty="0">
                <a:solidFill>
                  <a:srgbClr val="000000"/>
                </a:solidFill>
                <a:effectLst/>
                <a:latin typeface="inter-bold"/>
              </a:rPr>
              <a:t>"In Polynomial regression, the original features are converted into Polynomial features of required degree (2,3,..,n) and then modeled using a linear model."</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2088841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C8D0A-3B0A-56CD-4587-F54C4044ACFE}"/>
              </a:ext>
            </a:extLst>
          </p:cNvPr>
          <p:cNvSpPr>
            <a:spLocks noGrp="1"/>
          </p:cNvSpPr>
          <p:nvPr>
            <p:ph type="title"/>
          </p:nvPr>
        </p:nvSpPr>
        <p:spPr>
          <a:xfrm>
            <a:off x="1097280" y="843952"/>
            <a:ext cx="10058400" cy="1450757"/>
          </a:xfrm>
        </p:spPr>
        <p:txBody>
          <a:bodyPr>
            <a:normAutofit fontScale="90000"/>
          </a:bodyPr>
          <a:lstStyle/>
          <a:p>
            <a:br>
              <a:rPr lang="en-US" sz="4800" dirty="0"/>
            </a:br>
            <a:br>
              <a:rPr lang="en-US" sz="4800" dirty="0"/>
            </a:br>
            <a:br>
              <a:rPr lang="en-US" sz="4800" dirty="0"/>
            </a:br>
            <a:br>
              <a:rPr lang="en-US" sz="4800" dirty="0"/>
            </a:br>
            <a:br>
              <a:rPr lang="en-US" sz="4800" dirty="0"/>
            </a:br>
            <a:r>
              <a:rPr lang="en-US" sz="3600" dirty="0"/>
              <a:t>Why we need Polynomial Regression. </a:t>
            </a:r>
            <a:br>
              <a:rPr lang="en-IN" sz="4800" dirty="0"/>
            </a:br>
            <a:endParaRPr lang="en-IN" dirty="0"/>
          </a:p>
        </p:txBody>
      </p:sp>
      <p:sp>
        <p:nvSpPr>
          <p:cNvPr id="3" name="Content Placeholder 2">
            <a:extLst>
              <a:ext uri="{FF2B5EF4-FFF2-40B4-BE49-F238E27FC236}">
                <a16:creationId xmlns:a16="http://schemas.microsoft.com/office/drawing/2014/main" id="{7FA7D211-B3E7-3244-28F3-F06A485478CF}"/>
              </a:ext>
            </a:extLst>
          </p:cNvPr>
          <p:cNvSpPr>
            <a:spLocks noGrp="1"/>
          </p:cNvSpPr>
          <p:nvPr>
            <p:ph idx="1"/>
          </p:nvPr>
        </p:nvSpPr>
        <p:spPr/>
        <p:txBody>
          <a:bodyPr/>
          <a:lstStyle/>
          <a:p>
            <a:pPr marL="285750" indent="-285750">
              <a:buFont typeface="Arial" panose="020B0604020202020204" pitchFamily="34" charset="0"/>
              <a:buChar char="•"/>
            </a:pPr>
            <a:r>
              <a:rPr lang="en-US" b="0" i="0" dirty="0">
                <a:solidFill>
                  <a:srgbClr val="000000"/>
                </a:solidFill>
                <a:effectLst/>
                <a:latin typeface="inter-regular"/>
              </a:rPr>
              <a:t>If we apply a linear model on a </a:t>
            </a:r>
            <a:r>
              <a:rPr lang="en-US" b="1" i="0" dirty="0">
                <a:solidFill>
                  <a:srgbClr val="000000"/>
                </a:solidFill>
                <a:effectLst/>
                <a:latin typeface="inter-bold"/>
              </a:rPr>
              <a:t>linear dataset</a:t>
            </a:r>
            <a:r>
              <a:rPr lang="en-US" b="0" i="0" dirty="0">
                <a:solidFill>
                  <a:srgbClr val="000000"/>
                </a:solidFill>
                <a:effectLst/>
                <a:latin typeface="inter-regular"/>
              </a:rPr>
              <a:t>, then it provides us a good result as we have seen in Simple Linear Regression, but if we apply the same model without any modification on a </a:t>
            </a:r>
            <a:r>
              <a:rPr lang="en-US" b="1" i="0" dirty="0">
                <a:solidFill>
                  <a:srgbClr val="000000"/>
                </a:solidFill>
                <a:effectLst/>
                <a:latin typeface="inter-bold"/>
              </a:rPr>
              <a:t>non-linear dataset</a:t>
            </a:r>
            <a:r>
              <a:rPr lang="en-US" b="0" i="0" dirty="0">
                <a:solidFill>
                  <a:srgbClr val="000000"/>
                </a:solidFill>
                <a:effectLst/>
                <a:latin typeface="inter-regular"/>
              </a:rPr>
              <a:t>, then it will produce a drastic output. Due to which loss function will increase, the error rate will be high, and accuracy will be decreased.</a:t>
            </a:r>
          </a:p>
          <a:p>
            <a:pPr marL="285750" indent="-285750">
              <a:buFont typeface="Arial" panose="020B0604020202020204" pitchFamily="34" charset="0"/>
              <a:buChar char="•"/>
            </a:pPr>
            <a:r>
              <a:rPr lang="en-US" b="0" i="0" dirty="0">
                <a:solidFill>
                  <a:srgbClr val="000000"/>
                </a:solidFill>
                <a:effectLst/>
                <a:latin typeface="inter-regular"/>
              </a:rPr>
              <a:t>So for such cases, </a:t>
            </a:r>
            <a:r>
              <a:rPr lang="en-US" b="1" i="0" dirty="0">
                <a:solidFill>
                  <a:srgbClr val="000000"/>
                </a:solidFill>
                <a:effectLst/>
                <a:latin typeface="inter-bold"/>
              </a:rPr>
              <a:t>where data points are arranged in a non-linear fashion, we need the Polynomial Regression model</a:t>
            </a:r>
            <a:r>
              <a:rPr lang="en-US" b="0" i="0" dirty="0">
                <a:solidFill>
                  <a:srgbClr val="000000"/>
                </a:solidFill>
                <a:effectLst/>
                <a:latin typeface="inter-regular"/>
              </a:rPr>
              <a:t>. We can understand it in a better way using the below comparison diagram of the linear dataset and non-linear dataset.</a:t>
            </a:r>
          </a:p>
          <a:p>
            <a:endParaRPr lang="en-IN" dirty="0"/>
          </a:p>
        </p:txBody>
      </p:sp>
      <p:pic>
        <p:nvPicPr>
          <p:cNvPr id="4" name="Picture 3">
            <a:extLst>
              <a:ext uri="{FF2B5EF4-FFF2-40B4-BE49-F238E27FC236}">
                <a16:creationId xmlns:a16="http://schemas.microsoft.com/office/drawing/2014/main" id="{2EEBAC0C-63AC-9CDE-BB26-30D8772A1242}"/>
              </a:ext>
            </a:extLst>
          </p:cNvPr>
          <p:cNvPicPr>
            <a:picLocks noChangeAspect="1"/>
          </p:cNvPicPr>
          <p:nvPr/>
        </p:nvPicPr>
        <p:blipFill>
          <a:blip r:embed="rId2"/>
          <a:stretch>
            <a:fillRect/>
          </a:stretch>
        </p:blipFill>
        <p:spPr>
          <a:xfrm>
            <a:off x="3450348" y="4044992"/>
            <a:ext cx="4822795" cy="2262158"/>
          </a:xfrm>
          <a:prstGeom prst="rect">
            <a:avLst/>
          </a:prstGeom>
        </p:spPr>
      </p:pic>
    </p:spTree>
    <p:extLst>
      <p:ext uri="{BB962C8B-B14F-4D97-AF65-F5344CB8AC3E}">
        <p14:creationId xmlns:p14="http://schemas.microsoft.com/office/powerpoint/2010/main" val="1937444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09983D-B22A-A2FA-03BC-173CE1B93074}"/>
              </a:ext>
            </a:extLst>
          </p:cNvPr>
          <p:cNvPicPr>
            <a:picLocks noChangeAspect="1"/>
          </p:cNvPicPr>
          <p:nvPr/>
        </p:nvPicPr>
        <p:blipFill>
          <a:blip r:embed="rId2"/>
          <a:stretch>
            <a:fillRect/>
          </a:stretch>
        </p:blipFill>
        <p:spPr>
          <a:xfrm>
            <a:off x="971006" y="153490"/>
            <a:ext cx="4228011" cy="2874200"/>
          </a:xfrm>
          <a:prstGeom prst="rect">
            <a:avLst/>
          </a:prstGeom>
        </p:spPr>
      </p:pic>
      <p:pic>
        <p:nvPicPr>
          <p:cNvPr id="5" name="Picture 4">
            <a:extLst>
              <a:ext uri="{FF2B5EF4-FFF2-40B4-BE49-F238E27FC236}">
                <a16:creationId xmlns:a16="http://schemas.microsoft.com/office/drawing/2014/main" id="{93E4F221-FFF2-6F4C-7F8B-05DA80BD1E3F}"/>
              </a:ext>
            </a:extLst>
          </p:cNvPr>
          <p:cNvPicPr>
            <a:picLocks noChangeAspect="1"/>
          </p:cNvPicPr>
          <p:nvPr/>
        </p:nvPicPr>
        <p:blipFill>
          <a:blip r:embed="rId3"/>
          <a:stretch>
            <a:fillRect/>
          </a:stretch>
        </p:blipFill>
        <p:spPr>
          <a:xfrm>
            <a:off x="6025210" y="153488"/>
            <a:ext cx="4407004" cy="2874201"/>
          </a:xfrm>
          <a:prstGeom prst="rect">
            <a:avLst/>
          </a:prstGeom>
        </p:spPr>
      </p:pic>
      <p:sp>
        <p:nvSpPr>
          <p:cNvPr id="6" name="TextBox 5">
            <a:extLst>
              <a:ext uri="{FF2B5EF4-FFF2-40B4-BE49-F238E27FC236}">
                <a16:creationId xmlns:a16="http://schemas.microsoft.com/office/drawing/2014/main" id="{C6DDF74A-9991-712D-EB16-9AFB8CB9715C}"/>
              </a:ext>
            </a:extLst>
          </p:cNvPr>
          <p:cNvSpPr txBox="1"/>
          <p:nvPr/>
        </p:nvSpPr>
        <p:spPr>
          <a:xfrm flipH="1">
            <a:off x="971005" y="3126377"/>
            <a:ext cx="10855234" cy="2862322"/>
          </a:xfrm>
          <a:prstGeom prst="rect">
            <a:avLst/>
          </a:prstGeom>
          <a:noFill/>
        </p:spPr>
        <p:txBody>
          <a:bodyPr wrap="square" rtlCol="0">
            <a:spAutoFit/>
          </a:bodyPr>
          <a:lstStyle/>
          <a:p>
            <a:pPr algn="just">
              <a:buFont typeface="Arial" panose="020B0604020202020204" pitchFamily="34" charset="0"/>
              <a:buChar char="•"/>
            </a:pPr>
            <a:r>
              <a:rPr lang="en-US" b="0" i="0" dirty="0">
                <a:solidFill>
                  <a:srgbClr val="000000"/>
                </a:solidFill>
                <a:effectLst/>
                <a:latin typeface="inter-regular"/>
              </a:rPr>
              <a:t>In the above image, we have taken a dataset which is arranged non-linearly. So if we try to cover it with a linear model, then we can clearly see that it hardly covers any data point. On the other hand, a curve is suitable to cover most of the data points, which is of the Polynomial model.</a:t>
            </a:r>
          </a:p>
          <a:p>
            <a:pPr algn="just">
              <a:buFont typeface="Arial" panose="020B0604020202020204" pitchFamily="34" charset="0"/>
              <a:buChar char="•"/>
            </a:pPr>
            <a:endParaRPr lang="en-US" dirty="0">
              <a:solidFill>
                <a:srgbClr val="000000"/>
              </a:solidFill>
              <a:latin typeface="inter-regular"/>
            </a:endParaRPr>
          </a:p>
          <a:p>
            <a:pPr algn="just">
              <a:buFont typeface="Arial" panose="020B0604020202020204" pitchFamily="34" charset="0"/>
              <a:buChar char="•"/>
            </a:pPr>
            <a:r>
              <a:rPr lang="en-US" b="0" i="0" dirty="0">
                <a:solidFill>
                  <a:srgbClr val="000000"/>
                </a:solidFill>
                <a:effectLst/>
                <a:latin typeface="inter-regular"/>
              </a:rPr>
              <a:t>Hence, </a:t>
            </a:r>
            <a:r>
              <a:rPr lang="en-US" b="0" i="1" dirty="0">
                <a:solidFill>
                  <a:srgbClr val="000000"/>
                </a:solidFill>
                <a:effectLst/>
                <a:latin typeface="inter-regular"/>
              </a:rPr>
              <a:t>if the datasets are arranged in a non-linear fashion, then we should use the Polynomial Regression model instead of Simple Linear Regression.</a:t>
            </a:r>
            <a:endParaRPr lang="en-US" b="0" i="0" dirty="0">
              <a:solidFill>
                <a:srgbClr val="000000"/>
              </a:solidFill>
              <a:effectLst/>
              <a:latin typeface="inter-regular"/>
            </a:endParaRP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333333"/>
                </a:solidFill>
                <a:effectLst/>
                <a:latin typeface="Arial" panose="020B0604020202020204" pitchFamily="34" charset="0"/>
              </a:rPr>
              <a:t> </a:t>
            </a:r>
            <a:r>
              <a:rPr lang="en-US" sz="1600" b="1" i="0" dirty="0">
                <a:solidFill>
                  <a:srgbClr val="333333"/>
                </a:solidFill>
                <a:effectLst/>
                <a:latin typeface="Arial" panose="020B0604020202020204" pitchFamily="34" charset="0"/>
              </a:rPr>
              <a:t>A Polynomial Regression algorithm is also called Polynomial Linear Regression because it does not depend on the variables, instead, it depends on the coefficients, which are arranged in a linear fashion</a:t>
            </a:r>
            <a:r>
              <a:rPr lang="en-US" b="1" i="0" dirty="0">
                <a:solidFill>
                  <a:srgbClr val="333333"/>
                </a:solidFill>
                <a:effectLst/>
                <a:latin typeface="Arial" panose="020B0604020202020204" pitchFamily="34" charset="0"/>
              </a:rPr>
              <a:t>.</a:t>
            </a:r>
          </a:p>
          <a:p>
            <a:endParaRPr lang="en-IN" dirty="0"/>
          </a:p>
        </p:txBody>
      </p:sp>
    </p:spTree>
    <p:extLst>
      <p:ext uri="{BB962C8B-B14F-4D97-AF65-F5344CB8AC3E}">
        <p14:creationId xmlns:p14="http://schemas.microsoft.com/office/powerpoint/2010/main" val="2825756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02A670-96A1-F04D-F067-EF99C76596D5}"/>
              </a:ext>
            </a:extLst>
          </p:cNvPr>
          <p:cNvSpPr>
            <a:spLocks noGrp="1"/>
          </p:cNvSpPr>
          <p:nvPr>
            <p:ph type="title"/>
          </p:nvPr>
        </p:nvSpPr>
        <p:spPr>
          <a:xfrm>
            <a:off x="1066800" y="910529"/>
            <a:ext cx="10058400" cy="1450757"/>
          </a:xfrm>
        </p:spPr>
        <p:txBody>
          <a:bodyPr>
            <a:normAutofit fontScale="90000"/>
          </a:bodyPr>
          <a:lstStyle/>
          <a:p>
            <a:r>
              <a:rPr lang="en-US" sz="4800" b="0" i="0" dirty="0">
                <a:solidFill>
                  <a:schemeClr val="tx1"/>
                </a:solidFill>
                <a:effectLst/>
                <a:latin typeface="erdana"/>
              </a:rPr>
              <a:t>Equation of the Polynomial Regression Model:</a:t>
            </a:r>
            <a:br>
              <a:rPr lang="en-US" sz="1400" b="0" i="0" dirty="0">
                <a:solidFill>
                  <a:srgbClr val="610B38"/>
                </a:solidFill>
                <a:effectLst/>
                <a:latin typeface="erdana"/>
              </a:rPr>
            </a:br>
            <a:endParaRPr lang="en-IN" dirty="0"/>
          </a:p>
        </p:txBody>
      </p:sp>
      <p:sp>
        <p:nvSpPr>
          <p:cNvPr id="5" name="Content Placeholder 4">
            <a:extLst>
              <a:ext uri="{FF2B5EF4-FFF2-40B4-BE49-F238E27FC236}">
                <a16:creationId xmlns:a16="http://schemas.microsoft.com/office/drawing/2014/main" id="{258A70F6-C7AF-A40B-57CB-5CCBD9E9B9EC}"/>
              </a:ext>
            </a:extLst>
          </p:cNvPr>
          <p:cNvSpPr>
            <a:spLocks noGrp="1"/>
          </p:cNvSpPr>
          <p:nvPr>
            <p:ph idx="1"/>
          </p:nvPr>
        </p:nvSpPr>
        <p:spPr>
          <a:xfrm>
            <a:off x="1066800" y="2176660"/>
            <a:ext cx="10058400" cy="4023360"/>
          </a:xfrm>
        </p:spPr>
        <p:txBody>
          <a:bodyPr/>
          <a:lstStyle/>
          <a:p>
            <a:pPr algn="just"/>
            <a:r>
              <a:rPr lang="en-IN" b="1" i="0" dirty="0">
                <a:solidFill>
                  <a:srgbClr val="333333"/>
                </a:solidFill>
                <a:effectLst/>
                <a:latin typeface="inter-bold"/>
              </a:rPr>
              <a:t>Simple Linear Regression equation:         y = b</a:t>
            </a:r>
            <a:r>
              <a:rPr lang="en-IN" b="1" i="0" baseline="-25000" dirty="0">
                <a:solidFill>
                  <a:srgbClr val="333333"/>
                </a:solidFill>
                <a:effectLst/>
                <a:latin typeface="inter-bold"/>
              </a:rPr>
              <a:t>0</a:t>
            </a:r>
            <a:r>
              <a:rPr lang="en-IN" b="1" i="0" dirty="0">
                <a:solidFill>
                  <a:srgbClr val="333333"/>
                </a:solidFill>
                <a:effectLst/>
                <a:latin typeface="inter-bold"/>
              </a:rPr>
              <a:t>+b</a:t>
            </a:r>
            <a:r>
              <a:rPr lang="en-IN" b="1" i="0" baseline="-25000" dirty="0">
                <a:solidFill>
                  <a:srgbClr val="333333"/>
                </a:solidFill>
                <a:effectLst/>
                <a:latin typeface="inter-bold"/>
              </a:rPr>
              <a:t>1</a:t>
            </a:r>
            <a:r>
              <a:rPr lang="en-IN" b="1" i="0" dirty="0">
                <a:solidFill>
                  <a:srgbClr val="333333"/>
                </a:solidFill>
                <a:effectLst/>
                <a:latin typeface="inter-bold"/>
              </a:rPr>
              <a:t>x         </a:t>
            </a:r>
            <a:endParaRPr lang="en-IN" b="0" i="0" dirty="0">
              <a:solidFill>
                <a:srgbClr val="333333"/>
              </a:solidFill>
              <a:effectLst/>
              <a:latin typeface="inter-regular"/>
            </a:endParaRPr>
          </a:p>
          <a:p>
            <a:pPr algn="just"/>
            <a:r>
              <a:rPr lang="en-IN" b="1" i="0" dirty="0">
                <a:solidFill>
                  <a:srgbClr val="333333"/>
                </a:solidFill>
                <a:effectLst/>
                <a:latin typeface="inter-bold"/>
              </a:rPr>
              <a:t>Multiple Linear Regression equation:         y= b</a:t>
            </a:r>
            <a:r>
              <a:rPr lang="en-IN" b="1" i="0" baseline="-25000" dirty="0">
                <a:solidFill>
                  <a:srgbClr val="333333"/>
                </a:solidFill>
                <a:effectLst/>
                <a:latin typeface="inter-bold"/>
              </a:rPr>
              <a:t>0</a:t>
            </a:r>
            <a:r>
              <a:rPr lang="en-IN" b="1" i="0" dirty="0">
                <a:solidFill>
                  <a:srgbClr val="333333"/>
                </a:solidFill>
                <a:effectLst/>
                <a:latin typeface="inter-bold"/>
              </a:rPr>
              <a:t>+b</a:t>
            </a:r>
            <a:r>
              <a:rPr lang="en-IN" b="1" i="0" baseline="-25000" dirty="0">
                <a:solidFill>
                  <a:srgbClr val="333333"/>
                </a:solidFill>
                <a:effectLst/>
                <a:latin typeface="inter-bold"/>
              </a:rPr>
              <a:t>1</a:t>
            </a:r>
            <a:r>
              <a:rPr lang="en-IN" b="1" i="0" dirty="0">
                <a:solidFill>
                  <a:srgbClr val="333333"/>
                </a:solidFill>
                <a:effectLst/>
                <a:latin typeface="inter-bold"/>
              </a:rPr>
              <a:t>x+ b</a:t>
            </a:r>
            <a:r>
              <a:rPr lang="en-IN" b="1" i="0" baseline="-25000" dirty="0">
                <a:solidFill>
                  <a:srgbClr val="333333"/>
                </a:solidFill>
                <a:effectLst/>
                <a:latin typeface="inter-bold"/>
              </a:rPr>
              <a:t>2</a:t>
            </a:r>
            <a:r>
              <a:rPr lang="en-IN" b="1" i="0" dirty="0">
                <a:solidFill>
                  <a:srgbClr val="333333"/>
                </a:solidFill>
                <a:effectLst/>
                <a:latin typeface="inter-bold"/>
              </a:rPr>
              <a:t>x</a:t>
            </a:r>
            <a:r>
              <a:rPr lang="en-IN" b="1" i="0" baseline="-25000" dirty="0">
                <a:solidFill>
                  <a:srgbClr val="333333"/>
                </a:solidFill>
                <a:effectLst/>
                <a:latin typeface="inter-bold"/>
              </a:rPr>
              <a:t>2</a:t>
            </a:r>
            <a:r>
              <a:rPr lang="en-IN" b="1" i="0" dirty="0">
                <a:solidFill>
                  <a:srgbClr val="333333"/>
                </a:solidFill>
                <a:effectLst/>
                <a:latin typeface="inter-bold"/>
              </a:rPr>
              <a:t>+ b</a:t>
            </a:r>
            <a:r>
              <a:rPr lang="en-IN" b="1" i="0" baseline="-25000" dirty="0">
                <a:solidFill>
                  <a:srgbClr val="333333"/>
                </a:solidFill>
                <a:effectLst/>
                <a:latin typeface="inter-bold"/>
              </a:rPr>
              <a:t>3</a:t>
            </a:r>
            <a:r>
              <a:rPr lang="en-IN" b="1" i="0" dirty="0">
                <a:solidFill>
                  <a:srgbClr val="333333"/>
                </a:solidFill>
                <a:effectLst/>
                <a:latin typeface="inter-bold"/>
              </a:rPr>
              <a:t>x</a:t>
            </a:r>
            <a:r>
              <a:rPr lang="en-IN" b="1" i="0" baseline="-25000" dirty="0">
                <a:solidFill>
                  <a:srgbClr val="333333"/>
                </a:solidFill>
                <a:effectLst/>
                <a:latin typeface="inter-bold"/>
              </a:rPr>
              <a:t>3</a:t>
            </a:r>
            <a:r>
              <a:rPr lang="en-IN" b="1" i="0" dirty="0">
                <a:solidFill>
                  <a:srgbClr val="333333"/>
                </a:solidFill>
                <a:effectLst/>
                <a:latin typeface="inter-bold"/>
              </a:rPr>
              <a:t>+....+ b</a:t>
            </a:r>
            <a:r>
              <a:rPr lang="en-IN" b="1" i="0" baseline="-25000" dirty="0">
                <a:solidFill>
                  <a:srgbClr val="333333"/>
                </a:solidFill>
                <a:effectLst/>
                <a:latin typeface="inter-bold"/>
              </a:rPr>
              <a:t>n</a:t>
            </a:r>
            <a:r>
              <a:rPr lang="en-IN" b="1" i="0" dirty="0">
                <a:solidFill>
                  <a:srgbClr val="333333"/>
                </a:solidFill>
                <a:effectLst/>
                <a:latin typeface="inter-bold"/>
              </a:rPr>
              <a:t>x</a:t>
            </a:r>
            <a:r>
              <a:rPr lang="en-IN" b="1" i="0" baseline="-25000" dirty="0">
                <a:solidFill>
                  <a:srgbClr val="333333"/>
                </a:solidFill>
                <a:effectLst/>
                <a:latin typeface="inter-bold"/>
              </a:rPr>
              <a:t>n</a:t>
            </a:r>
            <a:r>
              <a:rPr lang="en-IN" b="1" i="0" dirty="0">
                <a:solidFill>
                  <a:srgbClr val="333333"/>
                </a:solidFill>
                <a:effectLst/>
                <a:latin typeface="inter-bold"/>
              </a:rPr>
              <a:t>       </a:t>
            </a:r>
            <a:endParaRPr lang="en-IN" b="0" i="0" dirty="0">
              <a:solidFill>
                <a:srgbClr val="333333"/>
              </a:solidFill>
              <a:effectLst/>
              <a:latin typeface="inter-regular"/>
            </a:endParaRPr>
          </a:p>
          <a:p>
            <a:pPr algn="just"/>
            <a:r>
              <a:rPr lang="en-IN" b="1" i="0" dirty="0">
                <a:solidFill>
                  <a:srgbClr val="333333"/>
                </a:solidFill>
                <a:effectLst/>
                <a:latin typeface="inter-bold"/>
              </a:rPr>
              <a:t>Polynomial Regression equation:         y= b</a:t>
            </a:r>
            <a:r>
              <a:rPr lang="en-IN" b="1" i="0" baseline="-25000" dirty="0">
                <a:solidFill>
                  <a:srgbClr val="333333"/>
                </a:solidFill>
                <a:effectLst/>
                <a:latin typeface="inter-bold"/>
              </a:rPr>
              <a:t>0</a:t>
            </a:r>
            <a:r>
              <a:rPr lang="en-IN" b="1" i="0" dirty="0">
                <a:solidFill>
                  <a:srgbClr val="333333"/>
                </a:solidFill>
                <a:effectLst/>
                <a:latin typeface="inter-bold"/>
              </a:rPr>
              <a:t>+b</a:t>
            </a:r>
            <a:r>
              <a:rPr lang="en-IN" b="1" i="0" baseline="-25000" dirty="0">
                <a:solidFill>
                  <a:srgbClr val="333333"/>
                </a:solidFill>
                <a:effectLst/>
                <a:latin typeface="inter-bold"/>
              </a:rPr>
              <a:t>1</a:t>
            </a:r>
            <a:r>
              <a:rPr lang="en-IN" b="1" i="0" dirty="0">
                <a:solidFill>
                  <a:srgbClr val="333333"/>
                </a:solidFill>
                <a:effectLst/>
                <a:latin typeface="inter-bold"/>
              </a:rPr>
              <a:t>x + b</a:t>
            </a:r>
            <a:r>
              <a:rPr lang="en-IN" b="1" i="0" baseline="-25000" dirty="0">
                <a:solidFill>
                  <a:srgbClr val="333333"/>
                </a:solidFill>
                <a:effectLst/>
                <a:latin typeface="inter-bold"/>
              </a:rPr>
              <a:t>2</a:t>
            </a:r>
            <a:r>
              <a:rPr lang="en-IN" b="1" i="0" dirty="0">
                <a:solidFill>
                  <a:srgbClr val="333333"/>
                </a:solidFill>
                <a:effectLst/>
                <a:latin typeface="inter-bold"/>
              </a:rPr>
              <a:t>x</a:t>
            </a:r>
            <a:r>
              <a:rPr lang="en-IN" b="1" i="0" baseline="30000" dirty="0">
                <a:solidFill>
                  <a:srgbClr val="333333"/>
                </a:solidFill>
                <a:effectLst/>
                <a:latin typeface="inter-bold"/>
              </a:rPr>
              <a:t>2</a:t>
            </a:r>
            <a:r>
              <a:rPr lang="en-IN" b="1" i="0" dirty="0">
                <a:solidFill>
                  <a:srgbClr val="333333"/>
                </a:solidFill>
                <a:effectLst/>
                <a:latin typeface="inter-bold"/>
              </a:rPr>
              <a:t>+ b</a:t>
            </a:r>
            <a:r>
              <a:rPr lang="en-IN" b="1" i="0" baseline="-25000" dirty="0">
                <a:solidFill>
                  <a:srgbClr val="333333"/>
                </a:solidFill>
                <a:effectLst/>
                <a:latin typeface="inter-bold"/>
              </a:rPr>
              <a:t>3</a:t>
            </a:r>
            <a:r>
              <a:rPr lang="en-IN" b="1" i="0" dirty="0">
                <a:solidFill>
                  <a:srgbClr val="333333"/>
                </a:solidFill>
                <a:effectLst/>
                <a:latin typeface="inter-bold"/>
              </a:rPr>
              <a:t>x</a:t>
            </a:r>
            <a:r>
              <a:rPr lang="en-IN" b="1" i="0" baseline="30000" dirty="0">
                <a:solidFill>
                  <a:srgbClr val="333333"/>
                </a:solidFill>
                <a:effectLst/>
                <a:latin typeface="inter-bold"/>
              </a:rPr>
              <a:t>3</a:t>
            </a:r>
            <a:r>
              <a:rPr lang="en-IN" b="1" i="0" dirty="0">
                <a:solidFill>
                  <a:srgbClr val="333333"/>
                </a:solidFill>
                <a:effectLst/>
                <a:latin typeface="inter-bold"/>
              </a:rPr>
              <a:t>+....+ b</a:t>
            </a:r>
            <a:r>
              <a:rPr lang="en-IN" b="1" i="0" baseline="-25000" dirty="0">
                <a:solidFill>
                  <a:srgbClr val="333333"/>
                </a:solidFill>
                <a:effectLst/>
                <a:latin typeface="inter-bold"/>
              </a:rPr>
              <a:t>n</a:t>
            </a:r>
            <a:r>
              <a:rPr lang="en-IN" b="1" i="0" dirty="0">
                <a:solidFill>
                  <a:srgbClr val="333333"/>
                </a:solidFill>
                <a:effectLst/>
                <a:latin typeface="inter-bold"/>
              </a:rPr>
              <a:t>x</a:t>
            </a:r>
            <a:r>
              <a:rPr lang="en-IN" b="1" i="0" baseline="30000" dirty="0">
                <a:solidFill>
                  <a:srgbClr val="333333"/>
                </a:solidFill>
                <a:effectLst/>
                <a:latin typeface="inter-bold"/>
              </a:rPr>
              <a:t>n</a:t>
            </a:r>
            <a:r>
              <a:rPr lang="en-IN" b="1" i="0" dirty="0">
                <a:solidFill>
                  <a:srgbClr val="333333"/>
                </a:solidFill>
                <a:effectLst/>
                <a:latin typeface="inter-bold"/>
              </a:rPr>
              <a:t>         </a:t>
            </a:r>
            <a:endParaRPr lang="en-IN" b="0" i="0" dirty="0">
              <a:solidFill>
                <a:srgbClr val="333333"/>
              </a:solidFill>
              <a:effectLst/>
              <a:latin typeface="inter-regular"/>
            </a:endParaRPr>
          </a:p>
          <a:p>
            <a:pPr marL="0" indent="0">
              <a:buNone/>
            </a:pPr>
            <a:r>
              <a:rPr lang="en-US" b="0" i="0" dirty="0">
                <a:solidFill>
                  <a:srgbClr val="333333"/>
                </a:solidFill>
                <a:effectLst/>
                <a:latin typeface="inter-regular"/>
              </a:rPr>
              <a:t>When we compare the above three equations, we can clearly see that all three equations are Polynomial equations but differ by the degree of variables. The Simple and Multiple Linear equations are also Polynomial equations with a single degree, and the Polynomial regression equation is Linear equation with the nth degree. So if we add a degree to our linear equations, then it will be converted into Polynomial Linear equations.</a:t>
            </a:r>
          </a:p>
          <a:p>
            <a:pPr marL="0" indent="0">
              <a:buNone/>
            </a:pPr>
            <a:r>
              <a:rPr lang="en-US" dirty="0">
                <a:solidFill>
                  <a:srgbClr val="333333"/>
                </a:solidFill>
                <a:latin typeface="inter-regular"/>
              </a:rPr>
              <a:t>Here  </a:t>
            </a:r>
            <a:r>
              <a:rPr lang="en-US" sz="1800" b="0" i="0" dirty="0">
                <a:solidFill>
                  <a:schemeClr val="tx1"/>
                </a:solidFill>
                <a:effectLst/>
                <a:latin typeface="inter-regular"/>
              </a:rPr>
              <a:t>y is the dependent variable, x is the independent variable, b0, b1, b2, ..., bn are the coefficients of the model, and n is the degree of the polynomial</a:t>
            </a:r>
            <a:r>
              <a:rPr lang="en-US" sz="1800" dirty="0">
                <a:solidFill>
                  <a:schemeClr val="tx1"/>
                </a:solidFill>
                <a:latin typeface="Söhne"/>
              </a:rPr>
              <a:t>.</a:t>
            </a:r>
          </a:p>
          <a:p>
            <a:endParaRPr lang="en-IN" dirty="0"/>
          </a:p>
        </p:txBody>
      </p:sp>
    </p:spTree>
    <p:extLst>
      <p:ext uri="{BB962C8B-B14F-4D97-AF65-F5344CB8AC3E}">
        <p14:creationId xmlns:p14="http://schemas.microsoft.com/office/powerpoint/2010/main" val="3147299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DF9A36-2744-0D3C-C621-1F3EA3AAF4B8}"/>
              </a:ext>
            </a:extLst>
          </p:cNvPr>
          <p:cNvSpPr txBox="1"/>
          <p:nvPr/>
        </p:nvSpPr>
        <p:spPr>
          <a:xfrm>
            <a:off x="322217" y="1149532"/>
            <a:ext cx="11547566" cy="3693319"/>
          </a:xfrm>
          <a:prstGeom prst="rect">
            <a:avLst/>
          </a:prstGeom>
          <a:noFill/>
        </p:spPr>
        <p:txBody>
          <a:bodyPr wrap="square" rtlCol="0">
            <a:spAutoFit/>
          </a:bodyPr>
          <a:lstStyle/>
          <a:p>
            <a:pPr algn="l"/>
            <a:r>
              <a:rPr lang="en-US" b="0" i="0">
                <a:solidFill>
                  <a:srgbClr val="374151"/>
                </a:solidFill>
                <a:effectLst/>
                <a:latin typeface="Söhne"/>
              </a:rPr>
              <a:t>To find the values of the coefficients b0, b1, b2, ..., bn, we need to minimize the sum of squared errors (SSE) between the predicted values of y and the actual values of y in the training data. This can be done using the method of least squares.</a:t>
            </a:r>
          </a:p>
          <a:p>
            <a:pPr algn="l"/>
            <a:endParaRPr lang="en-US" b="0" i="0">
              <a:solidFill>
                <a:srgbClr val="374151"/>
              </a:solidFill>
              <a:effectLst/>
              <a:latin typeface="Söhne"/>
            </a:endParaRPr>
          </a:p>
          <a:p>
            <a:pPr algn="l"/>
            <a:r>
              <a:rPr lang="en-US" b="0" i="0">
                <a:solidFill>
                  <a:srgbClr val="374151"/>
                </a:solidFill>
                <a:effectLst/>
                <a:latin typeface="Söhne"/>
              </a:rPr>
              <a:t>The method of least squares involves finding the values of b0, b1, b2, ..., bn that minimize the sum of squared errors:</a:t>
            </a:r>
          </a:p>
          <a:p>
            <a:pPr algn="l"/>
            <a:r>
              <a:rPr lang="en-US" b="0" i="0">
                <a:solidFill>
                  <a:srgbClr val="374151"/>
                </a:solidFill>
                <a:effectLst/>
                <a:latin typeface="Söhne"/>
              </a:rPr>
              <a:t>SSE = ∑(yi - y^i)^2</a:t>
            </a:r>
          </a:p>
          <a:p>
            <a:endParaRPr lang="en-IN"/>
          </a:p>
          <a:p>
            <a:r>
              <a:rPr lang="en-US" b="0" i="0">
                <a:solidFill>
                  <a:srgbClr val="374151"/>
                </a:solidFill>
                <a:effectLst/>
                <a:latin typeface="Söhne"/>
              </a:rPr>
              <a:t>where yi is the actual value of the dependent variable, y^i is the predicted value of the dependent variable, and the summation is over all the data points in the training data.</a:t>
            </a:r>
          </a:p>
          <a:p>
            <a:endParaRPr lang="en-US">
              <a:solidFill>
                <a:srgbClr val="374151"/>
              </a:solidFill>
              <a:latin typeface="Söhne"/>
            </a:endParaRPr>
          </a:p>
          <a:p>
            <a:pPr algn="l"/>
            <a:r>
              <a:rPr lang="en-US" b="0" i="0">
                <a:solidFill>
                  <a:srgbClr val="374151"/>
                </a:solidFill>
                <a:effectLst/>
                <a:latin typeface="Söhne"/>
              </a:rPr>
              <a:t>To minimize the SSE, we take the derivative of SSE with respect to each coefficient bi and set it equal to zero:</a:t>
            </a:r>
          </a:p>
          <a:p>
            <a:pPr algn="l"/>
            <a:r>
              <a:rPr lang="en-US" b="0" i="0">
                <a:solidFill>
                  <a:srgbClr val="374151"/>
                </a:solidFill>
                <a:effectLst/>
                <a:latin typeface="Söhne"/>
              </a:rPr>
              <a:t>∂SSE/∂bi = 0</a:t>
            </a:r>
          </a:p>
          <a:p>
            <a:pPr algn="l"/>
            <a:r>
              <a:rPr lang="en-US" b="0" i="0">
                <a:solidFill>
                  <a:srgbClr val="374151"/>
                </a:solidFill>
                <a:effectLst/>
                <a:latin typeface="Söhne"/>
              </a:rPr>
              <a:t>Solving these equations simultaneously gives us the values of b0, b1, b2, ..., bn that minimize the SSE and hence give us the best-fitting polynomial regression model.</a:t>
            </a:r>
            <a:endParaRPr lang="en-US" b="0" i="0" dirty="0">
              <a:solidFill>
                <a:srgbClr val="374151"/>
              </a:solidFill>
              <a:effectLst/>
              <a:latin typeface="Söhne"/>
            </a:endParaRPr>
          </a:p>
        </p:txBody>
      </p:sp>
    </p:spTree>
    <p:extLst>
      <p:ext uri="{BB962C8B-B14F-4D97-AF65-F5344CB8AC3E}">
        <p14:creationId xmlns:p14="http://schemas.microsoft.com/office/powerpoint/2010/main" val="281394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49BA3-25A2-3307-31BC-FCE33A88B6E3}"/>
              </a:ext>
            </a:extLst>
          </p:cNvPr>
          <p:cNvSpPr>
            <a:spLocks noGrp="1"/>
          </p:cNvSpPr>
          <p:nvPr>
            <p:ph type="title"/>
          </p:nvPr>
        </p:nvSpPr>
        <p:spPr/>
        <p:txBody>
          <a:bodyPr>
            <a:normAutofit/>
          </a:bodyPr>
          <a:lstStyle/>
          <a:p>
            <a:r>
              <a:rPr lang="en-IN" sz="3200" dirty="0"/>
              <a:t>Algorithm for Polynomial Regression:</a:t>
            </a:r>
          </a:p>
        </p:txBody>
      </p:sp>
      <p:sp>
        <p:nvSpPr>
          <p:cNvPr id="3" name="Content Placeholder 2">
            <a:extLst>
              <a:ext uri="{FF2B5EF4-FFF2-40B4-BE49-F238E27FC236}">
                <a16:creationId xmlns:a16="http://schemas.microsoft.com/office/drawing/2014/main" id="{427C358B-1B47-0E19-848F-43D3027362D8}"/>
              </a:ext>
            </a:extLst>
          </p:cNvPr>
          <p:cNvSpPr>
            <a:spLocks noGrp="1"/>
          </p:cNvSpPr>
          <p:nvPr>
            <p:ph idx="1"/>
          </p:nvPr>
        </p:nvSpPr>
        <p:spPr/>
        <p:txBody>
          <a:bodyPr>
            <a:normAutofit/>
          </a:bodyPr>
          <a:lstStyle/>
          <a:p>
            <a:r>
              <a:rPr lang="en-US" sz="1800" b="1" i="0" dirty="0">
                <a:solidFill>
                  <a:srgbClr val="374151"/>
                </a:solidFill>
                <a:effectLst/>
                <a:latin typeface="inter-regular"/>
                <a:cs typeface="Arial" panose="020B0604020202020204" pitchFamily="34" charset="0"/>
              </a:rPr>
              <a:t>Import the necessary libraries</a:t>
            </a:r>
            <a:r>
              <a:rPr lang="en-US" sz="1800" b="0" i="0" dirty="0">
                <a:solidFill>
                  <a:srgbClr val="374151"/>
                </a:solidFill>
                <a:effectLst/>
                <a:latin typeface="inter-regular"/>
                <a:cs typeface="Arial" panose="020B0604020202020204" pitchFamily="34" charset="0"/>
              </a:rPr>
              <a:t>: NumPy and scikit-learn</a:t>
            </a:r>
          </a:p>
          <a:p>
            <a:r>
              <a:rPr lang="en-US" sz="1800" b="1" i="0" dirty="0">
                <a:solidFill>
                  <a:srgbClr val="374151"/>
                </a:solidFill>
                <a:effectLst/>
                <a:latin typeface="inter-regular"/>
                <a:cs typeface="Arial" panose="020B0604020202020204" pitchFamily="34" charset="0"/>
              </a:rPr>
              <a:t>Load the dataset</a:t>
            </a:r>
            <a:r>
              <a:rPr lang="en-US" sz="1800" b="0" i="0" dirty="0">
                <a:solidFill>
                  <a:srgbClr val="374151"/>
                </a:solidFill>
                <a:effectLst/>
                <a:latin typeface="inter-regular"/>
                <a:cs typeface="Arial" panose="020B0604020202020204" pitchFamily="34" charset="0"/>
              </a:rPr>
              <a:t>: Load the dataset that you want to perform polynomial regression on.</a:t>
            </a:r>
          </a:p>
          <a:p>
            <a:r>
              <a:rPr lang="en-US" sz="1800" b="1" i="0" dirty="0">
                <a:solidFill>
                  <a:srgbClr val="374151"/>
                </a:solidFill>
                <a:effectLst/>
                <a:latin typeface="inter-regular"/>
                <a:cs typeface="Arial" panose="020B0604020202020204" pitchFamily="34" charset="0"/>
              </a:rPr>
              <a:t>Split the dataset: </a:t>
            </a:r>
            <a:r>
              <a:rPr lang="en-US" sz="1800" b="0" i="0" dirty="0">
                <a:solidFill>
                  <a:srgbClr val="374151"/>
                </a:solidFill>
                <a:effectLst/>
                <a:latin typeface="inter-regular"/>
                <a:cs typeface="Arial" panose="020B0604020202020204" pitchFamily="34" charset="0"/>
              </a:rPr>
              <a:t>Split the dataset into training and testing sets.</a:t>
            </a:r>
          </a:p>
          <a:p>
            <a:r>
              <a:rPr lang="en-US" sz="1800" b="1" i="0" dirty="0">
                <a:solidFill>
                  <a:srgbClr val="374151"/>
                </a:solidFill>
                <a:effectLst/>
                <a:latin typeface="inter-regular"/>
                <a:cs typeface="Arial" panose="020B0604020202020204" pitchFamily="34" charset="0"/>
              </a:rPr>
              <a:t>Create the polynomial features: </a:t>
            </a:r>
            <a:r>
              <a:rPr lang="en-US" sz="1800" b="0" i="0" dirty="0">
                <a:solidFill>
                  <a:srgbClr val="374151"/>
                </a:solidFill>
                <a:effectLst/>
                <a:latin typeface="inter-regular"/>
                <a:cs typeface="Arial" panose="020B0604020202020204" pitchFamily="34" charset="0"/>
              </a:rPr>
              <a:t>Create the polynomial features of the independent variable x by using the scikit-learn PolynomialFeatures class.</a:t>
            </a:r>
          </a:p>
          <a:p>
            <a:r>
              <a:rPr lang="en-US" sz="1800" b="1" i="0" dirty="0">
                <a:solidFill>
                  <a:srgbClr val="374151"/>
                </a:solidFill>
                <a:effectLst/>
                <a:latin typeface="inter-regular"/>
                <a:cs typeface="Arial" panose="020B0604020202020204" pitchFamily="34" charset="0"/>
              </a:rPr>
              <a:t>Fit the linear regression model: </a:t>
            </a:r>
            <a:r>
              <a:rPr lang="en-US" sz="1800" b="0" i="0" dirty="0">
                <a:solidFill>
                  <a:srgbClr val="374151"/>
                </a:solidFill>
                <a:effectLst/>
                <a:latin typeface="inter-regular"/>
                <a:cs typeface="Arial" panose="020B0604020202020204" pitchFamily="34" charset="0"/>
              </a:rPr>
              <a:t>Fit the linear regression model on the polynomial features of the independent variable x and the dependent variable y.</a:t>
            </a:r>
          </a:p>
          <a:p>
            <a:r>
              <a:rPr lang="en-US" sz="1800" b="1" i="0" dirty="0">
                <a:solidFill>
                  <a:srgbClr val="374151"/>
                </a:solidFill>
                <a:effectLst/>
                <a:latin typeface="inter-regular"/>
                <a:cs typeface="Arial" panose="020B0604020202020204" pitchFamily="34" charset="0"/>
              </a:rPr>
              <a:t>Predict the values: </a:t>
            </a:r>
            <a:r>
              <a:rPr lang="en-US" sz="1800" b="0" i="0" dirty="0">
                <a:solidFill>
                  <a:srgbClr val="374151"/>
                </a:solidFill>
                <a:effectLst/>
                <a:latin typeface="inter-regular"/>
                <a:cs typeface="Arial" panose="020B0604020202020204" pitchFamily="34" charset="0"/>
              </a:rPr>
              <a:t>Use the linear regression model to predict the values for the testing set.</a:t>
            </a:r>
          </a:p>
          <a:p>
            <a:r>
              <a:rPr lang="en-US" sz="1800" b="1" i="0" dirty="0">
                <a:solidFill>
                  <a:srgbClr val="374151"/>
                </a:solidFill>
                <a:effectLst/>
                <a:latin typeface="inter-regular"/>
                <a:cs typeface="Arial" panose="020B0604020202020204" pitchFamily="34" charset="0"/>
              </a:rPr>
              <a:t>Evaluate the model: </a:t>
            </a:r>
            <a:r>
              <a:rPr lang="en-US" sz="1800" b="0" i="0" dirty="0">
                <a:solidFill>
                  <a:srgbClr val="374151"/>
                </a:solidFill>
                <a:effectLst/>
                <a:latin typeface="inter-regular"/>
                <a:cs typeface="Arial" panose="020B0604020202020204" pitchFamily="34" charset="0"/>
              </a:rPr>
              <a:t>Evaluate the performance of the model using metrics such as mean squared error, root mean squared error, and R-squared</a:t>
            </a:r>
          </a:p>
          <a:p>
            <a:endParaRPr lang="en-IN" dirty="0"/>
          </a:p>
        </p:txBody>
      </p:sp>
    </p:spTree>
    <p:extLst>
      <p:ext uri="{BB962C8B-B14F-4D97-AF65-F5344CB8AC3E}">
        <p14:creationId xmlns:p14="http://schemas.microsoft.com/office/powerpoint/2010/main" val="259552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6AC9-E463-AE93-7C4C-394B9AB0DEE4}"/>
              </a:ext>
            </a:extLst>
          </p:cNvPr>
          <p:cNvSpPr>
            <a:spLocks noGrp="1"/>
          </p:cNvSpPr>
          <p:nvPr>
            <p:ph type="title"/>
          </p:nvPr>
        </p:nvSpPr>
        <p:spPr/>
        <p:txBody>
          <a:bodyPr>
            <a:normAutofit/>
          </a:bodyPr>
          <a:lstStyle/>
          <a:p>
            <a:r>
              <a:rPr lang="en-IN" sz="3200" dirty="0"/>
              <a:t>Examples for Polynomial Regression:</a:t>
            </a:r>
          </a:p>
        </p:txBody>
      </p:sp>
      <p:sp>
        <p:nvSpPr>
          <p:cNvPr id="3" name="Content Placeholder 2">
            <a:extLst>
              <a:ext uri="{FF2B5EF4-FFF2-40B4-BE49-F238E27FC236}">
                <a16:creationId xmlns:a16="http://schemas.microsoft.com/office/drawing/2014/main" id="{BD45EBDC-7F12-E473-DD2E-45EEA7E9084E}"/>
              </a:ext>
            </a:extLst>
          </p:cNvPr>
          <p:cNvSpPr>
            <a:spLocks noGrp="1"/>
          </p:cNvSpPr>
          <p:nvPr>
            <p:ph idx="1"/>
          </p:nvPr>
        </p:nvSpPr>
        <p:spPr/>
        <p:txBody>
          <a:bodyPr/>
          <a:lstStyle/>
          <a:p>
            <a:r>
              <a:rPr lang="en-US" sz="1800" i="0" dirty="0">
                <a:solidFill>
                  <a:srgbClr val="374151"/>
                </a:solidFill>
                <a:effectLst/>
                <a:latin typeface="inter-bold"/>
              </a:rPr>
              <a:t>Some examples for polynomial regression model</a:t>
            </a:r>
          </a:p>
          <a:p>
            <a:r>
              <a:rPr lang="en-US" sz="1800" b="1" i="0" dirty="0">
                <a:solidFill>
                  <a:srgbClr val="374151"/>
                </a:solidFill>
                <a:effectLst/>
                <a:latin typeface="inter-bold"/>
              </a:rPr>
              <a:t>Predicting housing prices: </a:t>
            </a:r>
            <a:r>
              <a:rPr lang="en-US" sz="1800" b="0" i="0" dirty="0">
                <a:solidFill>
                  <a:srgbClr val="374151"/>
                </a:solidFill>
                <a:effectLst/>
                <a:latin typeface="inter-bold"/>
              </a:rPr>
              <a:t>A dataset of housing prices with features like square footage, number of bedrooms, and number of bathrooms can be used to predict the housing prices using polynomial regression. By fitting a polynomial curve to the data, you can get a better estimate of the housing prices based on the given features.</a:t>
            </a:r>
          </a:p>
          <a:p>
            <a:r>
              <a:rPr lang="en-US" sz="1800" b="1" i="0" dirty="0">
                <a:solidFill>
                  <a:srgbClr val="374151"/>
                </a:solidFill>
                <a:effectLst/>
                <a:latin typeface="inter-bold"/>
              </a:rPr>
              <a:t>Forecasting sales revenue: </a:t>
            </a:r>
            <a:r>
              <a:rPr lang="en-US" sz="1800" b="0" i="0" dirty="0">
                <a:solidFill>
                  <a:srgbClr val="374151"/>
                </a:solidFill>
                <a:effectLst/>
                <a:latin typeface="inter-bold"/>
              </a:rPr>
              <a:t>A dataset of sales revenue with features like time, seasonality, and marketing spend can be used to forecast future sales using polynomial regression. By fitting a polynomial curve to the data, you can estimate how the sales revenue will change over time based on the given features.</a:t>
            </a:r>
          </a:p>
          <a:p>
            <a:r>
              <a:rPr lang="en-US" sz="1800" b="1" i="0" dirty="0">
                <a:solidFill>
                  <a:srgbClr val="374151"/>
                </a:solidFill>
                <a:effectLst/>
                <a:latin typeface="inter-bold"/>
              </a:rPr>
              <a:t>Predicting stock prices: </a:t>
            </a:r>
            <a:r>
              <a:rPr lang="en-US" sz="1800" b="0" i="0" dirty="0">
                <a:solidFill>
                  <a:srgbClr val="374151"/>
                </a:solidFill>
                <a:effectLst/>
                <a:latin typeface="inter-bold"/>
              </a:rPr>
              <a:t>A dataset of stock prices with features like company financials, market trends, and news sentiment can be used to predict the stock prices using polynomial regression. By fitting a polynomial curve to the data, you can get a better estimate of the stock prices based on the given features.</a:t>
            </a:r>
          </a:p>
          <a:p>
            <a:endParaRPr lang="en-IN" dirty="0"/>
          </a:p>
        </p:txBody>
      </p:sp>
    </p:spTree>
    <p:extLst>
      <p:ext uri="{BB962C8B-B14F-4D97-AF65-F5344CB8AC3E}">
        <p14:creationId xmlns:p14="http://schemas.microsoft.com/office/powerpoint/2010/main" val="2454092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3131AD-8EE1-8057-834C-CE7F152C7DDD}"/>
              </a:ext>
            </a:extLst>
          </p:cNvPr>
          <p:cNvSpPr txBox="1"/>
          <p:nvPr/>
        </p:nvSpPr>
        <p:spPr>
          <a:xfrm>
            <a:off x="275926" y="0"/>
            <a:ext cx="10276114" cy="461665"/>
          </a:xfrm>
          <a:prstGeom prst="rect">
            <a:avLst/>
          </a:prstGeom>
          <a:noFill/>
        </p:spPr>
        <p:txBody>
          <a:bodyPr wrap="square" rtlCol="0">
            <a:spAutoFit/>
          </a:bodyPr>
          <a:lstStyle/>
          <a:p>
            <a:r>
              <a:rPr lang="en-IN" sz="2400" dirty="0"/>
              <a:t>Implementation of Polynomial Regression Model using House price data:</a:t>
            </a:r>
          </a:p>
        </p:txBody>
      </p:sp>
      <p:pic>
        <p:nvPicPr>
          <p:cNvPr id="8" name="Picture 7">
            <a:extLst>
              <a:ext uri="{FF2B5EF4-FFF2-40B4-BE49-F238E27FC236}">
                <a16:creationId xmlns:a16="http://schemas.microsoft.com/office/drawing/2014/main" id="{AF55B3DD-CAF4-A0AE-0DD6-1F138EFAE3D4}"/>
              </a:ext>
            </a:extLst>
          </p:cNvPr>
          <p:cNvPicPr>
            <a:picLocks noChangeAspect="1"/>
          </p:cNvPicPr>
          <p:nvPr/>
        </p:nvPicPr>
        <p:blipFill>
          <a:blip r:embed="rId2"/>
          <a:stretch>
            <a:fillRect/>
          </a:stretch>
        </p:blipFill>
        <p:spPr>
          <a:xfrm>
            <a:off x="196593" y="616778"/>
            <a:ext cx="11124549" cy="3098959"/>
          </a:xfrm>
          <a:prstGeom prst="rect">
            <a:avLst/>
          </a:prstGeom>
        </p:spPr>
      </p:pic>
      <p:sp>
        <p:nvSpPr>
          <p:cNvPr id="10" name="TextBox 9">
            <a:extLst>
              <a:ext uri="{FF2B5EF4-FFF2-40B4-BE49-F238E27FC236}">
                <a16:creationId xmlns:a16="http://schemas.microsoft.com/office/drawing/2014/main" id="{F70F59CB-AAD7-45C7-524D-997C2D68B6B6}"/>
              </a:ext>
            </a:extLst>
          </p:cNvPr>
          <p:cNvSpPr txBox="1"/>
          <p:nvPr/>
        </p:nvSpPr>
        <p:spPr>
          <a:xfrm flipH="1">
            <a:off x="196591" y="3944983"/>
            <a:ext cx="11246471" cy="1754326"/>
          </a:xfrm>
          <a:prstGeom prst="rect">
            <a:avLst/>
          </a:prstGeom>
          <a:noFill/>
        </p:spPr>
        <p:txBody>
          <a:bodyPr wrap="square" rtlCol="0">
            <a:spAutoFit/>
          </a:bodyPr>
          <a:lstStyle/>
          <a:p>
            <a:r>
              <a:rPr lang="en-IN" dirty="0"/>
              <a:t>Here the problem statement is to predict the prices of houses based on their features and relevant factors.</a:t>
            </a:r>
          </a:p>
          <a:p>
            <a:endParaRPr lang="en-IN" dirty="0"/>
          </a:p>
          <a:p>
            <a:r>
              <a:rPr lang="en-IN" dirty="0"/>
              <a:t>Importing necessary libraries for EDA process which are pandas and NumPy, sklearn and some libraries for visualization which are matplotlib and seaborn.</a:t>
            </a:r>
          </a:p>
          <a:p>
            <a:endParaRPr lang="en-IN" dirty="0"/>
          </a:p>
          <a:p>
            <a:r>
              <a:rPr lang="en-IN" dirty="0"/>
              <a:t>Reading the data which is in CSV format using pandas </a:t>
            </a:r>
            <a:r>
              <a:rPr lang="en-IN" dirty="0" err="1"/>
              <a:t>dataframe</a:t>
            </a:r>
            <a:endParaRPr lang="en-IN" dirty="0"/>
          </a:p>
        </p:txBody>
      </p:sp>
    </p:spTree>
    <p:extLst>
      <p:ext uri="{BB962C8B-B14F-4D97-AF65-F5344CB8AC3E}">
        <p14:creationId xmlns:p14="http://schemas.microsoft.com/office/powerpoint/2010/main" val="143507438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176</TotalTime>
  <Words>1710</Words>
  <Application>Microsoft Office PowerPoint</Application>
  <PresentationFormat>Widescreen</PresentationFormat>
  <Paragraphs>77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erdana</vt:lpstr>
      <vt:lpstr>inter-bold</vt:lpstr>
      <vt:lpstr>inter-regular</vt:lpstr>
      <vt:lpstr>Söhne</vt:lpstr>
      <vt:lpstr>Retrospect</vt:lpstr>
      <vt:lpstr>Polynomial Regression</vt:lpstr>
      <vt:lpstr>Introduction</vt:lpstr>
      <vt:lpstr>     Why we need Polynomial Regression.  </vt:lpstr>
      <vt:lpstr>PowerPoint Presentation</vt:lpstr>
      <vt:lpstr>Equation of the Polynomial Regression Model: </vt:lpstr>
      <vt:lpstr>PowerPoint Presentation</vt:lpstr>
      <vt:lpstr>Algorithm for Polynomial Regression:</vt:lpstr>
      <vt:lpstr>Examples for Polynomial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Polynomial Regression</dc:title>
  <dc:creator>Abhishikta Varma Nallagatla</dc:creator>
  <cp:lastModifiedBy>Abhishikta Varma Nallagatla</cp:lastModifiedBy>
  <cp:revision>2</cp:revision>
  <dcterms:created xsi:type="dcterms:W3CDTF">2023-02-27T07:06:15Z</dcterms:created>
  <dcterms:modified xsi:type="dcterms:W3CDTF">2023-02-27T10:03:06Z</dcterms:modified>
</cp:coreProperties>
</file>